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89" r:id="rId2"/>
    <p:sldId id="291" r:id="rId3"/>
    <p:sldId id="292" r:id="rId4"/>
    <p:sldId id="293" r:id="rId5"/>
    <p:sldId id="294" r:id="rId6"/>
    <p:sldId id="295" r:id="rId7"/>
    <p:sldId id="296" r:id="rId8"/>
    <p:sldId id="297" r:id="rId9"/>
    <p:sldId id="298" r:id="rId10"/>
    <p:sldId id="300" r:id="rId11"/>
    <p:sldId id="299" r:id="rId12"/>
    <p:sldId id="302" r:id="rId13"/>
    <p:sldId id="303" r:id="rId14"/>
    <p:sldId id="304" r:id="rId15"/>
    <p:sldId id="306" r:id="rId16"/>
    <p:sldId id="308" r:id="rId17"/>
    <p:sldId id="307"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1829" autoAdjust="0"/>
  </p:normalViewPr>
  <p:slideViewPr>
    <p:cSldViewPr snapToGrid="0">
      <p:cViewPr>
        <p:scale>
          <a:sx n="66" d="100"/>
          <a:sy n="66" d="100"/>
        </p:scale>
        <p:origin x="984" y="-27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12/15/2022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a:t>
            </a:fld>
            <a:endParaRPr lang="en-US"/>
          </a:p>
        </p:txBody>
      </p:sp>
    </p:spTree>
    <p:extLst>
      <p:ext uri="{BB962C8B-B14F-4D97-AF65-F5344CB8AC3E}">
        <p14:creationId xmlns:p14="http://schemas.microsoft.com/office/powerpoint/2010/main" val="207137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Advanced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4BC8C-48CB-139A-70CA-22DBC9E727C4}"/>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6626AA63-63D1-E2BC-34C5-673885E3802E}"/>
              </a:ext>
            </a:extLst>
          </p:cNvPr>
          <p:cNvSpPr>
            <a:spLocks noGrp="1"/>
          </p:cNvSpPr>
          <p:nvPr>
            <p:ph idx="1"/>
          </p:nvPr>
        </p:nvSpPr>
        <p:spPr/>
        <p:txBody>
          <a:bodyPr/>
          <a:lstStyle/>
          <a:p>
            <a:r>
              <a:rPr lang="en-US" dirty="0"/>
              <a:t>The Adapters and </a:t>
            </a:r>
            <a:r>
              <a:rPr lang="en-US" dirty="0" err="1"/>
              <a:t>AdapterView</a:t>
            </a:r>
            <a:r>
              <a:rPr lang="en-US" dirty="0"/>
              <a:t> seen allow the dynamic creation of the data layout to be displayed in our application. However, there is a problem with viewing a large data source.</a:t>
            </a:r>
          </a:p>
          <a:p>
            <a:endParaRPr lang="en-US" dirty="0"/>
          </a:p>
          <a:p>
            <a:r>
              <a:rPr lang="en-US" sz="3200" dirty="0"/>
              <a:t>Each element found from the data source is retrieved and connected to a View created to be inserted in the XML layout with the </a:t>
            </a:r>
            <a:r>
              <a:rPr lang="en-US" sz="3200" dirty="0" err="1"/>
              <a:t>LayoutInflater</a:t>
            </a:r>
            <a:r>
              <a:rPr lang="en-US" sz="3200" dirty="0"/>
              <a:t> object, the operation of inflate (inflation) is very expensive in terms of performance.</a:t>
            </a:r>
            <a:endParaRPr lang="en-US" dirty="0"/>
          </a:p>
        </p:txBody>
      </p:sp>
    </p:spTree>
    <p:extLst>
      <p:ext uri="{BB962C8B-B14F-4D97-AF65-F5344CB8AC3E}">
        <p14:creationId xmlns:p14="http://schemas.microsoft.com/office/powerpoint/2010/main" val="35684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7D1622-D813-BC0A-C62C-E8F41CBB64F3}"/>
              </a:ext>
            </a:extLst>
          </p:cNvPr>
          <p:cNvSpPr>
            <a:spLocks noGrp="1"/>
          </p:cNvSpPr>
          <p:nvPr>
            <p:ph type="title"/>
          </p:nvPr>
        </p:nvSpPr>
        <p:spPr>
          <a:xfrm>
            <a:off x="609600" y="274638"/>
            <a:ext cx="10972800" cy="1143000"/>
          </a:xfrm>
        </p:spPr>
        <p:txBody>
          <a:bodyPr anchor="ctr">
            <a:normAutofit/>
          </a:bodyPr>
          <a:lstStyle/>
          <a:p>
            <a:r>
              <a:rPr lang="en-US" sz="5400" dirty="0"/>
              <a:t>Solution</a:t>
            </a:r>
          </a:p>
        </p:txBody>
      </p:sp>
      <p:sp>
        <p:nvSpPr>
          <p:cNvPr id="3" name="Segnaposto contenuto 2">
            <a:extLst>
              <a:ext uri="{FF2B5EF4-FFF2-40B4-BE49-F238E27FC236}">
                <a16:creationId xmlns:a16="http://schemas.microsoft.com/office/drawing/2014/main" id="{9319D949-F8C8-648E-8DE5-BBFE3109D775}"/>
              </a:ext>
            </a:extLst>
          </p:cNvPr>
          <p:cNvSpPr>
            <a:spLocks noGrp="1"/>
          </p:cNvSpPr>
          <p:nvPr>
            <p:ph sz="half" idx="1"/>
          </p:nvPr>
        </p:nvSpPr>
        <p:spPr>
          <a:xfrm>
            <a:off x="609600" y="1600201"/>
            <a:ext cx="5384800" cy="4525963"/>
          </a:xfrm>
        </p:spPr>
        <p:txBody>
          <a:bodyPr>
            <a:normAutofit/>
          </a:bodyPr>
          <a:lstStyle/>
          <a:p>
            <a:pPr marL="0" indent="0">
              <a:buNone/>
            </a:pPr>
            <a:r>
              <a:rPr lang="en-US" err="1"/>
              <a:t>RecyclerView</a:t>
            </a:r>
            <a:r>
              <a:rPr lang="en-US"/>
              <a:t> works like </a:t>
            </a:r>
            <a:r>
              <a:rPr lang="en-US" err="1"/>
              <a:t>listview</a:t>
            </a:r>
            <a:r>
              <a:rPr lang="en-US"/>
              <a:t>, but its main feature is recycling </a:t>
            </a:r>
            <a:r>
              <a:rPr lang="en-US" err="1"/>
              <a:t>View:once</a:t>
            </a:r>
            <a:r>
              <a:rPr lang="en-US"/>
              <a:t> a View leaves the </a:t>
            </a:r>
            <a:r>
              <a:rPr lang="en-US" err="1"/>
              <a:t>areavisible</a:t>
            </a:r>
            <a:r>
              <a:rPr lang="en-US"/>
              <a:t> screen, is placed in a queue, and will be re-elevated, filled with new data to be displayed. You can also display 100 records using a dozen View, thus saving CPU usage.</a:t>
            </a:r>
          </a:p>
        </p:txBody>
      </p:sp>
      <p:pic>
        <p:nvPicPr>
          <p:cNvPr id="5" name="Immagine 4">
            <a:extLst>
              <a:ext uri="{FF2B5EF4-FFF2-40B4-BE49-F238E27FC236}">
                <a16:creationId xmlns:a16="http://schemas.microsoft.com/office/drawing/2014/main" id="{2588D8ED-DA76-F65A-4B53-44FD7E3E5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819683"/>
            <a:ext cx="5384800" cy="4086998"/>
          </a:xfrm>
          <a:prstGeom prst="rect">
            <a:avLst/>
          </a:prstGeom>
          <a:noFill/>
        </p:spPr>
      </p:pic>
    </p:spTree>
    <p:extLst>
      <p:ext uri="{BB962C8B-B14F-4D97-AF65-F5344CB8AC3E}">
        <p14:creationId xmlns:p14="http://schemas.microsoft.com/office/powerpoint/2010/main" val="352618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ilindro 7">
            <a:extLst>
              <a:ext uri="{FF2B5EF4-FFF2-40B4-BE49-F238E27FC236}">
                <a16:creationId xmlns:a16="http://schemas.microsoft.com/office/drawing/2014/main" id="{598C7E5D-2067-1561-C039-A3E80B1A20D8}"/>
              </a:ext>
            </a:extLst>
          </p:cNvPr>
          <p:cNvSpPr/>
          <p:nvPr/>
        </p:nvSpPr>
        <p:spPr>
          <a:xfrm>
            <a:off x="8965939" y="2677219"/>
            <a:ext cx="1765300" cy="902495"/>
          </a:xfrm>
          <a:prstGeom prst="can">
            <a:avLst>
              <a:gd name="adj" fmla="val 32937"/>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Source</a:t>
            </a:r>
          </a:p>
        </p:txBody>
      </p:sp>
      <p:sp>
        <p:nvSpPr>
          <p:cNvPr id="2" name="Titolo 1">
            <a:extLst>
              <a:ext uri="{FF2B5EF4-FFF2-40B4-BE49-F238E27FC236}">
                <a16:creationId xmlns:a16="http://schemas.microsoft.com/office/drawing/2014/main" id="{9C5E2CBD-CE52-2549-10BF-B9BE812CEFD1}"/>
              </a:ext>
            </a:extLst>
          </p:cNvPr>
          <p:cNvSpPr>
            <a:spLocks noGrp="1"/>
          </p:cNvSpPr>
          <p:nvPr>
            <p:ph type="title"/>
          </p:nvPr>
        </p:nvSpPr>
        <p:spPr>
          <a:xfrm>
            <a:off x="609600" y="274638"/>
            <a:ext cx="10972800" cy="1143000"/>
          </a:xfrm>
        </p:spPr>
        <p:txBody>
          <a:bodyPr anchor="ctr">
            <a:normAutofit/>
          </a:bodyPr>
          <a:lstStyle/>
          <a:p>
            <a:r>
              <a:rPr lang="en-US" dirty="0"/>
              <a:t>Architecture</a:t>
            </a:r>
          </a:p>
        </p:txBody>
      </p:sp>
      <p:sp>
        <p:nvSpPr>
          <p:cNvPr id="4" name="Rettangolo con angoli arrotondati 3">
            <a:extLst>
              <a:ext uri="{FF2B5EF4-FFF2-40B4-BE49-F238E27FC236}">
                <a16:creationId xmlns:a16="http://schemas.microsoft.com/office/drawing/2014/main" id="{38710584-4736-CA31-052A-BC85F1EA0080}"/>
              </a:ext>
            </a:extLst>
          </p:cNvPr>
          <p:cNvSpPr/>
          <p:nvPr/>
        </p:nvSpPr>
        <p:spPr>
          <a:xfrm>
            <a:off x="6744960" y="2959651"/>
            <a:ext cx="1765300" cy="584775"/>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Adapter</a:t>
            </a:r>
          </a:p>
        </p:txBody>
      </p:sp>
      <p:sp>
        <p:nvSpPr>
          <p:cNvPr id="5" name="Rettangolo con angoli arrotondati 4">
            <a:extLst>
              <a:ext uri="{FF2B5EF4-FFF2-40B4-BE49-F238E27FC236}">
                <a16:creationId xmlns:a16="http://schemas.microsoft.com/office/drawing/2014/main" id="{9F940792-3A42-2207-3546-07D970967B5F}"/>
              </a:ext>
            </a:extLst>
          </p:cNvPr>
          <p:cNvSpPr/>
          <p:nvPr/>
        </p:nvSpPr>
        <p:spPr>
          <a:xfrm>
            <a:off x="6331858" y="3800630"/>
            <a:ext cx="1765300" cy="584775"/>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View Holder</a:t>
            </a:r>
          </a:p>
        </p:txBody>
      </p:sp>
      <p:sp>
        <p:nvSpPr>
          <p:cNvPr id="6" name="Rettangolo con angoli arrotondati 5">
            <a:extLst>
              <a:ext uri="{FF2B5EF4-FFF2-40B4-BE49-F238E27FC236}">
                <a16:creationId xmlns:a16="http://schemas.microsoft.com/office/drawing/2014/main" id="{8A514B8E-38AE-6DCD-2501-CC4A619AD784}"/>
              </a:ext>
            </a:extLst>
          </p:cNvPr>
          <p:cNvSpPr/>
          <p:nvPr/>
        </p:nvSpPr>
        <p:spPr>
          <a:xfrm>
            <a:off x="4426857" y="2885622"/>
            <a:ext cx="1524000" cy="773114"/>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RecyclerView</a:t>
            </a:r>
            <a:endParaRPr lang="en-US" b="1" dirty="0"/>
          </a:p>
        </p:txBody>
      </p:sp>
      <p:graphicFrame>
        <p:nvGraphicFramePr>
          <p:cNvPr id="10" name="Tabella 10">
            <a:extLst>
              <a:ext uri="{FF2B5EF4-FFF2-40B4-BE49-F238E27FC236}">
                <a16:creationId xmlns:a16="http://schemas.microsoft.com/office/drawing/2014/main" id="{420953B8-8755-0910-3B28-C133956C2F17}"/>
              </a:ext>
            </a:extLst>
          </p:cNvPr>
          <p:cNvGraphicFramePr>
            <a:graphicFrameLocks noGrp="1"/>
          </p:cNvGraphicFramePr>
          <p:nvPr>
            <p:extLst>
              <p:ext uri="{D42A27DB-BD31-4B8C-83A1-F6EECF244321}">
                <p14:modId xmlns:p14="http://schemas.microsoft.com/office/powerpoint/2010/main" val="100986193"/>
              </p:ext>
            </p:extLst>
          </p:nvPr>
        </p:nvGraphicFramePr>
        <p:xfrm>
          <a:off x="9097701" y="3399972"/>
          <a:ext cx="2372078" cy="1159350"/>
        </p:xfrm>
        <a:graphic>
          <a:graphicData uri="http://schemas.openxmlformats.org/drawingml/2006/table">
            <a:tbl>
              <a:tblPr firstRow="1" bandRow="1">
                <a:tableStyleId>{5C22544A-7EE6-4342-B048-85BDC9FD1C3A}</a:tableStyleId>
              </a:tblPr>
              <a:tblGrid>
                <a:gridCol w="355600">
                  <a:extLst>
                    <a:ext uri="{9D8B030D-6E8A-4147-A177-3AD203B41FA5}">
                      <a16:colId xmlns:a16="http://schemas.microsoft.com/office/drawing/2014/main" val="3442874732"/>
                    </a:ext>
                  </a:extLst>
                </a:gridCol>
                <a:gridCol w="2016478">
                  <a:extLst>
                    <a:ext uri="{9D8B030D-6E8A-4147-A177-3AD203B41FA5}">
                      <a16:colId xmlns:a16="http://schemas.microsoft.com/office/drawing/2014/main" val="178021099"/>
                    </a:ext>
                  </a:extLst>
                </a:gridCol>
              </a:tblGrid>
              <a:tr h="321581">
                <a:tc>
                  <a:txBody>
                    <a:bodyPr/>
                    <a:lstStyle/>
                    <a:p>
                      <a:r>
                        <a:rPr lang="en-US" sz="1000" dirty="0"/>
                        <a:t>id</a:t>
                      </a:r>
                    </a:p>
                  </a:txBody>
                  <a:tcPr/>
                </a:tc>
                <a:tc>
                  <a:txBody>
                    <a:bodyPr/>
                    <a:lstStyle/>
                    <a:p>
                      <a:r>
                        <a:rPr lang="en-US" sz="1000" dirty="0"/>
                        <a:t>Name</a:t>
                      </a:r>
                    </a:p>
                  </a:txBody>
                  <a:tcPr/>
                </a:tc>
                <a:extLst>
                  <a:ext uri="{0D108BD9-81ED-4DB2-BD59-A6C34878D82A}">
                    <a16:rowId xmlns:a16="http://schemas.microsoft.com/office/drawing/2014/main" val="780740435"/>
                  </a:ext>
                </a:extLst>
              </a:tr>
              <a:tr h="230074">
                <a:tc>
                  <a:txBody>
                    <a:bodyPr/>
                    <a:lstStyle/>
                    <a:p>
                      <a:r>
                        <a:rPr lang="en-US" sz="1000" dirty="0"/>
                        <a:t>Id1</a:t>
                      </a:r>
                    </a:p>
                  </a:txBody>
                  <a:tcPr/>
                </a:tc>
                <a:tc>
                  <a:txBody>
                    <a:bodyPr/>
                    <a:lstStyle/>
                    <a:p>
                      <a:r>
                        <a:rPr lang="en-US" sz="1000" dirty="0"/>
                        <a:t>Andrew Peterson</a:t>
                      </a:r>
                    </a:p>
                  </a:txBody>
                  <a:tcPr/>
                </a:tc>
                <a:extLst>
                  <a:ext uri="{0D108BD9-81ED-4DB2-BD59-A6C34878D82A}">
                    <a16:rowId xmlns:a16="http://schemas.microsoft.com/office/drawing/2014/main" val="3965328230"/>
                  </a:ext>
                </a:extLst>
              </a:tr>
              <a:tr h="278334">
                <a:tc>
                  <a:txBody>
                    <a:bodyPr/>
                    <a:lstStyle/>
                    <a:p>
                      <a:r>
                        <a:rPr lang="en-US" sz="1000" dirty="0"/>
                        <a:t>Id2</a:t>
                      </a:r>
                    </a:p>
                  </a:txBody>
                  <a:tcPr/>
                </a:tc>
                <a:tc>
                  <a:txBody>
                    <a:bodyPr/>
                    <a:lstStyle/>
                    <a:p>
                      <a:r>
                        <a:rPr lang="en-US" sz="1000" dirty="0"/>
                        <a:t>Bob Keen</a:t>
                      </a:r>
                    </a:p>
                  </a:txBody>
                  <a:tcPr/>
                </a:tc>
                <a:extLst>
                  <a:ext uri="{0D108BD9-81ED-4DB2-BD59-A6C34878D82A}">
                    <a16:rowId xmlns:a16="http://schemas.microsoft.com/office/drawing/2014/main" val="3009490700"/>
                  </a:ext>
                </a:extLst>
              </a:tr>
              <a:tr h="315595">
                <a:tc>
                  <a:txBody>
                    <a:bodyPr/>
                    <a:lstStyle/>
                    <a:p>
                      <a:r>
                        <a:rPr lang="en-US" sz="1000" dirty="0"/>
                        <a:t>id2</a:t>
                      </a:r>
                    </a:p>
                  </a:txBody>
                  <a:tcPr/>
                </a:tc>
                <a:tc>
                  <a:txBody>
                    <a:bodyPr/>
                    <a:lstStyle/>
                    <a:p>
                      <a:r>
                        <a:rPr lang="en-US" sz="1000" dirty="0"/>
                        <a:t>Carl Robb</a:t>
                      </a:r>
                    </a:p>
                  </a:txBody>
                  <a:tcPr/>
                </a:tc>
                <a:extLst>
                  <a:ext uri="{0D108BD9-81ED-4DB2-BD59-A6C34878D82A}">
                    <a16:rowId xmlns:a16="http://schemas.microsoft.com/office/drawing/2014/main" val="2959529159"/>
                  </a:ext>
                </a:extLst>
              </a:tr>
            </a:tbl>
          </a:graphicData>
        </a:graphic>
      </p:graphicFrame>
      <p:sp>
        <p:nvSpPr>
          <p:cNvPr id="12" name="CasellaDiTesto 11">
            <a:extLst>
              <a:ext uri="{FF2B5EF4-FFF2-40B4-BE49-F238E27FC236}">
                <a16:creationId xmlns:a16="http://schemas.microsoft.com/office/drawing/2014/main" id="{92E53BD0-A30B-7EB3-B1FA-A14A754FC44B}"/>
              </a:ext>
            </a:extLst>
          </p:cNvPr>
          <p:cNvSpPr txBox="1"/>
          <p:nvPr/>
        </p:nvSpPr>
        <p:spPr>
          <a:xfrm>
            <a:off x="6887128" y="2007736"/>
            <a:ext cx="4432298" cy="646331"/>
          </a:xfrm>
          <a:prstGeom prst="rect">
            <a:avLst/>
          </a:prstGeom>
          <a:noFill/>
        </p:spPr>
        <p:txBody>
          <a:bodyPr wrap="square" rtlCol="0">
            <a:spAutoFit/>
          </a:bodyPr>
          <a:lstStyle/>
          <a:p>
            <a:pPr marL="342900" indent="-342900">
              <a:buFont typeface="+mj-lt"/>
              <a:buAutoNum type="arabicPeriod"/>
            </a:pPr>
            <a:r>
              <a:rPr lang="en-US" dirty="0"/>
              <a:t>Return information about number of items with </a:t>
            </a:r>
            <a:r>
              <a:rPr lang="en-US" dirty="0" err="1"/>
              <a:t>getItemCount</a:t>
            </a:r>
            <a:r>
              <a:rPr lang="en-US" dirty="0"/>
              <a:t>()</a:t>
            </a:r>
          </a:p>
        </p:txBody>
      </p:sp>
      <p:sp>
        <p:nvSpPr>
          <p:cNvPr id="13" name="CasellaDiTesto 12">
            <a:extLst>
              <a:ext uri="{FF2B5EF4-FFF2-40B4-BE49-F238E27FC236}">
                <a16:creationId xmlns:a16="http://schemas.microsoft.com/office/drawing/2014/main" id="{3DA82523-6619-80B3-FE60-81933621C4C1}"/>
              </a:ext>
            </a:extLst>
          </p:cNvPr>
          <p:cNvSpPr txBox="1"/>
          <p:nvPr/>
        </p:nvSpPr>
        <p:spPr>
          <a:xfrm>
            <a:off x="7515383" y="4737794"/>
            <a:ext cx="3164636" cy="646331"/>
          </a:xfrm>
          <a:prstGeom prst="rect">
            <a:avLst/>
          </a:prstGeom>
          <a:noFill/>
        </p:spPr>
        <p:txBody>
          <a:bodyPr wrap="square" rtlCol="0">
            <a:spAutoFit/>
          </a:bodyPr>
          <a:lstStyle/>
          <a:p>
            <a:pPr marL="342900" indent="-342900">
              <a:buFont typeface="+mj-lt"/>
              <a:buAutoNum type="arabicPeriod" startAt="2"/>
            </a:pPr>
            <a:r>
              <a:rPr lang="en-US" dirty="0"/>
              <a:t>Create new view instances </a:t>
            </a:r>
            <a:r>
              <a:rPr lang="en-US" dirty="0" err="1"/>
              <a:t>onCreateViewHolder</a:t>
            </a:r>
            <a:endParaRPr lang="en-US" dirty="0"/>
          </a:p>
        </p:txBody>
      </p:sp>
      <p:sp>
        <p:nvSpPr>
          <p:cNvPr id="14" name="CasellaDiTesto 13">
            <a:extLst>
              <a:ext uri="{FF2B5EF4-FFF2-40B4-BE49-F238E27FC236}">
                <a16:creationId xmlns:a16="http://schemas.microsoft.com/office/drawing/2014/main" id="{3A4FAB51-B3BF-A248-E8E7-D04B36A823BD}"/>
              </a:ext>
            </a:extLst>
          </p:cNvPr>
          <p:cNvSpPr txBox="1"/>
          <p:nvPr/>
        </p:nvSpPr>
        <p:spPr>
          <a:xfrm>
            <a:off x="6340862" y="5653634"/>
            <a:ext cx="4432298" cy="584775"/>
          </a:xfrm>
          <a:prstGeom prst="rect">
            <a:avLst/>
          </a:prstGeom>
          <a:noFill/>
        </p:spPr>
        <p:txBody>
          <a:bodyPr wrap="square" rtlCol="0">
            <a:spAutoFit/>
          </a:bodyPr>
          <a:lstStyle/>
          <a:p>
            <a:pPr marL="342900" indent="-342900">
              <a:buFont typeface="+mj-lt"/>
              <a:buAutoNum type="arabicPeriod" startAt="3"/>
            </a:pPr>
            <a:r>
              <a:rPr lang="en-US" sz="1600" dirty="0"/>
              <a:t>Populate view items with data </a:t>
            </a:r>
            <a:r>
              <a:rPr lang="en-US" sz="1600" dirty="0" err="1"/>
              <a:t>onBindViewHolder</a:t>
            </a:r>
            <a:r>
              <a:rPr lang="en-US" sz="1600" dirty="0"/>
              <a:t>()</a:t>
            </a:r>
          </a:p>
        </p:txBody>
      </p:sp>
      <p:cxnSp>
        <p:nvCxnSpPr>
          <p:cNvPr id="16" name="Connettore 2 15">
            <a:extLst>
              <a:ext uri="{FF2B5EF4-FFF2-40B4-BE49-F238E27FC236}">
                <a16:creationId xmlns:a16="http://schemas.microsoft.com/office/drawing/2014/main" id="{83DEA2B4-2F94-7B4F-77C0-F5A48F72AB5D}"/>
              </a:ext>
            </a:extLst>
          </p:cNvPr>
          <p:cNvCxnSpPr>
            <a:cxnSpLocks/>
            <a:stCxn id="5" idx="2"/>
            <a:endCxn id="13" idx="1"/>
          </p:cNvCxnSpPr>
          <p:nvPr/>
        </p:nvCxnSpPr>
        <p:spPr>
          <a:xfrm>
            <a:off x="7214508" y="4385405"/>
            <a:ext cx="300875" cy="6755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Connettore 2 16">
            <a:extLst>
              <a:ext uri="{FF2B5EF4-FFF2-40B4-BE49-F238E27FC236}">
                <a16:creationId xmlns:a16="http://schemas.microsoft.com/office/drawing/2014/main" id="{4B7F79E7-C1DA-D5F3-12F5-F625466AB2D5}"/>
              </a:ext>
            </a:extLst>
          </p:cNvPr>
          <p:cNvCxnSpPr>
            <a:cxnSpLocks/>
            <a:stCxn id="19" idx="3"/>
            <a:endCxn id="14" idx="1"/>
          </p:cNvCxnSpPr>
          <p:nvPr/>
        </p:nvCxnSpPr>
        <p:spPr>
          <a:xfrm>
            <a:off x="5842855" y="5180196"/>
            <a:ext cx="498007" cy="7658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756370DC-6F6C-F754-B617-4A89B6DF85AC}"/>
              </a:ext>
            </a:extLst>
          </p:cNvPr>
          <p:cNvCxnSpPr>
            <a:cxnSpLocks/>
            <a:stCxn id="6" idx="0"/>
            <a:endCxn id="12" idx="1"/>
          </p:cNvCxnSpPr>
          <p:nvPr/>
        </p:nvCxnSpPr>
        <p:spPr>
          <a:xfrm flipV="1">
            <a:off x="5188857" y="2330902"/>
            <a:ext cx="1698271" cy="55472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Freccia a gallone 22">
            <a:extLst>
              <a:ext uri="{FF2B5EF4-FFF2-40B4-BE49-F238E27FC236}">
                <a16:creationId xmlns:a16="http://schemas.microsoft.com/office/drawing/2014/main" id="{ED9D4506-453F-302D-E0A8-70AD4DF9D190}"/>
              </a:ext>
            </a:extLst>
          </p:cNvPr>
          <p:cNvSpPr/>
          <p:nvPr/>
        </p:nvSpPr>
        <p:spPr>
          <a:xfrm>
            <a:off x="6177495" y="3133272"/>
            <a:ext cx="393700" cy="2667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CasellaDiTesto 14">
            <a:extLst>
              <a:ext uri="{FF2B5EF4-FFF2-40B4-BE49-F238E27FC236}">
                <a16:creationId xmlns:a16="http://schemas.microsoft.com/office/drawing/2014/main" id="{233FCAB0-CD83-824E-0A83-F3933AFDE87B}"/>
              </a:ext>
            </a:extLst>
          </p:cNvPr>
          <p:cNvSpPr txBox="1"/>
          <p:nvPr/>
        </p:nvSpPr>
        <p:spPr>
          <a:xfrm>
            <a:off x="476987" y="2085072"/>
            <a:ext cx="3860574" cy="3970318"/>
          </a:xfrm>
          <a:prstGeom prst="rect">
            <a:avLst/>
          </a:prstGeom>
          <a:noFill/>
        </p:spPr>
        <p:txBody>
          <a:bodyPr wrap="square">
            <a:spAutoFit/>
          </a:bodyPr>
          <a:lstStyle/>
          <a:p>
            <a:pPr algn="l"/>
            <a:r>
              <a:rPr lang="en-US" b="0" i="0" dirty="0">
                <a:solidFill>
                  <a:srgbClr val="000000"/>
                </a:solidFill>
                <a:effectLst/>
                <a:latin typeface="+mj-lt"/>
              </a:rPr>
              <a:t>Using the </a:t>
            </a:r>
            <a:r>
              <a:rPr lang="en-US" b="0" i="1" dirty="0" err="1">
                <a:solidFill>
                  <a:srgbClr val="000000"/>
                </a:solidFill>
                <a:effectLst/>
                <a:latin typeface="+mj-lt"/>
              </a:rPr>
              <a:t>RecyclerView</a:t>
            </a:r>
            <a:r>
              <a:rPr lang="en-US" b="0" i="0" dirty="0">
                <a:solidFill>
                  <a:srgbClr val="000000"/>
                </a:solidFill>
                <a:effectLst/>
                <a:latin typeface="+mj-lt"/>
              </a:rPr>
              <a:t> requires configuring / implementing the following components:</a:t>
            </a:r>
          </a:p>
          <a:p>
            <a:pPr algn="l"/>
            <a:endParaRPr lang="en-US" b="0" i="0" dirty="0">
              <a:solidFill>
                <a:srgbClr val="000000"/>
              </a:solidFill>
              <a:effectLst/>
              <a:latin typeface="+mj-lt"/>
            </a:endParaRPr>
          </a:p>
          <a:p>
            <a:pPr algn="l">
              <a:buFont typeface="Arial" panose="020B0604020202020204" pitchFamily="34" charset="0"/>
              <a:buChar char="•"/>
            </a:pPr>
            <a:r>
              <a:rPr lang="en-US" b="1" i="0" dirty="0" err="1">
                <a:solidFill>
                  <a:srgbClr val="000000"/>
                </a:solidFill>
                <a:effectLst/>
                <a:latin typeface="+mj-lt"/>
              </a:rPr>
              <a:t>RecyclerView</a:t>
            </a:r>
            <a:r>
              <a:rPr lang="en-US" b="1" i="0" dirty="0">
                <a:solidFill>
                  <a:srgbClr val="000000"/>
                </a:solidFill>
                <a:effectLst/>
                <a:latin typeface="+mj-lt"/>
              </a:rPr>
              <a:t>:</a:t>
            </a:r>
            <a:r>
              <a:rPr lang="en-US" b="0" i="0" dirty="0">
                <a:solidFill>
                  <a:srgbClr val="000000"/>
                </a:solidFill>
                <a:effectLst/>
                <a:latin typeface="+mj-lt"/>
              </a:rPr>
              <a:t> manages everything. It’s mostly pre-written by Android. You provide the components and configuration.</a:t>
            </a:r>
          </a:p>
          <a:p>
            <a:pPr algn="l"/>
            <a:endParaRPr lang="en-US" b="0" i="0" dirty="0">
              <a:solidFill>
                <a:srgbClr val="000000"/>
              </a:solidFill>
              <a:effectLst/>
              <a:latin typeface="+mj-lt"/>
            </a:endParaRPr>
          </a:p>
          <a:p>
            <a:pPr algn="l">
              <a:buFont typeface="Arial" panose="020B0604020202020204" pitchFamily="34" charset="0"/>
              <a:buChar char="•"/>
            </a:pPr>
            <a:r>
              <a:rPr lang="en-US" b="1" i="0" dirty="0">
                <a:solidFill>
                  <a:srgbClr val="000000"/>
                </a:solidFill>
                <a:effectLst/>
                <a:latin typeface="+mj-lt"/>
              </a:rPr>
              <a:t>Adapter:</a:t>
            </a:r>
            <a:r>
              <a:rPr lang="en-US" b="0" i="0" dirty="0">
                <a:solidFill>
                  <a:srgbClr val="000000"/>
                </a:solidFill>
                <a:effectLst/>
                <a:latin typeface="+mj-lt"/>
              </a:rPr>
              <a:t> you will spend most of your time coding this class. It connects to the data source. When instructed by the </a:t>
            </a:r>
            <a:r>
              <a:rPr lang="en-US" b="0" i="1" dirty="0" err="1">
                <a:solidFill>
                  <a:srgbClr val="000000"/>
                </a:solidFill>
                <a:effectLst/>
                <a:latin typeface="+mj-lt"/>
              </a:rPr>
              <a:t>RecyclerView</a:t>
            </a:r>
            <a:r>
              <a:rPr lang="en-US" b="0" i="0" dirty="0">
                <a:solidFill>
                  <a:srgbClr val="000000"/>
                </a:solidFill>
                <a:effectLst/>
                <a:latin typeface="+mj-lt"/>
              </a:rPr>
              <a:t>, it creates or updates the individual items in the list.</a:t>
            </a:r>
          </a:p>
        </p:txBody>
      </p:sp>
      <p:pic>
        <p:nvPicPr>
          <p:cNvPr id="19" name="Immagine 18">
            <a:extLst>
              <a:ext uri="{FF2B5EF4-FFF2-40B4-BE49-F238E27FC236}">
                <a16:creationId xmlns:a16="http://schemas.microsoft.com/office/drawing/2014/main" id="{866D8807-F796-DE53-DC7A-9C0D8C169993}"/>
              </a:ext>
            </a:extLst>
          </p:cNvPr>
          <p:cNvPicPr>
            <a:picLocks noChangeAspect="1"/>
          </p:cNvPicPr>
          <p:nvPr/>
        </p:nvPicPr>
        <p:blipFill rotWithShape="1">
          <a:blip r:embed="rId2">
            <a:extLst>
              <a:ext uri="{28A0092B-C50C-407E-A947-70E740481C1C}">
                <a14:useLocalDpi xmlns:a14="http://schemas.microsoft.com/office/drawing/2010/main" val="0"/>
              </a:ext>
            </a:extLst>
          </a:blip>
          <a:srcRect t="3769"/>
          <a:stretch/>
        </p:blipFill>
        <p:spPr>
          <a:xfrm>
            <a:off x="4511325" y="3756477"/>
            <a:ext cx="1331530" cy="2847438"/>
          </a:xfrm>
          <a:prstGeom prst="roundRect">
            <a:avLst>
              <a:gd name="adj" fmla="val 8891"/>
            </a:avLst>
          </a:prstGeom>
          <a:ln>
            <a:solidFill>
              <a:schemeClr val="tx1"/>
            </a:solidFill>
          </a:ln>
        </p:spPr>
      </p:pic>
    </p:spTree>
    <p:extLst>
      <p:ext uri="{BB962C8B-B14F-4D97-AF65-F5344CB8AC3E}">
        <p14:creationId xmlns:p14="http://schemas.microsoft.com/office/powerpoint/2010/main" val="80317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ilindro 7">
            <a:extLst>
              <a:ext uri="{FF2B5EF4-FFF2-40B4-BE49-F238E27FC236}">
                <a16:creationId xmlns:a16="http://schemas.microsoft.com/office/drawing/2014/main" id="{598C7E5D-2067-1561-C039-A3E80B1A20D8}"/>
              </a:ext>
            </a:extLst>
          </p:cNvPr>
          <p:cNvSpPr/>
          <p:nvPr/>
        </p:nvSpPr>
        <p:spPr>
          <a:xfrm>
            <a:off x="8965939" y="2677219"/>
            <a:ext cx="1765300" cy="902495"/>
          </a:xfrm>
          <a:prstGeom prst="can">
            <a:avLst>
              <a:gd name="adj" fmla="val 32937"/>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Source</a:t>
            </a:r>
          </a:p>
        </p:txBody>
      </p:sp>
      <p:sp>
        <p:nvSpPr>
          <p:cNvPr id="2" name="Titolo 1">
            <a:extLst>
              <a:ext uri="{FF2B5EF4-FFF2-40B4-BE49-F238E27FC236}">
                <a16:creationId xmlns:a16="http://schemas.microsoft.com/office/drawing/2014/main" id="{9C5E2CBD-CE52-2549-10BF-B9BE812CEFD1}"/>
              </a:ext>
            </a:extLst>
          </p:cNvPr>
          <p:cNvSpPr>
            <a:spLocks noGrp="1"/>
          </p:cNvSpPr>
          <p:nvPr>
            <p:ph type="title"/>
          </p:nvPr>
        </p:nvSpPr>
        <p:spPr>
          <a:xfrm>
            <a:off x="609600" y="274638"/>
            <a:ext cx="10972800" cy="1143000"/>
          </a:xfrm>
        </p:spPr>
        <p:txBody>
          <a:bodyPr anchor="ctr">
            <a:normAutofit/>
          </a:bodyPr>
          <a:lstStyle/>
          <a:p>
            <a:r>
              <a:rPr lang="en-US" dirty="0"/>
              <a:t>Architecture</a:t>
            </a:r>
          </a:p>
        </p:txBody>
      </p:sp>
      <p:sp>
        <p:nvSpPr>
          <p:cNvPr id="4" name="Rettangolo con angoli arrotondati 3">
            <a:extLst>
              <a:ext uri="{FF2B5EF4-FFF2-40B4-BE49-F238E27FC236}">
                <a16:creationId xmlns:a16="http://schemas.microsoft.com/office/drawing/2014/main" id="{38710584-4736-CA31-052A-BC85F1EA0080}"/>
              </a:ext>
            </a:extLst>
          </p:cNvPr>
          <p:cNvSpPr/>
          <p:nvPr/>
        </p:nvSpPr>
        <p:spPr>
          <a:xfrm>
            <a:off x="6744960" y="2959651"/>
            <a:ext cx="1765300" cy="584775"/>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Adapter</a:t>
            </a:r>
          </a:p>
        </p:txBody>
      </p:sp>
      <p:sp>
        <p:nvSpPr>
          <p:cNvPr id="5" name="Rettangolo con angoli arrotondati 4">
            <a:extLst>
              <a:ext uri="{FF2B5EF4-FFF2-40B4-BE49-F238E27FC236}">
                <a16:creationId xmlns:a16="http://schemas.microsoft.com/office/drawing/2014/main" id="{9F940792-3A42-2207-3546-07D970967B5F}"/>
              </a:ext>
            </a:extLst>
          </p:cNvPr>
          <p:cNvSpPr/>
          <p:nvPr/>
        </p:nvSpPr>
        <p:spPr>
          <a:xfrm>
            <a:off x="6331858" y="3800630"/>
            <a:ext cx="1765300" cy="584775"/>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View Holder</a:t>
            </a:r>
          </a:p>
        </p:txBody>
      </p:sp>
      <p:sp>
        <p:nvSpPr>
          <p:cNvPr id="6" name="Rettangolo con angoli arrotondati 5">
            <a:extLst>
              <a:ext uri="{FF2B5EF4-FFF2-40B4-BE49-F238E27FC236}">
                <a16:creationId xmlns:a16="http://schemas.microsoft.com/office/drawing/2014/main" id="{8A514B8E-38AE-6DCD-2501-CC4A619AD784}"/>
              </a:ext>
            </a:extLst>
          </p:cNvPr>
          <p:cNvSpPr/>
          <p:nvPr/>
        </p:nvSpPr>
        <p:spPr>
          <a:xfrm>
            <a:off x="4426857" y="2885622"/>
            <a:ext cx="1524000" cy="773114"/>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RecyclerView</a:t>
            </a:r>
            <a:endParaRPr lang="en-US" b="1" dirty="0"/>
          </a:p>
        </p:txBody>
      </p:sp>
      <p:graphicFrame>
        <p:nvGraphicFramePr>
          <p:cNvPr id="10" name="Tabella 10">
            <a:extLst>
              <a:ext uri="{FF2B5EF4-FFF2-40B4-BE49-F238E27FC236}">
                <a16:creationId xmlns:a16="http://schemas.microsoft.com/office/drawing/2014/main" id="{420953B8-8755-0910-3B28-C133956C2F17}"/>
              </a:ext>
            </a:extLst>
          </p:cNvPr>
          <p:cNvGraphicFramePr>
            <a:graphicFrameLocks noGrp="1"/>
          </p:cNvGraphicFramePr>
          <p:nvPr>
            <p:extLst>
              <p:ext uri="{D42A27DB-BD31-4B8C-83A1-F6EECF244321}">
                <p14:modId xmlns:p14="http://schemas.microsoft.com/office/powerpoint/2010/main" val="451695794"/>
              </p:ext>
            </p:extLst>
          </p:nvPr>
        </p:nvGraphicFramePr>
        <p:xfrm>
          <a:off x="9097701" y="3399972"/>
          <a:ext cx="2372078" cy="1159350"/>
        </p:xfrm>
        <a:graphic>
          <a:graphicData uri="http://schemas.openxmlformats.org/drawingml/2006/table">
            <a:tbl>
              <a:tblPr firstRow="1" bandRow="1">
                <a:tableStyleId>{5C22544A-7EE6-4342-B048-85BDC9FD1C3A}</a:tableStyleId>
              </a:tblPr>
              <a:tblGrid>
                <a:gridCol w="355600">
                  <a:extLst>
                    <a:ext uri="{9D8B030D-6E8A-4147-A177-3AD203B41FA5}">
                      <a16:colId xmlns:a16="http://schemas.microsoft.com/office/drawing/2014/main" val="3442874732"/>
                    </a:ext>
                  </a:extLst>
                </a:gridCol>
                <a:gridCol w="2016478">
                  <a:extLst>
                    <a:ext uri="{9D8B030D-6E8A-4147-A177-3AD203B41FA5}">
                      <a16:colId xmlns:a16="http://schemas.microsoft.com/office/drawing/2014/main" val="178021099"/>
                    </a:ext>
                  </a:extLst>
                </a:gridCol>
              </a:tblGrid>
              <a:tr h="321581">
                <a:tc>
                  <a:txBody>
                    <a:bodyPr/>
                    <a:lstStyle/>
                    <a:p>
                      <a:r>
                        <a:rPr lang="en-US" sz="1000" dirty="0"/>
                        <a:t>id</a:t>
                      </a:r>
                    </a:p>
                  </a:txBody>
                  <a:tcPr/>
                </a:tc>
                <a:tc>
                  <a:txBody>
                    <a:bodyPr/>
                    <a:lstStyle/>
                    <a:p>
                      <a:r>
                        <a:rPr lang="en-US" sz="1000" dirty="0"/>
                        <a:t>Name</a:t>
                      </a:r>
                    </a:p>
                  </a:txBody>
                  <a:tcPr/>
                </a:tc>
                <a:extLst>
                  <a:ext uri="{0D108BD9-81ED-4DB2-BD59-A6C34878D82A}">
                    <a16:rowId xmlns:a16="http://schemas.microsoft.com/office/drawing/2014/main" val="780740435"/>
                  </a:ext>
                </a:extLst>
              </a:tr>
              <a:tr h="230074">
                <a:tc>
                  <a:txBody>
                    <a:bodyPr/>
                    <a:lstStyle/>
                    <a:p>
                      <a:r>
                        <a:rPr lang="en-US" sz="1000" dirty="0"/>
                        <a:t>Id1</a:t>
                      </a:r>
                    </a:p>
                  </a:txBody>
                  <a:tcPr/>
                </a:tc>
                <a:tc>
                  <a:txBody>
                    <a:bodyPr/>
                    <a:lstStyle/>
                    <a:p>
                      <a:r>
                        <a:rPr lang="en-US" sz="1000" dirty="0"/>
                        <a:t>Andrew Peterson</a:t>
                      </a:r>
                    </a:p>
                  </a:txBody>
                  <a:tcPr/>
                </a:tc>
                <a:extLst>
                  <a:ext uri="{0D108BD9-81ED-4DB2-BD59-A6C34878D82A}">
                    <a16:rowId xmlns:a16="http://schemas.microsoft.com/office/drawing/2014/main" val="3965328230"/>
                  </a:ext>
                </a:extLst>
              </a:tr>
              <a:tr h="278334">
                <a:tc>
                  <a:txBody>
                    <a:bodyPr/>
                    <a:lstStyle/>
                    <a:p>
                      <a:r>
                        <a:rPr lang="en-US" sz="1000" dirty="0"/>
                        <a:t>Id2</a:t>
                      </a:r>
                    </a:p>
                  </a:txBody>
                  <a:tcPr/>
                </a:tc>
                <a:tc>
                  <a:txBody>
                    <a:bodyPr/>
                    <a:lstStyle/>
                    <a:p>
                      <a:r>
                        <a:rPr lang="en-US" sz="1000" dirty="0"/>
                        <a:t>Bob Keen</a:t>
                      </a:r>
                    </a:p>
                  </a:txBody>
                  <a:tcPr/>
                </a:tc>
                <a:extLst>
                  <a:ext uri="{0D108BD9-81ED-4DB2-BD59-A6C34878D82A}">
                    <a16:rowId xmlns:a16="http://schemas.microsoft.com/office/drawing/2014/main" val="3009490700"/>
                  </a:ext>
                </a:extLst>
              </a:tr>
              <a:tr h="315595">
                <a:tc>
                  <a:txBody>
                    <a:bodyPr/>
                    <a:lstStyle/>
                    <a:p>
                      <a:r>
                        <a:rPr lang="en-US" sz="1000" dirty="0"/>
                        <a:t>id2</a:t>
                      </a:r>
                    </a:p>
                  </a:txBody>
                  <a:tcPr/>
                </a:tc>
                <a:tc>
                  <a:txBody>
                    <a:bodyPr/>
                    <a:lstStyle/>
                    <a:p>
                      <a:r>
                        <a:rPr lang="en-US" sz="1000" dirty="0"/>
                        <a:t>Carl Robb</a:t>
                      </a:r>
                    </a:p>
                  </a:txBody>
                  <a:tcPr/>
                </a:tc>
                <a:extLst>
                  <a:ext uri="{0D108BD9-81ED-4DB2-BD59-A6C34878D82A}">
                    <a16:rowId xmlns:a16="http://schemas.microsoft.com/office/drawing/2014/main" val="2959529159"/>
                  </a:ext>
                </a:extLst>
              </a:tr>
            </a:tbl>
          </a:graphicData>
        </a:graphic>
      </p:graphicFrame>
      <p:sp>
        <p:nvSpPr>
          <p:cNvPr id="12" name="CasellaDiTesto 11">
            <a:extLst>
              <a:ext uri="{FF2B5EF4-FFF2-40B4-BE49-F238E27FC236}">
                <a16:creationId xmlns:a16="http://schemas.microsoft.com/office/drawing/2014/main" id="{92E53BD0-A30B-7EB3-B1FA-A14A754FC44B}"/>
              </a:ext>
            </a:extLst>
          </p:cNvPr>
          <p:cNvSpPr txBox="1"/>
          <p:nvPr/>
        </p:nvSpPr>
        <p:spPr>
          <a:xfrm>
            <a:off x="6887128" y="2007736"/>
            <a:ext cx="4432298" cy="646331"/>
          </a:xfrm>
          <a:prstGeom prst="rect">
            <a:avLst/>
          </a:prstGeom>
          <a:noFill/>
        </p:spPr>
        <p:txBody>
          <a:bodyPr wrap="square" rtlCol="0">
            <a:spAutoFit/>
          </a:bodyPr>
          <a:lstStyle/>
          <a:p>
            <a:pPr marL="342900" indent="-342900">
              <a:buFont typeface="+mj-lt"/>
              <a:buAutoNum type="arabicPeriod"/>
            </a:pPr>
            <a:r>
              <a:rPr lang="en-US" dirty="0"/>
              <a:t>Return information about number of items with </a:t>
            </a:r>
            <a:r>
              <a:rPr lang="en-US" dirty="0" err="1"/>
              <a:t>getItemCount</a:t>
            </a:r>
            <a:r>
              <a:rPr lang="en-US" dirty="0"/>
              <a:t>()</a:t>
            </a:r>
          </a:p>
        </p:txBody>
      </p:sp>
      <p:sp>
        <p:nvSpPr>
          <p:cNvPr id="13" name="CasellaDiTesto 12">
            <a:extLst>
              <a:ext uri="{FF2B5EF4-FFF2-40B4-BE49-F238E27FC236}">
                <a16:creationId xmlns:a16="http://schemas.microsoft.com/office/drawing/2014/main" id="{3DA82523-6619-80B3-FE60-81933621C4C1}"/>
              </a:ext>
            </a:extLst>
          </p:cNvPr>
          <p:cNvSpPr txBox="1"/>
          <p:nvPr/>
        </p:nvSpPr>
        <p:spPr>
          <a:xfrm>
            <a:off x="7515383" y="4737794"/>
            <a:ext cx="3164636" cy="646331"/>
          </a:xfrm>
          <a:prstGeom prst="rect">
            <a:avLst/>
          </a:prstGeom>
          <a:noFill/>
        </p:spPr>
        <p:txBody>
          <a:bodyPr wrap="square" rtlCol="0">
            <a:spAutoFit/>
          </a:bodyPr>
          <a:lstStyle/>
          <a:p>
            <a:pPr marL="342900" indent="-342900">
              <a:buFont typeface="+mj-lt"/>
              <a:buAutoNum type="arabicPeriod" startAt="2"/>
            </a:pPr>
            <a:r>
              <a:rPr lang="en-US" dirty="0"/>
              <a:t>Create new view instances </a:t>
            </a:r>
            <a:r>
              <a:rPr lang="en-US" dirty="0" err="1"/>
              <a:t>onCreateViewHolder</a:t>
            </a:r>
            <a:endParaRPr lang="en-US" dirty="0"/>
          </a:p>
        </p:txBody>
      </p:sp>
      <p:sp>
        <p:nvSpPr>
          <p:cNvPr id="14" name="CasellaDiTesto 13">
            <a:extLst>
              <a:ext uri="{FF2B5EF4-FFF2-40B4-BE49-F238E27FC236}">
                <a16:creationId xmlns:a16="http://schemas.microsoft.com/office/drawing/2014/main" id="{3A4FAB51-B3BF-A248-E8E7-D04B36A823BD}"/>
              </a:ext>
            </a:extLst>
          </p:cNvPr>
          <p:cNvSpPr txBox="1"/>
          <p:nvPr/>
        </p:nvSpPr>
        <p:spPr>
          <a:xfrm>
            <a:off x="6340862" y="5653634"/>
            <a:ext cx="4432298" cy="584775"/>
          </a:xfrm>
          <a:prstGeom prst="rect">
            <a:avLst/>
          </a:prstGeom>
          <a:noFill/>
        </p:spPr>
        <p:txBody>
          <a:bodyPr wrap="square" rtlCol="0">
            <a:spAutoFit/>
          </a:bodyPr>
          <a:lstStyle/>
          <a:p>
            <a:pPr marL="342900" indent="-342900">
              <a:buFont typeface="+mj-lt"/>
              <a:buAutoNum type="arabicPeriod" startAt="3"/>
            </a:pPr>
            <a:r>
              <a:rPr lang="en-US" sz="1600" dirty="0"/>
              <a:t>Populate view items with data </a:t>
            </a:r>
            <a:r>
              <a:rPr lang="en-US" sz="1600" dirty="0" err="1"/>
              <a:t>onBindViewHolder</a:t>
            </a:r>
            <a:r>
              <a:rPr lang="en-US" sz="1600" dirty="0"/>
              <a:t>()</a:t>
            </a:r>
          </a:p>
        </p:txBody>
      </p:sp>
      <p:cxnSp>
        <p:nvCxnSpPr>
          <p:cNvPr id="16" name="Connettore 2 15">
            <a:extLst>
              <a:ext uri="{FF2B5EF4-FFF2-40B4-BE49-F238E27FC236}">
                <a16:creationId xmlns:a16="http://schemas.microsoft.com/office/drawing/2014/main" id="{83DEA2B4-2F94-7B4F-77C0-F5A48F72AB5D}"/>
              </a:ext>
            </a:extLst>
          </p:cNvPr>
          <p:cNvCxnSpPr>
            <a:cxnSpLocks/>
            <a:stCxn id="5" idx="2"/>
            <a:endCxn id="13" idx="1"/>
          </p:cNvCxnSpPr>
          <p:nvPr/>
        </p:nvCxnSpPr>
        <p:spPr>
          <a:xfrm>
            <a:off x="7214508" y="4385405"/>
            <a:ext cx="300875" cy="6755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Connettore 2 16">
            <a:extLst>
              <a:ext uri="{FF2B5EF4-FFF2-40B4-BE49-F238E27FC236}">
                <a16:creationId xmlns:a16="http://schemas.microsoft.com/office/drawing/2014/main" id="{4B7F79E7-C1DA-D5F3-12F5-F625466AB2D5}"/>
              </a:ext>
            </a:extLst>
          </p:cNvPr>
          <p:cNvCxnSpPr>
            <a:cxnSpLocks/>
            <a:stCxn id="7" idx="3"/>
            <a:endCxn id="14" idx="1"/>
          </p:cNvCxnSpPr>
          <p:nvPr/>
        </p:nvCxnSpPr>
        <p:spPr>
          <a:xfrm>
            <a:off x="5840591" y="5222605"/>
            <a:ext cx="500271" cy="7234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756370DC-6F6C-F754-B617-4A89B6DF85AC}"/>
              </a:ext>
            </a:extLst>
          </p:cNvPr>
          <p:cNvCxnSpPr>
            <a:cxnSpLocks/>
            <a:stCxn id="6" idx="0"/>
            <a:endCxn id="12" idx="1"/>
          </p:cNvCxnSpPr>
          <p:nvPr/>
        </p:nvCxnSpPr>
        <p:spPr>
          <a:xfrm flipV="1">
            <a:off x="5188857" y="2330902"/>
            <a:ext cx="1698271" cy="55472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Freccia a gallone 22">
            <a:extLst>
              <a:ext uri="{FF2B5EF4-FFF2-40B4-BE49-F238E27FC236}">
                <a16:creationId xmlns:a16="http://schemas.microsoft.com/office/drawing/2014/main" id="{ED9D4506-453F-302D-E0A8-70AD4DF9D190}"/>
              </a:ext>
            </a:extLst>
          </p:cNvPr>
          <p:cNvSpPr/>
          <p:nvPr/>
        </p:nvSpPr>
        <p:spPr>
          <a:xfrm>
            <a:off x="6177495" y="3133272"/>
            <a:ext cx="393700" cy="2667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CasellaDiTesto 14">
            <a:extLst>
              <a:ext uri="{FF2B5EF4-FFF2-40B4-BE49-F238E27FC236}">
                <a16:creationId xmlns:a16="http://schemas.microsoft.com/office/drawing/2014/main" id="{233FCAB0-CD83-824E-0A83-F3933AFDE87B}"/>
              </a:ext>
            </a:extLst>
          </p:cNvPr>
          <p:cNvSpPr txBox="1"/>
          <p:nvPr/>
        </p:nvSpPr>
        <p:spPr>
          <a:xfrm>
            <a:off x="476986" y="2322526"/>
            <a:ext cx="3884433" cy="3139321"/>
          </a:xfrm>
          <a:prstGeom prst="rect">
            <a:avLst/>
          </a:prstGeom>
          <a:noFill/>
        </p:spPr>
        <p:txBody>
          <a:bodyPr wrap="square">
            <a:spAutoFit/>
          </a:bodyPr>
          <a:lstStyle/>
          <a:p>
            <a:pPr algn="l">
              <a:buFont typeface="Arial" panose="020B0604020202020204" pitchFamily="34" charset="0"/>
              <a:buChar char="•"/>
            </a:pPr>
            <a:r>
              <a:rPr lang="en-US" b="1" i="0" dirty="0" err="1">
                <a:solidFill>
                  <a:srgbClr val="000000"/>
                </a:solidFill>
                <a:effectLst/>
                <a:latin typeface="+mj-lt"/>
              </a:rPr>
              <a:t>ViewHolder</a:t>
            </a:r>
            <a:r>
              <a:rPr lang="en-US" b="1" i="0" dirty="0">
                <a:solidFill>
                  <a:srgbClr val="000000"/>
                </a:solidFill>
                <a:effectLst/>
                <a:latin typeface="+mj-lt"/>
              </a:rPr>
              <a:t>:</a:t>
            </a:r>
            <a:r>
              <a:rPr lang="en-US" b="0" i="0" dirty="0">
                <a:solidFill>
                  <a:srgbClr val="000000"/>
                </a:solidFill>
                <a:effectLst/>
                <a:latin typeface="+mj-lt"/>
              </a:rPr>
              <a:t> a simple class that assigns / updates the data in the view items. When a view is re-used, the previous data is overwritten.</a:t>
            </a:r>
          </a:p>
          <a:p>
            <a:pPr algn="l">
              <a:buFont typeface="Arial" panose="020B0604020202020204" pitchFamily="34" charset="0"/>
              <a:buChar char="•"/>
            </a:pPr>
            <a:r>
              <a:rPr lang="en-US" b="1" i="0" dirty="0">
                <a:solidFill>
                  <a:srgbClr val="000000"/>
                </a:solidFill>
                <a:effectLst/>
                <a:latin typeface="+mj-lt"/>
              </a:rPr>
              <a:t>Data source:</a:t>
            </a:r>
            <a:r>
              <a:rPr lang="en-US" b="0" i="0" dirty="0">
                <a:solidFill>
                  <a:srgbClr val="000000"/>
                </a:solidFill>
                <a:effectLst/>
                <a:latin typeface="+mj-lt"/>
              </a:rPr>
              <a:t> anything you like – from a simple array up to a full-blown data source. Your Adapter interacts with it.</a:t>
            </a:r>
          </a:p>
          <a:p>
            <a:pPr algn="l">
              <a:buFont typeface="Arial" panose="020B0604020202020204" pitchFamily="34" charset="0"/>
              <a:buChar char="•"/>
            </a:pPr>
            <a:r>
              <a:rPr lang="en-US" b="1" i="0" dirty="0" err="1">
                <a:solidFill>
                  <a:srgbClr val="000000"/>
                </a:solidFill>
                <a:effectLst/>
                <a:latin typeface="+mj-lt"/>
              </a:rPr>
              <a:t>LayoutManager</a:t>
            </a:r>
            <a:r>
              <a:rPr lang="en-US" b="1" i="0" dirty="0">
                <a:solidFill>
                  <a:srgbClr val="000000"/>
                </a:solidFill>
                <a:effectLst/>
                <a:latin typeface="+mj-lt"/>
              </a:rPr>
              <a:t>:</a:t>
            </a:r>
            <a:r>
              <a:rPr lang="en-US" b="0" i="0" dirty="0">
                <a:solidFill>
                  <a:srgbClr val="000000"/>
                </a:solidFill>
                <a:effectLst/>
                <a:latin typeface="+mj-lt"/>
              </a:rPr>
              <a:t> is responsible for placing all the individual view items on the screen and making sure they get the screen-space they need</a:t>
            </a:r>
          </a:p>
        </p:txBody>
      </p:sp>
      <p:pic>
        <p:nvPicPr>
          <p:cNvPr id="7" name="Immagine 6">
            <a:extLst>
              <a:ext uri="{FF2B5EF4-FFF2-40B4-BE49-F238E27FC236}">
                <a16:creationId xmlns:a16="http://schemas.microsoft.com/office/drawing/2014/main" id="{E29232DA-4FE4-E8B5-AFF4-641EC32BCF27}"/>
              </a:ext>
            </a:extLst>
          </p:cNvPr>
          <p:cNvPicPr>
            <a:picLocks noChangeAspect="1"/>
          </p:cNvPicPr>
          <p:nvPr/>
        </p:nvPicPr>
        <p:blipFill rotWithShape="1">
          <a:blip r:embed="rId2">
            <a:extLst>
              <a:ext uri="{28A0092B-C50C-407E-A947-70E740481C1C}">
                <a14:useLocalDpi xmlns:a14="http://schemas.microsoft.com/office/drawing/2010/main" val="0"/>
              </a:ext>
            </a:extLst>
          </a:blip>
          <a:srcRect t="3769"/>
          <a:stretch/>
        </p:blipFill>
        <p:spPr>
          <a:xfrm>
            <a:off x="4509061" y="3798886"/>
            <a:ext cx="1331530" cy="2847438"/>
          </a:xfrm>
          <a:prstGeom prst="roundRect">
            <a:avLst>
              <a:gd name="adj" fmla="val 8891"/>
            </a:avLst>
          </a:prstGeom>
          <a:ln>
            <a:solidFill>
              <a:schemeClr val="tx1"/>
            </a:solidFill>
          </a:ln>
        </p:spPr>
      </p:pic>
    </p:spTree>
    <p:extLst>
      <p:ext uri="{BB962C8B-B14F-4D97-AF65-F5344CB8AC3E}">
        <p14:creationId xmlns:p14="http://schemas.microsoft.com/office/powerpoint/2010/main" val="2878607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541C3F-A5FC-5EF2-1C48-87D3365F64EC}"/>
              </a:ext>
            </a:extLst>
          </p:cNvPr>
          <p:cNvSpPr>
            <a:spLocks noGrp="1"/>
          </p:cNvSpPr>
          <p:nvPr>
            <p:ph type="title"/>
          </p:nvPr>
        </p:nvSpPr>
        <p:spPr/>
        <p:txBody>
          <a:bodyPr/>
          <a:lstStyle/>
          <a:p>
            <a:r>
              <a:rPr lang="en-US" dirty="0" err="1"/>
              <a:t>Implementation:RecycleViewAdapter</a:t>
            </a:r>
            <a:endParaRPr lang="en-US" dirty="0"/>
          </a:p>
        </p:txBody>
      </p:sp>
      <p:sp>
        <p:nvSpPr>
          <p:cNvPr id="3" name="Segnaposto contenuto 2">
            <a:extLst>
              <a:ext uri="{FF2B5EF4-FFF2-40B4-BE49-F238E27FC236}">
                <a16:creationId xmlns:a16="http://schemas.microsoft.com/office/drawing/2014/main" id="{7C157621-5066-AEA8-BCFA-2CB217712CF8}"/>
              </a:ext>
            </a:extLst>
          </p:cNvPr>
          <p:cNvSpPr>
            <a:spLocks noGrp="1"/>
          </p:cNvSpPr>
          <p:nvPr>
            <p:ph idx="1"/>
          </p:nvPr>
        </p:nvSpPr>
        <p:spPr>
          <a:xfrm>
            <a:off x="609600" y="2133602"/>
            <a:ext cx="4847771" cy="3898898"/>
          </a:xfrm>
        </p:spPr>
        <p:txBody>
          <a:bodyPr>
            <a:noAutofit/>
          </a:bodyPr>
          <a:lstStyle/>
          <a:p>
            <a:pPr marL="0" indent="0">
              <a:buNone/>
            </a:pPr>
            <a:r>
              <a:rPr lang="en-US" sz="2000" dirty="0"/>
              <a:t>The first step for the concrete and correct implementation is the override of the methods of the inner-class </a:t>
            </a:r>
            <a:r>
              <a:rPr lang="en-US" sz="2000" dirty="0" err="1"/>
              <a:t>ViewHolder</a:t>
            </a:r>
            <a:r>
              <a:rPr lang="en-US" sz="2000" dirty="0"/>
              <a:t>:</a:t>
            </a:r>
          </a:p>
          <a:p>
            <a:pPr marL="0" indent="0">
              <a:buNone/>
            </a:pPr>
            <a:endParaRPr lang="en-US" sz="2000" dirty="0"/>
          </a:p>
          <a:p>
            <a:r>
              <a:rPr lang="en-US" sz="2000" b="1" dirty="0" err="1"/>
              <a:t>onCreateViewHolder</a:t>
            </a:r>
            <a:r>
              <a:rPr lang="en-US" sz="2000" b="1" dirty="0"/>
              <a:t>(): </a:t>
            </a:r>
            <a:r>
              <a:rPr lang="en-US" sz="2000" dirty="0"/>
              <a:t>Creates a </a:t>
            </a:r>
            <a:r>
              <a:rPr lang="en-US" sz="2000" dirty="0" err="1"/>
              <a:t>ViewHolder</a:t>
            </a:r>
            <a:r>
              <a:rPr lang="en-US" sz="2000" dirty="0"/>
              <a:t> object only when you no longer have it than </a:t>
            </a:r>
            <a:r>
              <a:rPr lang="en-US" sz="2000" dirty="0" err="1"/>
              <a:t>RecyclerView</a:t>
            </a:r>
            <a:r>
              <a:rPr lang="en-US" sz="2000" dirty="0"/>
              <a:t>. For example, if </a:t>
            </a:r>
            <a:r>
              <a:rPr lang="en-US" sz="2000" dirty="0" err="1"/>
              <a:t>RecyclerView</a:t>
            </a:r>
            <a:r>
              <a:rPr lang="en-US" sz="2000" dirty="0"/>
              <a:t> can display 5 items at a time, 5-6 </a:t>
            </a:r>
            <a:r>
              <a:rPr lang="en-US" sz="2000" dirty="0" err="1"/>
              <a:t>ViewHolder</a:t>
            </a:r>
            <a:r>
              <a:rPr lang="en-US" sz="2000" dirty="0"/>
              <a:t> will be created and reused automatically, each time by calling </a:t>
            </a:r>
            <a:r>
              <a:rPr lang="en-US" sz="2000" dirty="0" err="1"/>
              <a:t>onBindViewHolder</a:t>
            </a:r>
            <a:r>
              <a:rPr lang="en-US" sz="2000" dirty="0"/>
              <a:t>.</a:t>
            </a:r>
          </a:p>
          <a:p>
            <a:endParaRPr lang="en-US" sz="1550" dirty="0"/>
          </a:p>
        </p:txBody>
      </p:sp>
      <p:sp>
        <p:nvSpPr>
          <p:cNvPr id="6" name="Rectangle 1">
            <a:extLst>
              <a:ext uri="{FF2B5EF4-FFF2-40B4-BE49-F238E27FC236}">
                <a16:creationId xmlns:a16="http://schemas.microsoft.com/office/drawing/2014/main" id="{EE26DD99-C31D-8A2C-2AE8-3B5596499875}"/>
              </a:ext>
            </a:extLst>
          </p:cNvPr>
          <p:cNvSpPr>
            <a:spLocks noChangeArrowheads="1"/>
          </p:cNvSpPr>
          <p:nvPr/>
        </p:nvSpPr>
        <p:spPr bwMode="auto">
          <a:xfrm>
            <a:off x="5944962" y="2094746"/>
            <a:ext cx="5810250" cy="424731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900" b="1" i="0" u="none" strike="noStrike" cap="none" normalizeH="0" baseline="0" dirty="0">
                <a:ln>
                  <a:noFill/>
                </a:ln>
                <a:solidFill>
                  <a:srgbClr val="CC7832"/>
                </a:solidFill>
                <a:effectLst/>
                <a:latin typeface="JetBrains Mono"/>
              </a:rPr>
              <a:t>public class </a:t>
            </a:r>
            <a:r>
              <a:rPr kumimoji="0" lang="en-US" altLang="en-US" sz="900" b="1" i="0" u="none" strike="noStrike" cap="none" normalizeH="0" baseline="0" dirty="0" err="1">
                <a:ln>
                  <a:noFill/>
                </a:ln>
                <a:solidFill>
                  <a:srgbClr val="A9B7C6"/>
                </a:solidFill>
                <a:effectLst/>
                <a:latin typeface="JetBrains Mono"/>
              </a:rPr>
              <a:t>RecyclerViewAdapter</a:t>
            </a: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a:ln>
                  <a:noFill/>
                </a:ln>
                <a:solidFill>
                  <a:srgbClr val="CC7832"/>
                </a:solidFill>
                <a:effectLst/>
                <a:latin typeface="JetBrains Mono"/>
              </a:rPr>
              <a:t>extends </a:t>
            </a:r>
            <a:r>
              <a:rPr kumimoji="0" lang="en-US" altLang="en-US" sz="900" b="1" i="0" u="none" strike="noStrike" cap="none" normalizeH="0" baseline="0" dirty="0" err="1">
                <a:ln>
                  <a:noFill/>
                </a:ln>
                <a:solidFill>
                  <a:srgbClr val="A9B7C6"/>
                </a:solidFill>
                <a:effectLst/>
                <a:latin typeface="JetBrains Mono"/>
              </a:rPr>
              <a:t>RecyclerView.Adapter</a:t>
            </a:r>
            <a:r>
              <a:rPr kumimoji="0" lang="en-US" altLang="en-US" sz="900" b="1" i="0" u="none" strike="noStrike" cap="none" normalizeH="0" baseline="0" dirty="0">
                <a:ln>
                  <a:noFill/>
                </a:ln>
                <a:solidFill>
                  <a:srgbClr val="A9B7C6"/>
                </a:solidFill>
                <a:effectLst/>
                <a:latin typeface="JetBrains Mono"/>
              </a:rPr>
              <a:t>&lt;</a:t>
            </a:r>
            <a:r>
              <a:rPr kumimoji="0" lang="en-US" altLang="en-US" sz="900" b="1" i="0" u="none" strike="noStrike" cap="none" normalizeH="0" baseline="0" dirty="0" err="1">
                <a:ln>
                  <a:noFill/>
                </a:ln>
                <a:solidFill>
                  <a:srgbClr val="A9B7C6"/>
                </a:solidFill>
                <a:effectLst/>
                <a:latin typeface="JetBrains Mono"/>
              </a:rPr>
              <a:t>RecyclerView.ViewHolder</a:t>
            </a:r>
            <a:r>
              <a:rPr kumimoji="0" lang="en-US" altLang="en-US" sz="900" b="1" i="0" u="none" strike="noStrike" cap="none" normalizeH="0" baseline="0" dirty="0">
                <a:ln>
                  <a:noFill/>
                </a:ln>
                <a:solidFill>
                  <a:srgbClr val="A9B7C6"/>
                </a:solidFill>
                <a:effectLst/>
                <a:latin typeface="JetBrains Mono"/>
              </a:rPr>
              <a:t>&gt;{</a:t>
            </a:r>
            <a:br>
              <a:rPr kumimoji="0" lang="en-US" altLang="en-US" sz="900" b="1" i="0" u="none" strike="noStrike" cap="none" normalizeH="0" baseline="0" dirty="0">
                <a:ln>
                  <a:noFill/>
                </a:ln>
                <a:solidFill>
                  <a:srgbClr val="A9B7C6"/>
                </a:solidFill>
                <a:effectLst/>
                <a:latin typeface="JetBrains Mono"/>
              </a:rPr>
            </a:br>
            <a:endParaRPr kumimoji="0" lang="en-US" altLang="en-US" sz="900" b="1" i="0" u="none" strike="noStrike" cap="none" normalizeH="0" baseline="0" dirty="0">
              <a:ln>
                <a:noFill/>
              </a:ln>
              <a:solidFill>
                <a:srgbClr val="A9B7C6"/>
              </a:solidFill>
              <a:effectLst/>
              <a:latin typeface="JetBrains Mono"/>
            </a:endParaRPr>
          </a:p>
          <a:p>
            <a:pPr eaLnBrk="0" fontAlgn="base" hangingPunct="0">
              <a:spcBef>
                <a:spcPct val="0"/>
              </a:spcBef>
              <a:spcAft>
                <a:spcPct val="0"/>
              </a:spcAft>
            </a:pP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a:ln>
                  <a:noFill/>
                </a:ln>
                <a:solidFill>
                  <a:srgbClr val="CC7832"/>
                </a:solidFill>
                <a:effectLst/>
                <a:latin typeface="JetBrains Mono"/>
              </a:rPr>
              <a:t>private </a:t>
            </a:r>
            <a:r>
              <a:rPr kumimoji="0" lang="en-US" altLang="en-US" sz="900" b="1" i="0" u="none" strike="noStrike" cap="none" normalizeH="0" baseline="0" dirty="0">
                <a:ln>
                  <a:noFill/>
                </a:ln>
                <a:solidFill>
                  <a:srgbClr val="A9B7C6"/>
                </a:solidFill>
                <a:effectLst/>
                <a:latin typeface="JetBrains Mono"/>
              </a:rPr>
              <a:t>Context </a:t>
            </a:r>
            <a:r>
              <a:rPr kumimoji="0" lang="en-US" altLang="en-US" sz="900" b="1" i="0" u="none" strike="noStrike" cap="none" normalizeH="0" baseline="0" dirty="0" err="1">
                <a:ln>
                  <a:noFill/>
                </a:ln>
                <a:solidFill>
                  <a:srgbClr val="9876AA"/>
                </a:solidFill>
                <a:effectLst/>
                <a:latin typeface="JetBrains Mono"/>
              </a:rPr>
              <a:t>context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private </a:t>
            </a:r>
            <a:r>
              <a:rPr kumimoji="0" lang="en-US" altLang="en-US" sz="900" b="1" i="0" u="none" strike="noStrike" cap="none" normalizeH="0" baseline="0" dirty="0" err="1">
                <a:ln>
                  <a:noFill/>
                </a:ln>
                <a:solidFill>
                  <a:srgbClr val="A9B7C6"/>
                </a:solidFill>
                <a:effectLst/>
                <a:latin typeface="JetBrains Mono"/>
              </a:rPr>
              <a:t>ArrayList</a:t>
            </a:r>
            <a:r>
              <a:rPr kumimoji="0" lang="en-US" altLang="en-US" sz="900" b="1" i="0" u="none" strike="noStrike" cap="none" normalizeH="0" baseline="0" dirty="0">
                <a:ln>
                  <a:noFill/>
                </a:ln>
                <a:solidFill>
                  <a:srgbClr val="A9B7C6"/>
                </a:solidFill>
                <a:effectLst/>
                <a:latin typeface="JetBrains Mono"/>
              </a:rPr>
              <a:t>&lt;Employee&gt; </a:t>
            </a:r>
            <a:r>
              <a:rPr kumimoji="0" lang="en-US" altLang="en-US" sz="900" b="1" i="0" u="none" strike="noStrike" cap="none" normalizeH="0" baseline="0" dirty="0">
                <a:ln>
                  <a:noFill/>
                </a:ln>
                <a:solidFill>
                  <a:srgbClr val="9876AA"/>
                </a:solidFill>
                <a:effectLst/>
                <a:latin typeface="JetBrains Mono"/>
              </a:rPr>
              <a:t>element</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CC7832"/>
                </a:solidFill>
                <a:effectLst/>
                <a:latin typeface="JetBrains Mono"/>
              </a:rPr>
              <a:t>new </a:t>
            </a:r>
            <a:r>
              <a:rPr kumimoji="0" lang="en-US" altLang="en-US" sz="900" b="1" i="0" u="none" strike="noStrike" cap="none" normalizeH="0" baseline="0" dirty="0" err="1">
                <a:ln>
                  <a:noFill/>
                </a:ln>
                <a:solidFill>
                  <a:srgbClr val="A9B7C6"/>
                </a:solidFill>
                <a:effectLst/>
                <a:latin typeface="JetBrains Mono"/>
              </a:rPr>
              <a:t>ArrayList</a:t>
            </a:r>
            <a:r>
              <a:rPr kumimoji="0" lang="en-US" altLang="en-US" sz="900" b="1" i="0" u="none" strike="noStrike" cap="none" normalizeH="0" baseline="0" dirty="0">
                <a:ln>
                  <a:noFill/>
                </a:ln>
                <a:solidFill>
                  <a:srgbClr val="A9B7C6"/>
                </a:solidFill>
                <a:effectLst/>
                <a:latin typeface="JetBrains Mono"/>
              </a:rPr>
              <a:t>&lt;&gt;()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public </a:t>
            </a:r>
            <a:r>
              <a:rPr kumimoji="0" lang="en-US" altLang="en-US" sz="900" b="1" i="0" u="none" strike="noStrike" cap="none" normalizeH="0" baseline="0" dirty="0" err="1">
                <a:ln>
                  <a:noFill/>
                </a:ln>
                <a:solidFill>
                  <a:srgbClr val="FFC66D"/>
                </a:solidFill>
                <a:effectLst/>
                <a:latin typeface="JetBrains Mono"/>
              </a:rPr>
              <a:t>RecyclerViewAdapter</a:t>
            </a:r>
            <a:r>
              <a:rPr kumimoji="0" lang="en-US" altLang="en-US" sz="900" b="1" i="0" u="none" strike="noStrike" cap="none" normalizeH="0" baseline="0" dirty="0">
                <a:ln>
                  <a:noFill/>
                </a:ln>
                <a:solidFill>
                  <a:srgbClr val="A9B7C6"/>
                </a:solidFill>
                <a:effectLst/>
                <a:latin typeface="JetBrains Mono"/>
              </a:rPr>
              <a:t>(Context context){</a:t>
            </a: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err="1">
                <a:ln>
                  <a:noFill/>
                </a:ln>
                <a:solidFill>
                  <a:srgbClr val="CC7832"/>
                </a:solidFill>
                <a:effectLst/>
                <a:latin typeface="JetBrains Mono"/>
              </a:rPr>
              <a:t>this</a:t>
            </a:r>
            <a:r>
              <a:rPr kumimoji="0" lang="en-US" altLang="en-US" sz="900" b="1" i="0" u="none" strike="noStrike" cap="none" normalizeH="0" baseline="0" dirty="0" err="1">
                <a:ln>
                  <a:noFill/>
                </a:ln>
                <a:solidFill>
                  <a:srgbClr val="A9B7C6"/>
                </a:solidFill>
                <a:effectLst/>
                <a:latin typeface="JetBrains Mono"/>
              </a:rPr>
              <a:t>.</a:t>
            </a:r>
            <a:r>
              <a:rPr kumimoji="0" lang="en-US" altLang="en-US" sz="900" b="1" i="0" u="none" strike="noStrike" cap="none" normalizeH="0" baseline="0" dirty="0" err="1">
                <a:ln>
                  <a:noFill/>
                </a:ln>
                <a:solidFill>
                  <a:srgbClr val="9876AA"/>
                </a:solidFill>
                <a:effectLst/>
                <a:latin typeface="JetBrains Mono"/>
              </a:rPr>
              <a:t>context</a:t>
            </a:r>
            <a:r>
              <a:rPr kumimoji="0" lang="en-US" altLang="en-US" sz="900" b="1" i="0" u="none" strike="noStrike" cap="none" normalizeH="0" baseline="0" dirty="0">
                <a:ln>
                  <a:noFill/>
                </a:ln>
                <a:solidFill>
                  <a:srgbClr val="A9B7C6"/>
                </a:solidFill>
                <a:effectLst/>
                <a:latin typeface="JetBrains Mono"/>
              </a:rPr>
              <a:t>=context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a:ln>
                  <a:noFill/>
                </a:ln>
                <a:solidFill>
                  <a:srgbClr val="A9B7C6"/>
                </a:solidFill>
                <a:effectLst/>
                <a:latin typeface="JetBrains Mono"/>
              </a:rPr>
              <a:t>}</a:t>
            </a:r>
            <a:br>
              <a:rPr kumimoji="0" lang="en-US" altLang="en-US" sz="900" b="1" i="0" u="none" strike="noStrike" cap="none" normalizeH="0" baseline="0" dirty="0">
                <a:ln>
                  <a:noFill/>
                </a:ln>
                <a:solidFill>
                  <a:srgbClr val="A9B7C6"/>
                </a:solidFill>
                <a:effectLst/>
                <a:latin typeface="JetBrains Mono"/>
              </a:rPr>
            </a:b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a:ln>
                  <a:noFill/>
                </a:ln>
                <a:solidFill>
                  <a:srgbClr val="CC7832"/>
                </a:solidFill>
                <a:effectLst/>
                <a:latin typeface="JetBrains Mono"/>
              </a:rPr>
              <a:t>public void </a:t>
            </a:r>
            <a:r>
              <a:rPr kumimoji="0" lang="en-US" altLang="en-US" sz="900" b="1" i="0" u="none" strike="noStrike" cap="none" normalizeH="0" baseline="0" dirty="0" err="1">
                <a:ln>
                  <a:noFill/>
                </a:ln>
                <a:solidFill>
                  <a:srgbClr val="FFC66D"/>
                </a:solidFill>
                <a:effectLst/>
                <a:latin typeface="JetBrains Mono"/>
              </a:rPr>
              <a:t>setItems</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err="1">
                <a:ln>
                  <a:noFill/>
                </a:ln>
                <a:solidFill>
                  <a:srgbClr val="A9B7C6"/>
                </a:solidFill>
                <a:effectLst/>
                <a:latin typeface="JetBrains Mono"/>
              </a:rPr>
              <a:t>ArrayList</a:t>
            </a:r>
            <a:r>
              <a:rPr kumimoji="0" lang="en-US" altLang="en-US" sz="900" b="1" i="0" u="none" strike="noStrike" cap="none" normalizeH="0" baseline="0" dirty="0">
                <a:ln>
                  <a:noFill/>
                </a:ln>
                <a:solidFill>
                  <a:srgbClr val="A9B7C6"/>
                </a:solidFill>
                <a:effectLst/>
                <a:latin typeface="JetBrains Mono"/>
              </a:rPr>
              <a:t>&lt;Employee&gt; </a:t>
            </a:r>
            <a:r>
              <a:rPr kumimoji="0" lang="en-US" altLang="en-US" sz="900" b="1" i="0" u="none" strike="noStrike" cap="none" normalizeH="0" baseline="0" dirty="0" err="1">
                <a:ln>
                  <a:noFill/>
                </a:ln>
                <a:solidFill>
                  <a:srgbClr val="A9B7C6"/>
                </a:solidFill>
                <a:effectLst/>
                <a:latin typeface="JetBrains Mono"/>
              </a:rPr>
              <a:t>subElement</a:t>
            </a:r>
            <a:r>
              <a:rPr kumimoji="0" lang="en-US" altLang="en-US" sz="900" b="1" i="0" u="none" strike="noStrike" cap="none" normalizeH="0" baseline="0" dirty="0">
                <a:ln>
                  <a:noFill/>
                </a:ln>
                <a:solidFill>
                  <a:srgbClr val="A9B7C6"/>
                </a:solidFill>
                <a:effectLst/>
                <a:latin typeface="JetBrains Mono"/>
              </a:rPr>
              <a:t>) {</a:t>
            </a:r>
            <a:br>
              <a:rPr kumimoji="0" lang="en-US" altLang="en-US" sz="900" b="1" i="0" u="none" strike="noStrike" cap="none" normalizeH="0" baseline="0" dirty="0">
                <a:ln>
                  <a:noFill/>
                </a:ln>
                <a:solidFill>
                  <a:srgbClr val="A9B7C6"/>
                </a:solidFill>
                <a:effectLst/>
                <a:latin typeface="JetBrains Mono"/>
              </a:rPr>
            </a:b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element</a:t>
            </a:r>
            <a:r>
              <a:rPr kumimoji="0" lang="en-US" altLang="en-US" sz="900" b="1" i="0" u="none" strike="noStrike" cap="none" normalizeH="0" baseline="0" dirty="0" err="1">
                <a:ln>
                  <a:noFill/>
                </a:ln>
                <a:solidFill>
                  <a:srgbClr val="A9B7C6"/>
                </a:solidFill>
                <a:effectLst/>
                <a:latin typeface="JetBrains Mono"/>
              </a:rPr>
              <a:t>.addAll</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err="1">
                <a:ln>
                  <a:noFill/>
                </a:ln>
                <a:solidFill>
                  <a:srgbClr val="A9B7C6"/>
                </a:solidFill>
                <a:effectLst/>
                <a:latin typeface="JetBrains Mono"/>
              </a:rPr>
              <a:t>subElement</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a:ln>
                  <a:noFill/>
                </a:ln>
                <a:solidFill>
                  <a:srgbClr val="A9B7C6"/>
                </a:solidFill>
                <a:effectLst/>
                <a:latin typeface="JetBrains Mono"/>
              </a:rPr>
              <a:t>}</a:t>
            </a:r>
            <a:br>
              <a:rPr kumimoji="0" lang="en-US" altLang="en-US" sz="900" b="1" i="0" u="none" strike="noStrike" cap="none" normalizeH="0" baseline="0" dirty="0">
                <a:ln>
                  <a:noFill/>
                </a:ln>
                <a:solidFill>
                  <a:srgbClr val="A9B7C6"/>
                </a:solidFill>
                <a:effectLst/>
                <a:latin typeface="JetBrains Mono"/>
              </a:rPr>
            </a:b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a:ln>
                  <a:noFill/>
                </a:ln>
                <a:solidFill>
                  <a:srgbClr val="BBB529"/>
                </a:solidFill>
                <a:effectLst/>
                <a:latin typeface="JetBrains Mono"/>
              </a:rPr>
              <a:t>@Override</a:t>
            </a:r>
            <a:br>
              <a:rPr kumimoji="0" lang="en-US" altLang="en-US" sz="900" b="1" i="0" u="none" strike="noStrike" cap="none" normalizeH="0" baseline="0" dirty="0">
                <a:ln>
                  <a:noFill/>
                </a:ln>
                <a:solidFill>
                  <a:srgbClr val="BBB529"/>
                </a:solidFill>
                <a:effectLst/>
                <a:latin typeface="JetBrains Mono"/>
              </a:rPr>
            </a:br>
            <a:r>
              <a:rPr kumimoji="0" lang="en-US" altLang="en-US" sz="900" b="1" i="0" u="none" strike="noStrike" cap="none" normalizeH="0" baseline="0" dirty="0">
                <a:ln>
                  <a:noFill/>
                </a:ln>
                <a:solidFill>
                  <a:srgbClr val="BBB529"/>
                </a:solidFill>
                <a:effectLst/>
                <a:latin typeface="JetBrains Mono"/>
              </a:rPr>
              <a:t>    </a:t>
            </a:r>
            <a:r>
              <a:rPr kumimoji="0" lang="en-US" altLang="en-US" sz="900" b="1" i="0" u="none" strike="noStrike" cap="none" normalizeH="0" baseline="0" dirty="0">
                <a:ln>
                  <a:noFill/>
                </a:ln>
                <a:solidFill>
                  <a:srgbClr val="CC7832"/>
                </a:solidFill>
                <a:effectLst/>
                <a:latin typeface="JetBrains Mono"/>
              </a:rPr>
              <a:t>public </a:t>
            </a:r>
            <a:r>
              <a:rPr kumimoji="0" lang="en-US" altLang="en-US" sz="900" b="1" i="0" u="none" strike="noStrike" cap="none" normalizeH="0" baseline="0" dirty="0" err="1">
                <a:ln>
                  <a:noFill/>
                </a:ln>
                <a:solidFill>
                  <a:srgbClr val="A9B7C6"/>
                </a:solidFill>
                <a:effectLst/>
                <a:latin typeface="JetBrains Mono"/>
              </a:rPr>
              <a:t>RecyclerView.ViewHolder</a:t>
            </a: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err="1">
                <a:ln>
                  <a:noFill/>
                </a:ln>
                <a:solidFill>
                  <a:srgbClr val="FFC66D"/>
                </a:solidFill>
                <a:effectLst/>
                <a:latin typeface="JetBrains Mono"/>
              </a:rPr>
              <a:t>onCreateViewHolder</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BBB529"/>
                </a:solidFill>
                <a:effectLst/>
                <a:latin typeface="JetBrains Mono"/>
              </a:rPr>
              <a:t>@NonNull </a:t>
            </a:r>
            <a:r>
              <a:rPr kumimoji="0" lang="en-US" altLang="en-US" sz="900" b="1" i="0" u="none" strike="noStrike" cap="none" normalizeH="0" baseline="0" dirty="0" err="1">
                <a:ln>
                  <a:noFill/>
                </a:ln>
                <a:solidFill>
                  <a:srgbClr val="A9B7C6"/>
                </a:solidFill>
                <a:effectLst/>
                <a:latin typeface="JetBrains Mono"/>
              </a:rPr>
              <a:t>ViewGroup</a:t>
            </a:r>
            <a:r>
              <a:rPr kumimoji="0" lang="en-US" altLang="en-US" sz="900" b="1" i="0" u="none" strike="noStrike" cap="none" normalizeH="0" baseline="0" dirty="0">
                <a:ln>
                  <a:noFill/>
                </a:ln>
                <a:solidFill>
                  <a:srgbClr val="A9B7C6"/>
                </a:solidFill>
                <a:effectLst/>
                <a:latin typeface="JetBrains Mono"/>
              </a:rPr>
              <a:t> parent</a:t>
            </a:r>
            <a:r>
              <a:rPr kumimoji="0" lang="en-US" altLang="en-US" sz="900" b="1" i="0" u="none" strike="noStrike" cap="none" normalizeH="0" baseline="0" dirty="0">
                <a:ln>
                  <a:noFill/>
                </a:ln>
                <a:solidFill>
                  <a:srgbClr val="CC7832"/>
                </a:solidFill>
                <a:effectLst/>
                <a:latin typeface="JetBrains Mono"/>
              </a:rPr>
              <a:t>, int </a:t>
            </a:r>
            <a:r>
              <a:rPr kumimoji="0" lang="en-US" altLang="en-US" sz="900" b="1" i="0" u="none" strike="noStrike" cap="none" normalizeH="0" baseline="0" dirty="0" err="1">
                <a:ln>
                  <a:noFill/>
                </a:ln>
                <a:solidFill>
                  <a:srgbClr val="A9B7C6"/>
                </a:solidFill>
                <a:effectLst/>
                <a:latin typeface="JetBrains Mono"/>
              </a:rPr>
              <a:t>viewType</a:t>
            </a:r>
            <a:r>
              <a:rPr kumimoji="0" lang="en-US" altLang="en-US" sz="900" b="1" i="0" u="none" strike="noStrike" cap="none" normalizeH="0" baseline="0" dirty="0">
                <a:ln>
                  <a:noFill/>
                </a:ln>
                <a:solidFill>
                  <a:srgbClr val="A9B7C6"/>
                </a:solidFill>
                <a:effectLst/>
                <a:latin typeface="JetBrains Mono"/>
              </a:rPr>
              <a:t>) {</a:t>
            </a: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View view=</a:t>
            </a:r>
            <a:r>
              <a:rPr kumimoji="0" lang="en-US" altLang="en-US" sz="900" b="1" i="0" u="none" strike="noStrike" cap="none" normalizeH="0" baseline="0" dirty="0" err="1">
                <a:ln>
                  <a:noFill/>
                </a:ln>
                <a:solidFill>
                  <a:srgbClr val="A9B7C6"/>
                </a:solidFill>
                <a:effectLst/>
                <a:latin typeface="JetBrains Mono"/>
              </a:rPr>
              <a:t>LayoutInflater.</a:t>
            </a:r>
            <a:r>
              <a:rPr kumimoji="0" lang="en-US" altLang="en-US" sz="900" b="1" i="1" u="none" strike="noStrike" cap="none" normalizeH="0" baseline="0" dirty="0" err="1">
                <a:ln>
                  <a:noFill/>
                </a:ln>
                <a:solidFill>
                  <a:srgbClr val="A9B7C6"/>
                </a:solidFill>
                <a:effectLst/>
                <a:latin typeface="JetBrains Mono"/>
              </a:rPr>
              <a:t>from</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9876AA"/>
                </a:solidFill>
                <a:effectLst/>
                <a:latin typeface="JetBrains Mono"/>
              </a:rPr>
              <a:t>context</a:t>
            </a:r>
            <a:r>
              <a:rPr kumimoji="0" lang="en-US" altLang="en-US" sz="900" b="1" i="0" u="none" strike="noStrike" cap="none" normalizeH="0" baseline="0" dirty="0">
                <a:ln>
                  <a:noFill/>
                </a:ln>
                <a:solidFill>
                  <a:srgbClr val="A9B7C6"/>
                </a:solidFill>
                <a:effectLst/>
                <a:latin typeface="JetBrains Mono"/>
              </a:rPr>
              <a:t>).inflate(</a:t>
            </a:r>
            <a:r>
              <a:rPr kumimoji="0" lang="en-US" altLang="en-US" sz="900" b="1" i="0" u="none" strike="noStrike" cap="none" normalizeH="0" baseline="0" dirty="0" err="1">
                <a:ln>
                  <a:noFill/>
                </a:ln>
                <a:solidFill>
                  <a:srgbClr val="A9B7C6"/>
                </a:solidFill>
                <a:effectLst/>
                <a:latin typeface="JetBrains Mono"/>
              </a:rPr>
              <a:t>R.layout.</a:t>
            </a:r>
            <a:r>
              <a:rPr kumimoji="0" lang="en-US" altLang="en-US" sz="900" b="1" i="1" u="none" strike="noStrike" cap="none" normalizeH="0" baseline="0" dirty="0" err="1">
                <a:ln>
                  <a:noFill/>
                </a:ln>
                <a:solidFill>
                  <a:srgbClr val="9876AA"/>
                </a:solidFill>
                <a:effectLst/>
                <a:latin typeface="JetBrains Mono"/>
              </a:rPr>
              <a:t>recycler_item</a:t>
            </a:r>
            <a:r>
              <a:rPr kumimoji="0" lang="en-US" altLang="en-US" sz="900" b="1" i="0" u="none" strike="noStrike" cap="none" normalizeH="0" baseline="0" dirty="0" err="1">
                <a:ln>
                  <a:noFill/>
                </a:ln>
                <a:solidFill>
                  <a:srgbClr val="CC7832"/>
                </a:solidFill>
                <a:effectLst/>
                <a:latin typeface="JetBrains Mono"/>
              </a:rPr>
              <a:t>,</a:t>
            </a:r>
            <a:r>
              <a:rPr kumimoji="0" lang="en-US" altLang="en-US" sz="900" b="1" i="0" u="none" strike="noStrike" cap="none" normalizeH="0" baseline="0" dirty="0" err="1">
                <a:ln>
                  <a:noFill/>
                </a:ln>
                <a:solidFill>
                  <a:srgbClr val="A9B7C6"/>
                </a:solidFill>
                <a:effectLst/>
                <a:latin typeface="JetBrains Mono"/>
              </a:rPr>
              <a:t>parent</a:t>
            </a:r>
            <a:r>
              <a:rPr kumimoji="0" lang="en-US" altLang="en-US" sz="900" b="1" i="0" u="none" strike="noStrike" cap="none" normalizeH="0" baseline="0" dirty="0" err="1">
                <a:ln>
                  <a:noFill/>
                </a:ln>
                <a:solidFill>
                  <a:srgbClr val="CC7832"/>
                </a:solidFill>
                <a:effectLst/>
                <a:latin typeface="JetBrains Mono"/>
              </a:rPr>
              <a:t>,false</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return new </a:t>
            </a:r>
            <a:r>
              <a:rPr kumimoji="0" lang="en-US" altLang="en-US" sz="900" b="1" i="0" u="none" strike="noStrike" cap="none" normalizeH="0" baseline="0" dirty="0" err="1">
                <a:ln>
                  <a:noFill/>
                </a:ln>
                <a:solidFill>
                  <a:srgbClr val="A9B7C6"/>
                </a:solidFill>
                <a:effectLst/>
                <a:latin typeface="JetBrains Mono"/>
              </a:rPr>
              <a:t>ViewHolder</a:t>
            </a:r>
            <a:r>
              <a:rPr kumimoji="0" lang="en-US" altLang="en-US" sz="900" b="1" i="0" u="none" strike="noStrike" cap="none" normalizeH="0" baseline="0" dirty="0">
                <a:ln>
                  <a:noFill/>
                </a:ln>
                <a:solidFill>
                  <a:srgbClr val="A9B7C6"/>
                </a:solidFill>
                <a:effectLst/>
                <a:latin typeface="JetBrains Mono"/>
              </a:rPr>
              <a:t>(view)</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a:ln>
                  <a:noFill/>
                </a:ln>
                <a:solidFill>
                  <a:srgbClr val="A9B7C6"/>
                </a:solidFill>
                <a:effectLst/>
                <a:latin typeface="JetBrains Mono"/>
              </a:rPr>
              <a:t>}</a:t>
            </a:r>
            <a:br>
              <a:rPr kumimoji="0" lang="en-US" altLang="en-US" sz="900" b="1" i="0" u="none" strike="noStrike" cap="none" normalizeH="0" baseline="0" dirty="0">
                <a:ln>
                  <a:noFill/>
                </a:ln>
                <a:solidFill>
                  <a:srgbClr val="A9B7C6"/>
                </a:solidFill>
                <a:effectLst/>
                <a:latin typeface="JetBrains Mono"/>
              </a:rPr>
            </a:b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a:ln>
                  <a:noFill/>
                </a:ln>
                <a:solidFill>
                  <a:srgbClr val="BBB529"/>
                </a:solidFill>
                <a:effectLst/>
                <a:latin typeface="JetBrains Mono"/>
              </a:rPr>
              <a:t>@Override</a:t>
            </a:r>
            <a:br>
              <a:rPr kumimoji="0" lang="en-US" altLang="en-US" sz="900" b="1" i="0" u="none" strike="noStrike" cap="none" normalizeH="0" baseline="0" dirty="0">
                <a:ln>
                  <a:noFill/>
                </a:ln>
                <a:solidFill>
                  <a:srgbClr val="BBB529"/>
                </a:solidFill>
                <a:effectLst/>
                <a:latin typeface="JetBrains Mono"/>
              </a:rPr>
            </a:br>
            <a:r>
              <a:rPr kumimoji="0" lang="en-US" altLang="en-US" sz="900" b="1" i="0" u="none" strike="noStrike" cap="none" normalizeH="0" baseline="0" dirty="0">
                <a:ln>
                  <a:noFill/>
                </a:ln>
                <a:solidFill>
                  <a:srgbClr val="BBB529"/>
                </a:solidFill>
                <a:effectLst/>
                <a:latin typeface="JetBrains Mono"/>
              </a:rPr>
              <a:t>    </a:t>
            </a:r>
            <a:r>
              <a:rPr kumimoji="0" lang="en-US" altLang="en-US" sz="900" b="1" i="0" u="none" strike="noStrike" cap="none" normalizeH="0" baseline="0" dirty="0">
                <a:ln>
                  <a:noFill/>
                </a:ln>
                <a:solidFill>
                  <a:srgbClr val="CC7832"/>
                </a:solidFill>
                <a:effectLst/>
                <a:latin typeface="JetBrains Mono"/>
              </a:rPr>
              <a:t>public void </a:t>
            </a:r>
            <a:r>
              <a:rPr kumimoji="0" lang="en-US" altLang="en-US" sz="900" b="1" i="0" u="none" strike="noStrike" cap="none" normalizeH="0" baseline="0" dirty="0" err="1">
                <a:ln>
                  <a:noFill/>
                </a:ln>
                <a:solidFill>
                  <a:srgbClr val="FFC66D"/>
                </a:solidFill>
                <a:effectLst/>
                <a:latin typeface="JetBrains Mono"/>
              </a:rPr>
              <a:t>onBindViewHolder</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BBB529"/>
                </a:solidFill>
                <a:effectLst/>
                <a:latin typeface="JetBrains Mono"/>
              </a:rPr>
              <a:t>@NonNull </a:t>
            </a:r>
            <a:r>
              <a:rPr kumimoji="0" lang="en-US" altLang="en-US" sz="900" b="1" i="0" u="none" strike="noStrike" cap="none" normalizeH="0" baseline="0" dirty="0" err="1">
                <a:ln>
                  <a:noFill/>
                </a:ln>
                <a:solidFill>
                  <a:srgbClr val="A9B7C6"/>
                </a:solidFill>
                <a:effectLst/>
                <a:latin typeface="JetBrains Mono"/>
              </a:rPr>
              <a:t>RecyclerView.ViewHolder</a:t>
            </a:r>
            <a:r>
              <a:rPr kumimoji="0" lang="en-US" altLang="en-US" sz="900" b="1" i="0" u="none" strike="noStrike" cap="none" normalizeH="0" baseline="0" dirty="0">
                <a:ln>
                  <a:noFill/>
                </a:ln>
                <a:solidFill>
                  <a:srgbClr val="A9B7C6"/>
                </a:solidFill>
                <a:effectLst/>
                <a:latin typeface="JetBrains Mono"/>
              </a:rPr>
              <a:t> holder</a:t>
            </a:r>
            <a:r>
              <a:rPr kumimoji="0" lang="en-US" altLang="en-US" sz="900" b="1" i="0" u="none" strike="noStrike" cap="none" normalizeH="0" baseline="0" dirty="0">
                <a:ln>
                  <a:noFill/>
                </a:ln>
                <a:solidFill>
                  <a:srgbClr val="CC7832"/>
                </a:solidFill>
                <a:effectLst/>
                <a:latin typeface="JetBrains Mono"/>
              </a:rPr>
              <a:t>, int </a:t>
            </a:r>
            <a:r>
              <a:rPr kumimoji="0" lang="en-US" altLang="en-US" sz="900" b="1" i="0" u="none" strike="noStrike" cap="none" normalizeH="0" baseline="0" dirty="0">
                <a:ln>
                  <a:noFill/>
                </a:ln>
                <a:solidFill>
                  <a:srgbClr val="A9B7C6"/>
                </a:solidFill>
                <a:effectLst/>
                <a:latin typeface="JetBrains Mono"/>
              </a:rPr>
              <a:t>position) {</a:t>
            </a:r>
            <a:br>
              <a:rPr kumimoji="0" lang="en-US" altLang="en-US" sz="900" b="1" i="0" u="none" strike="noStrike" cap="none" normalizeH="0" baseline="0" dirty="0">
                <a:ln>
                  <a:noFill/>
                </a:ln>
                <a:solidFill>
                  <a:srgbClr val="A9B7C6"/>
                </a:solidFill>
                <a:effectLst/>
                <a:latin typeface="JetBrains Mono"/>
              </a:rPr>
            </a:b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err="1">
                <a:ln>
                  <a:noFill/>
                </a:ln>
                <a:solidFill>
                  <a:srgbClr val="A9B7C6"/>
                </a:solidFill>
                <a:effectLst/>
                <a:latin typeface="JetBrains Mono"/>
              </a:rPr>
              <a:t>ViewHolder</a:t>
            </a:r>
            <a:r>
              <a:rPr kumimoji="0" lang="en-US" altLang="en-US" sz="900" b="1" i="0" u="none" strike="noStrike" cap="none" normalizeH="0" baseline="0" dirty="0">
                <a:ln>
                  <a:noFill/>
                </a:ln>
                <a:solidFill>
                  <a:srgbClr val="A9B7C6"/>
                </a:solidFill>
                <a:effectLst/>
                <a:latin typeface="JetBrains Mono"/>
              </a:rPr>
              <a:t> </a:t>
            </a:r>
            <a:r>
              <a:rPr kumimoji="0" lang="en-US" altLang="en-US" sz="900" b="1" i="0" u="none" strike="noStrike" cap="none" normalizeH="0" baseline="0" dirty="0" err="1">
                <a:ln>
                  <a:noFill/>
                </a:ln>
                <a:solidFill>
                  <a:srgbClr val="A9B7C6"/>
                </a:solidFill>
                <a:effectLst/>
                <a:latin typeface="JetBrains Mono"/>
              </a:rPr>
              <a:t>viewHolder</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err="1">
                <a:ln>
                  <a:noFill/>
                </a:ln>
                <a:solidFill>
                  <a:srgbClr val="A9B7C6"/>
                </a:solidFill>
                <a:effectLst/>
                <a:latin typeface="JetBrains Mono"/>
              </a:rPr>
              <a:t>ViewHolder</a:t>
            </a:r>
            <a:r>
              <a:rPr kumimoji="0" lang="en-US" altLang="en-US" sz="900" b="1" i="0" u="none" strike="noStrike" cap="none" normalizeH="0" baseline="0" dirty="0">
                <a:ln>
                  <a:noFill/>
                </a:ln>
                <a:solidFill>
                  <a:srgbClr val="A9B7C6"/>
                </a:solidFill>
                <a:effectLst/>
                <a:latin typeface="JetBrains Mono"/>
              </a:rPr>
              <a:t>) holder</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a:ln>
                  <a:noFill/>
                </a:ln>
                <a:solidFill>
                  <a:srgbClr val="A9B7C6"/>
                </a:solidFill>
                <a:effectLst/>
                <a:latin typeface="JetBrains Mono"/>
              </a:rPr>
              <a:t>Employee employee=</a:t>
            </a:r>
            <a:r>
              <a:rPr kumimoji="0" lang="en-US" altLang="en-US" sz="900" b="1" i="0" u="none" strike="noStrike" cap="none" normalizeH="0" baseline="0" dirty="0" err="1">
                <a:ln>
                  <a:noFill/>
                </a:ln>
                <a:solidFill>
                  <a:srgbClr val="9876AA"/>
                </a:solidFill>
                <a:effectLst/>
                <a:latin typeface="JetBrains Mono"/>
              </a:rPr>
              <a:t>element</a:t>
            </a:r>
            <a:r>
              <a:rPr kumimoji="0" lang="en-US" altLang="en-US" sz="900" b="1" i="0" u="none" strike="noStrike" cap="none" normalizeH="0" baseline="0" dirty="0" err="1">
                <a:ln>
                  <a:noFill/>
                </a:ln>
                <a:solidFill>
                  <a:srgbClr val="A9B7C6"/>
                </a:solidFill>
                <a:effectLst/>
                <a:latin typeface="JetBrains Mono"/>
              </a:rPr>
              <a:t>.get</a:t>
            </a:r>
            <a:r>
              <a:rPr kumimoji="0" lang="en-US" altLang="en-US" sz="900" b="1" i="0" u="none" strike="noStrike" cap="none" normalizeH="0" baseline="0" dirty="0">
                <a:ln>
                  <a:noFill/>
                </a:ln>
                <a:solidFill>
                  <a:srgbClr val="A9B7C6"/>
                </a:solidFill>
                <a:effectLst/>
                <a:latin typeface="JetBrains Mono"/>
              </a:rPr>
              <a:t>(position)</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err="1">
                <a:ln>
                  <a:noFill/>
                </a:ln>
                <a:solidFill>
                  <a:srgbClr val="A9B7C6"/>
                </a:solidFill>
                <a:effectLst/>
                <a:latin typeface="JetBrains Mono"/>
              </a:rPr>
              <a:t>viewHolder.</a:t>
            </a:r>
            <a:r>
              <a:rPr kumimoji="0" lang="en-US" altLang="en-US" sz="900" b="1" i="0" u="none" strike="noStrike" cap="none" normalizeH="0" baseline="0" dirty="0" err="1">
                <a:ln>
                  <a:noFill/>
                </a:ln>
                <a:solidFill>
                  <a:srgbClr val="9876AA"/>
                </a:solidFill>
                <a:effectLst/>
                <a:latin typeface="JetBrains Mono"/>
              </a:rPr>
              <a:t>name</a:t>
            </a:r>
            <a:r>
              <a:rPr kumimoji="0" lang="en-US" altLang="en-US" sz="900" b="1" i="0" u="none" strike="noStrike" cap="none" normalizeH="0" baseline="0" dirty="0" err="1">
                <a:ln>
                  <a:noFill/>
                </a:ln>
                <a:solidFill>
                  <a:srgbClr val="A9B7C6"/>
                </a:solidFill>
                <a:effectLst/>
                <a:latin typeface="JetBrains Mono"/>
              </a:rPr>
              <a:t>.setText</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err="1">
                <a:ln>
                  <a:noFill/>
                </a:ln>
                <a:solidFill>
                  <a:srgbClr val="A9B7C6"/>
                </a:solidFill>
                <a:effectLst/>
                <a:latin typeface="JetBrains Mono"/>
              </a:rPr>
              <a:t>employee.getName</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err="1">
                <a:ln>
                  <a:noFill/>
                </a:ln>
                <a:solidFill>
                  <a:srgbClr val="A9B7C6"/>
                </a:solidFill>
                <a:effectLst/>
                <a:latin typeface="JetBrains Mono"/>
              </a:rPr>
              <a:t>viewHolder.</a:t>
            </a:r>
            <a:r>
              <a:rPr kumimoji="0" lang="en-US" altLang="en-US" sz="900" b="1" i="0" u="none" strike="noStrike" cap="none" normalizeH="0" baseline="0" dirty="0" err="1">
                <a:ln>
                  <a:noFill/>
                </a:ln>
                <a:solidFill>
                  <a:srgbClr val="9876AA"/>
                </a:solidFill>
                <a:effectLst/>
                <a:latin typeface="JetBrains Mono"/>
              </a:rPr>
              <a:t>position</a:t>
            </a:r>
            <a:r>
              <a:rPr kumimoji="0" lang="en-US" altLang="en-US" sz="900" b="1" i="0" u="none" strike="noStrike" cap="none" normalizeH="0" baseline="0" dirty="0" err="1">
                <a:ln>
                  <a:noFill/>
                </a:ln>
                <a:solidFill>
                  <a:srgbClr val="A9B7C6"/>
                </a:solidFill>
                <a:effectLst/>
                <a:latin typeface="JetBrains Mono"/>
              </a:rPr>
              <a:t>.setText</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err="1">
                <a:ln>
                  <a:noFill/>
                </a:ln>
                <a:solidFill>
                  <a:srgbClr val="A9B7C6"/>
                </a:solidFill>
                <a:effectLst/>
                <a:latin typeface="JetBrains Mono"/>
              </a:rPr>
              <a:t>employee.getPosition</a:t>
            </a:r>
            <a:r>
              <a:rPr kumimoji="0" lang="en-US" altLang="en-US" sz="900" b="1" i="0" u="none" strike="noStrike" cap="none" normalizeH="0" baseline="0" dirty="0">
                <a:ln>
                  <a:noFill/>
                </a:ln>
                <a:solidFill>
                  <a:srgbClr val="A9B7C6"/>
                </a:solidFill>
                <a:effectLst/>
                <a:latin typeface="JetBrains Mono"/>
              </a:rPr>
              <a:t>())</a:t>
            </a:r>
            <a:r>
              <a:rPr kumimoji="0" lang="en-US" altLang="en-US" sz="900" b="1" i="0" u="none" strike="noStrike" cap="none" normalizeH="0" baseline="0" dirty="0">
                <a:ln>
                  <a:noFill/>
                </a:ln>
                <a:solidFill>
                  <a:srgbClr val="CC7832"/>
                </a:solidFill>
                <a:effectLst/>
                <a:latin typeface="JetBrains Mono"/>
              </a:rPr>
              <a:t>;</a:t>
            </a:r>
            <a:br>
              <a:rPr kumimoji="0" lang="en-US" altLang="en-US" sz="900" b="1" i="0" u="none" strike="noStrike" cap="none" normalizeH="0" baseline="0" dirty="0">
                <a:ln>
                  <a:noFill/>
                </a:ln>
                <a:solidFill>
                  <a:srgbClr val="CC7832"/>
                </a:solidFill>
                <a:effectLst/>
                <a:latin typeface="JetBrains Mono"/>
              </a:rPr>
            </a:br>
            <a:r>
              <a:rPr kumimoji="0" lang="en-US" altLang="en-US" sz="900" b="1" i="0" u="none" strike="noStrike" cap="none" normalizeH="0" baseline="0" dirty="0">
                <a:ln>
                  <a:noFill/>
                </a:ln>
                <a:solidFill>
                  <a:srgbClr val="CC7832"/>
                </a:solidFill>
                <a:effectLst/>
                <a:latin typeface="JetBrains Mono"/>
              </a:rPr>
              <a:t>    </a:t>
            </a:r>
            <a:r>
              <a:rPr kumimoji="0" lang="en-US" altLang="en-US" sz="900" b="1" i="0" u="none" strike="noStrike" cap="none" normalizeH="0" baseline="0" dirty="0">
                <a:ln>
                  <a:noFill/>
                </a:ln>
                <a:solidFill>
                  <a:srgbClr val="A9B7C6"/>
                </a:solidFill>
                <a:effectLst/>
                <a:latin typeface="JetBrains Mono"/>
              </a:rPr>
              <a:t>}</a:t>
            </a:r>
            <a:br>
              <a:rPr kumimoji="0" lang="en-US" altLang="en-US" sz="900" b="1" i="0" u="none" strike="noStrike" cap="none" normalizeH="0" baseline="0" dirty="0">
                <a:ln>
                  <a:noFill/>
                </a:ln>
                <a:solidFill>
                  <a:srgbClr val="A9B7C6"/>
                </a:solidFill>
                <a:effectLst/>
                <a:latin typeface="JetBrains Mono"/>
              </a:rPr>
            </a:br>
            <a:br>
              <a:rPr kumimoji="0" lang="en-US" altLang="en-US" sz="900" b="1" i="0" u="none" strike="noStrike" cap="none" normalizeH="0" baseline="0" dirty="0">
                <a:ln>
                  <a:noFill/>
                </a:ln>
                <a:solidFill>
                  <a:srgbClr val="A9B7C6"/>
                </a:solidFill>
                <a:effectLst/>
                <a:latin typeface="JetBrains Mono"/>
              </a:rPr>
            </a:br>
            <a:endParaRPr kumimoji="0" lang="en-US" altLang="en-US" sz="900" b="1" i="0" u="none" strike="noStrike" cap="none" normalizeH="0" baseline="0" dirty="0">
              <a:ln>
                <a:noFill/>
              </a:ln>
              <a:solidFill>
                <a:srgbClr val="A9B7C6"/>
              </a:solidFill>
              <a:effectLst/>
              <a:latin typeface="JetBrains Mono"/>
            </a:endParaRPr>
          </a:p>
        </p:txBody>
      </p:sp>
    </p:spTree>
    <p:extLst>
      <p:ext uri="{BB962C8B-B14F-4D97-AF65-F5344CB8AC3E}">
        <p14:creationId xmlns:p14="http://schemas.microsoft.com/office/powerpoint/2010/main" val="267011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541C3F-A5FC-5EF2-1C48-87D3365F64EC}"/>
              </a:ext>
            </a:extLst>
          </p:cNvPr>
          <p:cNvSpPr>
            <a:spLocks noGrp="1"/>
          </p:cNvSpPr>
          <p:nvPr>
            <p:ph type="title"/>
          </p:nvPr>
        </p:nvSpPr>
        <p:spPr/>
        <p:txBody>
          <a:bodyPr/>
          <a:lstStyle/>
          <a:p>
            <a:r>
              <a:rPr lang="en-US" dirty="0" err="1"/>
              <a:t>Implementation:RecycleViewAdapter</a:t>
            </a:r>
            <a:endParaRPr lang="en-US" dirty="0"/>
          </a:p>
        </p:txBody>
      </p:sp>
      <p:sp>
        <p:nvSpPr>
          <p:cNvPr id="3" name="Segnaposto contenuto 2">
            <a:extLst>
              <a:ext uri="{FF2B5EF4-FFF2-40B4-BE49-F238E27FC236}">
                <a16:creationId xmlns:a16="http://schemas.microsoft.com/office/drawing/2014/main" id="{7C157621-5066-AEA8-BCFA-2CB217712CF8}"/>
              </a:ext>
            </a:extLst>
          </p:cNvPr>
          <p:cNvSpPr>
            <a:spLocks noGrp="1"/>
          </p:cNvSpPr>
          <p:nvPr>
            <p:ph idx="1"/>
          </p:nvPr>
        </p:nvSpPr>
        <p:spPr>
          <a:xfrm>
            <a:off x="609600" y="2252777"/>
            <a:ext cx="4847771" cy="4017394"/>
          </a:xfrm>
        </p:spPr>
        <p:txBody>
          <a:bodyPr>
            <a:noAutofit/>
          </a:bodyPr>
          <a:lstStyle/>
          <a:p>
            <a:r>
              <a:rPr lang="en-US" sz="2000" b="1" dirty="0" err="1"/>
              <a:t>onBindViewHolder</a:t>
            </a:r>
            <a:r>
              <a:rPr lang="en-US" sz="2000" b="1" dirty="0"/>
              <a:t>():</a:t>
            </a:r>
            <a:r>
              <a:rPr lang="en-US" sz="2000" dirty="0"/>
              <a:t> receives for each </a:t>
            </a:r>
            <a:r>
              <a:rPr lang="en-US" sz="2000" dirty="0" err="1"/>
              <a:t>ViewHolder</a:t>
            </a:r>
            <a:r>
              <a:rPr lang="en-US" sz="2000" dirty="0"/>
              <a:t> the object itself and the position. within the </a:t>
            </a:r>
            <a:r>
              <a:rPr lang="en-US" sz="2000" dirty="0" err="1"/>
              <a:t>RecyclerView</a:t>
            </a:r>
            <a:r>
              <a:rPr lang="en-US" sz="2000" dirty="0"/>
              <a:t>. We can use this element to set layout data (for example a </a:t>
            </a:r>
            <a:r>
              <a:rPr lang="en-US" sz="2000" dirty="0" err="1"/>
              <a:t>LinearLayout</a:t>
            </a:r>
            <a:r>
              <a:rPr lang="en-US" sz="2000" dirty="0"/>
              <a:t> with </a:t>
            </a:r>
            <a:r>
              <a:rPr lang="en-US" sz="2000" dirty="0" err="1"/>
              <a:t>TextView</a:t>
            </a:r>
            <a:r>
              <a:rPr lang="en-US" sz="2000" dirty="0"/>
              <a:t>) used for each element present in the </a:t>
            </a:r>
            <a:r>
              <a:rPr lang="en-US" sz="2000" dirty="0" err="1"/>
              <a:t>RecyclerView</a:t>
            </a:r>
            <a:endParaRPr lang="en-US" sz="2000" dirty="0"/>
          </a:p>
          <a:p>
            <a:pPr marL="0" indent="0">
              <a:buNone/>
            </a:pPr>
            <a:endParaRPr lang="en-US" sz="2000" b="1" dirty="0"/>
          </a:p>
          <a:p>
            <a:endParaRPr lang="en-US" sz="2000" b="1" dirty="0"/>
          </a:p>
          <a:p>
            <a:r>
              <a:rPr lang="en-US" sz="2000" b="1" dirty="0"/>
              <a:t> </a:t>
            </a:r>
            <a:r>
              <a:rPr lang="en-US" sz="2000" b="1" dirty="0" err="1"/>
              <a:t>getItemCount</a:t>
            </a:r>
            <a:r>
              <a:rPr lang="en-US" sz="2000" b="1" dirty="0"/>
              <a:t>()</a:t>
            </a:r>
            <a:r>
              <a:rPr lang="en-US" sz="2000" dirty="0"/>
              <a:t> :sets the number of items to display in </a:t>
            </a:r>
            <a:r>
              <a:rPr lang="en-US" sz="2000" dirty="0" err="1"/>
              <a:t>RecyclerView</a:t>
            </a:r>
            <a:r>
              <a:rPr lang="en-US" sz="2000" dirty="0"/>
              <a:t>.</a:t>
            </a:r>
          </a:p>
        </p:txBody>
      </p:sp>
      <p:sp>
        <p:nvSpPr>
          <p:cNvPr id="6" name="Rectangle 1">
            <a:extLst>
              <a:ext uri="{FF2B5EF4-FFF2-40B4-BE49-F238E27FC236}">
                <a16:creationId xmlns:a16="http://schemas.microsoft.com/office/drawing/2014/main" id="{EE26DD99-C31D-8A2C-2AE8-3B5596499875}"/>
              </a:ext>
            </a:extLst>
          </p:cNvPr>
          <p:cNvSpPr>
            <a:spLocks noChangeArrowheads="1"/>
          </p:cNvSpPr>
          <p:nvPr/>
        </p:nvSpPr>
        <p:spPr bwMode="auto">
          <a:xfrm>
            <a:off x="6096000" y="1287244"/>
            <a:ext cx="6413500" cy="55707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CC7832"/>
              </a:solidFill>
              <a:latin typeface="JetBrains Mono"/>
            </a:endParaRPr>
          </a:p>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class </a:t>
            </a:r>
            <a:r>
              <a:rPr kumimoji="0" lang="en-US" altLang="en-US" sz="1400" b="1" i="0" u="none" strike="noStrike" cap="none" normalizeH="0" baseline="0" dirty="0" err="1">
                <a:ln>
                  <a:noFill/>
                </a:ln>
                <a:solidFill>
                  <a:srgbClr val="A9B7C6"/>
                </a:solidFill>
                <a:effectLst/>
                <a:latin typeface="JetBrains Mono"/>
              </a:rPr>
              <a:t>ViewHolder</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extends </a:t>
            </a:r>
            <a:r>
              <a:rPr kumimoji="0" lang="en-US" altLang="en-US" sz="1400" b="1" i="0" u="none" strike="noStrike" cap="none" normalizeH="0" baseline="0" dirty="0" err="1">
                <a:ln>
                  <a:noFill/>
                </a:ln>
                <a:solidFill>
                  <a:srgbClr val="A9B7C6"/>
                </a:solidFill>
                <a:effectLst/>
                <a:latin typeface="JetBrains Mono"/>
              </a:rPr>
              <a:t>RecyclerView.ViewHolder</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err="1">
                <a:ln>
                  <a:noFill/>
                </a:ln>
                <a:solidFill>
                  <a:srgbClr val="A9B7C6"/>
                </a:solidFill>
                <a:effectLst/>
                <a:latin typeface="JetBrains Mono"/>
              </a:rPr>
              <a:t>TextView</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position</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public </a:t>
            </a:r>
            <a:r>
              <a:rPr kumimoji="0" lang="en-US" altLang="en-US" sz="1400" b="1" i="0" u="none" strike="noStrike" cap="none" normalizeH="0" baseline="0" dirty="0" err="1">
                <a:ln>
                  <a:noFill/>
                </a:ln>
                <a:solidFill>
                  <a:srgbClr val="FFC66D"/>
                </a:solidFill>
                <a:effectLst/>
                <a:latin typeface="JetBrains Mono"/>
              </a:rPr>
              <a:t>ViewHolder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BBB529"/>
                </a:solidFill>
                <a:effectLst/>
                <a:latin typeface="JetBrains Mono"/>
              </a:rPr>
              <a:t>@NonNull </a:t>
            </a:r>
            <a:r>
              <a:rPr kumimoji="0" lang="en-US" altLang="en-US" sz="1400" b="1" i="0" u="none" strike="noStrike" cap="none" normalizeH="0" baseline="0" dirty="0">
                <a:ln>
                  <a:noFill/>
                </a:ln>
                <a:solidFill>
                  <a:srgbClr val="A9B7C6"/>
                </a:solidFill>
                <a:effectLst/>
                <a:latin typeface="JetBrains Mono"/>
              </a:rPr>
              <a:t>View </a:t>
            </a:r>
            <a:r>
              <a:rPr kumimoji="0" lang="en-US" altLang="en-US" sz="1400" b="1" i="0" u="none" strike="noStrike" cap="none" normalizeH="0" baseline="0" dirty="0" err="1">
                <a:ln>
                  <a:noFill/>
                </a:ln>
                <a:solidFill>
                  <a:srgbClr val="A9B7C6"/>
                </a:solidFill>
                <a:effectLst/>
                <a:latin typeface="JetBrains Mono"/>
              </a:rPr>
              <a:t>itemView</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super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itemView</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9876AA"/>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itemView.findViewById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R.id.</a:t>
            </a:r>
            <a:r>
              <a:rPr kumimoji="0" lang="en-US" altLang="en-US" sz="1400" b="1" i="1" u="none" strike="noStrike" cap="none" normalizeH="0" baseline="0" dirty="0" err="1">
                <a:ln>
                  <a:noFill/>
                </a:ln>
                <a:solidFill>
                  <a:srgbClr val="9876AA"/>
                </a:solidFill>
                <a:effectLst/>
                <a:latin typeface="JetBrains Mono"/>
              </a:rPr>
              <a:t>textViewName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9876AA"/>
                </a:solidFill>
                <a:effectLst/>
                <a:latin typeface="JetBrains Mono"/>
              </a:rPr>
              <a:t>position</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itemView.findViewById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R.id.</a:t>
            </a:r>
            <a:r>
              <a:rPr kumimoji="0" lang="en-US" altLang="en-US" sz="1400" b="1" i="1" u="none" strike="noStrike" cap="none" normalizeH="0" baseline="0" dirty="0" err="1">
                <a:ln>
                  <a:noFill/>
                </a:ln>
                <a:solidFill>
                  <a:srgbClr val="9876AA"/>
                </a:solidFill>
                <a:effectLst/>
                <a:latin typeface="JetBrains Mono"/>
              </a:rPr>
              <a:t>textViewPosition</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lang="en-US" altLang="en-US" sz="3200" b="1" dirty="0">
                <a:latin typeface="Arial" panose="020B0604020202020204" pitchFamily="34" charset="0"/>
              </a:rPr>
              <a:t> </a:t>
            </a:r>
            <a:r>
              <a:rPr kumimoji="0" lang="en-US" altLang="en-US" sz="1400" b="1"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CC7832"/>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JetBrains Mono"/>
              </a:rPr>
              <a:t>public class </a:t>
            </a:r>
            <a:r>
              <a:rPr kumimoji="0" lang="en-US" altLang="en-US" sz="1400" b="1" i="0" u="none" strike="noStrike" cap="none" normalizeH="0" baseline="0" dirty="0" err="1">
                <a:ln>
                  <a:noFill/>
                </a:ln>
                <a:solidFill>
                  <a:srgbClr val="A9B7C6"/>
                </a:solidFill>
                <a:effectLst/>
                <a:latin typeface="JetBrains Mono"/>
              </a:rPr>
              <a:t>RecyclerViewAdapter</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extends </a:t>
            </a:r>
            <a:r>
              <a:rPr kumimoji="0" lang="en-US" altLang="en-US" sz="1400" b="1" i="0" u="none" strike="noStrike" cap="none" normalizeH="0" baseline="0" dirty="0" err="1">
                <a:ln>
                  <a:noFill/>
                </a:ln>
                <a:solidFill>
                  <a:srgbClr val="A9B7C6"/>
                </a:solidFill>
                <a:effectLst/>
                <a:latin typeface="JetBrains Mono"/>
              </a:rPr>
              <a:t>RecyclerView.Adapter</a:t>
            </a:r>
            <a:r>
              <a:rPr kumimoji="0" lang="en-US" altLang="en-US" sz="1400" b="1" i="0" u="none" strike="noStrike" cap="none" normalizeH="0" baseline="0" dirty="0">
                <a:ln>
                  <a:noFill/>
                </a:ln>
                <a:solidFill>
                  <a:srgbClr val="A9B7C6"/>
                </a:solidFill>
                <a:effectLst/>
                <a:latin typeface="JetBrains Mono"/>
              </a:rPr>
              <a:t>&lt;</a:t>
            </a:r>
            <a:r>
              <a:rPr kumimoji="0" lang="en-US" altLang="en-US" sz="1400" b="1" i="0" u="none" strike="noStrike" cap="none" normalizeH="0" baseline="0" dirty="0" err="1">
                <a:ln>
                  <a:noFill/>
                </a:ln>
                <a:solidFill>
                  <a:srgbClr val="A9B7C6"/>
                </a:solidFill>
                <a:effectLst/>
                <a:latin typeface="JetBrains Mono"/>
              </a:rPr>
              <a:t>RecyclerView.ViewHolder</a:t>
            </a:r>
            <a:r>
              <a:rPr kumimoji="0" lang="en-US" altLang="en-US" sz="1400" b="1" i="0" u="none" strike="noStrike" cap="none" normalizeH="0" baseline="0" dirty="0">
                <a:ln>
                  <a:noFill/>
                </a:ln>
                <a:solidFill>
                  <a:srgbClr val="A9B7C6"/>
                </a:solidFill>
                <a:effectLst/>
                <a:latin typeface="JetBrains Mono"/>
              </a:rPr>
              <a:t>&gt;{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BBB529"/>
                </a:solidFill>
                <a:effectLst/>
                <a:latin typeface="JetBrains Mono"/>
              </a:rPr>
              <a:t>@Override</a:t>
            </a:r>
            <a:br>
              <a:rPr kumimoji="0" lang="en-US" altLang="en-US" sz="1400" b="1" i="0" u="none" strike="noStrike" cap="none" normalizeH="0" baseline="0" dirty="0">
                <a:ln>
                  <a:noFill/>
                </a:ln>
                <a:solidFill>
                  <a:srgbClr val="BBB529"/>
                </a:solidFill>
                <a:effectLst/>
                <a:latin typeface="JetBrains Mono"/>
              </a:rPr>
            </a:br>
            <a:r>
              <a:rPr kumimoji="0" lang="en-US" altLang="en-US" sz="1400" b="1" i="0" u="none" strike="noStrike" cap="none" normalizeH="0" baseline="0" dirty="0">
                <a:ln>
                  <a:noFill/>
                </a:ln>
                <a:solidFill>
                  <a:srgbClr val="BBB529"/>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public int </a:t>
            </a:r>
            <a:r>
              <a:rPr kumimoji="0" lang="en-US" altLang="en-US" sz="1400" b="1" i="0" u="none" strike="noStrike" cap="none" normalizeH="0" baseline="0" dirty="0" err="1">
                <a:ln>
                  <a:noFill/>
                </a:ln>
                <a:solidFill>
                  <a:srgbClr val="FFC66D"/>
                </a:solidFill>
                <a:effectLst/>
                <a:latin typeface="JetBrains Mono"/>
              </a:rPr>
              <a:t>getItemCount</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return </a:t>
            </a:r>
            <a:r>
              <a:rPr kumimoji="0" lang="en-US" altLang="en-US" sz="1400" b="1" i="0" u="none" strike="noStrike" cap="none" normalizeH="0" baseline="0" dirty="0" err="1">
                <a:ln>
                  <a:noFill/>
                </a:ln>
                <a:solidFill>
                  <a:srgbClr val="9876AA"/>
                </a:solidFill>
                <a:effectLst/>
                <a:latin typeface="JetBrains Mono"/>
              </a:rPr>
              <a:t>element</a:t>
            </a:r>
            <a:r>
              <a:rPr kumimoji="0" lang="en-US" altLang="en-US" sz="1400" b="1" i="0" u="none" strike="noStrike" cap="none" normalizeH="0" baseline="0" dirty="0" err="1">
                <a:ln>
                  <a:noFill/>
                </a:ln>
                <a:solidFill>
                  <a:srgbClr val="A9B7C6"/>
                </a:solidFill>
                <a:effectLst/>
                <a:latin typeface="JetBrains Mono"/>
              </a:rPr>
              <a:t>.size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A9B7C6"/>
                </a:solidFill>
                <a:latin typeface="JetBrains Mono"/>
              </a:rPr>
              <a:t>…….</a:t>
            </a:r>
            <a:br>
              <a:rPr kumimoji="0" lang="en-US" altLang="en-US" sz="900" b="1" i="0" u="none" strike="noStrike" cap="none" normalizeH="0" baseline="0" dirty="0">
                <a:ln>
                  <a:noFill/>
                </a:ln>
                <a:solidFill>
                  <a:srgbClr val="A9B7C6"/>
                </a:solidFill>
                <a:effectLst/>
                <a:latin typeface="JetBrains Mono"/>
              </a:rPr>
            </a:b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1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80224-0ECD-D664-E642-B21A1BA2EDC6}"/>
              </a:ext>
            </a:extLst>
          </p:cNvPr>
          <p:cNvSpPr>
            <a:spLocks noGrp="1"/>
          </p:cNvSpPr>
          <p:nvPr>
            <p:ph type="title"/>
          </p:nvPr>
        </p:nvSpPr>
        <p:spPr/>
        <p:txBody>
          <a:bodyPr/>
          <a:lstStyle/>
          <a:p>
            <a:r>
              <a:rPr lang="en-US" dirty="0"/>
              <a:t>Implementation: Model class</a:t>
            </a:r>
          </a:p>
        </p:txBody>
      </p:sp>
      <p:sp>
        <p:nvSpPr>
          <p:cNvPr id="4" name="Segnaposto contenuto 3">
            <a:extLst>
              <a:ext uri="{FF2B5EF4-FFF2-40B4-BE49-F238E27FC236}">
                <a16:creationId xmlns:a16="http://schemas.microsoft.com/office/drawing/2014/main" id="{A8200718-EC17-7B7B-690F-6E1420018F2E}"/>
              </a:ext>
            </a:extLst>
          </p:cNvPr>
          <p:cNvSpPr txBox="1">
            <a:spLocks noGrp="1"/>
          </p:cNvSpPr>
          <p:nvPr>
            <p:ph idx="1"/>
          </p:nvPr>
        </p:nvSpPr>
        <p:spPr>
          <a:xfrm>
            <a:off x="609599" y="1600200"/>
            <a:ext cx="5660571" cy="2862322"/>
          </a:xfrm>
          <a:prstGeom prst="rect">
            <a:avLst/>
          </a:prstGeom>
          <a:noFill/>
        </p:spPr>
        <p:txBody>
          <a:bodyPr wrap="square">
            <a:spAutoFit/>
          </a:bodyPr>
          <a:lstStyle/>
          <a:p>
            <a:pPr marL="0" indent="0">
              <a:buNone/>
            </a:pPr>
            <a:r>
              <a:rPr lang="en-US" sz="2000" dirty="0"/>
              <a:t>Finally you will need to create a "line" layout that will be assigned to each element and implement the </a:t>
            </a:r>
            <a:r>
              <a:rPr lang="en-US" sz="2000" dirty="0" err="1"/>
              <a:t>ViewHolder</a:t>
            </a:r>
            <a:r>
              <a:rPr lang="en-US" sz="2000" dirty="0"/>
              <a:t> object according to your needs and data to be displayed on the screen, it shows a complete example in which you want to display in a </a:t>
            </a:r>
            <a:r>
              <a:rPr lang="en-US" sz="2000" dirty="0" err="1"/>
              <a:t>RecyclerView</a:t>
            </a:r>
            <a:r>
              <a:rPr lang="en-US" sz="2000" dirty="0"/>
              <a:t> a list of employees, this class is composed of two attributes "name" and "position" by one Constructor that does not take parameters and getter-setter(is a model class).</a:t>
            </a:r>
          </a:p>
        </p:txBody>
      </p:sp>
      <p:sp>
        <p:nvSpPr>
          <p:cNvPr id="5" name="Rectangle 1">
            <a:extLst>
              <a:ext uri="{FF2B5EF4-FFF2-40B4-BE49-F238E27FC236}">
                <a16:creationId xmlns:a16="http://schemas.microsoft.com/office/drawing/2014/main" id="{6AC659AA-A17F-51EF-13E3-C6770E7FAA0D}"/>
              </a:ext>
            </a:extLst>
          </p:cNvPr>
          <p:cNvSpPr>
            <a:spLocks noChangeArrowheads="1"/>
          </p:cNvSpPr>
          <p:nvPr/>
        </p:nvSpPr>
        <p:spPr bwMode="auto">
          <a:xfrm>
            <a:off x="6743701" y="1800254"/>
            <a:ext cx="4718957" cy="47089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CC7832"/>
                </a:solidFill>
                <a:effectLst/>
                <a:latin typeface="JetBrains Mono"/>
              </a:rPr>
              <a:t>public class </a:t>
            </a:r>
            <a:r>
              <a:rPr kumimoji="0" lang="en-US" altLang="en-US" sz="1000" b="1" i="0" u="none" strike="noStrike" cap="none" normalizeH="0" baseline="0" dirty="0">
                <a:ln>
                  <a:noFill/>
                </a:ln>
                <a:solidFill>
                  <a:srgbClr val="A9B7C6"/>
                </a:solidFill>
                <a:effectLst/>
                <a:latin typeface="JetBrains Mono"/>
              </a:rPr>
              <a:t>Employee  {</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private </a:t>
            </a:r>
            <a:r>
              <a:rPr kumimoji="0" lang="en-US" altLang="en-US" sz="1000" b="1" i="0" u="none" strike="noStrike" cap="none" normalizeH="0" baseline="0" dirty="0">
                <a:ln>
                  <a:noFill/>
                </a:ln>
                <a:solidFill>
                  <a:srgbClr val="A9B7C6"/>
                </a:solidFill>
                <a:effectLst/>
                <a:latin typeface="JetBrains Mono"/>
              </a:rPr>
              <a:t>String </a:t>
            </a:r>
            <a:r>
              <a:rPr kumimoji="0" lang="en-US" altLang="en-US" sz="1000" b="1" i="0" u="none" strike="noStrike" cap="none" normalizeH="0" baseline="0" dirty="0" err="1">
                <a:ln>
                  <a:noFill/>
                </a:ln>
                <a:solidFill>
                  <a:srgbClr val="9876AA"/>
                </a:solidFill>
                <a:effectLst/>
                <a:latin typeface="JetBrains Mono"/>
              </a:rPr>
              <a:t>name</a:t>
            </a:r>
            <a:r>
              <a:rPr kumimoji="0" lang="en-US" altLang="en-US" sz="1000" b="1" i="0" u="none" strike="noStrike" cap="none" normalizeH="0" baseline="0" dirty="0" err="1">
                <a:ln>
                  <a:noFill/>
                </a:ln>
                <a:solidFill>
                  <a:srgbClr val="CC7832"/>
                </a:solidFill>
                <a:effectLst/>
                <a:latin typeface="JetBrains Mono"/>
              </a:rPr>
              <a:t>,</a:t>
            </a:r>
            <a:r>
              <a:rPr kumimoji="0" lang="en-US" altLang="en-US" sz="1000" b="1" i="0" u="none" strike="noStrike" cap="none" normalizeH="0" baseline="0" dirty="0" err="1">
                <a:ln>
                  <a:noFill/>
                </a:ln>
                <a:solidFill>
                  <a:srgbClr val="9876AA"/>
                </a:solidFill>
                <a:effectLst/>
                <a:latin typeface="JetBrains Mono"/>
              </a:rPr>
              <a:t>position</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public </a:t>
            </a:r>
            <a:r>
              <a:rPr kumimoji="0" lang="en-US" altLang="en-US" sz="1000" b="1" i="0" u="none" strike="noStrike" cap="none" normalizeH="0" baseline="0" dirty="0">
                <a:ln>
                  <a:noFill/>
                </a:ln>
                <a:solidFill>
                  <a:srgbClr val="FFC66D"/>
                </a:solidFill>
                <a:effectLst/>
                <a:latin typeface="JetBrains Mono"/>
              </a:rPr>
              <a:t>Employee</a:t>
            </a:r>
            <a:r>
              <a:rPr kumimoji="0" lang="en-US" altLang="en-US" sz="1000" b="1" i="0" u="none" strike="noStrike" cap="none" normalizeH="0" baseline="0" dirty="0">
                <a:ln>
                  <a:noFill/>
                </a:ln>
                <a:solidFill>
                  <a:srgbClr val="A9B7C6"/>
                </a:solidFill>
                <a:effectLst/>
                <a:latin typeface="JetBrains Mono"/>
              </a:rPr>
              <a:t>(){</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public </a:t>
            </a:r>
            <a:r>
              <a:rPr kumimoji="0" lang="en-US" altLang="en-US" sz="1000" b="1" i="0" u="none" strike="noStrike" cap="none" normalizeH="0" baseline="0" dirty="0">
                <a:ln>
                  <a:noFill/>
                </a:ln>
                <a:solidFill>
                  <a:srgbClr val="FFC66D"/>
                </a:solidFill>
                <a:effectLst/>
                <a:latin typeface="JetBrains Mono"/>
              </a:rPr>
              <a:t>Employee</a:t>
            </a:r>
            <a:r>
              <a:rPr kumimoji="0" lang="en-US" altLang="en-US" sz="1000" b="1" i="0" u="none" strike="noStrike" cap="none" normalizeH="0" baseline="0" dirty="0">
                <a:ln>
                  <a:noFill/>
                </a:ln>
                <a:solidFill>
                  <a:srgbClr val="A9B7C6"/>
                </a:solidFill>
                <a:effectLst/>
                <a:latin typeface="JetBrains Mono"/>
              </a:rPr>
              <a:t>(String name</a:t>
            </a: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String position) {</a:t>
            </a: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this</a:t>
            </a:r>
            <a:r>
              <a:rPr kumimoji="0" lang="en-US" altLang="en-US" sz="1000" b="1" i="0" u="none" strike="noStrike" cap="none" normalizeH="0" baseline="0" dirty="0">
                <a:ln>
                  <a:noFill/>
                </a:ln>
                <a:solidFill>
                  <a:srgbClr val="A9B7C6"/>
                </a:solidFill>
                <a:effectLst/>
                <a:latin typeface="JetBrains Mono"/>
              </a:rPr>
              <a:t>.</a:t>
            </a:r>
            <a:r>
              <a:rPr kumimoji="0" lang="en-US" altLang="en-US" sz="1000" b="1" i="0" u="none" strike="noStrike" cap="none" normalizeH="0" baseline="0" dirty="0">
                <a:ln>
                  <a:noFill/>
                </a:ln>
                <a:solidFill>
                  <a:srgbClr val="9876AA"/>
                </a:solidFill>
                <a:effectLst/>
                <a:latin typeface="JetBrains Mono"/>
              </a:rPr>
              <a:t>name </a:t>
            </a:r>
            <a:r>
              <a:rPr kumimoji="0" lang="en-US" altLang="en-US" sz="1000" b="1" i="0" u="none" strike="noStrike" cap="none" normalizeH="0" baseline="0" dirty="0">
                <a:ln>
                  <a:noFill/>
                </a:ln>
                <a:solidFill>
                  <a:srgbClr val="A9B7C6"/>
                </a:solidFill>
                <a:effectLst/>
                <a:latin typeface="JetBrains Mono"/>
              </a:rPr>
              <a:t>= name</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err="1">
                <a:ln>
                  <a:noFill/>
                </a:ln>
                <a:solidFill>
                  <a:srgbClr val="CC7832"/>
                </a:solidFill>
                <a:effectLst/>
                <a:latin typeface="JetBrains Mono"/>
              </a:rPr>
              <a:t>this</a:t>
            </a:r>
            <a:r>
              <a:rPr kumimoji="0" lang="en-US" altLang="en-US" sz="1000" b="1" i="0" u="none" strike="noStrike" cap="none" normalizeH="0" baseline="0" dirty="0" err="1">
                <a:ln>
                  <a:noFill/>
                </a:ln>
                <a:solidFill>
                  <a:srgbClr val="A9B7C6"/>
                </a:solidFill>
                <a:effectLst/>
                <a:latin typeface="JetBrains Mono"/>
              </a:rPr>
              <a:t>.</a:t>
            </a:r>
            <a:r>
              <a:rPr kumimoji="0" lang="en-US" altLang="en-US" sz="1000" b="1" i="0" u="none" strike="noStrike" cap="none" normalizeH="0" baseline="0" dirty="0" err="1">
                <a:ln>
                  <a:noFill/>
                </a:ln>
                <a:solidFill>
                  <a:srgbClr val="9876AA"/>
                </a:solidFill>
                <a:effectLst/>
                <a:latin typeface="JetBrains Mono"/>
              </a:rPr>
              <a:t>position</a:t>
            </a:r>
            <a:r>
              <a:rPr kumimoji="0" lang="en-US" altLang="en-US" sz="1000" b="1" i="0" u="none" strike="noStrike" cap="none" normalizeH="0" baseline="0" dirty="0">
                <a:ln>
                  <a:noFill/>
                </a:ln>
                <a:solidFill>
                  <a:srgbClr val="9876AA"/>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 position</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public </a:t>
            </a:r>
            <a:r>
              <a:rPr kumimoji="0" lang="en-US" altLang="en-US" sz="1000" b="1" i="0" u="none" strike="noStrike" cap="none" normalizeH="0" baseline="0" dirty="0">
                <a:ln>
                  <a:noFill/>
                </a:ln>
                <a:solidFill>
                  <a:srgbClr val="A9B7C6"/>
                </a:solidFill>
                <a:effectLst/>
                <a:latin typeface="JetBrains Mono"/>
              </a:rPr>
              <a:t>String </a:t>
            </a:r>
            <a:r>
              <a:rPr kumimoji="0" lang="en-US" altLang="en-US" sz="1000" b="1" i="0" u="none" strike="noStrike" cap="none" normalizeH="0" baseline="0" dirty="0" err="1">
                <a:ln>
                  <a:noFill/>
                </a:ln>
                <a:solidFill>
                  <a:srgbClr val="FFC66D"/>
                </a:solidFill>
                <a:effectLst/>
                <a:latin typeface="JetBrains Mono"/>
              </a:rPr>
              <a:t>getName</a:t>
            </a:r>
            <a:r>
              <a:rPr kumimoji="0" lang="en-US" altLang="en-US" sz="1000" b="1" i="0" u="none" strike="noStrike" cap="none" normalizeH="0" baseline="0" dirty="0">
                <a:ln>
                  <a:noFill/>
                </a:ln>
                <a:solidFill>
                  <a:srgbClr val="A9B7C6"/>
                </a:solidFill>
                <a:effectLst/>
                <a:latin typeface="JetBrains Mono"/>
              </a:rPr>
              <a:t>() {</a:t>
            </a: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return </a:t>
            </a:r>
            <a:r>
              <a:rPr kumimoji="0" lang="en-US" altLang="en-US" sz="1000" b="1" i="0" u="none" strike="noStrike" cap="none" normalizeH="0" baseline="0" dirty="0">
                <a:ln>
                  <a:noFill/>
                </a:ln>
                <a:solidFill>
                  <a:srgbClr val="9876AA"/>
                </a:solidFill>
                <a:effectLst/>
                <a:latin typeface="JetBrains Mono"/>
              </a:rPr>
              <a:t>name</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public void </a:t>
            </a:r>
            <a:r>
              <a:rPr kumimoji="0" lang="en-US" altLang="en-US" sz="1000" b="1" i="0" u="none" strike="noStrike" cap="none" normalizeH="0" baseline="0" dirty="0" err="1">
                <a:ln>
                  <a:noFill/>
                </a:ln>
                <a:solidFill>
                  <a:srgbClr val="FFC66D"/>
                </a:solidFill>
                <a:effectLst/>
                <a:latin typeface="JetBrains Mono"/>
              </a:rPr>
              <a:t>setName</a:t>
            </a:r>
            <a:r>
              <a:rPr kumimoji="0" lang="en-US" altLang="en-US" sz="1000" b="1" i="0" u="none" strike="noStrike" cap="none" normalizeH="0" baseline="0" dirty="0">
                <a:ln>
                  <a:noFill/>
                </a:ln>
                <a:solidFill>
                  <a:srgbClr val="A9B7C6"/>
                </a:solidFill>
                <a:effectLst/>
                <a:latin typeface="JetBrains Mono"/>
              </a:rPr>
              <a:t>(String name) {</a:t>
            </a: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this</a:t>
            </a:r>
            <a:r>
              <a:rPr kumimoji="0" lang="en-US" altLang="en-US" sz="1000" b="1" i="0" u="none" strike="noStrike" cap="none" normalizeH="0" baseline="0" dirty="0">
                <a:ln>
                  <a:noFill/>
                </a:ln>
                <a:solidFill>
                  <a:srgbClr val="A9B7C6"/>
                </a:solidFill>
                <a:effectLst/>
                <a:latin typeface="JetBrains Mono"/>
              </a:rPr>
              <a:t>.</a:t>
            </a:r>
            <a:r>
              <a:rPr kumimoji="0" lang="en-US" altLang="en-US" sz="1000" b="1" i="0" u="none" strike="noStrike" cap="none" normalizeH="0" baseline="0" dirty="0">
                <a:ln>
                  <a:noFill/>
                </a:ln>
                <a:solidFill>
                  <a:srgbClr val="9876AA"/>
                </a:solidFill>
                <a:effectLst/>
                <a:latin typeface="JetBrains Mono"/>
              </a:rPr>
              <a:t>name </a:t>
            </a:r>
            <a:r>
              <a:rPr kumimoji="0" lang="en-US" altLang="en-US" sz="1000" b="1" i="0" u="none" strike="noStrike" cap="none" normalizeH="0" baseline="0" dirty="0">
                <a:ln>
                  <a:noFill/>
                </a:ln>
                <a:solidFill>
                  <a:srgbClr val="A9B7C6"/>
                </a:solidFill>
                <a:effectLst/>
                <a:latin typeface="JetBrains Mono"/>
              </a:rPr>
              <a:t>= name</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public </a:t>
            </a:r>
            <a:r>
              <a:rPr kumimoji="0" lang="en-US" altLang="en-US" sz="1000" b="1" i="0" u="none" strike="noStrike" cap="none" normalizeH="0" baseline="0" dirty="0">
                <a:ln>
                  <a:noFill/>
                </a:ln>
                <a:solidFill>
                  <a:srgbClr val="A9B7C6"/>
                </a:solidFill>
                <a:effectLst/>
                <a:latin typeface="JetBrains Mono"/>
              </a:rPr>
              <a:t>String </a:t>
            </a:r>
            <a:r>
              <a:rPr kumimoji="0" lang="en-US" altLang="en-US" sz="1000" b="1" i="0" u="none" strike="noStrike" cap="none" normalizeH="0" baseline="0" dirty="0" err="1">
                <a:ln>
                  <a:noFill/>
                </a:ln>
                <a:solidFill>
                  <a:srgbClr val="FFC66D"/>
                </a:solidFill>
                <a:effectLst/>
                <a:latin typeface="JetBrains Mono"/>
              </a:rPr>
              <a:t>getPosition</a:t>
            </a:r>
            <a:r>
              <a:rPr kumimoji="0" lang="en-US" altLang="en-US" sz="1000" b="1" i="0" u="none" strike="noStrike" cap="none" normalizeH="0" baseline="0" dirty="0">
                <a:ln>
                  <a:noFill/>
                </a:ln>
                <a:solidFill>
                  <a:srgbClr val="A9B7C6"/>
                </a:solidFill>
                <a:effectLst/>
                <a:latin typeface="JetBrains Mono"/>
              </a:rPr>
              <a:t>() {</a:t>
            </a: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return </a:t>
            </a:r>
            <a:r>
              <a:rPr kumimoji="0" lang="en-US" altLang="en-US" sz="1000" b="1" i="0" u="none" strike="noStrike" cap="none" normalizeH="0" baseline="0" dirty="0">
                <a:ln>
                  <a:noFill/>
                </a:ln>
                <a:solidFill>
                  <a:srgbClr val="9876AA"/>
                </a:solidFill>
                <a:effectLst/>
                <a:latin typeface="JetBrains Mono"/>
              </a:rPr>
              <a:t>position</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a:ln>
                  <a:noFill/>
                </a:ln>
                <a:solidFill>
                  <a:srgbClr val="CC7832"/>
                </a:solidFill>
                <a:effectLst/>
                <a:latin typeface="JetBrains Mono"/>
              </a:rPr>
              <a:t>public void </a:t>
            </a:r>
            <a:r>
              <a:rPr kumimoji="0" lang="en-US" altLang="en-US" sz="1000" b="1" i="0" u="none" strike="noStrike" cap="none" normalizeH="0" baseline="0" dirty="0" err="1">
                <a:ln>
                  <a:noFill/>
                </a:ln>
                <a:solidFill>
                  <a:srgbClr val="FFC66D"/>
                </a:solidFill>
                <a:effectLst/>
                <a:latin typeface="JetBrains Mono"/>
              </a:rPr>
              <a:t>setPosition</a:t>
            </a:r>
            <a:r>
              <a:rPr kumimoji="0" lang="en-US" altLang="en-US" sz="1000" b="1" i="0" u="none" strike="noStrike" cap="none" normalizeH="0" baseline="0" dirty="0">
                <a:ln>
                  <a:noFill/>
                </a:ln>
                <a:solidFill>
                  <a:srgbClr val="A9B7C6"/>
                </a:solidFill>
                <a:effectLst/>
                <a:latin typeface="JetBrains Mono"/>
              </a:rPr>
              <a:t>(String position) {</a:t>
            </a: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        </a:t>
            </a:r>
            <a:r>
              <a:rPr kumimoji="0" lang="en-US" altLang="en-US" sz="1000" b="1" i="0" u="none" strike="noStrike" cap="none" normalizeH="0" baseline="0" dirty="0" err="1">
                <a:ln>
                  <a:noFill/>
                </a:ln>
                <a:solidFill>
                  <a:srgbClr val="CC7832"/>
                </a:solidFill>
                <a:effectLst/>
                <a:latin typeface="JetBrains Mono"/>
              </a:rPr>
              <a:t>this</a:t>
            </a:r>
            <a:r>
              <a:rPr kumimoji="0" lang="en-US" altLang="en-US" sz="1000" b="1" i="0" u="none" strike="noStrike" cap="none" normalizeH="0" baseline="0" dirty="0" err="1">
                <a:ln>
                  <a:noFill/>
                </a:ln>
                <a:solidFill>
                  <a:srgbClr val="A9B7C6"/>
                </a:solidFill>
                <a:effectLst/>
                <a:latin typeface="JetBrains Mono"/>
              </a:rPr>
              <a:t>.</a:t>
            </a:r>
            <a:r>
              <a:rPr kumimoji="0" lang="en-US" altLang="en-US" sz="1000" b="1" i="0" u="none" strike="noStrike" cap="none" normalizeH="0" baseline="0" dirty="0" err="1">
                <a:ln>
                  <a:noFill/>
                </a:ln>
                <a:solidFill>
                  <a:srgbClr val="9876AA"/>
                </a:solidFill>
                <a:effectLst/>
                <a:latin typeface="JetBrains Mono"/>
              </a:rPr>
              <a:t>position</a:t>
            </a:r>
            <a:r>
              <a:rPr kumimoji="0" lang="en-US" altLang="en-US" sz="1000" b="1" i="0" u="none" strike="noStrike" cap="none" normalizeH="0" baseline="0" dirty="0">
                <a:ln>
                  <a:noFill/>
                </a:ln>
                <a:solidFill>
                  <a:srgbClr val="9876AA"/>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 position</a:t>
            </a:r>
            <a:r>
              <a:rPr kumimoji="0" lang="en-US" altLang="en-US" sz="1000" b="1" i="0" u="none" strike="noStrike" cap="none" normalizeH="0" baseline="0" dirty="0">
                <a:ln>
                  <a:noFill/>
                </a:ln>
                <a:solidFill>
                  <a:srgbClr val="CC7832"/>
                </a:solidFill>
                <a:effectLst/>
                <a:latin typeface="JetBrains Mono"/>
              </a:rPr>
              <a:t>;</a:t>
            </a:r>
            <a:br>
              <a:rPr kumimoji="0" lang="en-US" altLang="en-US" sz="1000" b="1" i="0" u="none" strike="noStrike" cap="none" normalizeH="0" baseline="0" dirty="0">
                <a:ln>
                  <a:noFill/>
                </a:ln>
                <a:solidFill>
                  <a:srgbClr val="CC7832"/>
                </a:solidFill>
                <a:effectLst/>
                <a:latin typeface="JetBrains Mono"/>
              </a:rPr>
            </a:br>
            <a:r>
              <a:rPr kumimoji="0" lang="en-US" altLang="en-US" sz="1000" b="1" i="0" u="none" strike="noStrike" cap="none" normalizeH="0" baseline="0" dirty="0">
                <a:ln>
                  <a:noFill/>
                </a:ln>
                <a:solidFill>
                  <a:srgbClr val="CC7832"/>
                </a:solidFill>
                <a:effectLst/>
                <a:latin typeface="JetBrains Mono"/>
              </a:rPr>
              <a:t>    </a:t>
            </a:r>
            <a:r>
              <a:rPr kumimoji="0" lang="en-US" altLang="en-US" sz="1000" b="1" i="0" u="none" strike="noStrike" cap="none" normalizeH="0" baseline="0" dirty="0">
                <a:ln>
                  <a:noFill/>
                </a:ln>
                <a:solidFill>
                  <a:srgbClr val="A9B7C6"/>
                </a:solidFill>
                <a:effectLst/>
                <a:latin typeface="JetBrains Mono"/>
              </a:rPr>
              <a:t>}</a:t>
            </a:r>
            <a:br>
              <a:rPr kumimoji="0" lang="en-US" altLang="en-US" sz="1000" b="1" i="0" u="none" strike="noStrike" cap="none" normalizeH="0" baseline="0" dirty="0">
                <a:ln>
                  <a:noFill/>
                </a:ln>
                <a:solidFill>
                  <a:srgbClr val="A9B7C6"/>
                </a:solidFill>
                <a:effectLst/>
                <a:latin typeface="JetBrains Mono"/>
              </a:rPr>
            </a:br>
            <a:br>
              <a:rPr kumimoji="0" lang="en-US" altLang="en-US" sz="1000" b="1"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7F917D2B-6D62-F4CB-66A9-3209F336D154}"/>
              </a:ext>
            </a:extLst>
          </p:cNvPr>
          <p:cNvPicPr>
            <a:picLocks noChangeAspect="1"/>
          </p:cNvPicPr>
          <p:nvPr/>
        </p:nvPicPr>
        <p:blipFill rotWithShape="1">
          <a:blip r:embed="rId2"/>
          <a:srcRect l="1831" t="5093" r="1618" b="16512"/>
          <a:stretch/>
        </p:blipFill>
        <p:spPr>
          <a:xfrm>
            <a:off x="729342" y="4645084"/>
            <a:ext cx="4020766" cy="681040"/>
          </a:xfrm>
          <a:prstGeom prst="rect">
            <a:avLst/>
          </a:prstGeom>
        </p:spPr>
      </p:pic>
    </p:spTree>
    <p:extLst>
      <p:ext uri="{BB962C8B-B14F-4D97-AF65-F5344CB8AC3E}">
        <p14:creationId xmlns:p14="http://schemas.microsoft.com/office/powerpoint/2010/main" val="17959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6F27A-6EE5-33A2-BF40-9B863A62AA15}"/>
              </a:ext>
            </a:extLst>
          </p:cNvPr>
          <p:cNvSpPr>
            <a:spLocks noGrp="1"/>
          </p:cNvSpPr>
          <p:nvPr>
            <p:ph type="title"/>
          </p:nvPr>
        </p:nvSpPr>
        <p:spPr/>
        <p:txBody>
          <a:bodyPr/>
          <a:lstStyle/>
          <a:p>
            <a:r>
              <a:rPr lang="en-US" dirty="0" err="1"/>
              <a:t>RecylcerViewActivity</a:t>
            </a:r>
            <a:endParaRPr lang="en-US" dirty="0"/>
          </a:p>
        </p:txBody>
      </p:sp>
      <p:sp>
        <p:nvSpPr>
          <p:cNvPr id="4" name="Rectangle 1">
            <a:extLst>
              <a:ext uri="{FF2B5EF4-FFF2-40B4-BE49-F238E27FC236}">
                <a16:creationId xmlns:a16="http://schemas.microsoft.com/office/drawing/2014/main" id="{F1B4F4B5-2683-A57B-4A34-7CCB921A859B}"/>
              </a:ext>
            </a:extLst>
          </p:cNvPr>
          <p:cNvSpPr>
            <a:spLocks noChangeArrowheads="1"/>
          </p:cNvSpPr>
          <p:nvPr/>
        </p:nvSpPr>
        <p:spPr bwMode="auto">
          <a:xfrm>
            <a:off x="1810657" y="1520598"/>
            <a:ext cx="7658100" cy="526297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JetBrains Mono"/>
              </a:rPr>
              <a:t>public class </a:t>
            </a:r>
            <a:r>
              <a:rPr kumimoji="0" lang="en-US" altLang="en-US" sz="1400" b="1" i="0" u="none" strike="noStrike" cap="none" normalizeH="0" baseline="0" dirty="0" err="1">
                <a:ln>
                  <a:noFill/>
                </a:ln>
                <a:solidFill>
                  <a:srgbClr val="A9B7C6"/>
                </a:solidFill>
                <a:effectLst/>
                <a:latin typeface="JetBrains Mono"/>
              </a:rPr>
              <a:t>RecyclerViewActivity</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extends </a:t>
            </a:r>
            <a:r>
              <a:rPr kumimoji="0" lang="en-US" altLang="en-US" sz="1400" b="1" i="0" u="none" strike="noStrike" cap="none" normalizeH="0" baseline="0" dirty="0" err="1">
                <a:ln>
                  <a:noFill/>
                </a:ln>
                <a:solidFill>
                  <a:srgbClr val="A9B7C6"/>
                </a:solidFill>
                <a:effectLst/>
                <a:latin typeface="JetBrains Mono"/>
              </a:rPr>
              <a:t>AppCompatActivity</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RecyclerView</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recyclerView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RecyclerViewAdapter</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recycleViewAdapter</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ArrayList</a:t>
            </a:r>
            <a:r>
              <a:rPr kumimoji="0" lang="en-US" altLang="en-US" sz="1400" b="1" i="0" u="none" strike="noStrike" cap="none" normalizeH="0" baseline="0" dirty="0">
                <a:ln>
                  <a:noFill/>
                </a:ln>
                <a:solidFill>
                  <a:srgbClr val="A9B7C6"/>
                </a:solidFill>
                <a:effectLst/>
                <a:latin typeface="JetBrains Mono"/>
              </a:rPr>
              <a:t>&lt;Employee&gt; </a:t>
            </a:r>
            <a:r>
              <a:rPr kumimoji="0" lang="en-US" altLang="en-US" sz="1400" b="1" i="0" u="none" strike="noStrike" cap="none" normalizeH="0" baseline="0" dirty="0">
                <a:ln>
                  <a:noFill/>
                </a:ln>
                <a:solidFill>
                  <a:srgbClr val="9876AA"/>
                </a:solidFill>
                <a:effectLst/>
                <a:latin typeface="JetBrains Mono"/>
              </a:rPr>
              <a:t>employees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err="1">
                <a:ln>
                  <a:noFill/>
                </a:ln>
                <a:solidFill>
                  <a:srgbClr val="A9B7C6"/>
                </a:solidFill>
                <a:effectLst/>
                <a:latin typeface="JetBrains Mono"/>
              </a:rPr>
              <a:t>ArrayList</a:t>
            </a:r>
            <a:r>
              <a:rPr kumimoji="0" lang="en-US" altLang="en-US" sz="1400" b="1" i="0" u="none" strike="noStrike" cap="none" normalizeH="0" baseline="0" dirty="0">
                <a:ln>
                  <a:noFill/>
                </a:ln>
                <a:solidFill>
                  <a:srgbClr val="A9B7C6"/>
                </a:solidFill>
                <a:effectLst/>
                <a:latin typeface="JetBrains Mono"/>
              </a:rPr>
              <a:t>&lt;&gt;()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BBB529"/>
                </a:solidFill>
                <a:effectLst/>
                <a:latin typeface="JetBrains Mono"/>
              </a:rPr>
              <a:t>@Override</a:t>
            </a:r>
            <a:br>
              <a:rPr kumimoji="0" lang="en-US" altLang="en-US" sz="1400" b="1" i="0" u="none" strike="noStrike" cap="none" normalizeH="0" baseline="0" dirty="0">
                <a:ln>
                  <a:noFill/>
                </a:ln>
                <a:solidFill>
                  <a:srgbClr val="BBB529"/>
                </a:solidFill>
                <a:effectLst/>
                <a:latin typeface="JetBrains Mono"/>
              </a:rPr>
            </a:br>
            <a:r>
              <a:rPr kumimoji="0" lang="en-US" altLang="en-US" sz="1400" b="1" i="0" u="none" strike="noStrike" cap="none" normalizeH="0" baseline="0" dirty="0">
                <a:ln>
                  <a:noFill/>
                </a:ln>
                <a:solidFill>
                  <a:srgbClr val="BBB529"/>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protected void </a:t>
            </a:r>
            <a:r>
              <a:rPr kumimoji="0" lang="en-US" altLang="en-US" sz="1400" b="1" i="0" u="none" strike="noStrike" cap="none" normalizeH="0" baseline="0" dirty="0" err="1">
                <a:ln>
                  <a:noFill/>
                </a:ln>
                <a:solidFill>
                  <a:srgbClr val="FFC66D"/>
                </a:solidFill>
                <a:effectLst/>
                <a:latin typeface="JetBrains Mono"/>
              </a:rPr>
              <a:t>onCreate</a:t>
            </a:r>
            <a:r>
              <a:rPr kumimoji="0" lang="en-US" altLang="en-US" sz="1400" b="1" i="0" u="none" strike="noStrike" cap="none" normalizeH="0" baseline="0" dirty="0">
                <a:ln>
                  <a:noFill/>
                </a:ln>
                <a:solidFill>
                  <a:srgbClr val="A9B7C6"/>
                </a:solidFill>
                <a:effectLst/>
                <a:latin typeface="JetBrains Mono"/>
              </a:rPr>
              <a:t>(Bundle </a:t>
            </a:r>
            <a:r>
              <a:rPr kumimoji="0" lang="en-US" altLang="en-US" sz="1400" b="1" i="0" u="none" strike="noStrike" cap="none" normalizeH="0" baseline="0" dirty="0" err="1">
                <a:ln>
                  <a:noFill/>
                </a:ln>
                <a:solidFill>
                  <a:srgbClr val="A9B7C6"/>
                </a:solidFill>
                <a:effectLst/>
                <a:latin typeface="JetBrains Mono"/>
              </a:rPr>
              <a:t>savedInstanceState</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super</a:t>
            </a:r>
            <a:r>
              <a:rPr kumimoji="0" lang="en-US" altLang="en-US" sz="1400" b="1" i="0" u="none" strike="noStrike" cap="none" normalizeH="0" baseline="0" dirty="0" err="1">
                <a:ln>
                  <a:noFill/>
                </a:ln>
                <a:solidFill>
                  <a:srgbClr val="A9B7C6"/>
                </a:solidFill>
                <a:effectLst/>
                <a:latin typeface="JetBrains Mono"/>
              </a:rPr>
              <a:t>.onCreate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savedInstanceState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setContentView</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R.layout.</a:t>
            </a:r>
            <a:r>
              <a:rPr kumimoji="0" lang="en-US" altLang="en-US" sz="1400" b="1" i="1" u="none" strike="noStrike" cap="none" normalizeH="0" baseline="0" dirty="0" err="1">
                <a:ln>
                  <a:noFill/>
                </a:ln>
                <a:solidFill>
                  <a:srgbClr val="9876AA"/>
                </a:solidFill>
                <a:effectLst/>
                <a:latin typeface="JetBrains Mono"/>
              </a:rPr>
              <a:t>activity_recycler_view</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recyclerView</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findViewById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R.id.</a:t>
            </a:r>
            <a:r>
              <a:rPr kumimoji="0" lang="en-US" altLang="en-US" sz="1400" b="1" i="1" u="none" strike="noStrike" cap="none" normalizeH="0" baseline="0" dirty="0" err="1">
                <a:ln>
                  <a:noFill/>
                </a:ln>
                <a:solidFill>
                  <a:srgbClr val="9876AA"/>
                </a:solidFill>
                <a:effectLst/>
                <a:latin typeface="JetBrains Mono"/>
              </a:rPr>
              <a:t>recyclerview</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employees</a:t>
            </a:r>
            <a:r>
              <a:rPr kumimoji="0" lang="en-US" altLang="en-US" sz="1400" b="1" i="0" u="none" strike="noStrike" cap="none" normalizeH="0" baseline="0" dirty="0" err="1">
                <a:ln>
                  <a:noFill/>
                </a:ln>
                <a:solidFill>
                  <a:srgbClr val="A9B7C6"/>
                </a:solidFill>
                <a:effectLst/>
                <a:latin typeface="JetBrains Mono"/>
              </a:rPr>
              <a:t>.add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Employee(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Adam"</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"CEO</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employees</a:t>
            </a:r>
            <a:r>
              <a:rPr kumimoji="0" lang="en-US" altLang="en-US" sz="1400" b="1" i="0" u="none" strike="noStrike" cap="none" normalizeH="0" baseline="0" dirty="0" err="1">
                <a:ln>
                  <a:noFill/>
                </a:ln>
                <a:solidFill>
                  <a:srgbClr val="A9B7C6"/>
                </a:solidFill>
                <a:effectLst/>
                <a:latin typeface="JetBrains Mono"/>
              </a:rPr>
              <a:t>.add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Employee(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Margaret"</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"HR</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employees</a:t>
            </a:r>
            <a:r>
              <a:rPr kumimoji="0" lang="en-US" altLang="en-US" sz="1400" b="1" i="0" u="none" strike="noStrike" cap="none" normalizeH="0" baseline="0" dirty="0" err="1">
                <a:ln>
                  <a:noFill/>
                </a:ln>
                <a:solidFill>
                  <a:srgbClr val="A9B7C6"/>
                </a:solidFill>
                <a:effectLst/>
                <a:latin typeface="JetBrains Mono"/>
              </a:rPr>
              <a:t>.add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Employee(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David"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"Web</a:t>
            </a:r>
            <a:r>
              <a:rPr kumimoji="0" lang="en-US" altLang="en-US" sz="1400" b="1" i="0" u="none" strike="noStrike" cap="none" normalizeH="0" baseline="0" dirty="0">
                <a:ln>
                  <a:noFill/>
                </a:ln>
                <a:solidFill>
                  <a:srgbClr val="6A8759"/>
                </a:solidFill>
                <a:effectLst/>
                <a:latin typeface="JetBrains Mono"/>
              </a:rPr>
              <a:t> Designer"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employees</a:t>
            </a:r>
            <a:r>
              <a:rPr kumimoji="0" lang="en-US" altLang="en-US" sz="1400" b="1" i="0" u="none" strike="noStrike" cap="none" normalizeH="0" baseline="0" dirty="0" err="1">
                <a:ln>
                  <a:noFill/>
                </a:ln>
                <a:solidFill>
                  <a:srgbClr val="A9B7C6"/>
                </a:solidFill>
                <a:effectLst/>
                <a:latin typeface="JetBrains Mono"/>
              </a:rPr>
              <a:t>.add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Employee(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Margaret"</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"Project</a:t>
            </a:r>
            <a:r>
              <a:rPr kumimoji="0" lang="en-US" altLang="en-US" sz="1400" b="1" i="0" u="none" strike="noStrike" cap="none" normalizeH="0" baseline="0" dirty="0">
                <a:ln>
                  <a:noFill/>
                </a:ln>
                <a:solidFill>
                  <a:srgbClr val="6A8759"/>
                </a:solidFill>
                <a:effectLst/>
                <a:latin typeface="JetBrains Mono"/>
              </a:rPr>
              <a:t> Manager"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808080"/>
                </a:solidFill>
                <a:effectLst/>
                <a:latin typeface="JetBrains Mono"/>
              </a:rPr>
              <a:t>...</a:t>
            </a:r>
            <a:br>
              <a:rPr kumimoji="0" lang="en-US" altLang="en-US" sz="1400" b="1" i="0"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808080"/>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recyclerView</a:t>
            </a:r>
            <a:r>
              <a:rPr kumimoji="0" lang="en-US" altLang="en-US" sz="1400" b="1" i="0" u="none" strike="noStrike" cap="none" normalizeH="0" baseline="0" dirty="0" err="1">
                <a:ln>
                  <a:noFill/>
                </a:ln>
                <a:solidFill>
                  <a:srgbClr val="A9B7C6"/>
                </a:solidFill>
                <a:effectLst/>
                <a:latin typeface="JetBrains Mono"/>
              </a:rPr>
              <a:t>.setHasFixedSize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true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LinearLayoutManager</a:t>
            </a:r>
            <a:r>
              <a:rPr kumimoji="0" lang="en-US" altLang="en-US" sz="1400" b="1" i="0" u="none" strike="noStrike" cap="none" normalizeH="0" baseline="0" dirty="0">
                <a:ln>
                  <a:noFill/>
                </a:ln>
                <a:solidFill>
                  <a:srgbClr val="A9B7C6"/>
                </a:solidFill>
                <a:effectLst/>
                <a:latin typeface="JetBrains Mono"/>
              </a:rPr>
              <a:t> manager=</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err="1">
                <a:ln>
                  <a:noFill/>
                </a:ln>
                <a:solidFill>
                  <a:srgbClr val="A9B7C6"/>
                </a:solidFill>
                <a:effectLst/>
                <a:latin typeface="JetBrains Mono"/>
              </a:rPr>
              <a:t>LinearLayoutManager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recyclerView</a:t>
            </a:r>
            <a:r>
              <a:rPr kumimoji="0" lang="en-US" altLang="en-US" sz="1400" b="1" i="0" u="none" strike="noStrike" cap="none" normalizeH="0" baseline="0" dirty="0" err="1">
                <a:ln>
                  <a:noFill/>
                </a:ln>
                <a:solidFill>
                  <a:srgbClr val="A9B7C6"/>
                </a:solidFill>
                <a:effectLst/>
                <a:latin typeface="JetBrains Mono"/>
              </a:rPr>
              <a:t>.setLayoutManager</a:t>
            </a:r>
            <a:r>
              <a:rPr kumimoji="0" lang="en-US" altLang="en-US" sz="1400" b="1" i="0" u="none" strike="noStrike" cap="none" normalizeH="0" baseline="0" dirty="0">
                <a:ln>
                  <a:noFill/>
                </a:ln>
                <a:solidFill>
                  <a:srgbClr val="A9B7C6"/>
                </a:solidFill>
                <a:effectLst/>
                <a:latin typeface="JetBrains Mono"/>
              </a:rPr>
              <a:t>(manager)</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recycleViewAdapter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err="1">
                <a:ln>
                  <a:noFill/>
                </a:ln>
                <a:solidFill>
                  <a:srgbClr val="A9B7C6"/>
                </a:solidFill>
                <a:effectLst/>
                <a:latin typeface="JetBrains Mono"/>
              </a:rPr>
              <a:t>RecyclerViewAdapter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recycleViewAdapter</a:t>
            </a:r>
            <a:r>
              <a:rPr kumimoji="0" lang="en-US" altLang="en-US" sz="1400" b="1" i="0" u="none" strike="noStrike" cap="none" normalizeH="0" baseline="0" dirty="0" err="1">
                <a:ln>
                  <a:noFill/>
                </a:ln>
                <a:solidFill>
                  <a:srgbClr val="A9B7C6"/>
                </a:solidFill>
                <a:effectLst/>
                <a:latin typeface="JetBrains Mono"/>
              </a:rPr>
              <a:t>.setItems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employees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recyclerView</a:t>
            </a:r>
            <a:r>
              <a:rPr kumimoji="0" lang="en-US" altLang="en-US" sz="1400" b="1" i="0" u="none" strike="noStrike" cap="none" normalizeH="0" baseline="0" dirty="0" err="1">
                <a:ln>
                  <a:noFill/>
                </a:ln>
                <a:solidFill>
                  <a:srgbClr val="A9B7C6"/>
                </a:solidFill>
                <a:effectLst/>
                <a:latin typeface="JetBrains Mono"/>
              </a:rPr>
              <a:t>.setAdapter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recycleViewAdapter</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C299678E-75A4-A8AC-5F98-F19D28EA4FBC}"/>
              </a:ext>
            </a:extLst>
          </p:cNvPr>
          <p:cNvPicPr>
            <a:picLocks noChangeAspect="1"/>
          </p:cNvPicPr>
          <p:nvPr/>
        </p:nvPicPr>
        <p:blipFill rotWithShape="1">
          <a:blip r:embed="rId2">
            <a:extLst>
              <a:ext uri="{28A0092B-C50C-407E-A947-70E740481C1C}">
                <a14:useLocalDpi xmlns:a14="http://schemas.microsoft.com/office/drawing/2010/main" val="0"/>
              </a:ext>
            </a:extLst>
          </a:blip>
          <a:srcRect t="3769"/>
          <a:stretch/>
        </p:blipFill>
        <p:spPr>
          <a:xfrm>
            <a:off x="8061379" y="1553676"/>
            <a:ext cx="2415615" cy="5165724"/>
          </a:xfrm>
          <a:prstGeom prst="roundRect">
            <a:avLst>
              <a:gd name="adj" fmla="val 8891"/>
            </a:avLst>
          </a:prstGeom>
          <a:ln>
            <a:solidFill>
              <a:schemeClr val="tx1"/>
            </a:solidFill>
          </a:ln>
        </p:spPr>
      </p:pic>
    </p:spTree>
    <p:extLst>
      <p:ext uri="{BB962C8B-B14F-4D97-AF65-F5344CB8AC3E}">
        <p14:creationId xmlns:p14="http://schemas.microsoft.com/office/powerpoint/2010/main" val="326830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74BAA9-DC3A-3D68-7710-007660EE35FD}"/>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6ACD4696-9713-063E-80F6-3B95827AA2B3}"/>
              </a:ext>
            </a:extLst>
          </p:cNvPr>
          <p:cNvSpPr>
            <a:spLocks noGrp="1"/>
          </p:cNvSpPr>
          <p:nvPr>
            <p:ph idx="1"/>
          </p:nvPr>
        </p:nvSpPr>
        <p:spPr>
          <a:xfrm>
            <a:off x="609600" y="1486219"/>
            <a:ext cx="10972800" cy="2072639"/>
          </a:xfrm>
        </p:spPr>
        <p:txBody>
          <a:bodyPr>
            <a:normAutofit fontScale="92500" lnSpcReduction="10000"/>
          </a:bodyPr>
          <a:lstStyle/>
          <a:p>
            <a:pPr marL="0" indent="0">
              <a:buNone/>
            </a:pPr>
            <a:r>
              <a:rPr lang="en-US" sz="2400" dirty="0">
                <a:latin typeface="+mj-lt"/>
              </a:rPr>
              <a:t>Whenever we see a list or grid of items in an app, we can state with certainty that it is using an Adapter and Adapter View. In general, when we create or read a list or grid of data, we think we can use a loop to scroll through the data and then set the data to create the list or grid, but what if the data is a set of 1 million products? Using a loop will not only consume a lot of time, making the app slow, but may also end up consuming all of the runtime memory.  All these problems are solved using Adapter and Adapter View.</a:t>
            </a:r>
          </a:p>
          <a:p>
            <a:endParaRPr lang="en-US" sz="2000" dirty="0"/>
          </a:p>
        </p:txBody>
      </p:sp>
      <p:grpSp>
        <p:nvGrpSpPr>
          <p:cNvPr id="23" name="Gruppo 22">
            <a:extLst>
              <a:ext uri="{FF2B5EF4-FFF2-40B4-BE49-F238E27FC236}">
                <a16:creationId xmlns:a16="http://schemas.microsoft.com/office/drawing/2014/main" id="{C0DE1037-3B01-A7C5-6757-72CE4A3B0B28}"/>
              </a:ext>
            </a:extLst>
          </p:cNvPr>
          <p:cNvGrpSpPr/>
          <p:nvPr/>
        </p:nvGrpSpPr>
        <p:grpSpPr>
          <a:xfrm>
            <a:off x="1781718" y="3672840"/>
            <a:ext cx="8352473" cy="2545080"/>
            <a:chOff x="1317261" y="3672840"/>
            <a:chExt cx="8352473" cy="2545080"/>
          </a:xfrm>
        </p:grpSpPr>
        <p:pic>
          <p:nvPicPr>
            <p:cNvPr id="7" name="Immagine 6">
              <a:extLst>
                <a:ext uri="{FF2B5EF4-FFF2-40B4-BE49-F238E27FC236}">
                  <a16:creationId xmlns:a16="http://schemas.microsoft.com/office/drawing/2014/main" id="{AB01DE41-5AE0-04F9-0E15-95C578724CF4}"/>
                </a:ext>
              </a:extLst>
            </p:cNvPr>
            <p:cNvPicPr>
              <a:picLocks noChangeAspect="1"/>
            </p:cNvPicPr>
            <p:nvPr/>
          </p:nvPicPr>
          <p:blipFill rotWithShape="1">
            <a:blip r:embed="rId2">
              <a:extLst>
                <a:ext uri="{28A0092B-C50C-407E-A947-70E740481C1C}">
                  <a14:useLocalDpi xmlns:a14="http://schemas.microsoft.com/office/drawing/2010/main" val="0"/>
                </a:ext>
              </a:extLst>
            </a:blip>
            <a:srcRect l="23478" r="23453"/>
            <a:stretch/>
          </p:blipFill>
          <p:spPr>
            <a:xfrm>
              <a:off x="4714510" y="3672840"/>
              <a:ext cx="1350648" cy="2545080"/>
            </a:xfrm>
            <a:prstGeom prst="rect">
              <a:avLst/>
            </a:prstGeom>
          </p:spPr>
        </p:pic>
        <p:sp>
          <p:nvSpPr>
            <p:cNvPr id="8" name="Cilindro 7">
              <a:extLst>
                <a:ext uri="{FF2B5EF4-FFF2-40B4-BE49-F238E27FC236}">
                  <a16:creationId xmlns:a16="http://schemas.microsoft.com/office/drawing/2014/main" id="{3CC7DE66-7766-0769-7FF8-2055ABE3A527}"/>
                </a:ext>
              </a:extLst>
            </p:cNvPr>
            <p:cNvSpPr/>
            <p:nvPr/>
          </p:nvSpPr>
          <p:spPr>
            <a:xfrm>
              <a:off x="1317261" y="4145280"/>
              <a:ext cx="1447800" cy="1691640"/>
            </a:xfrm>
            <a:prstGeom prst="can">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Source</a:t>
              </a:r>
            </a:p>
          </p:txBody>
        </p:sp>
        <p:sp>
          <p:nvSpPr>
            <p:cNvPr id="9" name="Freccia a destra 8">
              <a:extLst>
                <a:ext uri="{FF2B5EF4-FFF2-40B4-BE49-F238E27FC236}">
                  <a16:creationId xmlns:a16="http://schemas.microsoft.com/office/drawing/2014/main" id="{EA5AED9A-38D9-BA48-A578-AF061A1F824A}"/>
                </a:ext>
              </a:extLst>
            </p:cNvPr>
            <p:cNvSpPr/>
            <p:nvPr/>
          </p:nvSpPr>
          <p:spPr>
            <a:xfrm>
              <a:off x="2810778" y="4945380"/>
              <a:ext cx="1901509" cy="47244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{“Bob”,”Alice”,”Elen”}</a:t>
              </a:r>
            </a:p>
          </p:txBody>
        </p:sp>
        <p:sp>
          <p:nvSpPr>
            <p:cNvPr id="10" name="Freccia a sinistra 9">
              <a:extLst>
                <a:ext uri="{FF2B5EF4-FFF2-40B4-BE49-F238E27FC236}">
                  <a16:creationId xmlns:a16="http://schemas.microsoft.com/office/drawing/2014/main" id="{6021A2D4-245E-F245-E3C6-1DDFA7D7F31C}"/>
                </a:ext>
              </a:extLst>
            </p:cNvPr>
            <p:cNvSpPr/>
            <p:nvPr/>
          </p:nvSpPr>
          <p:spPr>
            <a:xfrm>
              <a:off x="2810778" y="4373245"/>
              <a:ext cx="1764504" cy="472440"/>
            </a:xfrm>
            <a:prstGeom prst="lef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getData()</a:t>
              </a:r>
            </a:p>
          </p:txBody>
        </p:sp>
        <p:sp>
          <p:nvSpPr>
            <p:cNvPr id="11" name="Rettangolo 10">
              <a:extLst>
                <a:ext uri="{FF2B5EF4-FFF2-40B4-BE49-F238E27FC236}">
                  <a16:creationId xmlns:a16="http://schemas.microsoft.com/office/drawing/2014/main" id="{77B87570-05B4-76D7-377D-BE32096D9EFD}"/>
                </a:ext>
              </a:extLst>
            </p:cNvPr>
            <p:cNvSpPr/>
            <p:nvPr/>
          </p:nvSpPr>
          <p:spPr>
            <a:xfrm>
              <a:off x="4826907" y="4006850"/>
              <a:ext cx="1120775" cy="187959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ttangolo 11">
              <a:extLst>
                <a:ext uri="{FF2B5EF4-FFF2-40B4-BE49-F238E27FC236}">
                  <a16:creationId xmlns:a16="http://schemas.microsoft.com/office/drawing/2014/main" id="{8FBA2B7E-85BF-1FD2-8C51-035CC6228906}"/>
                </a:ext>
              </a:extLst>
            </p:cNvPr>
            <p:cNvSpPr/>
            <p:nvPr/>
          </p:nvSpPr>
          <p:spPr>
            <a:xfrm>
              <a:off x="4923585" y="5440679"/>
              <a:ext cx="931863" cy="304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Show Data</a:t>
              </a:r>
            </a:p>
          </p:txBody>
        </p:sp>
        <p:pic>
          <p:nvPicPr>
            <p:cNvPr id="13" name="Immagine 12">
              <a:extLst>
                <a:ext uri="{FF2B5EF4-FFF2-40B4-BE49-F238E27FC236}">
                  <a16:creationId xmlns:a16="http://schemas.microsoft.com/office/drawing/2014/main" id="{74A6F336-B906-0F02-6DC1-2EE186B1E442}"/>
                </a:ext>
              </a:extLst>
            </p:cNvPr>
            <p:cNvPicPr>
              <a:picLocks noChangeAspect="1"/>
            </p:cNvPicPr>
            <p:nvPr/>
          </p:nvPicPr>
          <p:blipFill rotWithShape="1">
            <a:blip r:embed="rId2">
              <a:extLst>
                <a:ext uri="{28A0092B-C50C-407E-A947-70E740481C1C}">
                  <a14:useLocalDpi xmlns:a14="http://schemas.microsoft.com/office/drawing/2010/main" val="0"/>
                </a:ext>
              </a:extLst>
            </a:blip>
            <a:srcRect l="23478" r="23453"/>
            <a:stretch/>
          </p:blipFill>
          <p:spPr>
            <a:xfrm>
              <a:off x="8319086" y="3672840"/>
              <a:ext cx="1350648" cy="2545080"/>
            </a:xfrm>
            <a:prstGeom prst="rect">
              <a:avLst/>
            </a:prstGeom>
          </p:spPr>
        </p:pic>
        <p:sp>
          <p:nvSpPr>
            <p:cNvPr id="14" name="Rettangolo 13">
              <a:extLst>
                <a:ext uri="{FF2B5EF4-FFF2-40B4-BE49-F238E27FC236}">
                  <a16:creationId xmlns:a16="http://schemas.microsoft.com/office/drawing/2014/main" id="{2384993C-D1EA-038D-CC02-5393BBBF5DC0}"/>
                </a:ext>
              </a:extLst>
            </p:cNvPr>
            <p:cNvSpPr/>
            <p:nvPr/>
          </p:nvSpPr>
          <p:spPr>
            <a:xfrm>
              <a:off x="8431483" y="4006850"/>
              <a:ext cx="1120775" cy="187959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ttangolo 14">
              <a:extLst>
                <a:ext uri="{FF2B5EF4-FFF2-40B4-BE49-F238E27FC236}">
                  <a16:creationId xmlns:a16="http://schemas.microsoft.com/office/drawing/2014/main" id="{370B8600-A509-705D-34DC-B6D23F5F74A0}"/>
                </a:ext>
              </a:extLst>
            </p:cNvPr>
            <p:cNvSpPr/>
            <p:nvPr/>
          </p:nvSpPr>
          <p:spPr>
            <a:xfrm>
              <a:off x="8528161" y="5440679"/>
              <a:ext cx="931863" cy="304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Show Data</a:t>
              </a:r>
            </a:p>
          </p:txBody>
        </p:sp>
        <p:sp>
          <p:nvSpPr>
            <p:cNvPr id="16" name="Rettangolo 15">
              <a:extLst>
                <a:ext uri="{FF2B5EF4-FFF2-40B4-BE49-F238E27FC236}">
                  <a16:creationId xmlns:a16="http://schemas.microsoft.com/office/drawing/2014/main" id="{10A54671-D98E-0878-68B8-E306899D3CA4}"/>
                </a:ext>
              </a:extLst>
            </p:cNvPr>
            <p:cNvSpPr/>
            <p:nvPr/>
          </p:nvSpPr>
          <p:spPr>
            <a:xfrm>
              <a:off x="8525938" y="4145280"/>
              <a:ext cx="931863"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Bob</a:t>
              </a:r>
            </a:p>
          </p:txBody>
        </p:sp>
        <p:sp>
          <p:nvSpPr>
            <p:cNvPr id="17" name="Rettangolo 16">
              <a:extLst>
                <a:ext uri="{FF2B5EF4-FFF2-40B4-BE49-F238E27FC236}">
                  <a16:creationId xmlns:a16="http://schemas.microsoft.com/office/drawing/2014/main" id="{463B8206-179F-E6F4-28FD-4AFA8BC094DB}"/>
                </a:ext>
              </a:extLst>
            </p:cNvPr>
            <p:cNvSpPr/>
            <p:nvPr/>
          </p:nvSpPr>
          <p:spPr>
            <a:xfrm>
              <a:off x="8525937" y="4540885"/>
              <a:ext cx="931863"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Alice</a:t>
              </a:r>
            </a:p>
          </p:txBody>
        </p:sp>
        <p:sp>
          <p:nvSpPr>
            <p:cNvPr id="18" name="Rettangolo 17">
              <a:extLst>
                <a:ext uri="{FF2B5EF4-FFF2-40B4-BE49-F238E27FC236}">
                  <a16:creationId xmlns:a16="http://schemas.microsoft.com/office/drawing/2014/main" id="{E297E782-9E1D-AC2E-1319-2235B504DE27}"/>
                </a:ext>
              </a:extLst>
            </p:cNvPr>
            <p:cNvSpPr/>
            <p:nvPr/>
          </p:nvSpPr>
          <p:spPr>
            <a:xfrm>
              <a:off x="8525936" y="4959667"/>
              <a:ext cx="931863"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Elen</a:t>
              </a:r>
            </a:p>
          </p:txBody>
        </p:sp>
        <p:sp>
          <p:nvSpPr>
            <p:cNvPr id="19" name="Nuvola 18">
              <a:extLst>
                <a:ext uri="{FF2B5EF4-FFF2-40B4-BE49-F238E27FC236}">
                  <a16:creationId xmlns:a16="http://schemas.microsoft.com/office/drawing/2014/main" id="{3AB5BD48-5472-622E-7E2D-C01D9F6F6C99}"/>
                </a:ext>
              </a:extLst>
            </p:cNvPr>
            <p:cNvSpPr/>
            <p:nvPr/>
          </p:nvSpPr>
          <p:spPr>
            <a:xfrm>
              <a:off x="6410992" y="4227829"/>
              <a:ext cx="1562260" cy="146367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a:t>
              </a:r>
            </a:p>
          </p:txBody>
        </p:sp>
      </p:grpSp>
    </p:spTree>
    <p:extLst>
      <p:ext uri="{BB962C8B-B14F-4D97-AF65-F5344CB8AC3E}">
        <p14:creationId xmlns:p14="http://schemas.microsoft.com/office/powerpoint/2010/main" val="252405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EDE9EC-8089-A87E-1D6A-8B2362A03065}"/>
              </a:ext>
            </a:extLst>
          </p:cNvPr>
          <p:cNvSpPr>
            <a:spLocks noGrp="1"/>
          </p:cNvSpPr>
          <p:nvPr>
            <p:ph type="title"/>
          </p:nvPr>
        </p:nvSpPr>
        <p:spPr/>
        <p:txBody>
          <a:bodyPr/>
          <a:lstStyle/>
          <a:p>
            <a:r>
              <a:rPr lang="en-US" dirty="0"/>
              <a:t>Adapters &amp; AdapterViews</a:t>
            </a:r>
          </a:p>
        </p:txBody>
      </p:sp>
      <p:sp>
        <p:nvSpPr>
          <p:cNvPr id="3" name="Segnaposto contenuto 2">
            <a:extLst>
              <a:ext uri="{FF2B5EF4-FFF2-40B4-BE49-F238E27FC236}">
                <a16:creationId xmlns:a16="http://schemas.microsoft.com/office/drawing/2014/main" id="{9CD6030B-8262-AD95-BD32-7185AB24B791}"/>
              </a:ext>
            </a:extLst>
          </p:cNvPr>
          <p:cNvSpPr>
            <a:spLocks noGrp="1"/>
          </p:cNvSpPr>
          <p:nvPr>
            <p:ph idx="1"/>
          </p:nvPr>
        </p:nvSpPr>
        <p:spPr>
          <a:xfrm>
            <a:off x="533162" y="1622254"/>
            <a:ext cx="4690336" cy="4659223"/>
          </a:xfrm>
        </p:spPr>
        <p:txBody>
          <a:bodyPr>
            <a:noAutofit/>
          </a:bodyPr>
          <a:lstStyle/>
          <a:p>
            <a:pPr marL="0" indent="0" rtl="0">
              <a:spcBef>
                <a:spcPts val="0"/>
              </a:spcBef>
              <a:spcAft>
                <a:spcPts val="0"/>
              </a:spcAft>
              <a:buNone/>
            </a:pPr>
            <a:r>
              <a:rPr lang="en-US" sz="1700" dirty="0">
                <a:latin typeface="+mj-lt"/>
              </a:rPr>
              <a:t>Android Adapters are “a bridge between an AdapterView and the underlying data for that view”.  </a:t>
            </a:r>
          </a:p>
          <a:p>
            <a:pPr marL="0" indent="0" rtl="0">
              <a:spcBef>
                <a:spcPts val="0"/>
              </a:spcBef>
              <a:spcAft>
                <a:spcPts val="0"/>
              </a:spcAft>
              <a:buNone/>
            </a:pPr>
            <a:endParaRPr lang="en-US" sz="1700" dirty="0">
              <a:latin typeface="+mj-lt"/>
            </a:endParaRPr>
          </a:p>
          <a:p>
            <a:pPr rtl="0">
              <a:spcBef>
                <a:spcPts val="0"/>
              </a:spcBef>
              <a:spcAft>
                <a:spcPts val="0"/>
              </a:spcAft>
            </a:pPr>
            <a:r>
              <a:rPr lang="en-US" sz="1700" b="1" dirty="0">
                <a:latin typeface="+mj-lt"/>
              </a:rPr>
              <a:t>AdapterView:</a:t>
            </a:r>
            <a:r>
              <a:rPr lang="en-US" sz="1700" dirty="0">
                <a:latin typeface="+mj-lt"/>
              </a:rPr>
              <a:t> is a group of widgets (aka view) components in Android that include the ListView, Spinner, and </a:t>
            </a:r>
            <a:r>
              <a:rPr lang="en-US" sz="1700" dirty="0" err="1">
                <a:latin typeface="+mj-lt"/>
              </a:rPr>
              <a:t>GridView</a:t>
            </a:r>
            <a:r>
              <a:rPr lang="en-US" sz="1700" dirty="0">
                <a:latin typeface="+mj-lt"/>
              </a:rPr>
              <a:t>.  In general, it is the widgets that provide the ability to select in the UI.</a:t>
            </a:r>
            <a:r>
              <a:rPr lang="en-US" sz="1700" b="0" i="0" u="none" strike="noStrike" dirty="0">
                <a:solidFill>
                  <a:srgbClr val="000000"/>
                </a:solidFill>
                <a:effectLst/>
                <a:latin typeface="+mj-lt"/>
              </a:rPr>
              <a:t> </a:t>
            </a:r>
            <a:r>
              <a:rPr lang="en-US" sz="1700" dirty="0">
                <a:solidFill>
                  <a:srgbClr val="000000"/>
                </a:solidFill>
                <a:latin typeface="+mj-lt"/>
              </a:rPr>
              <a:t>A</a:t>
            </a:r>
            <a:r>
              <a:rPr lang="en-US" sz="1700" b="0" i="0" u="none" strike="noStrike" dirty="0">
                <a:solidFill>
                  <a:srgbClr val="000000"/>
                </a:solidFill>
                <a:effectLst/>
                <a:latin typeface="+mj-lt"/>
              </a:rPr>
              <a:t>dapterView  is responsible for how data should be displayed. Adapter Views controls and display View objects repeatedly</a:t>
            </a:r>
            <a:r>
              <a:rPr lang="en-US" sz="1700" dirty="0">
                <a:latin typeface="+mj-lt"/>
              </a:rPr>
              <a:t>. It </a:t>
            </a:r>
            <a:r>
              <a:rPr lang="en-US" sz="1700" b="0" i="0" u="none" strike="noStrike" dirty="0">
                <a:solidFill>
                  <a:srgbClr val="000000"/>
                </a:solidFill>
                <a:effectLst/>
                <a:latin typeface="+mj-lt"/>
              </a:rPr>
              <a:t> contains a set of Views that display data from data source </a:t>
            </a:r>
            <a:br>
              <a:rPr lang="en-US" sz="1700" dirty="0">
                <a:latin typeface="+mj-lt"/>
              </a:rPr>
            </a:br>
            <a:endParaRPr lang="en-US" sz="1700" b="0" i="0" u="none" strike="noStrike" dirty="0">
              <a:solidFill>
                <a:srgbClr val="000000"/>
              </a:solidFill>
              <a:effectLst/>
              <a:latin typeface="+mj-lt"/>
            </a:endParaRPr>
          </a:p>
          <a:p>
            <a:pPr>
              <a:spcBef>
                <a:spcPts val="0"/>
              </a:spcBef>
            </a:pPr>
            <a:r>
              <a:rPr lang="en-US" sz="1700" b="1" i="0" u="none" strike="noStrike" dirty="0">
                <a:solidFill>
                  <a:srgbClr val="000000"/>
                </a:solidFill>
                <a:effectLst/>
                <a:latin typeface="+mj-lt"/>
              </a:rPr>
              <a:t>Adapter: </a:t>
            </a:r>
            <a:r>
              <a:rPr lang="en-US" sz="1700" b="0" i="0" u="none" strike="noStrike" dirty="0">
                <a:solidFill>
                  <a:srgbClr val="000000"/>
                </a:solidFill>
                <a:effectLst/>
                <a:latin typeface="+mj-lt"/>
              </a:rPr>
              <a:t>is responsible to managing the data,</a:t>
            </a:r>
            <a:r>
              <a:rPr lang="en-US" sz="1700" dirty="0">
                <a:latin typeface="+mj-lt"/>
              </a:rPr>
              <a:t> It reads data from various data sources, coverts it into View objects and provide it to the linked Adapter view to create UI components.</a:t>
            </a:r>
            <a:r>
              <a:rPr lang="en-US" sz="1700" b="0" i="0" u="none" strike="noStrike" dirty="0">
                <a:solidFill>
                  <a:srgbClr val="000000"/>
                </a:solidFill>
                <a:effectLst/>
                <a:latin typeface="+mj-lt"/>
              </a:rPr>
              <a:t> </a:t>
            </a:r>
            <a:endParaRPr lang="en-US" sz="1700" dirty="0">
              <a:latin typeface="+mj-lt"/>
            </a:endParaRPr>
          </a:p>
        </p:txBody>
      </p:sp>
      <p:grpSp>
        <p:nvGrpSpPr>
          <p:cNvPr id="40" name="Gruppo 39">
            <a:extLst>
              <a:ext uri="{FF2B5EF4-FFF2-40B4-BE49-F238E27FC236}">
                <a16:creationId xmlns:a16="http://schemas.microsoft.com/office/drawing/2014/main" id="{76D90091-22B9-A7F4-82FE-381A0F0BD831}"/>
              </a:ext>
            </a:extLst>
          </p:cNvPr>
          <p:cNvGrpSpPr/>
          <p:nvPr/>
        </p:nvGrpSpPr>
        <p:grpSpPr>
          <a:xfrm>
            <a:off x="5499100" y="1855290"/>
            <a:ext cx="6373586" cy="4728072"/>
            <a:chOff x="1036266" y="3675699"/>
            <a:chExt cx="6969919" cy="5191444"/>
          </a:xfrm>
        </p:grpSpPr>
        <p:sp>
          <p:nvSpPr>
            <p:cNvPr id="6" name="Cilindro 5">
              <a:extLst>
                <a:ext uri="{FF2B5EF4-FFF2-40B4-BE49-F238E27FC236}">
                  <a16:creationId xmlns:a16="http://schemas.microsoft.com/office/drawing/2014/main" id="{80073955-24D6-6F1E-9B60-CD5040BFF588}"/>
                </a:ext>
              </a:extLst>
            </p:cNvPr>
            <p:cNvSpPr/>
            <p:nvPr/>
          </p:nvSpPr>
          <p:spPr>
            <a:xfrm>
              <a:off x="1036266" y="4046064"/>
              <a:ext cx="1538694" cy="1517809"/>
            </a:xfrm>
            <a:prstGeom prst="can">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Source</a:t>
              </a:r>
            </a:p>
          </p:txBody>
        </p:sp>
        <p:pic>
          <p:nvPicPr>
            <p:cNvPr id="11" name="Immagine 10">
              <a:extLst>
                <a:ext uri="{FF2B5EF4-FFF2-40B4-BE49-F238E27FC236}">
                  <a16:creationId xmlns:a16="http://schemas.microsoft.com/office/drawing/2014/main" id="{462251AC-327E-6672-D376-78595A14B9EC}"/>
                </a:ext>
              </a:extLst>
            </p:cNvPr>
            <p:cNvPicPr>
              <a:picLocks noChangeAspect="1"/>
            </p:cNvPicPr>
            <p:nvPr/>
          </p:nvPicPr>
          <p:blipFill rotWithShape="1">
            <a:blip r:embed="rId3">
              <a:extLst>
                <a:ext uri="{28A0092B-C50C-407E-A947-70E740481C1C}">
                  <a14:useLocalDpi xmlns:a14="http://schemas.microsoft.com/office/drawing/2010/main" val="0"/>
                </a:ext>
              </a:extLst>
            </a:blip>
            <a:srcRect l="23478" r="23453"/>
            <a:stretch/>
          </p:blipFill>
          <p:spPr>
            <a:xfrm>
              <a:off x="3923007" y="6322063"/>
              <a:ext cx="1435443" cy="2545080"/>
            </a:xfrm>
            <a:prstGeom prst="rect">
              <a:avLst/>
            </a:prstGeom>
          </p:spPr>
        </p:pic>
        <p:sp>
          <p:nvSpPr>
            <p:cNvPr id="12" name="Rettangolo 11">
              <a:extLst>
                <a:ext uri="{FF2B5EF4-FFF2-40B4-BE49-F238E27FC236}">
                  <a16:creationId xmlns:a16="http://schemas.microsoft.com/office/drawing/2014/main" id="{0D99F565-9593-CE09-7BBF-B1FA8A5AF8E9}"/>
                </a:ext>
              </a:extLst>
            </p:cNvPr>
            <p:cNvSpPr/>
            <p:nvPr/>
          </p:nvSpPr>
          <p:spPr>
            <a:xfrm>
              <a:off x="4042461" y="6656073"/>
              <a:ext cx="1191138" cy="187959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ttangolo 13">
              <a:extLst>
                <a:ext uri="{FF2B5EF4-FFF2-40B4-BE49-F238E27FC236}">
                  <a16:creationId xmlns:a16="http://schemas.microsoft.com/office/drawing/2014/main" id="{AC01CB8D-E284-8961-1BC2-CF0049590B54}"/>
                </a:ext>
              </a:extLst>
            </p:cNvPr>
            <p:cNvSpPr/>
            <p:nvPr/>
          </p:nvSpPr>
          <p:spPr>
            <a:xfrm>
              <a:off x="4142846" y="6794503"/>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Bob</a:t>
              </a:r>
            </a:p>
          </p:txBody>
        </p:sp>
        <p:sp>
          <p:nvSpPr>
            <p:cNvPr id="15" name="Rettangolo 14">
              <a:extLst>
                <a:ext uri="{FF2B5EF4-FFF2-40B4-BE49-F238E27FC236}">
                  <a16:creationId xmlns:a16="http://schemas.microsoft.com/office/drawing/2014/main" id="{E4DB4FF3-A332-9EA5-BBAB-55D88B886C22}"/>
                </a:ext>
              </a:extLst>
            </p:cNvPr>
            <p:cNvSpPr/>
            <p:nvPr/>
          </p:nvSpPr>
          <p:spPr>
            <a:xfrm>
              <a:off x="4142845" y="7190108"/>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Alice</a:t>
              </a:r>
            </a:p>
          </p:txBody>
        </p:sp>
        <p:sp>
          <p:nvSpPr>
            <p:cNvPr id="16" name="Rettangolo 15">
              <a:extLst>
                <a:ext uri="{FF2B5EF4-FFF2-40B4-BE49-F238E27FC236}">
                  <a16:creationId xmlns:a16="http://schemas.microsoft.com/office/drawing/2014/main" id="{3B8BC554-AB2E-09B6-296E-80E53A8C0AF3}"/>
                </a:ext>
              </a:extLst>
            </p:cNvPr>
            <p:cNvSpPr/>
            <p:nvPr/>
          </p:nvSpPr>
          <p:spPr>
            <a:xfrm>
              <a:off x="4142843" y="7608890"/>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Elen</a:t>
              </a:r>
            </a:p>
          </p:txBody>
        </p:sp>
        <p:sp>
          <p:nvSpPr>
            <p:cNvPr id="18" name="Ovale 17">
              <a:extLst>
                <a:ext uri="{FF2B5EF4-FFF2-40B4-BE49-F238E27FC236}">
                  <a16:creationId xmlns:a16="http://schemas.microsoft.com/office/drawing/2014/main" id="{B2D28AB5-8381-9080-974A-5710751CDA1F}"/>
                </a:ext>
              </a:extLst>
            </p:cNvPr>
            <p:cNvSpPr/>
            <p:nvPr/>
          </p:nvSpPr>
          <p:spPr>
            <a:xfrm>
              <a:off x="1203353" y="5056808"/>
              <a:ext cx="314325" cy="32861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e 18">
              <a:extLst>
                <a:ext uri="{FF2B5EF4-FFF2-40B4-BE49-F238E27FC236}">
                  <a16:creationId xmlns:a16="http://schemas.microsoft.com/office/drawing/2014/main" id="{A79D3D9E-B750-B9FE-251F-FE574CEEAD86}"/>
                </a:ext>
              </a:extLst>
            </p:cNvPr>
            <p:cNvSpPr/>
            <p:nvPr/>
          </p:nvSpPr>
          <p:spPr>
            <a:xfrm>
              <a:off x="1634679" y="5142005"/>
              <a:ext cx="314325" cy="32861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e 20">
              <a:extLst>
                <a:ext uri="{FF2B5EF4-FFF2-40B4-BE49-F238E27FC236}">
                  <a16:creationId xmlns:a16="http://schemas.microsoft.com/office/drawing/2014/main" id="{81C8DCF5-0D4C-05B4-6CCA-77283B766B20}"/>
                </a:ext>
              </a:extLst>
            </p:cNvPr>
            <p:cNvSpPr/>
            <p:nvPr/>
          </p:nvSpPr>
          <p:spPr>
            <a:xfrm>
              <a:off x="2120454" y="5075028"/>
              <a:ext cx="314325" cy="32861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Immagine 21">
              <a:extLst>
                <a:ext uri="{FF2B5EF4-FFF2-40B4-BE49-F238E27FC236}">
                  <a16:creationId xmlns:a16="http://schemas.microsoft.com/office/drawing/2014/main" id="{9F44E68B-ED2C-C99A-4B71-1188F55FBF83}"/>
                </a:ext>
              </a:extLst>
            </p:cNvPr>
            <p:cNvPicPr>
              <a:picLocks noChangeAspect="1"/>
            </p:cNvPicPr>
            <p:nvPr/>
          </p:nvPicPr>
          <p:blipFill rotWithShape="1">
            <a:blip r:embed="rId3">
              <a:extLst>
                <a:ext uri="{28A0092B-C50C-407E-A947-70E740481C1C}">
                  <a14:useLocalDpi xmlns:a14="http://schemas.microsoft.com/office/drawing/2010/main" val="0"/>
                </a:ext>
              </a:extLst>
            </a:blip>
            <a:srcRect l="23478" r="23453"/>
            <a:stretch/>
          </p:blipFill>
          <p:spPr>
            <a:xfrm>
              <a:off x="6570742" y="3675699"/>
              <a:ext cx="1435443" cy="2545080"/>
            </a:xfrm>
            <a:prstGeom prst="rect">
              <a:avLst/>
            </a:prstGeom>
          </p:spPr>
        </p:pic>
        <p:sp>
          <p:nvSpPr>
            <p:cNvPr id="23" name="Rettangolo 22">
              <a:extLst>
                <a:ext uri="{FF2B5EF4-FFF2-40B4-BE49-F238E27FC236}">
                  <a16:creationId xmlns:a16="http://schemas.microsoft.com/office/drawing/2014/main" id="{926C640E-BA6E-071A-48BE-97A27F2A0F7C}"/>
                </a:ext>
              </a:extLst>
            </p:cNvPr>
            <p:cNvSpPr/>
            <p:nvPr/>
          </p:nvSpPr>
          <p:spPr>
            <a:xfrm>
              <a:off x="6690196" y="4009709"/>
              <a:ext cx="1191138" cy="187959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ttangolo 25">
              <a:extLst>
                <a:ext uri="{FF2B5EF4-FFF2-40B4-BE49-F238E27FC236}">
                  <a16:creationId xmlns:a16="http://schemas.microsoft.com/office/drawing/2014/main" id="{659285A3-37F8-BA22-7235-F116C285908F}"/>
                </a:ext>
              </a:extLst>
            </p:cNvPr>
            <p:cNvSpPr/>
            <p:nvPr/>
          </p:nvSpPr>
          <p:spPr>
            <a:xfrm>
              <a:off x="6790578" y="4589150"/>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27" name="Rettangolo 26">
              <a:extLst>
                <a:ext uri="{FF2B5EF4-FFF2-40B4-BE49-F238E27FC236}">
                  <a16:creationId xmlns:a16="http://schemas.microsoft.com/office/drawing/2014/main" id="{958215BD-916D-F462-C548-36524AA3CC6A}"/>
                </a:ext>
              </a:extLst>
            </p:cNvPr>
            <p:cNvSpPr/>
            <p:nvPr/>
          </p:nvSpPr>
          <p:spPr>
            <a:xfrm>
              <a:off x="6790578" y="4962526"/>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28" name="Rettangolo 27">
              <a:extLst>
                <a:ext uri="{FF2B5EF4-FFF2-40B4-BE49-F238E27FC236}">
                  <a16:creationId xmlns:a16="http://schemas.microsoft.com/office/drawing/2014/main" id="{BA913574-12DE-7D39-6E9C-C5E1DE523BC6}"/>
                </a:ext>
              </a:extLst>
            </p:cNvPr>
            <p:cNvSpPr/>
            <p:nvPr/>
          </p:nvSpPr>
          <p:spPr>
            <a:xfrm>
              <a:off x="6790578" y="5321143"/>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30" name="Rettangolo con angoli arrotondati 29">
              <a:extLst>
                <a:ext uri="{FF2B5EF4-FFF2-40B4-BE49-F238E27FC236}">
                  <a16:creationId xmlns:a16="http://schemas.microsoft.com/office/drawing/2014/main" id="{44920965-550C-D7FB-685A-A311AB516D08}"/>
                </a:ext>
              </a:extLst>
            </p:cNvPr>
            <p:cNvSpPr/>
            <p:nvPr/>
          </p:nvSpPr>
          <p:spPr>
            <a:xfrm>
              <a:off x="3867150" y="4005582"/>
              <a:ext cx="1538694" cy="155829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Adapter</a:t>
              </a:r>
            </a:p>
            <a:p>
              <a:pPr algn="ctr"/>
              <a:endParaRPr lang="en-US" b="1" dirty="0"/>
            </a:p>
            <a:p>
              <a:pPr algn="ctr"/>
              <a:endParaRPr lang="en-US" b="1" dirty="0"/>
            </a:p>
            <a:p>
              <a:pPr algn="ctr"/>
              <a:endParaRPr lang="en-US" b="1" dirty="0"/>
            </a:p>
            <a:p>
              <a:pPr algn="ctr"/>
              <a:endParaRPr lang="en-US" b="1" dirty="0"/>
            </a:p>
          </p:txBody>
        </p:sp>
        <p:sp>
          <p:nvSpPr>
            <p:cNvPr id="25" name="Rettangolo 24">
              <a:extLst>
                <a:ext uri="{FF2B5EF4-FFF2-40B4-BE49-F238E27FC236}">
                  <a16:creationId xmlns:a16="http://schemas.microsoft.com/office/drawing/2014/main" id="{5E38191B-0AF4-654F-69F3-2B5437F8B0BE}"/>
                </a:ext>
              </a:extLst>
            </p:cNvPr>
            <p:cNvSpPr/>
            <p:nvPr/>
          </p:nvSpPr>
          <p:spPr>
            <a:xfrm>
              <a:off x="4141314" y="4763773"/>
              <a:ext cx="990366" cy="331934"/>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20" name="Ovale 19">
              <a:extLst>
                <a:ext uri="{FF2B5EF4-FFF2-40B4-BE49-F238E27FC236}">
                  <a16:creationId xmlns:a16="http://schemas.microsoft.com/office/drawing/2014/main" id="{91A32EDB-BFCC-56A1-3728-BE3B8C769474}"/>
                </a:ext>
              </a:extLst>
            </p:cNvPr>
            <p:cNvSpPr/>
            <p:nvPr/>
          </p:nvSpPr>
          <p:spPr>
            <a:xfrm>
              <a:off x="4510589" y="4795839"/>
              <a:ext cx="251816" cy="22860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ccia a sinistra 33">
              <a:extLst>
                <a:ext uri="{FF2B5EF4-FFF2-40B4-BE49-F238E27FC236}">
                  <a16:creationId xmlns:a16="http://schemas.microsoft.com/office/drawing/2014/main" id="{9917AD6B-1367-A636-61D7-C60E06B9AC18}"/>
                </a:ext>
              </a:extLst>
            </p:cNvPr>
            <p:cNvSpPr/>
            <p:nvPr/>
          </p:nvSpPr>
          <p:spPr>
            <a:xfrm>
              <a:off x="2694414" y="4420873"/>
              <a:ext cx="1001286" cy="152400"/>
            </a:xfrm>
            <a:prstGeom prst="lef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ccia a sinistra 34">
              <a:extLst>
                <a:ext uri="{FF2B5EF4-FFF2-40B4-BE49-F238E27FC236}">
                  <a16:creationId xmlns:a16="http://schemas.microsoft.com/office/drawing/2014/main" id="{91B100B0-6F6C-766B-3F07-938159E5213B}"/>
                </a:ext>
              </a:extLst>
            </p:cNvPr>
            <p:cNvSpPr/>
            <p:nvPr/>
          </p:nvSpPr>
          <p:spPr>
            <a:xfrm rot="10800000">
              <a:off x="2694414" y="4817750"/>
              <a:ext cx="1001286" cy="152400"/>
            </a:xfrm>
            <a:prstGeom prst="lef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reccia a sinistra 35">
              <a:extLst>
                <a:ext uri="{FF2B5EF4-FFF2-40B4-BE49-F238E27FC236}">
                  <a16:creationId xmlns:a16="http://schemas.microsoft.com/office/drawing/2014/main" id="{0BB4FB13-E7B4-EE8C-D8DF-9773953B796C}"/>
                </a:ext>
              </a:extLst>
            </p:cNvPr>
            <p:cNvSpPr/>
            <p:nvPr/>
          </p:nvSpPr>
          <p:spPr>
            <a:xfrm rot="10800000">
              <a:off x="5506226" y="4872039"/>
              <a:ext cx="1001286" cy="152400"/>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ccia a sinistra 36">
              <a:extLst>
                <a:ext uri="{FF2B5EF4-FFF2-40B4-BE49-F238E27FC236}">
                  <a16:creationId xmlns:a16="http://schemas.microsoft.com/office/drawing/2014/main" id="{715D9FD3-AC2A-84F5-4550-8A15319B6DBE}"/>
                </a:ext>
              </a:extLst>
            </p:cNvPr>
            <p:cNvSpPr/>
            <p:nvPr/>
          </p:nvSpPr>
          <p:spPr>
            <a:xfrm>
              <a:off x="5525298" y="4420873"/>
              <a:ext cx="1001286" cy="152400"/>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ccia in giù 37">
              <a:extLst>
                <a:ext uri="{FF2B5EF4-FFF2-40B4-BE49-F238E27FC236}">
                  <a16:creationId xmlns:a16="http://schemas.microsoft.com/office/drawing/2014/main" id="{98C90D4D-D61C-1931-6474-F04DCE5B5C95}"/>
                </a:ext>
              </a:extLst>
            </p:cNvPr>
            <p:cNvSpPr/>
            <p:nvPr/>
          </p:nvSpPr>
          <p:spPr>
            <a:xfrm>
              <a:off x="4343081" y="5667060"/>
              <a:ext cx="586832" cy="530860"/>
            </a:xfrm>
            <a:prstGeom prst="down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ttangolo 38">
              <a:extLst>
                <a:ext uri="{FF2B5EF4-FFF2-40B4-BE49-F238E27FC236}">
                  <a16:creationId xmlns:a16="http://schemas.microsoft.com/office/drawing/2014/main" id="{C8B31630-4FFE-7D8B-B3A8-F93766F95FA4}"/>
                </a:ext>
              </a:extLst>
            </p:cNvPr>
            <p:cNvSpPr/>
            <p:nvPr/>
          </p:nvSpPr>
          <p:spPr>
            <a:xfrm>
              <a:off x="6796612" y="4173385"/>
              <a:ext cx="990366" cy="304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grpSp>
    </p:spTree>
    <p:extLst>
      <p:ext uri="{BB962C8B-B14F-4D97-AF65-F5344CB8AC3E}">
        <p14:creationId xmlns:p14="http://schemas.microsoft.com/office/powerpoint/2010/main" val="184772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0869DF-DE8C-987C-52D7-0E9B916CECC3}"/>
              </a:ext>
            </a:extLst>
          </p:cNvPr>
          <p:cNvSpPr>
            <a:spLocks noGrp="1"/>
          </p:cNvSpPr>
          <p:nvPr>
            <p:ph type="title"/>
          </p:nvPr>
        </p:nvSpPr>
        <p:spPr>
          <a:xfrm>
            <a:off x="609600" y="274638"/>
            <a:ext cx="10972800" cy="1143000"/>
          </a:xfrm>
        </p:spPr>
        <p:txBody>
          <a:bodyPr anchor="ctr">
            <a:normAutofit/>
          </a:bodyPr>
          <a:lstStyle/>
          <a:p>
            <a:r>
              <a:rPr lang="en-US" dirty="0"/>
              <a:t>AdapterViews</a:t>
            </a:r>
          </a:p>
        </p:txBody>
      </p:sp>
      <p:pic>
        <p:nvPicPr>
          <p:cNvPr id="5" name="Segnaposto contenuto 4">
            <a:extLst>
              <a:ext uri="{FF2B5EF4-FFF2-40B4-BE49-F238E27FC236}">
                <a16:creationId xmlns:a16="http://schemas.microsoft.com/office/drawing/2014/main" id="{E03EB8CD-E731-A156-B926-AD81EF984E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19727" y="1955260"/>
            <a:ext cx="8352545" cy="3988340"/>
          </a:xfrm>
          <a:noFill/>
        </p:spPr>
      </p:pic>
    </p:spTree>
    <p:extLst>
      <p:ext uri="{BB962C8B-B14F-4D97-AF65-F5344CB8AC3E}">
        <p14:creationId xmlns:p14="http://schemas.microsoft.com/office/powerpoint/2010/main" val="20375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0D7F70-EB0E-8FA3-D2BB-DABDB0D0B9F6}"/>
              </a:ext>
            </a:extLst>
          </p:cNvPr>
          <p:cNvSpPr>
            <a:spLocks noGrp="1"/>
          </p:cNvSpPr>
          <p:nvPr>
            <p:ph type="title"/>
          </p:nvPr>
        </p:nvSpPr>
        <p:spPr/>
        <p:txBody>
          <a:bodyPr/>
          <a:lstStyle/>
          <a:p>
            <a:r>
              <a:rPr lang="en-US" dirty="0"/>
              <a:t>AdapterViews: Type</a:t>
            </a:r>
          </a:p>
        </p:txBody>
      </p:sp>
      <p:sp>
        <p:nvSpPr>
          <p:cNvPr id="3" name="Segnaposto contenuto 2">
            <a:extLst>
              <a:ext uri="{FF2B5EF4-FFF2-40B4-BE49-F238E27FC236}">
                <a16:creationId xmlns:a16="http://schemas.microsoft.com/office/drawing/2014/main" id="{E132AF9C-823D-E54F-C72E-AA7C46E367DE}"/>
              </a:ext>
            </a:extLst>
          </p:cNvPr>
          <p:cNvSpPr>
            <a:spLocks noGrp="1"/>
          </p:cNvSpPr>
          <p:nvPr>
            <p:ph idx="1"/>
          </p:nvPr>
        </p:nvSpPr>
        <p:spPr>
          <a:xfrm>
            <a:off x="609600" y="1606327"/>
            <a:ext cx="3237452" cy="1526301"/>
          </a:xfrm>
        </p:spPr>
        <p:txBody>
          <a:bodyPr>
            <a:normAutofit fontScale="92500" lnSpcReduction="10000"/>
          </a:bodyPr>
          <a:lstStyle/>
          <a:p>
            <a:pPr marL="0" indent="0">
              <a:buNone/>
            </a:pPr>
            <a:r>
              <a:rPr lang="en-US" sz="2600" b="1" i="0" dirty="0">
                <a:solidFill>
                  <a:srgbClr val="212529"/>
                </a:solidFill>
                <a:effectLst/>
                <a:latin typeface="+mj-lt"/>
              </a:rPr>
              <a:t>ListView</a:t>
            </a:r>
            <a:r>
              <a:rPr lang="en-US" sz="2400" b="0" i="0" dirty="0">
                <a:solidFill>
                  <a:srgbClr val="212529"/>
                </a:solidFill>
                <a:effectLst/>
                <a:latin typeface="+mj-lt"/>
              </a:rPr>
              <a:t>: </a:t>
            </a:r>
            <a:r>
              <a:rPr lang="en-US" sz="2000" b="0" i="0" dirty="0">
                <a:solidFill>
                  <a:srgbClr val="212529"/>
                </a:solidFill>
                <a:effectLst/>
                <a:latin typeface="+mj-lt"/>
              </a:rPr>
              <a:t>It displays a vertically-scrollable collection of views, where each view is positioned immediately below the previous view in the list.</a:t>
            </a:r>
            <a:endParaRPr lang="en-US" sz="2400" b="0" i="0" dirty="0">
              <a:solidFill>
                <a:srgbClr val="212529"/>
              </a:solidFill>
              <a:effectLst/>
              <a:latin typeface="+mj-lt"/>
            </a:endParaRPr>
          </a:p>
        </p:txBody>
      </p:sp>
      <p:pic>
        <p:nvPicPr>
          <p:cNvPr id="5" name="Immagine 4">
            <a:extLst>
              <a:ext uri="{FF2B5EF4-FFF2-40B4-BE49-F238E27FC236}">
                <a16:creationId xmlns:a16="http://schemas.microsoft.com/office/drawing/2014/main" id="{58D25114-46F7-1018-E391-B3D598C2C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58" y="3299858"/>
            <a:ext cx="3146258" cy="2320365"/>
          </a:xfrm>
          <a:prstGeom prst="rect">
            <a:avLst/>
          </a:prstGeom>
        </p:spPr>
      </p:pic>
      <p:pic>
        <p:nvPicPr>
          <p:cNvPr id="7" name="Immagine 6">
            <a:extLst>
              <a:ext uri="{FF2B5EF4-FFF2-40B4-BE49-F238E27FC236}">
                <a16:creationId xmlns:a16="http://schemas.microsoft.com/office/drawing/2014/main" id="{D9F13727-C197-19E6-1D4E-35BCF0C44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743" y="3299859"/>
            <a:ext cx="3146258" cy="2320365"/>
          </a:xfrm>
          <a:prstGeom prst="rect">
            <a:avLst/>
          </a:prstGeom>
        </p:spPr>
      </p:pic>
      <p:sp>
        <p:nvSpPr>
          <p:cNvPr id="8" name="Segnaposto contenuto 2">
            <a:extLst>
              <a:ext uri="{FF2B5EF4-FFF2-40B4-BE49-F238E27FC236}">
                <a16:creationId xmlns:a16="http://schemas.microsoft.com/office/drawing/2014/main" id="{F7643619-E413-DBF3-0552-E566A20DCF7B}"/>
              </a:ext>
            </a:extLst>
          </p:cNvPr>
          <p:cNvSpPr txBox="1">
            <a:spLocks/>
          </p:cNvSpPr>
          <p:nvPr/>
        </p:nvSpPr>
        <p:spPr>
          <a:xfrm>
            <a:off x="8426717" y="1580450"/>
            <a:ext cx="3475724" cy="15263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b="1" i="0" dirty="0" err="1">
                <a:solidFill>
                  <a:srgbClr val="212529"/>
                </a:solidFill>
                <a:effectLst/>
                <a:latin typeface="+mj-lt"/>
              </a:rPr>
              <a:t>GridView</a:t>
            </a:r>
            <a:r>
              <a:rPr lang="en-US" sz="2400" b="1" i="0" dirty="0">
                <a:solidFill>
                  <a:srgbClr val="212529"/>
                </a:solidFill>
                <a:effectLst/>
                <a:latin typeface="+mj-lt"/>
              </a:rPr>
              <a:t>:</a:t>
            </a:r>
            <a:r>
              <a:rPr lang="en-US" sz="2400" b="0" i="0" dirty="0">
                <a:solidFill>
                  <a:srgbClr val="212529"/>
                </a:solidFill>
                <a:effectLst/>
                <a:latin typeface="+mj-lt"/>
              </a:rPr>
              <a:t> </a:t>
            </a:r>
            <a:r>
              <a:rPr lang="en-US" sz="1600" b="0" i="0" dirty="0">
                <a:solidFill>
                  <a:srgbClr val="212529"/>
                </a:solidFill>
                <a:effectLst/>
                <a:latin typeface="+mj-lt"/>
              </a:rPr>
              <a:t>is a ViewGroup that displays items in a two-dimensional, scrollable grid.</a:t>
            </a:r>
            <a:endParaRPr lang="en-US" sz="1600" dirty="0">
              <a:solidFill>
                <a:srgbClr val="212529"/>
              </a:solidFill>
              <a:latin typeface="+mj-lt"/>
            </a:endParaRPr>
          </a:p>
        </p:txBody>
      </p:sp>
      <p:sp>
        <p:nvSpPr>
          <p:cNvPr id="10" name="CasellaDiTesto 9">
            <a:extLst>
              <a:ext uri="{FF2B5EF4-FFF2-40B4-BE49-F238E27FC236}">
                <a16:creationId xmlns:a16="http://schemas.microsoft.com/office/drawing/2014/main" id="{B5D00BAB-2044-E3A1-4113-5E0D0B786663}"/>
              </a:ext>
            </a:extLst>
          </p:cNvPr>
          <p:cNvSpPr txBox="1"/>
          <p:nvPr/>
        </p:nvSpPr>
        <p:spPr>
          <a:xfrm>
            <a:off x="4011129" y="1585052"/>
            <a:ext cx="4230203" cy="1446550"/>
          </a:xfrm>
          <a:prstGeom prst="rect">
            <a:avLst/>
          </a:prstGeom>
          <a:noFill/>
        </p:spPr>
        <p:txBody>
          <a:bodyPr wrap="square">
            <a:spAutoFit/>
          </a:bodyPr>
          <a:lstStyle/>
          <a:p>
            <a:r>
              <a:rPr lang="en-US" sz="2400" b="1" i="0" dirty="0">
                <a:solidFill>
                  <a:srgbClr val="212529"/>
                </a:solidFill>
                <a:effectLst/>
                <a:latin typeface="+mj-lt"/>
              </a:rPr>
              <a:t>Spinners</a:t>
            </a:r>
            <a:r>
              <a:rPr lang="en-US" b="1" i="0" dirty="0">
                <a:solidFill>
                  <a:srgbClr val="212529"/>
                </a:solidFill>
                <a:effectLst/>
                <a:latin typeface="+mj-lt"/>
              </a:rPr>
              <a:t>: </a:t>
            </a:r>
            <a:r>
              <a:rPr lang="en-US" sz="1600" b="0" i="0" dirty="0">
                <a:solidFill>
                  <a:srgbClr val="212529"/>
                </a:solidFill>
                <a:effectLst/>
                <a:latin typeface="+mj-lt"/>
              </a:rPr>
              <a:t>provide a quick way to select one value from a set of values. Touching the spinner displays a dropdown menu with all other available values, from which the user can select a new one.</a:t>
            </a:r>
            <a:endParaRPr lang="en-US" dirty="0">
              <a:latin typeface="+mj-lt"/>
            </a:endParaRPr>
          </a:p>
        </p:txBody>
      </p:sp>
      <p:pic>
        <p:nvPicPr>
          <p:cNvPr id="12" name="Immagine 11" descr="Immagine che contiene tavolo&#10;&#10;Descrizione generata automaticamente">
            <a:extLst>
              <a:ext uri="{FF2B5EF4-FFF2-40B4-BE49-F238E27FC236}">
                <a16:creationId xmlns:a16="http://schemas.microsoft.com/office/drawing/2014/main" id="{3BBF3997-05E2-8CEC-8E52-E0AFA9A77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475" y="3299859"/>
            <a:ext cx="3793509" cy="2979021"/>
          </a:xfrm>
          <a:prstGeom prst="rect">
            <a:avLst/>
          </a:prstGeom>
        </p:spPr>
      </p:pic>
    </p:spTree>
    <p:extLst>
      <p:ext uri="{BB962C8B-B14F-4D97-AF65-F5344CB8AC3E}">
        <p14:creationId xmlns:p14="http://schemas.microsoft.com/office/powerpoint/2010/main" val="78935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EC6EC-7713-62B1-1B29-885AC9D20C7D}"/>
              </a:ext>
            </a:extLst>
          </p:cNvPr>
          <p:cNvSpPr>
            <a:spLocks noGrp="1"/>
          </p:cNvSpPr>
          <p:nvPr>
            <p:ph type="title"/>
          </p:nvPr>
        </p:nvSpPr>
        <p:spPr/>
        <p:txBody>
          <a:bodyPr/>
          <a:lstStyle/>
          <a:p>
            <a:r>
              <a:rPr lang="en-US" dirty="0"/>
              <a:t>Adapter: Type</a:t>
            </a:r>
          </a:p>
        </p:txBody>
      </p:sp>
      <p:sp>
        <p:nvSpPr>
          <p:cNvPr id="3" name="Segnaposto contenuto 2">
            <a:extLst>
              <a:ext uri="{FF2B5EF4-FFF2-40B4-BE49-F238E27FC236}">
                <a16:creationId xmlns:a16="http://schemas.microsoft.com/office/drawing/2014/main" id="{C1FE1E91-A007-04B3-9DAA-5B42C8D3C138}"/>
              </a:ext>
            </a:extLst>
          </p:cNvPr>
          <p:cNvSpPr>
            <a:spLocks noGrp="1"/>
          </p:cNvSpPr>
          <p:nvPr>
            <p:ph idx="1"/>
          </p:nvPr>
        </p:nvSpPr>
        <p:spPr>
          <a:xfrm>
            <a:off x="609600" y="1637621"/>
            <a:ext cx="10972800" cy="4525963"/>
          </a:xfrm>
        </p:spPr>
        <p:txBody>
          <a:bodyPr>
            <a:normAutofit fontScale="47500" lnSpcReduction="20000"/>
          </a:bodyPr>
          <a:lstStyle/>
          <a:p>
            <a:pPr marL="0" indent="0">
              <a:buNone/>
            </a:pPr>
            <a:r>
              <a:rPr lang="en-US" sz="3400" dirty="0"/>
              <a:t>An Adapter acts as a bridge between the data source and the user interface, its task is to</a:t>
            </a:r>
          </a:p>
          <a:p>
            <a:pPr marL="0" indent="0">
              <a:buNone/>
            </a:pPr>
            <a:r>
              <a:rPr lang="en-US" sz="3400" dirty="0"/>
              <a:t>retrieve data, regardless of their origin ( Array, List), convert them to View and provide them to the connected AdapterView to create a View . We can create an Adapter by extending the class </a:t>
            </a:r>
            <a:r>
              <a:rPr lang="en-US" sz="3400" dirty="0" err="1"/>
              <a:t>BaseAdapter</a:t>
            </a:r>
            <a:r>
              <a:rPr lang="en-US" sz="3400" dirty="0"/>
              <a:t> (superclass) . Android provides different types of adapters:</a:t>
            </a:r>
          </a:p>
          <a:p>
            <a:pPr marL="0" indent="0" fontAlgn="base">
              <a:spcBef>
                <a:spcPts val="0"/>
              </a:spcBef>
              <a:buNone/>
            </a:pPr>
            <a:endParaRPr lang="en-US" sz="3600" dirty="0">
              <a:solidFill>
                <a:srgbClr val="000000"/>
              </a:solidFill>
              <a:latin typeface="+mj-lt"/>
            </a:endParaRPr>
          </a:p>
          <a:p>
            <a:pPr fontAlgn="base">
              <a:spcBef>
                <a:spcPts val="0"/>
              </a:spcBef>
            </a:pPr>
            <a:r>
              <a:rPr lang="en-US" sz="4200" b="1" i="0" u="none" strike="noStrike" dirty="0" err="1">
                <a:solidFill>
                  <a:srgbClr val="000000"/>
                </a:solidFill>
                <a:effectLst/>
                <a:latin typeface="+mj-lt"/>
              </a:rPr>
              <a:t>ArrayAdapter</a:t>
            </a:r>
            <a:r>
              <a:rPr lang="en-US" sz="4200" i="0" u="none" strike="noStrike" dirty="0">
                <a:solidFill>
                  <a:srgbClr val="000000"/>
                </a:solidFill>
                <a:effectLst/>
                <a:latin typeface="+mj-lt"/>
              </a:rPr>
              <a:t>:</a:t>
            </a:r>
            <a:r>
              <a:rPr lang="en-US" sz="4200" b="0" i="0" u="none" strike="noStrike" dirty="0">
                <a:solidFill>
                  <a:srgbClr val="000000"/>
                </a:solidFill>
                <a:effectLst/>
                <a:latin typeface="+mj-lt"/>
              </a:rPr>
              <a:t> takes data from the array creates a view out of it that we can use</a:t>
            </a:r>
          </a:p>
          <a:p>
            <a:pPr fontAlgn="base">
              <a:spcBef>
                <a:spcPts val="0"/>
              </a:spcBef>
            </a:pPr>
            <a:endParaRPr lang="en-US" sz="4200" b="0" i="0" u="none" strike="noStrike" dirty="0">
              <a:solidFill>
                <a:srgbClr val="000000"/>
              </a:solidFill>
              <a:effectLst/>
              <a:latin typeface="+mj-lt"/>
            </a:endParaRPr>
          </a:p>
          <a:p>
            <a:r>
              <a:rPr lang="en-US" sz="4200" b="1" i="0" u="none" strike="noStrike" dirty="0">
                <a:solidFill>
                  <a:srgbClr val="000000"/>
                </a:solidFill>
                <a:effectLst/>
                <a:latin typeface="+mj-lt"/>
              </a:rPr>
              <a:t>BaseAdapter</a:t>
            </a:r>
            <a:r>
              <a:rPr lang="en-US" sz="4200" b="0" i="0" u="none" strike="noStrike" dirty="0">
                <a:solidFill>
                  <a:srgbClr val="000000"/>
                </a:solidFill>
                <a:effectLst/>
                <a:latin typeface="+mj-lt"/>
              </a:rPr>
              <a:t>: custom adapter definable and customized in terms of: how data should be tracked, how data should be processed, how views should be generated and so on. </a:t>
            </a:r>
          </a:p>
          <a:p>
            <a:r>
              <a:rPr lang="en-US" sz="4200" b="1" dirty="0" err="1">
                <a:latin typeface="+mj-lt"/>
              </a:rPr>
              <a:t>CursorAdapter</a:t>
            </a:r>
            <a:r>
              <a:rPr lang="en-US" sz="4200" dirty="0">
                <a:latin typeface="+mj-lt"/>
              </a:rPr>
              <a:t> : makes access to the association of the values of</a:t>
            </a:r>
          </a:p>
          <a:p>
            <a:r>
              <a:rPr lang="en-US" sz="4200" dirty="0">
                <a:latin typeface="+mj-lt"/>
              </a:rPr>
              <a:t>data.</a:t>
            </a:r>
          </a:p>
          <a:p>
            <a:r>
              <a:rPr lang="en-US" sz="4200" b="1" dirty="0" err="1">
                <a:solidFill>
                  <a:srgbClr val="000000"/>
                </a:solidFill>
                <a:latin typeface="+mj-lt"/>
              </a:rPr>
              <a:t>S</a:t>
            </a:r>
            <a:r>
              <a:rPr lang="en-US" sz="4200" b="1" i="0" u="none" strike="noStrike" dirty="0" err="1">
                <a:solidFill>
                  <a:srgbClr val="000000"/>
                </a:solidFill>
                <a:effectLst/>
                <a:latin typeface="+mj-lt"/>
              </a:rPr>
              <a:t>impleCursorAdapter</a:t>
            </a:r>
            <a:r>
              <a:rPr lang="en-US" sz="4200" b="0" i="0" u="none" strike="noStrike" dirty="0">
                <a:solidFill>
                  <a:srgbClr val="000000"/>
                </a:solidFill>
                <a:effectLst/>
                <a:latin typeface="+mj-lt"/>
              </a:rPr>
              <a:t>: takes the data from a cursor and creates a view out of it that we can use. Cursor is Android object that represents data taken from database </a:t>
            </a:r>
            <a:endParaRPr lang="en-US" sz="4200" dirty="0">
              <a:latin typeface="+mj-lt"/>
            </a:endParaRPr>
          </a:p>
          <a:p>
            <a:r>
              <a:rPr lang="en-US" sz="4200" b="1" dirty="0">
                <a:latin typeface="+mj-lt"/>
              </a:rPr>
              <a:t>Custom </a:t>
            </a:r>
            <a:r>
              <a:rPr lang="en-US" sz="4200" b="1" dirty="0" err="1">
                <a:latin typeface="+mj-lt"/>
              </a:rPr>
              <a:t>ArrayAdapter</a:t>
            </a:r>
            <a:r>
              <a:rPr lang="en-US" sz="4200" b="1" dirty="0">
                <a:latin typeface="+mj-lt"/>
              </a:rPr>
              <a:t> </a:t>
            </a:r>
            <a:r>
              <a:rPr lang="en-US" sz="4200" dirty="0">
                <a:latin typeface="+mj-lt"/>
              </a:rPr>
              <a:t>: displays the custom list of an array.</a:t>
            </a:r>
          </a:p>
          <a:p>
            <a:r>
              <a:rPr lang="en-US" sz="4200" b="1" dirty="0" err="1">
                <a:latin typeface="+mj-lt"/>
              </a:rPr>
              <a:t>CustomSimpleAdapter</a:t>
            </a:r>
            <a:r>
              <a:rPr lang="en-US" sz="4200" dirty="0">
                <a:latin typeface="+mj-lt"/>
              </a:rPr>
              <a:t> : displays a custom list and gives you access</a:t>
            </a:r>
          </a:p>
          <a:p>
            <a:r>
              <a:rPr lang="en-US" sz="4200" dirty="0">
                <a:latin typeface="+mj-lt"/>
              </a:rPr>
              <a:t>then pass them to AdapterView, is used to manage data</a:t>
            </a:r>
            <a:endParaRPr lang="en-US" sz="42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mj-lt"/>
            </a:endParaRPr>
          </a:p>
          <a:p>
            <a:pPr marL="0" indent="0">
              <a:buNone/>
            </a:pPr>
            <a:endParaRPr lang="en-US" dirty="0"/>
          </a:p>
        </p:txBody>
      </p:sp>
    </p:spTree>
    <p:extLst>
      <p:ext uri="{BB962C8B-B14F-4D97-AF65-F5344CB8AC3E}">
        <p14:creationId xmlns:p14="http://schemas.microsoft.com/office/powerpoint/2010/main" val="347266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239271-1DF5-5D46-EFA8-C2AAA228D143}"/>
              </a:ext>
            </a:extLst>
          </p:cNvPr>
          <p:cNvSpPr>
            <a:spLocks noGrp="1"/>
          </p:cNvSpPr>
          <p:nvPr>
            <p:ph type="title"/>
          </p:nvPr>
        </p:nvSpPr>
        <p:spPr/>
        <p:txBody>
          <a:bodyPr/>
          <a:lstStyle/>
          <a:p>
            <a:r>
              <a:rPr lang="en-US" dirty="0"/>
              <a:t>Adapter vs AdapterView</a:t>
            </a:r>
          </a:p>
        </p:txBody>
      </p:sp>
      <p:sp>
        <p:nvSpPr>
          <p:cNvPr id="3" name="Segnaposto contenuto 2">
            <a:extLst>
              <a:ext uri="{FF2B5EF4-FFF2-40B4-BE49-F238E27FC236}">
                <a16:creationId xmlns:a16="http://schemas.microsoft.com/office/drawing/2014/main" id="{23D76FA2-939A-E2F8-CED0-328EAE6620E7}"/>
              </a:ext>
            </a:extLst>
          </p:cNvPr>
          <p:cNvSpPr>
            <a:spLocks noGrp="1"/>
          </p:cNvSpPr>
          <p:nvPr>
            <p:ph idx="1"/>
          </p:nvPr>
        </p:nvSpPr>
        <p:spPr>
          <a:xfrm>
            <a:off x="464457" y="1600202"/>
            <a:ext cx="11582400" cy="1375227"/>
          </a:xfrm>
        </p:spPr>
        <p:txBody>
          <a:bodyPr>
            <a:normAutofit fontScale="92500" lnSpcReduction="10000"/>
          </a:bodyPr>
          <a:lstStyle/>
          <a:p>
            <a:pPr marL="0" indent="0">
              <a:buNone/>
            </a:pPr>
            <a:r>
              <a:rPr lang="en-US" sz="1800" dirty="0"/>
              <a:t>Despite the likelihood between the names these two objects perform different tasks:</a:t>
            </a:r>
          </a:p>
          <a:p>
            <a:pPr marL="0" indent="0">
              <a:buNone/>
            </a:pPr>
            <a:r>
              <a:rPr lang="en-US" sz="1800" dirty="0"/>
              <a:t>The Adapter is only responsible for retrieving data from a data source and converting it to View and then passing it to AdapterView, it is used to manage data. Instead, the AdapterView is responsible for displaying the data. The following  example will show all name inside this array into </a:t>
            </a:r>
            <a:r>
              <a:rPr lang="en-US" sz="1800" dirty="0" err="1"/>
              <a:t>TextViews</a:t>
            </a:r>
            <a:r>
              <a:rPr lang="en-US" sz="1800" dirty="0"/>
              <a:t> on the screen, but first in necessary define a layout for the item inside array that we want to display:</a:t>
            </a:r>
          </a:p>
        </p:txBody>
      </p:sp>
      <p:pic>
        <p:nvPicPr>
          <p:cNvPr id="7" name="Immagine 6">
            <a:extLst>
              <a:ext uri="{FF2B5EF4-FFF2-40B4-BE49-F238E27FC236}">
                <a16:creationId xmlns:a16="http://schemas.microsoft.com/office/drawing/2014/main" id="{6791EE72-431C-27DE-BE41-E2DAE366C184}"/>
              </a:ext>
            </a:extLst>
          </p:cNvPr>
          <p:cNvPicPr>
            <a:picLocks noChangeAspect="1"/>
          </p:cNvPicPr>
          <p:nvPr/>
        </p:nvPicPr>
        <p:blipFill>
          <a:blip r:embed="rId2"/>
          <a:stretch>
            <a:fillRect/>
          </a:stretch>
        </p:blipFill>
        <p:spPr>
          <a:xfrm>
            <a:off x="2715222" y="2830538"/>
            <a:ext cx="7080870" cy="3745567"/>
          </a:xfrm>
          <a:prstGeom prst="rect">
            <a:avLst/>
          </a:prstGeom>
        </p:spPr>
      </p:pic>
    </p:spTree>
    <p:extLst>
      <p:ext uri="{BB962C8B-B14F-4D97-AF65-F5344CB8AC3E}">
        <p14:creationId xmlns:p14="http://schemas.microsoft.com/office/powerpoint/2010/main" val="289274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AC22-E994-A548-3721-A9BE7C619237}"/>
              </a:ext>
            </a:extLst>
          </p:cNvPr>
          <p:cNvSpPr>
            <a:spLocks noGrp="1"/>
          </p:cNvSpPr>
          <p:nvPr>
            <p:ph type="title"/>
          </p:nvPr>
        </p:nvSpPr>
        <p:spPr/>
        <p:txBody>
          <a:bodyPr/>
          <a:lstStyle/>
          <a:p>
            <a:r>
              <a:rPr lang="en-US" dirty="0"/>
              <a:t>Example</a:t>
            </a:r>
          </a:p>
        </p:txBody>
      </p:sp>
      <p:sp>
        <p:nvSpPr>
          <p:cNvPr id="6" name="Rectangle 1">
            <a:extLst>
              <a:ext uri="{FF2B5EF4-FFF2-40B4-BE49-F238E27FC236}">
                <a16:creationId xmlns:a16="http://schemas.microsoft.com/office/drawing/2014/main" id="{747EA5F5-92E3-E371-6A20-86C8D6281E4F}"/>
              </a:ext>
            </a:extLst>
          </p:cNvPr>
          <p:cNvSpPr>
            <a:spLocks noChangeArrowheads="1"/>
          </p:cNvSpPr>
          <p:nvPr/>
        </p:nvSpPr>
        <p:spPr bwMode="auto">
          <a:xfrm>
            <a:off x="1458687" y="1417638"/>
            <a:ext cx="6306456" cy="54476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public class </a:t>
            </a:r>
            <a:r>
              <a:rPr kumimoji="0" lang="en-US" altLang="en-US" sz="1200" b="1" i="0" u="none" strike="noStrike" cap="none" normalizeH="0" baseline="0" dirty="0" err="1">
                <a:ln>
                  <a:noFill/>
                </a:ln>
                <a:solidFill>
                  <a:srgbClr val="A9B7C6"/>
                </a:solidFill>
                <a:effectLst/>
                <a:latin typeface="JetBrains Mono"/>
              </a:rPr>
              <a:t>MainActivity</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extends </a:t>
            </a:r>
            <a:r>
              <a:rPr kumimoji="0" lang="en-US" altLang="en-US" sz="1200" b="1" i="0" u="none" strike="noStrike" cap="none" normalizeH="0" baseline="0" dirty="0" err="1">
                <a:ln>
                  <a:noFill/>
                </a:ln>
                <a:solidFill>
                  <a:srgbClr val="A9B7C6"/>
                </a:solidFill>
                <a:effectLst/>
                <a:latin typeface="JetBrains Mono"/>
              </a:rPr>
              <a:t>AppCompatActivity</a:t>
            </a:r>
            <a:r>
              <a:rPr kumimoji="0" lang="en-US" altLang="en-US" sz="1200" b="1" i="0" u="none" strike="noStrike" cap="none" normalizeH="0" baseline="0" dirty="0">
                <a:ln>
                  <a:noFill/>
                </a:ln>
                <a:solidFill>
                  <a:srgbClr val="A9B7C6"/>
                </a:solidFill>
                <a:effectLst/>
                <a:latin typeface="JetBrains Mono"/>
              </a:rPr>
              <a:t>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ListView</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listView</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TextView</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textView</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0" u="none" strike="noStrike" cap="none" normalizeH="0" baseline="0" dirty="0">
                <a:ln>
                  <a:noFill/>
                </a:ln>
                <a:solidFill>
                  <a:srgbClr val="9876AA"/>
                </a:solidFill>
                <a:effectLst/>
                <a:latin typeface="JetBrains Mono"/>
              </a:rPr>
              <a:t>employee </a:t>
            </a:r>
            <a:r>
              <a:rPr kumimoji="0" lang="en-US" altLang="en-US" sz="1200" b="1" i="0" u="none" strike="noStrike" cap="none" normalizeH="0" baseline="0" dirty="0">
                <a:ln>
                  <a:noFill/>
                </a:ln>
                <a:solidFill>
                  <a:srgbClr val="A9B7C6"/>
                </a:solidFill>
                <a:effectLst/>
                <a:latin typeface="JetBrains Mono"/>
              </a:rPr>
              <a:t>=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"Andrew </a:t>
            </a:r>
            <a:r>
              <a:rPr kumimoji="0" lang="en-US" altLang="en-US" sz="1200" b="1" i="0" u="none" strike="noStrike" cap="none" normalizeH="0" baseline="0" dirty="0" err="1">
                <a:ln>
                  <a:noFill/>
                </a:ln>
                <a:solidFill>
                  <a:srgbClr val="6A8759"/>
                </a:solidFill>
                <a:effectLst/>
                <a:latin typeface="JetBrains Mono"/>
              </a:rPr>
              <a:t>peterson</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"Bob Keen"</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"Carl Robb"</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Elen</a:t>
            </a:r>
            <a:r>
              <a:rPr kumimoji="0" lang="en-US" altLang="en-US" sz="1200" b="1" i="0" u="none" strike="noStrike" cap="none" normalizeH="0" baseline="0" dirty="0">
                <a:ln>
                  <a:noFill/>
                </a:ln>
                <a:solidFill>
                  <a:srgbClr val="6A8759"/>
                </a:solidFill>
                <a:effectLst/>
                <a:latin typeface="JetBrains Mono"/>
              </a:rPr>
              <a:t> Whitmore"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"Bet Bush"</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protected void </a:t>
            </a:r>
            <a:r>
              <a:rPr kumimoji="0" lang="en-US" altLang="en-US" sz="1200" b="1" i="0" u="none" strike="noStrike" cap="none" normalizeH="0" baseline="0" dirty="0" err="1">
                <a:ln>
                  <a:noFill/>
                </a:ln>
                <a:solidFill>
                  <a:srgbClr val="FFC66D"/>
                </a:solidFill>
                <a:effectLst/>
                <a:latin typeface="JetBrains Mono"/>
              </a:rPr>
              <a:t>onCreate</a:t>
            </a:r>
            <a:r>
              <a:rPr kumimoji="0" lang="en-US" altLang="en-US" sz="1200" b="1" i="0" u="none" strike="noStrike" cap="none" normalizeH="0" baseline="0" dirty="0">
                <a:ln>
                  <a:noFill/>
                </a:ln>
                <a:solidFill>
                  <a:srgbClr val="A9B7C6"/>
                </a:solidFill>
                <a:effectLst/>
                <a:latin typeface="JetBrains Mono"/>
              </a:rPr>
              <a:t>(Bundle </a:t>
            </a:r>
            <a:r>
              <a:rPr kumimoji="0" lang="en-US" altLang="en-US" sz="1200" b="1" i="0" u="none" strike="noStrike" cap="none" normalizeH="0" baseline="0" dirty="0" err="1">
                <a:ln>
                  <a:noFill/>
                </a:ln>
                <a:solidFill>
                  <a:srgbClr val="A9B7C6"/>
                </a:solidFill>
                <a:effectLst/>
                <a:latin typeface="JetBrains Mono"/>
              </a:rPr>
              <a:t>savedInstanceState</a:t>
            </a:r>
            <a:r>
              <a:rPr kumimoji="0" lang="en-US" altLang="en-US" sz="1200" b="1" i="0" u="none" strike="noStrike" cap="none" normalizeH="0" baseline="0" dirty="0">
                <a:ln>
                  <a:noFill/>
                </a:ln>
                <a:solidFill>
                  <a:srgbClr val="A9B7C6"/>
                </a:solidFill>
                <a:effectLst/>
                <a:latin typeface="JetBrains Mono"/>
              </a:rPr>
              <a:t>)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CC7832"/>
                </a:solidFill>
                <a:effectLst/>
                <a:latin typeface="JetBrains Mono"/>
              </a:rPr>
              <a:t>super</a:t>
            </a:r>
            <a:r>
              <a:rPr kumimoji="0" lang="en-US" altLang="en-US" sz="1200" b="1" i="0" u="none" strike="noStrike" cap="none" normalizeH="0" baseline="0" dirty="0" err="1">
                <a:ln>
                  <a:noFill/>
                </a:ln>
                <a:solidFill>
                  <a:srgbClr val="A9B7C6"/>
                </a:solidFill>
                <a:effectLst/>
                <a:latin typeface="JetBrains Mono"/>
              </a:rPr>
              <a:t>.onCreate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err="1">
                <a:ln>
                  <a:noFill/>
                </a:ln>
                <a:solidFill>
                  <a:srgbClr val="A9B7C6"/>
                </a:solidFill>
                <a:effectLst/>
                <a:latin typeface="JetBrains Mono"/>
              </a:rPr>
              <a:t>savedInstanceState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setContentView</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err="1">
                <a:ln>
                  <a:noFill/>
                </a:ln>
                <a:solidFill>
                  <a:srgbClr val="A9B7C6"/>
                </a:solidFill>
                <a:effectLst/>
                <a:latin typeface="JetBrains Mono"/>
              </a:rPr>
              <a:t>R.layout.</a:t>
            </a:r>
            <a:r>
              <a:rPr kumimoji="0" lang="en-US" altLang="en-US" sz="1200" b="1" i="1" u="none" strike="noStrike" cap="none" normalizeH="0" baseline="0" dirty="0" err="1">
                <a:ln>
                  <a:noFill/>
                </a:ln>
                <a:solidFill>
                  <a:srgbClr val="9876AA"/>
                </a:solidFill>
                <a:effectLst/>
                <a:latin typeface="JetBrains Mono"/>
              </a:rPr>
              <a:t>activity_main</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listView</a:t>
            </a:r>
            <a:r>
              <a:rPr kumimoji="0" lang="en-US" altLang="en-US" sz="1200" b="1" i="0" u="none" strike="noStrike" cap="none" normalizeH="0" baseline="0" dirty="0">
                <a:ln>
                  <a:noFill/>
                </a:ln>
                <a:solidFill>
                  <a:srgbClr val="9876AA"/>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findViewById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err="1">
                <a:ln>
                  <a:noFill/>
                </a:ln>
                <a:solidFill>
                  <a:srgbClr val="A9B7C6"/>
                </a:solidFill>
                <a:effectLst/>
                <a:latin typeface="JetBrains Mono"/>
              </a:rPr>
              <a:t>R.id.</a:t>
            </a:r>
            <a:r>
              <a:rPr kumimoji="0" lang="en-US" altLang="en-US" sz="1200" b="1" i="1" u="none" strike="noStrike" cap="none" normalizeH="0" baseline="0" dirty="0" err="1">
                <a:ln>
                  <a:noFill/>
                </a:ln>
                <a:solidFill>
                  <a:srgbClr val="9876AA"/>
                </a:solidFill>
                <a:effectLst/>
                <a:latin typeface="JetBrains Mono"/>
              </a:rPr>
              <a:t>listView</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textView</a:t>
            </a:r>
            <a:r>
              <a:rPr kumimoji="0" lang="en-US" altLang="en-US" sz="1200" b="1" i="0" u="none" strike="noStrike" cap="none" normalizeH="0" baseline="0" dirty="0">
                <a:ln>
                  <a:noFill/>
                </a:ln>
                <a:solidFill>
                  <a:srgbClr val="9876AA"/>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findViewById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err="1">
                <a:ln>
                  <a:noFill/>
                </a:ln>
                <a:solidFill>
                  <a:srgbClr val="A9B7C6"/>
                </a:solidFill>
                <a:effectLst/>
                <a:latin typeface="JetBrains Mono"/>
              </a:rPr>
              <a:t>R.id.</a:t>
            </a:r>
            <a:r>
              <a:rPr kumimoji="0" lang="en-US" altLang="en-US" sz="1200" b="1" i="1" u="none" strike="noStrike" cap="none" normalizeH="0" baseline="0" dirty="0" err="1">
                <a:ln>
                  <a:noFill/>
                </a:ln>
                <a:solidFill>
                  <a:srgbClr val="9876AA"/>
                </a:solidFill>
                <a:effectLst/>
                <a:latin typeface="JetBrains Mono"/>
              </a:rPr>
              <a:t>textView</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final </a:t>
            </a:r>
            <a:r>
              <a:rPr kumimoji="0" lang="en-US" altLang="en-US" sz="1200" b="1" i="0" u="none" strike="noStrike" cap="none" normalizeH="0" baseline="0" dirty="0" err="1">
                <a:ln>
                  <a:noFill/>
                </a:ln>
                <a:solidFill>
                  <a:srgbClr val="A9B7C6"/>
                </a:solidFill>
                <a:effectLst/>
                <a:latin typeface="JetBrains Mono"/>
              </a:rPr>
              <a:t>ArrayAdapter</a:t>
            </a:r>
            <a:r>
              <a:rPr kumimoji="0" lang="en-US" altLang="en-US" sz="1200" b="1" i="0" u="none" strike="noStrike" cap="none" normalizeH="0" baseline="0" dirty="0">
                <a:ln>
                  <a:noFill/>
                </a:ln>
                <a:solidFill>
                  <a:srgbClr val="A9B7C6"/>
                </a:solidFill>
                <a:effectLst/>
                <a:latin typeface="JetBrains Mono"/>
              </a:rPr>
              <a:t> adapter = </a:t>
            </a:r>
            <a:r>
              <a:rPr kumimoji="0" lang="en-US" altLang="en-US" sz="1200" b="1" i="0" u="none" strike="noStrike" cap="none" normalizeH="0" baseline="0" dirty="0">
                <a:ln>
                  <a:noFill/>
                </a:ln>
                <a:solidFill>
                  <a:srgbClr val="CC7832"/>
                </a:solidFill>
                <a:effectLst/>
                <a:latin typeface="JetBrains Mono"/>
              </a:rPr>
              <a:t>new </a:t>
            </a:r>
            <a:r>
              <a:rPr kumimoji="0" lang="en-US" altLang="en-US" sz="1200" b="1" i="0" u="none" strike="noStrike" cap="none" normalizeH="0" baseline="0" dirty="0" err="1">
                <a:ln>
                  <a:noFill/>
                </a:ln>
                <a:solidFill>
                  <a:srgbClr val="A9B7C6"/>
                </a:solidFill>
                <a:effectLst/>
                <a:latin typeface="JetBrains Mono"/>
              </a:rPr>
              <a:t>ArrayAdapter</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this,</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R.layout.</a:t>
            </a:r>
            <a:r>
              <a:rPr kumimoji="0" lang="en-US" altLang="en-US" sz="1200" b="1" i="1" u="none" strike="noStrike" cap="none" normalizeH="0" baseline="0" dirty="0" err="1">
                <a:ln>
                  <a:noFill/>
                </a:ln>
                <a:solidFill>
                  <a:srgbClr val="9876AA"/>
                </a:solidFill>
                <a:effectLst/>
                <a:latin typeface="JetBrains Mono"/>
              </a:rPr>
              <a:t>list_item</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R.id.</a:t>
            </a:r>
            <a:r>
              <a:rPr kumimoji="0" lang="en-US" altLang="en-US" sz="1200" b="1" i="1" u="none" strike="noStrike" cap="none" normalizeH="0" baseline="0" dirty="0" err="1">
                <a:ln>
                  <a:noFill/>
                </a:ln>
                <a:solidFill>
                  <a:srgbClr val="9876AA"/>
                </a:solidFill>
                <a:effectLst/>
                <a:latin typeface="JetBrains Mono"/>
              </a:rPr>
              <a:t>textView</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9876AA"/>
                </a:solidFill>
                <a:effectLst/>
                <a:latin typeface="JetBrains Mono"/>
              </a:rPr>
              <a:t>employee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listView</a:t>
            </a:r>
            <a:r>
              <a:rPr kumimoji="0" lang="en-US" altLang="en-US" sz="1200" b="1" i="0" u="none" strike="noStrike" cap="none" normalizeH="0" baseline="0" dirty="0" err="1">
                <a:ln>
                  <a:noFill/>
                </a:ln>
                <a:solidFill>
                  <a:srgbClr val="A9B7C6"/>
                </a:solidFill>
                <a:effectLst/>
                <a:latin typeface="JetBrains Mono"/>
              </a:rPr>
              <a:t>.setAdapter</a:t>
            </a:r>
            <a:r>
              <a:rPr kumimoji="0" lang="en-US" altLang="en-US" sz="1200" b="1" i="0" u="none" strike="noStrike" cap="none" normalizeH="0" baseline="0" dirty="0">
                <a:ln>
                  <a:noFill/>
                </a:ln>
                <a:solidFill>
                  <a:srgbClr val="A9B7C6"/>
                </a:solidFill>
                <a:effectLst/>
                <a:latin typeface="JetBrains Mono"/>
              </a:rPr>
              <a:t>(adapter)</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listView</a:t>
            </a:r>
            <a:r>
              <a:rPr kumimoji="0" lang="en-US" altLang="en-US" sz="1200" b="1" i="0" u="none" strike="noStrike" cap="none" normalizeH="0" baseline="0" dirty="0" err="1">
                <a:ln>
                  <a:noFill/>
                </a:ln>
                <a:solidFill>
                  <a:srgbClr val="A9B7C6"/>
                </a:solidFill>
                <a:effectLst/>
                <a:latin typeface="JetBrains Mono"/>
              </a:rPr>
              <a:t>.setOnItemClickListener</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err="1">
                <a:ln>
                  <a:noFill/>
                </a:ln>
                <a:solidFill>
                  <a:srgbClr val="A9B7C6"/>
                </a:solidFill>
                <a:effectLst/>
                <a:latin typeface="JetBrains Mono"/>
              </a:rPr>
              <a:t>adapterView</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view</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position</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l) -&gt;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String value = </a:t>
            </a:r>
            <a:r>
              <a:rPr kumimoji="0" lang="en-US" altLang="en-US" sz="1200" b="1" i="0" u="none" strike="noStrike" cap="none" normalizeH="0" baseline="0" dirty="0">
                <a:ln>
                  <a:noFill/>
                </a:ln>
                <a:solidFill>
                  <a:srgbClr val="6A8759"/>
                </a:solidFill>
                <a:effectLst/>
                <a:latin typeface="JetBrains Mono"/>
              </a:rPr>
              <a:t>"Hi </a:t>
            </a:r>
            <a:r>
              <a:rPr kumimoji="0" lang="en-US" altLang="en-US" sz="1200" b="1" i="0" u="none" strike="noStrike" cap="none" normalizeH="0" baseline="0" dirty="0" err="1">
                <a:ln>
                  <a:noFill/>
                </a:ln>
                <a:solidFill>
                  <a:srgbClr val="6A8759"/>
                </a:solidFill>
                <a:effectLst/>
                <a:latin typeface="JetBrains Mono"/>
              </a:rPr>
              <a:t>i'm</a:t>
            </a:r>
            <a:r>
              <a:rPr kumimoji="0" lang="en-US" altLang="en-US" sz="1200" b="1" i="0" u="none" strike="noStrike" cap="none" normalizeH="0" baseline="0" dirty="0">
                <a:ln>
                  <a:noFill/>
                </a:ln>
                <a:solidFill>
                  <a:srgbClr val="6A8759"/>
                </a:solidFill>
                <a:effectLst/>
                <a:latin typeface="JetBrains Mono"/>
              </a:rPr>
              <a:t> "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B389C5"/>
                </a:solidFill>
                <a:effectLst/>
                <a:latin typeface="JetBrains Mono"/>
              </a:rPr>
              <a:t>adapter</a:t>
            </a:r>
            <a:r>
              <a:rPr kumimoji="0" lang="en-US" altLang="en-US" sz="1200" b="1" i="0" u="none" strike="noStrike" cap="none" normalizeH="0" baseline="0" dirty="0" err="1">
                <a:ln>
                  <a:noFill/>
                </a:ln>
                <a:solidFill>
                  <a:srgbClr val="A9B7C6"/>
                </a:solidFill>
                <a:effectLst/>
                <a:latin typeface="JetBrains Mono"/>
              </a:rPr>
              <a:t>.getItem</a:t>
            </a:r>
            <a:r>
              <a:rPr kumimoji="0" lang="en-US" altLang="en-US" sz="1200" b="1" i="0" u="none" strike="noStrike" cap="none" normalizeH="0" baseline="0" dirty="0">
                <a:ln>
                  <a:noFill/>
                </a:ln>
                <a:solidFill>
                  <a:srgbClr val="A9B7C6"/>
                </a:solidFill>
                <a:effectLst/>
                <a:latin typeface="JetBrains Mono"/>
              </a:rPr>
              <a:t>(position)</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808080"/>
                </a:solidFill>
                <a:effectLst/>
                <a:latin typeface="JetBrains Mono"/>
              </a:rPr>
              <a:t>/* Display the Toast */</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Toast.</a:t>
            </a:r>
            <a:r>
              <a:rPr kumimoji="0" lang="en-US" altLang="en-US" sz="1200" b="1" i="1" u="none" strike="noStrike" cap="none" normalizeH="0" baseline="0" dirty="0" err="1">
                <a:ln>
                  <a:noFill/>
                </a:ln>
                <a:solidFill>
                  <a:srgbClr val="A9B7C6"/>
                </a:solidFill>
                <a:effectLst/>
                <a:latin typeface="JetBrains Mono"/>
              </a:rPr>
              <a:t>makeText</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err="1">
                <a:ln>
                  <a:noFill/>
                </a:ln>
                <a:solidFill>
                  <a:srgbClr val="A9B7C6"/>
                </a:solidFill>
                <a:effectLst/>
                <a:latin typeface="JetBrains Mono"/>
              </a:rPr>
              <a:t>getApplicationContext</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value</a:t>
            </a: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Toast.</a:t>
            </a:r>
            <a:r>
              <a:rPr kumimoji="0" lang="en-US" altLang="en-US" sz="1200" b="1" i="1" u="none" strike="noStrike" cap="none" normalizeH="0" baseline="0" dirty="0" err="1">
                <a:ln>
                  <a:noFill/>
                </a:ln>
                <a:solidFill>
                  <a:srgbClr val="9876AA"/>
                </a:solidFill>
                <a:effectLst/>
                <a:latin typeface="JetBrains Mono"/>
              </a:rPr>
              <a:t>LENGTH_SHORT</a:t>
            </a:r>
            <a:r>
              <a:rPr kumimoji="0" lang="en-US" altLang="en-US" sz="1200" b="1" i="0" u="none" strike="noStrike" cap="none" normalizeH="0" baseline="0" dirty="0">
                <a:ln>
                  <a:noFill/>
                </a:ln>
                <a:solidFill>
                  <a:srgbClr val="A9B7C6"/>
                </a:solidFill>
                <a:effectLst/>
                <a:latin typeface="JetBrains Mono"/>
              </a:rPr>
              <a:t>).show()</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pic>
        <p:nvPicPr>
          <p:cNvPr id="8" name="Immagine 7" descr="Immagine che contiene testo&#10;&#10;Descrizione generata automaticamente">
            <a:extLst>
              <a:ext uri="{FF2B5EF4-FFF2-40B4-BE49-F238E27FC236}">
                <a16:creationId xmlns:a16="http://schemas.microsoft.com/office/drawing/2014/main" id="{099C6EFE-D698-05EC-124D-79B965F00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431" y="1542143"/>
            <a:ext cx="2268549" cy="5041219"/>
          </a:xfrm>
          <a:prstGeom prst="roundRect">
            <a:avLst>
              <a:gd name="adj" fmla="val 8201"/>
            </a:avLst>
          </a:prstGeom>
          <a:ln>
            <a:solidFill>
              <a:schemeClr val="tx1"/>
            </a:solidFill>
          </a:ln>
        </p:spPr>
      </p:pic>
    </p:spTree>
    <p:extLst>
      <p:ext uri="{BB962C8B-B14F-4D97-AF65-F5344CB8AC3E}">
        <p14:creationId xmlns:p14="http://schemas.microsoft.com/office/powerpoint/2010/main" val="173111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480385-F73E-6695-9E28-00E1EA70575C}"/>
              </a:ext>
            </a:extLst>
          </p:cNvPr>
          <p:cNvSpPr>
            <a:spLocks noGrp="1"/>
          </p:cNvSpPr>
          <p:nvPr>
            <p:ph type="ctrTitle"/>
          </p:nvPr>
        </p:nvSpPr>
        <p:spPr/>
        <p:txBody>
          <a:bodyPr>
            <a:normAutofit/>
          </a:bodyPr>
          <a:lstStyle/>
          <a:p>
            <a:r>
              <a:rPr lang="en-US" sz="6000" dirty="0"/>
              <a:t>RecyclerView</a:t>
            </a:r>
          </a:p>
        </p:txBody>
      </p:sp>
      <p:sp>
        <p:nvSpPr>
          <p:cNvPr id="3" name="Sottotitolo 2">
            <a:extLst>
              <a:ext uri="{FF2B5EF4-FFF2-40B4-BE49-F238E27FC236}">
                <a16:creationId xmlns:a16="http://schemas.microsoft.com/office/drawing/2014/main" id="{D736A1CE-CC46-E168-62B1-68391B8445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8352451"/>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3224</TotalTime>
  <Words>2091</Words>
  <Application>Microsoft Office PowerPoint</Application>
  <PresentationFormat>Widescreen</PresentationFormat>
  <Paragraphs>122</Paragraphs>
  <Slides>17</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JetBrains Mono</vt:lpstr>
      <vt:lpstr>Tema2</vt:lpstr>
      <vt:lpstr>Advanced GUI</vt:lpstr>
      <vt:lpstr>Issue</vt:lpstr>
      <vt:lpstr>Adapters &amp; AdapterViews</vt:lpstr>
      <vt:lpstr>AdapterViews</vt:lpstr>
      <vt:lpstr>AdapterViews: Type</vt:lpstr>
      <vt:lpstr>Adapter: Type</vt:lpstr>
      <vt:lpstr>Adapter vs AdapterView</vt:lpstr>
      <vt:lpstr>Example</vt:lpstr>
      <vt:lpstr>RecyclerView</vt:lpstr>
      <vt:lpstr>Issue</vt:lpstr>
      <vt:lpstr>Solution</vt:lpstr>
      <vt:lpstr>Architecture</vt:lpstr>
      <vt:lpstr>Architecture</vt:lpstr>
      <vt:lpstr>Implementation:RecycleViewAdapter</vt:lpstr>
      <vt:lpstr>Implementation:RecycleViewAdapter</vt:lpstr>
      <vt:lpstr>Implementation: Model class</vt:lpstr>
      <vt:lpstr>RecylcerViewActivity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81</cp:revision>
  <dcterms:created xsi:type="dcterms:W3CDTF">2022-03-03T15:59:55Z</dcterms:created>
  <dcterms:modified xsi:type="dcterms:W3CDTF">2022-12-15T19:50:43Z</dcterms:modified>
</cp:coreProperties>
</file>