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3"/>
  </p:notesMasterIdLst>
  <p:sldIdLst>
    <p:sldId id="291" r:id="rId2"/>
    <p:sldId id="340" r:id="rId3"/>
    <p:sldId id="300" r:id="rId4"/>
    <p:sldId id="267" r:id="rId5"/>
    <p:sldId id="313" r:id="rId6"/>
    <p:sldId id="298" r:id="rId7"/>
    <p:sldId id="314" r:id="rId8"/>
    <p:sldId id="322" r:id="rId9"/>
    <p:sldId id="323" r:id="rId10"/>
    <p:sldId id="324" r:id="rId11"/>
    <p:sldId id="325" r:id="rId12"/>
    <p:sldId id="326" r:id="rId13"/>
    <p:sldId id="327" r:id="rId14"/>
    <p:sldId id="316" r:id="rId15"/>
    <p:sldId id="315" r:id="rId16"/>
    <p:sldId id="293" r:id="rId17"/>
    <p:sldId id="296" r:id="rId18"/>
    <p:sldId id="339" r:id="rId19"/>
    <p:sldId id="295" r:id="rId20"/>
    <p:sldId id="369" r:id="rId21"/>
    <p:sldId id="370" r:id="rId22"/>
    <p:sldId id="371" r:id="rId23"/>
    <p:sldId id="378" r:id="rId24"/>
    <p:sldId id="379" r:id="rId25"/>
    <p:sldId id="380" r:id="rId26"/>
    <p:sldId id="383" r:id="rId27"/>
    <p:sldId id="382" r:id="rId28"/>
    <p:sldId id="384" r:id="rId29"/>
    <p:sldId id="385" r:id="rId30"/>
    <p:sldId id="381" r:id="rId31"/>
    <p:sldId id="334" r:id="rId32"/>
    <p:sldId id="338" r:id="rId33"/>
    <p:sldId id="337" r:id="rId34"/>
    <p:sldId id="329" r:id="rId35"/>
    <p:sldId id="387" r:id="rId36"/>
    <p:sldId id="386" r:id="rId37"/>
    <p:sldId id="372" r:id="rId38"/>
    <p:sldId id="373" r:id="rId39"/>
    <p:sldId id="374" r:id="rId40"/>
    <p:sldId id="375" r:id="rId41"/>
    <p:sldId id="377" r:id="rId42"/>
    <p:sldId id="388" r:id="rId43"/>
    <p:sldId id="389" r:id="rId44"/>
    <p:sldId id="342" r:id="rId45"/>
    <p:sldId id="345" r:id="rId46"/>
    <p:sldId id="347" r:id="rId47"/>
    <p:sldId id="360" r:id="rId48"/>
    <p:sldId id="361" r:id="rId49"/>
    <p:sldId id="362" r:id="rId50"/>
    <p:sldId id="364" r:id="rId51"/>
    <p:sldId id="355" r:id="rId52"/>
    <p:sldId id="358" r:id="rId53"/>
    <p:sldId id="365" r:id="rId54"/>
    <p:sldId id="368" r:id="rId55"/>
    <p:sldId id="359" r:id="rId56"/>
    <p:sldId id="367" r:id="rId57"/>
    <p:sldId id="366" r:id="rId58"/>
    <p:sldId id="341" r:id="rId59"/>
    <p:sldId id="351" r:id="rId60"/>
    <p:sldId id="352" r:id="rId61"/>
    <p:sldId id="350"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F41"/>
    <a:srgbClr val="FFFF00"/>
    <a:srgbClr val="FFFFFF"/>
    <a:srgbClr val="FFFF66"/>
    <a:srgbClr val="C6C22C"/>
    <a:srgbClr val="C2452C"/>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3385" autoAdjust="0"/>
  </p:normalViewPr>
  <p:slideViewPr>
    <p:cSldViewPr snapToGrid="0">
      <p:cViewPr varScale="1">
        <p:scale>
          <a:sx n="103" d="100"/>
          <a:sy n="103" d="100"/>
        </p:scale>
        <p:origin x="73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10/22/2022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10</a:t>
            </a:fld>
            <a:endParaRPr lang="en-US"/>
          </a:p>
        </p:txBody>
      </p:sp>
    </p:spTree>
    <p:extLst>
      <p:ext uri="{BB962C8B-B14F-4D97-AF65-F5344CB8AC3E}">
        <p14:creationId xmlns:p14="http://schemas.microsoft.com/office/powerpoint/2010/main" val="35501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47</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nimore365.sharepoint.com/:f:/s/InsegnamentoPercorso_2020_20-212_2015_INF-25-9_S2_2_2019/ErrqeC1FSQ9IrmQ3BNLmlbwB79E7ARwA3vXURA1MP5fe9A?e=IBJg2j"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content/Intent#standard-categor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3"/>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Provides, in the absence of memory, to eliminate the pending Activities not necessary.</a:t>
            </a:r>
          </a:p>
        </p:txBody>
      </p:sp>
    </p:spTree>
    <p:extLst>
      <p:ext uri="{BB962C8B-B14F-4D97-AF65-F5344CB8AC3E}">
        <p14:creationId xmlns:p14="http://schemas.microsoft.com/office/powerpoint/2010/main" val="2068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Note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62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a:t>
            </a:r>
          </a:p>
          <a:p>
            <a:endParaRPr lang="en-US" sz="3000" dirty="0"/>
          </a:p>
          <a:p>
            <a:r>
              <a:rPr lang="en-US" sz="3000" dirty="0"/>
              <a:t>since the </a:t>
            </a:r>
            <a:r>
              <a:rPr lang="en-US" sz="3000" dirty="0" err="1"/>
              <a:t>onPause</a:t>
            </a:r>
            <a:r>
              <a:rPr lang="en-US" sz="3000" dirty="0"/>
              <a:t>() execution is very short, and not necessarily afford enough time to perform saving operations. For this reason, we </a:t>
            </a:r>
            <a:r>
              <a:rPr lang="en-US" sz="3000" b="1" dirty="0"/>
              <a:t>should not use </a:t>
            </a:r>
            <a:r>
              <a:rPr lang="en-US" sz="3000" b="1" dirty="0" err="1"/>
              <a:t>onPause</a:t>
            </a:r>
            <a:r>
              <a:rPr lang="en-US" sz="3000" b="1" dirty="0"/>
              <a:t>() to save application or user data</a:t>
            </a:r>
            <a:r>
              <a:rPr lang="en-US" sz="3000" dirty="0"/>
              <a:t>, make network calls, or perform database transactions; this work may not be completed before the method is completed.</a:t>
            </a:r>
          </a:p>
          <a:p>
            <a:pPr marL="0" indent="0">
              <a:buNone/>
            </a:pPr>
            <a:endParaRPr lang="en-US" sz="3000" dirty="0"/>
          </a:p>
          <a:p>
            <a:r>
              <a:rPr lang="en-US" sz="3000" dirty="0"/>
              <a:t>If  we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we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a:t>
            </a:r>
            <a:r>
              <a:rPr lang="en-US" sz="2600" b="1" dirty="0"/>
              <a:t>finish() </a:t>
            </a:r>
            <a:r>
              <a:rPr lang="en-US" sz="2600" dirty="0"/>
              <a:t>being called on the activity)</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An intent is an abstract description of an operation to be performed. Is a sort of form of messaging managed by the operating system with which a component requires the execution of an action by another component. This useful tool can be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                  non-deterministic 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activities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pPr marL="0" indent="0">
              <a:buNone/>
            </a:pPr>
            <a:r>
              <a:rPr lang="en-US" sz="2400" dirty="0"/>
              <a:t>Now that we are aware of these considerations, let’s take a real case where we want following a proper login go to the main screen of our app</a:t>
            </a:r>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872933" y="24714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362209" y="24714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075501" y="43662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4D4A357-69E9-792E-8956-015EB884E849}"/>
              </a:ext>
            </a:extLst>
          </p:cNvPr>
          <p:cNvSpPr txBox="1"/>
          <p:nvPr/>
        </p:nvSpPr>
        <p:spPr>
          <a:xfrm>
            <a:off x="609600" y="2471404"/>
            <a:ext cx="4711700" cy="646331"/>
          </a:xfrm>
          <a:prstGeom prst="rect">
            <a:avLst/>
          </a:prstGeom>
          <a:noFill/>
        </p:spPr>
        <p:txBody>
          <a:bodyPr wrap="square" rtlCol="0">
            <a:spAutoFit/>
          </a:bodyPr>
          <a:lstStyle/>
          <a:p>
            <a:r>
              <a:rPr lang="en-US" dirty="0"/>
              <a:t>Note: for this example, we use a Class that simulate Db where our credentials are stored</a:t>
            </a:r>
          </a:p>
        </p:txBody>
      </p:sp>
      <p:sp>
        <p:nvSpPr>
          <p:cNvPr id="5" name="Rectangle 1">
            <a:extLst>
              <a:ext uri="{FF2B5EF4-FFF2-40B4-BE49-F238E27FC236}">
                <a16:creationId xmlns:a16="http://schemas.microsoft.com/office/drawing/2014/main" id="{95DE7BDF-3D87-7DC1-D63B-2BB8975B6775}"/>
              </a:ext>
            </a:extLst>
          </p:cNvPr>
          <p:cNvSpPr>
            <a:spLocks noChangeArrowheads="1"/>
          </p:cNvSpPr>
          <p:nvPr/>
        </p:nvSpPr>
        <p:spPr bwMode="auto">
          <a:xfrm>
            <a:off x="685800" y="3181235"/>
            <a:ext cx="4559300"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username="Nicola";</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email="nbicocchi@unimore.it";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password="Nicola";</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getUsername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username;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getEmail</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email;</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password;</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8821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37DA7BA0-85D7-4220-01C2-2F6055674384}"/>
              </a:ext>
            </a:extLst>
          </p:cNvPr>
          <p:cNvSpPr>
            <a:spLocks noChangeArrowheads="1"/>
          </p:cNvSpPr>
          <p:nvPr/>
        </p:nvSpPr>
        <p:spPr bwMode="auto">
          <a:xfrm>
            <a:off x="660400" y="1612642"/>
            <a:ext cx="11531600" cy="4862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LoginActivity</a:t>
            </a:r>
            <a:r>
              <a:rPr kumimoji="0" lang="en-US" altLang="en-US" sz="1000" b="1" i="0" u="none" strike="noStrike" cap="none" normalizeH="0" baseline="0" dirty="0">
                <a:ln>
                  <a:noFill/>
                </a:ln>
                <a:effectLst/>
                <a:latin typeface="Consolas" panose="020B0609020204030204" pitchFamily="49" charset="0"/>
              </a:rPr>
              <a:t> extends </a:t>
            </a:r>
            <a:r>
              <a:rPr kumimoji="0" lang="en-US" altLang="en-US" sz="1000" b="1" i="0" u="none" strike="noStrike" cap="none" normalizeH="0" baseline="0" dirty="0" err="1">
                <a:ln>
                  <a:noFill/>
                </a:ln>
                <a:effectLst/>
                <a:latin typeface="Consolas" panose="020B0609020204030204" pitchFamily="49" charset="0"/>
              </a:rPr>
              <a:t>AppCompatActivity</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protected void </a:t>
            </a:r>
            <a:r>
              <a:rPr kumimoji="0" lang="en-US" altLang="en-US" sz="1000" b="1" i="0" u="none" strike="noStrike" cap="none" normalizeH="0" baseline="0" dirty="0" err="1">
                <a:ln>
                  <a:noFill/>
                </a:ln>
                <a:effectLst/>
                <a:latin typeface="Consolas" panose="020B0609020204030204" pitchFamily="49" charset="0"/>
              </a:rPr>
              <a:t>onCreate</a:t>
            </a:r>
            <a:r>
              <a:rPr kumimoji="0" lang="en-US" altLang="en-US" sz="1000" b="1" i="0" u="none" strike="noStrike" cap="none" normalizeH="0" baseline="0" dirty="0">
                <a:ln>
                  <a:noFill/>
                </a:ln>
                <a:effectLst/>
                <a:latin typeface="Consolas" panose="020B0609020204030204" pitchFamily="49" charset="0"/>
              </a:rPr>
              <a:t>(Bundle </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super.onCreate</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setContentView</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R.layout.</a:t>
            </a:r>
            <a:r>
              <a:rPr kumimoji="0" lang="en-US" altLang="en-US" sz="1000" b="1" i="1" u="none" strike="noStrike" cap="none" normalizeH="0" baseline="0" dirty="0" err="1">
                <a:ln>
                  <a:noFill/>
                </a:ln>
                <a:effectLst/>
                <a:latin typeface="Consolas" panose="020B0609020204030204" pitchFamily="49" charset="0"/>
              </a:rPr>
              <a:t>activity_login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text_user</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usernameText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text_password</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passwordText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Button home=findViewById(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loginButton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home.setOnClickListener</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View.OnClickListener</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void </a:t>
            </a:r>
            <a:r>
              <a:rPr kumimoji="0" lang="en-US" altLang="en-US" sz="1000" b="1" i="0" u="none" strike="noStrike" cap="none" normalizeH="0" baseline="0" dirty="0" err="1">
                <a:ln>
                  <a:noFill/>
                </a:ln>
                <a:effectLst/>
                <a:latin typeface="Consolas" panose="020B0609020204030204" pitchFamily="49" charset="0"/>
              </a:rPr>
              <a:t>onClick</a:t>
            </a:r>
            <a:r>
              <a:rPr kumimoji="0" lang="en-US" altLang="en-US" sz="1000" b="1" i="0" u="none" strike="noStrike" cap="none" normalizeH="0" baseline="0" dirty="0">
                <a:ln>
                  <a:noFill/>
                </a:ln>
                <a:effectLst/>
                <a:latin typeface="Consolas" panose="020B0609020204030204" pitchFamily="49" charset="0"/>
              </a:rPr>
              <a:t>(View view)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username=</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text_user.getText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password=</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text_password.getText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 || </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fakeDb.getEmail</a:t>
            </a:r>
            <a:r>
              <a:rPr kumimoji="0" lang="en-US" altLang="en-US" sz="1000" b="1" i="0" u="none" strike="noStrike" cap="none" normalizeH="0" baseline="0" dirty="0">
                <a:ln>
                  <a:noFill/>
                </a:ln>
                <a:effectLst/>
                <a:latin typeface="Consolas" panose="020B0609020204030204" pitchFamily="49" charset="0"/>
              </a:rPr>
              <a:t>())  &amp;&amp; </a:t>
            </a:r>
            <a:r>
              <a:rPr kumimoji="0" lang="en-US" altLang="en-US" sz="1000" b="1" i="0" u="none" strike="noStrike" cap="none" normalizeH="0" baseline="0" dirty="0" err="1">
                <a:ln>
                  <a:noFill/>
                </a:ln>
                <a:effectLst/>
                <a:latin typeface="Consolas" panose="020B0609020204030204" pitchFamily="49" charset="0"/>
              </a:rPr>
              <a:t>password.equals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Intent </a:t>
            </a:r>
            <a:r>
              <a:rPr kumimoji="0" lang="en-US" altLang="en-US" sz="1000" b="1" i="0" u="none" strike="noStrike" cap="none" normalizeH="0" baseline="0" dirty="0" err="1">
                <a:ln>
                  <a:noFill/>
                </a:ln>
                <a:effectLst/>
                <a:latin typeface="Consolas" panose="020B0609020204030204" pitchFamily="49" charset="0"/>
              </a:rPr>
              <a:t>intent</a:t>
            </a:r>
            <a:r>
              <a:rPr kumimoji="0" lang="en-US" altLang="en-US" sz="1000" b="1" i="0" u="none" strike="noStrike" cap="none" normalizeH="0" baseline="0" dirty="0">
                <a:ln>
                  <a:noFill/>
                </a:ln>
                <a:effectLst/>
                <a:latin typeface="Consolas" panose="020B0609020204030204" pitchFamily="49" charset="0"/>
              </a:rPr>
              <a:t> = new Intent(</a:t>
            </a:r>
            <a:r>
              <a:rPr kumimoji="0" lang="en-US" altLang="en-US" sz="1000" b="1" i="0" u="none" strike="noStrike" cap="none" normalizeH="0" baseline="0" dirty="0" err="1">
                <a:ln>
                  <a:noFill/>
                </a:ln>
                <a:effectLst/>
                <a:latin typeface="Consolas" panose="020B0609020204030204" pitchFamily="49" charset="0"/>
              </a:rPr>
              <a:t>LoginActivity.this</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HomeActivity.class</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intent.putExtra</a:t>
            </a:r>
            <a:r>
              <a:rPr kumimoji="0" lang="en-US" altLang="en-US" sz="1000" b="1" i="0" u="none" strike="noStrike" cap="none" normalizeH="0" baseline="0" dirty="0">
                <a:ln>
                  <a:noFill/>
                </a:ln>
                <a:effectLst/>
                <a:latin typeface="Consolas" panose="020B0609020204030204" pitchFamily="49" charset="0"/>
              </a:rPr>
              <a:t>("username", </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startActivity</a:t>
            </a:r>
            <a:r>
              <a:rPr kumimoji="0" lang="en-US" altLang="en-US" sz="1000" b="1" i="0" u="none" strike="noStrike" cap="none" normalizeH="0" baseline="0" dirty="0">
                <a:ln>
                  <a:noFill/>
                </a:ln>
                <a:effectLst/>
                <a:latin typeface="Consolas" panose="020B0609020204030204" pitchFamily="49" charset="0"/>
              </a:rPr>
              <a:t>(intent);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6247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821881"/>
            <a:ext cx="9809018" cy="447814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name=findViewById(R.id.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65614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fontScale="85000" lnSpcReduction="20000"/>
          </a:bodyPr>
          <a:lstStyle/>
          <a:p>
            <a:pPr marL="0" indent="0">
              <a:buNone/>
            </a:pPr>
            <a:r>
              <a:rPr lang="en-US" sz="2800" dirty="0"/>
              <a:t>Both type of intent  are composed by:</a:t>
            </a:r>
          </a:p>
          <a:p>
            <a:pPr marL="0" indent="0">
              <a:buNone/>
            </a:pPr>
            <a:endParaRPr lang="en-US" dirty="0"/>
          </a:p>
          <a:p>
            <a:pPr>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A</a:t>
            </a:r>
            <a:r>
              <a:rPr lang="en-US" sz="2400" b="1" i="0" u="none" strike="noStrike" dirty="0">
                <a:solidFill>
                  <a:schemeClr val="accent6">
                    <a:lumMod val="75000"/>
                  </a:schemeClr>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endParaRPr lang="en-US" sz="2400" b="1" dirty="0"/>
          </a:p>
          <a:p>
            <a:pPr lvl="1">
              <a:buFont typeface="Arial" panose="020B0604020202020204" pitchFamily="34" charset="0"/>
              <a:buChar char="•"/>
            </a:pPr>
            <a:r>
              <a:rPr lang="en-US" sz="2400" b="1" dirty="0" err="1"/>
              <a:t>Intent.ACTION_VIEW</a:t>
            </a:r>
            <a:r>
              <a:rPr lang="en-US" sz="2400" b="1" dirty="0"/>
              <a:t>: </a:t>
            </a:r>
            <a:r>
              <a:rPr lang="en-US" sz="2400" dirty="0"/>
              <a:t>to view Internal or External Device Data</a:t>
            </a:r>
          </a:p>
          <a:p>
            <a:pPr lvl="1">
              <a:buFont typeface="Arial" panose="020B0604020202020204" pitchFamily="34" charset="0"/>
              <a:buChar char="•"/>
            </a:pPr>
            <a:r>
              <a:rPr lang="en-US" sz="2400" b="1" dirty="0" err="1"/>
              <a:t>Intent.ACTION_CALL</a:t>
            </a:r>
            <a:r>
              <a:rPr lang="en-US" sz="2400" b="1" dirty="0"/>
              <a:t>: </a:t>
            </a:r>
            <a:r>
              <a:rPr lang="en-US" sz="2400" dirty="0"/>
              <a:t>to dial a phone number</a:t>
            </a:r>
          </a:p>
          <a:p>
            <a:pPr lvl="1">
              <a:buFont typeface="Arial" panose="020B0604020202020204" pitchFamily="34" charset="0"/>
              <a:buChar char="•"/>
            </a:pPr>
            <a:r>
              <a:rPr lang="en-US" sz="2400" b="1" dirty="0" err="1"/>
              <a:t>Intent.ACTION_DIAL</a:t>
            </a:r>
            <a:r>
              <a:rPr lang="en-US" sz="2400" b="1" dirty="0"/>
              <a:t>: </a:t>
            </a:r>
            <a:r>
              <a:rPr lang="en-US" sz="2400" dirty="0"/>
              <a:t>to call a number</a:t>
            </a:r>
          </a:p>
          <a:p>
            <a:pPr lvl="1">
              <a:buFont typeface="Arial" panose="020B0604020202020204" pitchFamily="34" charset="0"/>
              <a:buChar char="•"/>
            </a:pPr>
            <a:r>
              <a:rPr lang="en-US" sz="2400" b="1" dirty="0" err="1"/>
              <a:t>Intent.ACTION_EDIT</a:t>
            </a:r>
            <a:r>
              <a:rPr lang="en-US" sz="2400" b="1" dirty="0"/>
              <a:t>: </a:t>
            </a:r>
            <a:r>
              <a:rPr lang="en-US" sz="2400" dirty="0"/>
              <a:t>to edit Data</a:t>
            </a:r>
          </a:p>
          <a:p>
            <a:pPr marL="457200" lvl="1" indent="0">
              <a:buNone/>
            </a:pPr>
            <a:r>
              <a:rPr kumimoji="0" lang="en-US" altLang="en-US" sz="2400" b="0" i="0" u="none" strike="noStrike" cap="none" normalizeH="0" baseline="0" dirty="0">
                <a:ln>
                  <a:noFill/>
                </a:ln>
                <a:solidFill>
                  <a:schemeClr val="tx1"/>
                </a:solidFill>
                <a:effectLst/>
                <a:latin typeface="var(--devsite-code-font-family)"/>
                <a:hlinkClick r:id="rId2"/>
              </a:rPr>
              <a:t>more actions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2400" dirty="0"/>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D</a:t>
            </a:r>
            <a:r>
              <a:rPr lang="en-US" sz="2400" b="1" i="0" u="none" strike="noStrike" dirty="0">
                <a:solidFill>
                  <a:schemeClr val="accent6">
                    <a:lumMod val="75000"/>
                  </a:schemeClr>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 for example a record of people in the contact database, expressed as Uri. </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rtl="0" fontAlgn="base">
              <a:spcBef>
                <a:spcPts val="0"/>
              </a:spcBef>
              <a:spcAft>
                <a:spcPts val="0"/>
              </a:spcAft>
              <a:buNone/>
            </a:pPr>
            <a:r>
              <a:rPr lang="en-US" sz="2400" b="1" i="0" u="none" strike="noStrike" dirty="0">
                <a:solidFill>
                  <a:srgbClr val="000000"/>
                </a:solidFill>
                <a:effectLst/>
                <a:latin typeface="+mj-lt"/>
                <a:cs typeface="Arial" panose="020B0604020202020204" pitchFamily="34" charset="0"/>
              </a:rPr>
              <a:t>URI</a:t>
            </a:r>
            <a:r>
              <a:rPr lang="en-US" sz="2400" b="0" i="0" u="none" strike="noStrike" dirty="0">
                <a:solidFill>
                  <a:srgbClr val="000000"/>
                </a:solidFill>
                <a:effectLst/>
                <a:latin typeface="+mj-lt"/>
                <a:cs typeface="Arial" panose="020B0604020202020204" pitchFamily="34" charset="0"/>
              </a:rPr>
              <a:t>: Uniform Resource Identifier (URI) is a sequence of characters that universally and uniquely identifies a resource</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endParaRPr lang="en-US" sz="2400" dirty="0">
              <a:solidFill>
                <a:srgbClr val="000000"/>
              </a:solidFill>
              <a:latin typeface="+mj-lt"/>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709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rtl="0" fontAlgn="base">
              <a:spcBef>
                <a:spcPts val="0"/>
              </a:spcBef>
              <a:spcAft>
                <a:spcPts val="0"/>
              </a:spcAft>
              <a:buNone/>
            </a:pPr>
            <a:r>
              <a:rPr lang="en-US" sz="2400" dirty="0">
                <a:solidFill>
                  <a:srgbClr val="000000"/>
                </a:solidFill>
                <a:latin typeface="+mj-lt"/>
                <a:cs typeface="Arial" panose="020B0604020202020204" pitchFamily="34" charset="0"/>
              </a:rPr>
              <a:t>And additionally, by:</a:t>
            </a:r>
          </a:p>
          <a:p>
            <a:pPr marL="0" indent="0" rtl="0" fontAlgn="base">
              <a:spcBef>
                <a:spcPts val="0"/>
              </a:spcBef>
              <a:spcAft>
                <a:spcPts val="0"/>
              </a:spcAft>
              <a:buNone/>
            </a:pPr>
            <a:r>
              <a:rPr lang="en-US" sz="2400" dirty="0">
                <a:solidFill>
                  <a:srgbClr val="000000"/>
                </a:solidFill>
                <a:latin typeface="+mj-lt"/>
                <a:cs typeface="Arial" panose="020B0604020202020204" pitchFamily="34" charset="0"/>
              </a:rPr>
              <a:t> </a:t>
            </a: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i="0" u="none" strike="noStrike" dirty="0">
                <a:solidFill>
                  <a:schemeClr val="accent6">
                    <a:lumMod val="75000"/>
                  </a:schemeClr>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r>
              <a:rPr lang="en-US" sz="2400" b="0" i="0" dirty="0">
                <a:solidFill>
                  <a:srgbClr val="202124"/>
                </a:solidFill>
                <a:effectLst/>
                <a:latin typeface="+mj-lt"/>
              </a:rPr>
              <a:t> . Can be used to provide extended information to the component.</a:t>
            </a:r>
          </a:p>
          <a:p>
            <a:pPr marL="0" indent="0" rtl="0" fontAlgn="base">
              <a:spcBef>
                <a:spcPts val="0"/>
              </a:spcBef>
              <a:spcAft>
                <a:spcPts val="0"/>
              </a:spcAft>
              <a:buNone/>
            </a:pPr>
            <a:r>
              <a:rPr lang="en-US" sz="2400" b="0" i="0" dirty="0">
                <a:solidFill>
                  <a:srgbClr val="202124"/>
                </a:solidFill>
                <a:effectLst/>
                <a:latin typeface="+mj-lt"/>
              </a:rPr>
              <a:t> 	</a:t>
            </a:r>
            <a:r>
              <a:rPr kumimoji="0" lang="en-US" altLang="en-US" sz="1800" i="1" u="none" strike="noStrike" cap="none" normalizeH="0" baseline="0" dirty="0" err="1">
                <a:ln>
                  <a:noFill/>
                </a:ln>
                <a:effectLst/>
                <a:latin typeface="Consolas" panose="020B0609020204030204" pitchFamily="49" charset="0"/>
              </a:rPr>
              <a:t>intent.putExtra</a:t>
            </a:r>
            <a:r>
              <a:rPr kumimoji="0" lang="en-US" altLang="en-US" sz="1800" i="1" u="none" strike="noStrike" cap="none" normalizeH="0" baseline="0" dirty="0">
                <a:ln>
                  <a:noFill/>
                </a:ln>
                <a:effectLst/>
                <a:latin typeface="Consolas" panose="020B0609020204030204" pitchFamily="49" charset="0"/>
              </a:rPr>
              <a:t>("</a:t>
            </a:r>
            <a:r>
              <a:rPr kumimoji="0" lang="en-US" altLang="en-US" sz="1800" i="1" u="none" strike="noStrike" cap="none" normalizeH="0" baseline="0" dirty="0" err="1">
                <a:ln>
                  <a:noFill/>
                </a:ln>
                <a:effectLst/>
                <a:latin typeface="Consolas" panose="020B0609020204030204" pitchFamily="49" charset="0"/>
              </a:rPr>
              <a:t>username",”Jhon</a:t>
            </a:r>
            <a:r>
              <a:rPr kumimoji="0" lang="en-US" altLang="en-US" sz="1800" i="1"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endParaRPr kumimoji="0" lang="en-US" altLang="en-US" sz="1400" b="1" i="0" u="none" strike="noStrike" cap="none" normalizeH="0" baseline="0" dirty="0">
              <a:ln>
                <a:noFill/>
              </a:ln>
              <a:effectLst/>
              <a:latin typeface="Consolas" panose="020B0609020204030204" pitchFamily="49" charset="0"/>
            </a:endParaRPr>
          </a:p>
          <a:p>
            <a:pPr marL="0" indent="0" rtl="0" fontAlgn="base">
              <a:spcBef>
                <a:spcPts val="0"/>
              </a:spcBef>
              <a:spcAft>
                <a:spcPts val="0"/>
              </a:spcAft>
              <a:buNone/>
            </a:pPr>
            <a:endParaRPr lang="en-US" sz="1400" b="1" dirty="0">
              <a:solidFill>
                <a:srgbClr val="000000"/>
              </a:solidFill>
              <a:latin typeface="Consolas" panose="020B0609020204030204" pitchFamily="49" charset="0"/>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C</a:t>
            </a:r>
            <a:r>
              <a:rPr lang="en-US" sz="2400" b="1" i="0" u="none" strike="noStrike" dirty="0">
                <a:solidFill>
                  <a:schemeClr val="accent6">
                    <a:lumMod val="75000"/>
                  </a:schemeClr>
                </a:solidFill>
                <a:effectLst/>
                <a:latin typeface="+mj-lt"/>
                <a:cs typeface="Arial" panose="020B0604020202020204" pitchFamily="34" charset="0"/>
              </a:rPr>
              <a:t>ategory</a:t>
            </a:r>
            <a:r>
              <a:rPr lang="en-US" sz="2400" b="0" i="0" u="none" strike="noStrike" dirty="0">
                <a:solidFill>
                  <a:srgbClr val="000000"/>
                </a:solidFill>
                <a:effectLst/>
                <a:latin typeface="+mj-lt"/>
                <a:cs typeface="Arial" panose="020B0604020202020204" pitchFamily="34" charset="0"/>
              </a:rPr>
              <a:t>:</a:t>
            </a:r>
            <a:r>
              <a:rPr lang="en-US" sz="1400" b="0" i="0" dirty="0">
                <a:solidFill>
                  <a:srgbClr val="202124"/>
                </a:solidFill>
                <a:effectLst/>
                <a:latin typeface="Roboto" panose="02000000000000000000" pitchFamily="2" charset="0"/>
              </a:rPr>
              <a:t> </a:t>
            </a:r>
            <a:r>
              <a:rPr lang="en-US" sz="2400" b="0" i="0" dirty="0">
                <a:solidFill>
                  <a:srgbClr val="202124"/>
                </a:solidFill>
                <a:effectLst/>
                <a:latin typeface="+mj-lt"/>
                <a:ea typeface="Roboto" panose="02000000000000000000" pitchFamily="2" charset="0"/>
              </a:rPr>
              <a:t>Gives additional information about the action to execute ,for example, </a:t>
            </a:r>
            <a:r>
              <a:rPr lang="en-US" sz="2400" b="1" i="0" dirty="0">
                <a:solidFill>
                  <a:srgbClr val="202124"/>
                </a:solidFill>
                <a:effectLst/>
                <a:latin typeface="+mj-lt"/>
                <a:ea typeface="Roboto" panose="02000000000000000000" pitchFamily="2" charset="0"/>
              </a:rPr>
              <a:t>CATEGORY_LAUNCHER </a:t>
            </a:r>
            <a:r>
              <a:rPr lang="en-US" sz="2400" b="0" i="0" dirty="0">
                <a:solidFill>
                  <a:srgbClr val="202124"/>
                </a:solidFill>
                <a:effectLst/>
                <a:latin typeface="+mj-lt"/>
                <a:ea typeface="Roboto" panose="02000000000000000000" pitchFamily="2" charset="0"/>
              </a:rPr>
              <a:t>means it should appear in the Launcher as a top-level application. </a:t>
            </a:r>
            <a:r>
              <a:rPr lang="en-US" sz="2400" b="0" i="0" u="none" strike="noStrike" dirty="0">
                <a:solidFill>
                  <a:srgbClr val="000000"/>
                </a:solidFill>
                <a:effectLst/>
                <a:latin typeface="+mj-lt"/>
                <a:cs typeface="Arial" panose="020B0604020202020204" pitchFamily="34" charset="0"/>
                <a:hlinkClick r:id="rId2"/>
              </a:rPr>
              <a:t>more categories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6910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dirty="0"/>
              <a:t>Since explicit intent does not need to use these elements to be used, on the other hand implicit intent needs it and a dedicated constructor is used.</a:t>
            </a:r>
          </a:p>
          <a:p>
            <a:pPr marL="0" indent="0">
              <a:buNone/>
            </a:pPr>
            <a:endParaRPr lang="en-US" dirty="0"/>
          </a:p>
          <a:p>
            <a:pPr marL="0" indent="0">
              <a:buNone/>
            </a:pPr>
            <a:endParaRPr lang="en-US" dirty="0"/>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711199" y="3263017"/>
            <a:ext cx="10711543" cy="2492990"/>
          </a:xfrm>
          <a:prstGeom prst="rect">
            <a:avLst/>
          </a:prstGeom>
          <a:noFill/>
        </p:spPr>
        <p:txBody>
          <a:bodyPr wrap="square">
            <a:spAutoFit/>
          </a:bodyPr>
          <a:lstStyle/>
          <a:p>
            <a:pPr marL="0" indent="0" algn="just">
              <a:buNone/>
            </a:pPr>
            <a:r>
              <a:rPr lang="en-US" sz="2800" b="0" i="1" dirty="0">
                <a:solidFill>
                  <a:schemeClr val="accent6">
                    <a:lumMod val="75000"/>
                  </a:schemeClr>
                </a:solidFill>
                <a:effectLst/>
                <a:latin typeface="Consolas" panose="020B0609020204030204" pitchFamily="49" charset="0"/>
              </a:rPr>
              <a:t>Intent intent=new Intent(</a:t>
            </a:r>
            <a:r>
              <a:rPr lang="en-US" sz="2800" b="0" i="1" dirty="0" err="1">
                <a:solidFill>
                  <a:schemeClr val="accent6">
                    <a:lumMod val="75000"/>
                  </a:schemeClr>
                </a:solidFill>
                <a:effectLst/>
                <a:latin typeface="Consolas" panose="020B0609020204030204" pitchFamily="49" charset="0"/>
              </a:rPr>
              <a:t>Action,Data</a:t>
            </a:r>
            <a:r>
              <a:rPr lang="en-US" sz="2800" b="0" i="1" dirty="0">
                <a:solidFill>
                  <a:schemeClr val="accent6">
                    <a:lumMod val="75000"/>
                  </a:schemeClr>
                </a:solidFill>
                <a:effectLst/>
                <a:latin typeface="Consolas" panose="020B0609020204030204" pitchFamily="49" charset="0"/>
              </a:rPr>
              <a:t>)</a:t>
            </a:r>
          </a:p>
          <a:p>
            <a:pPr marL="0" indent="0" algn="just">
              <a:buNone/>
            </a:pPr>
            <a:r>
              <a:rPr lang="en-US" sz="2400" b="0" dirty="0">
                <a:effectLst/>
                <a:latin typeface="Consolas" panose="020B0609020204030204" pitchFamily="49" charset="0"/>
              </a:rPr>
              <a:t>Action is required, instead Data is optional.</a:t>
            </a:r>
          </a:p>
          <a:p>
            <a:pPr marL="0" indent="0" algn="just">
              <a:buNone/>
            </a:pPr>
            <a:endParaRPr lang="en-US" sz="2400" b="0" dirty="0">
              <a:effectLst/>
              <a:latin typeface="Consolas" panose="020B0609020204030204" pitchFamily="49" charset="0"/>
            </a:endParaRPr>
          </a:p>
          <a:p>
            <a:pPr marL="0" indent="0" algn="just">
              <a:buNone/>
            </a:pPr>
            <a:r>
              <a:rPr lang="en-US" sz="2800" b="0" i="0" dirty="0">
                <a:solidFill>
                  <a:srgbClr val="000000"/>
                </a:solidFill>
                <a:effectLst/>
                <a:latin typeface="Consolas" panose="020B0609020204030204" pitchFamily="49" charset="0"/>
              </a:rPr>
              <a:t>Ex: Intent intent=</a:t>
            </a:r>
            <a:r>
              <a:rPr lang="en-US" sz="2800" i="0" dirty="0">
                <a:effectLst/>
                <a:latin typeface="Consolas" panose="020B0609020204030204" pitchFamily="49" charset="0"/>
              </a:rPr>
              <a:t>new</a:t>
            </a:r>
            <a:r>
              <a:rPr lang="en-US" sz="2800" b="0" i="0" dirty="0">
                <a:solidFill>
                  <a:srgbClr val="000000"/>
                </a:solidFill>
                <a:effectLst/>
                <a:latin typeface="Consolas" panose="020B0609020204030204" pitchFamily="49" charset="0"/>
              </a:rPr>
              <a:t> Intent(</a:t>
            </a:r>
            <a:r>
              <a:rPr lang="en-US" sz="2800" b="0" i="0" dirty="0" err="1">
                <a:solidFill>
                  <a:srgbClr val="000000"/>
                </a:solidFill>
                <a:effectLst/>
                <a:latin typeface="Consolas" panose="020B0609020204030204" pitchFamily="49" charset="0"/>
              </a:rPr>
              <a:t>Intent.</a:t>
            </a:r>
            <a:r>
              <a:rPr lang="en-US" sz="2800" b="1" i="0" dirty="0" err="1">
                <a:solidFill>
                  <a:srgbClr val="000000"/>
                </a:solidFill>
                <a:effectLst/>
                <a:latin typeface="Consolas" panose="020B0609020204030204" pitchFamily="49" charset="0"/>
              </a:rPr>
              <a:t>ACTION_SEND</a:t>
            </a:r>
            <a:r>
              <a:rPr lang="en-US" sz="2800" b="0" i="0" dirty="0">
                <a:solidFill>
                  <a:srgbClr val="000000"/>
                </a:solidFill>
                <a:effectLst/>
                <a:latin typeface="Consolas" panose="020B0609020204030204" pitchFamily="49" charset="0"/>
              </a:rPr>
              <a:t>);  </a:t>
            </a:r>
          </a:p>
          <a:p>
            <a:pPr marL="0" indent="0" algn="just">
              <a:buNone/>
            </a:pP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startActivity</a:t>
            </a:r>
            <a:r>
              <a:rPr lang="en-US" sz="2800" b="0" i="0" dirty="0">
                <a:solidFill>
                  <a:srgbClr val="000000"/>
                </a:solidFill>
                <a:effectLst/>
                <a:latin typeface="Consolas" panose="020B0609020204030204" pitchFamily="49" charset="0"/>
              </a:rPr>
              <a:t>(intent); </a:t>
            </a:r>
          </a:p>
          <a:p>
            <a:pPr marL="0" indent="0" algn="just">
              <a:buNone/>
            </a:pP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2681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err="1">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PackageManager</a:t>
            </a:r>
            <a:endParaRPr lang="en-US" b="1" dirty="0"/>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  If we wanted to make another parallelism, we can compare an Activity to a Java Swing frame.</a:t>
            </a:r>
          </a:p>
          <a:p>
            <a:pPr marL="0" indent="0">
              <a:buNone/>
            </a:pPr>
            <a:endParaRPr lang="en-US" sz="2600" dirty="0"/>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223542" y="3142944"/>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82" y="3142944"/>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547779" y="4650255"/>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err="1">
                <a:solidFill>
                  <a:srgbClr val="000000"/>
                </a:solidFill>
              </a:rPr>
              <a:t>PackageManager</a:t>
            </a:r>
            <a:r>
              <a:rPr lang="en-US" sz="2400" dirty="0">
                <a:solidFill>
                  <a:srgbClr val="000000"/>
                </a:solidFill>
              </a:rPr>
              <a:t>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can perform intent’s action. After this comparison we can have three results:</a:t>
            </a:r>
            <a:endParaRPr lang="en-US" sz="2000" dirty="0"/>
          </a:p>
        </p:txBody>
      </p:sp>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Tree>
    <p:extLst>
      <p:ext uri="{BB962C8B-B14F-4D97-AF65-F5344CB8AC3E}">
        <p14:creationId xmlns:p14="http://schemas.microsoft.com/office/powerpoint/2010/main" val="863273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a:t>
            </a:r>
            <a:r>
              <a:rPr lang="en-US" sz="2000" dirty="0" err="1"/>
              <a:t>PackageManager</a:t>
            </a:r>
            <a:r>
              <a:rPr lang="en-US" sz="2000" dirty="0"/>
              <a:t> show the list of activities found. </a:t>
            </a:r>
          </a:p>
        </p:txBody>
      </p:sp>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839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a:bodyPr>
          <a:lstStyle/>
          <a:p>
            <a:pPr marL="0" indent="0">
              <a:buNone/>
            </a:pPr>
            <a:r>
              <a:rPr lang="en-US" sz="2400" dirty="0"/>
              <a:t>Now let’s try to create an activity that can send an email, we will execute a </a:t>
            </a:r>
            <a:r>
              <a:rPr lang="en-US" sz="2400" dirty="0" err="1"/>
              <a:t>Intent.ACTION_SEND</a:t>
            </a:r>
            <a:r>
              <a:rPr lang="en-US" sz="2400" dirty="0"/>
              <a:t> since some apps may any app that can perform the action, our app will crush. </a:t>
            </a:r>
          </a:p>
          <a:p>
            <a:pPr marL="0" indent="0">
              <a:buNone/>
            </a:pPr>
            <a:r>
              <a:rPr lang="en-US" sz="2400" dirty="0"/>
              <a:t>To avoid it we add a Chooser intent that allows the user to choose which app in his device will perform the operation</a:t>
            </a:r>
          </a:p>
        </p:txBody>
      </p:sp>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763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956807"/>
          </a:xfrm>
        </p:spPr>
        <p:txBody>
          <a:bodyPr>
            <a:normAutofit fontScale="62500" lnSpcReduction="20000"/>
          </a:bodyPr>
          <a:lstStyle/>
          <a:p>
            <a:pPr marL="0" indent="0">
              <a:buNone/>
            </a:pPr>
            <a:r>
              <a:rPr lang="en-US" sz="3500" dirty="0"/>
              <a:t>A Fragment </a:t>
            </a:r>
            <a:r>
              <a:rPr lang="en-US" sz="3500" b="1" dirty="0"/>
              <a:t>represents a reusable components or </a:t>
            </a:r>
            <a:r>
              <a:rPr lang="en-US" sz="3500" b="1" dirty="0" err="1"/>
              <a:t>subactivities</a:t>
            </a:r>
            <a:r>
              <a:rPr lang="en-US" sz="3500" b="1" dirty="0"/>
              <a:t> </a:t>
            </a:r>
            <a:r>
              <a:rPr lang="en-US" sz="3500" dirty="0"/>
              <a:t>used to control part of a screen and can be reused between them. Thinking of java Swing, a fragment is like a panel hosted by a frame.</a:t>
            </a:r>
          </a:p>
          <a:p>
            <a:pPr marL="0" indent="0">
              <a:buNone/>
            </a:pPr>
            <a:endParaRPr lang="en-US" sz="2400" dirty="0"/>
          </a:p>
        </p:txBody>
      </p:sp>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2855627" y="447728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734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677148"/>
            <a:ext cx="1132361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bt1=findViewById(R.id.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bt2=findViewById(R.id.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r>
              <a:rPr kumimoji="0" lang="en-US" altLang="en-US" sz="105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endParaRPr lang="en-US" sz="2400" b="1" dirty="0">
              <a:solidFill>
                <a:schemeClr val="accent6">
                  <a:lumMod val="75000"/>
                </a:schemeClr>
              </a:solidFill>
            </a:endParaRPr>
          </a:p>
          <a:p>
            <a:pPr>
              <a:buFont typeface="Wingdings" panose="05000000000000000000" pitchFamily="2" charset="2"/>
              <a:buChar char="Ø"/>
            </a:pPr>
            <a:r>
              <a:rPr lang="en-US" sz="2400" b="1" dirty="0" err="1">
                <a:solidFill>
                  <a:schemeClr val="accent6">
                    <a:lumMod val="75000"/>
                  </a:schemeClr>
                </a:solidFill>
              </a:rPr>
              <a:t>onCreate</a:t>
            </a:r>
            <a:r>
              <a:rPr lang="en-US" sz="2400" b="1" dirty="0">
                <a:solidFill>
                  <a:schemeClr val="accent6">
                    <a:lumMod val="75000"/>
                  </a:schemeClr>
                </a:solidFill>
              </a:rPr>
              <a:t>()</a:t>
            </a:r>
            <a:r>
              <a:rPr lang="en-US" sz="2400" dirty="0"/>
              <a:t>: first function called when one Activity start, inside this method we insatiate our object and initialize those variables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3291</TotalTime>
  <Words>5513</Words>
  <Application>Microsoft Office PowerPoint</Application>
  <PresentationFormat>Widescreen</PresentationFormat>
  <Paragraphs>332</Paragraphs>
  <Slides>61</Slides>
  <Notes>2</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61</vt:i4>
      </vt:variant>
    </vt:vector>
  </HeadingPairs>
  <TitlesOfParts>
    <vt:vector size="69" baseType="lpstr">
      <vt:lpstr>Arial</vt:lpstr>
      <vt:lpstr>Calibri</vt:lpstr>
      <vt:lpstr>Consolas</vt:lpstr>
      <vt:lpstr>JetBrains Mono</vt:lpstr>
      <vt:lpstr>Roboto</vt:lpstr>
      <vt:lpstr>var(--devsite-code-font-family)</vt:lpstr>
      <vt:lpstr>Wingdings</vt:lpstr>
      <vt:lpstr>Tema2</vt:lpstr>
      <vt:lpstr>Key elements of applications</vt:lpstr>
      <vt:lpstr>Activity</vt:lpstr>
      <vt:lpstr>Introduction</vt:lpstr>
      <vt:lpstr>What is it?</vt:lpstr>
      <vt:lpstr>Stack of activity</vt:lpstr>
      <vt:lpstr>Activity Lifecycle</vt:lpstr>
      <vt:lpstr>onCreate()</vt:lpstr>
      <vt:lpstr>onStart()</vt:lpstr>
      <vt:lpstr>onResume()</vt:lpstr>
      <vt:lpstr>onPause()</vt:lpstr>
      <vt:lpstr>onStop()</vt:lpstr>
      <vt:lpstr>Note</vt:lpstr>
      <vt:lpstr>Note</vt:lpstr>
      <vt:lpstr>onRestart()</vt:lpstr>
      <vt:lpstr>onDestroy()</vt:lpstr>
      <vt:lpstr>Code</vt:lpstr>
      <vt:lpstr>Code</vt:lpstr>
      <vt:lpstr>Intent</vt:lpstr>
      <vt:lpstr>Introducion</vt:lpstr>
      <vt:lpstr>Introduction</vt:lpstr>
      <vt:lpstr>Explicit intent</vt:lpstr>
      <vt:lpstr>Declaration</vt:lpstr>
      <vt:lpstr>Button</vt:lpstr>
      <vt:lpstr>1-way:Java &amp; XML</vt:lpstr>
      <vt:lpstr>1-way:Java &amp; XML</vt:lpstr>
      <vt:lpstr>2-way: OnClickListener</vt:lpstr>
      <vt:lpstr>2-way: OnClickListener</vt:lpstr>
      <vt:lpstr>2-way:multiple Button</vt:lpstr>
      <vt:lpstr>2-way:Issue</vt:lpstr>
      <vt:lpstr>3-way:Anonimous Class</vt:lpstr>
      <vt:lpstr>Example</vt:lpstr>
      <vt:lpstr>Implementation</vt:lpstr>
      <vt:lpstr>Implementation</vt:lpstr>
      <vt:lpstr>Implicit Intent</vt:lpstr>
      <vt:lpstr>Intent Structure</vt:lpstr>
      <vt:lpstr>Intent Structure</vt:lpstr>
      <vt:lpstr>Declaration</vt:lpstr>
      <vt:lpstr>Intent Filter</vt:lpstr>
      <vt:lpstr>Intent Resolution</vt:lpstr>
      <vt:lpstr>Intent Resolution</vt:lpstr>
      <vt:lpstr>Intent Resolution</vt:lpstr>
      <vt:lpstr>Example</vt:lpstr>
      <vt:lpstr>Code</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64</cp:revision>
  <dcterms:created xsi:type="dcterms:W3CDTF">2022-03-03T15:59:55Z</dcterms:created>
  <dcterms:modified xsi:type="dcterms:W3CDTF">2022-10-22T16:57:13Z</dcterms:modified>
</cp:coreProperties>
</file>