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89" r:id="rId2"/>
    <p:sldId id="291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FDA5F3-ED81-21CA-C249-E41A7A6DBE18}" name="STEFANO POLITANÒ" initials="SP" userId="STEFANO POLITANÒ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976"/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1829" autoAdjust="0"/>
  </p:normalViewPr>
  <p:slideViewPr>
    <p:cSldViewPr snapToGrid="0">
      <p:cViewPr varScale="1">
        <p:scale>
          <a:sx n="63" d="100"/>
          <a:sy n="63" d="100"/>
        </p:scale>
        <p:origin x="110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BB5C6-BC59-4AE5-A6E0-8DD141F892F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8C9FB-7FA1-4DCC-8035-36B8BC0E5F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C9FB-7FA1-4DCC-8035-36B8BC0E5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C9FB-7FA1-4DCC-8035-36B8BC0E5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20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7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Advanced GUI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DFE1AF-E40F-174E-4E26-729E47DEEB8B}"/>
              </a:ext>
            </a:extLst>
          </p:cNvPr>
          <p:cNvSpPr txBox="1"/>
          <p:nvPr/>
        </p:nvSpPr>
        <p:spPr>
          <a:xfrm>
            <a:off x="3000375" y="3736886"/>
            <a:ext cx="6191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</a:t>
            </a:r>
            <a:r>
              <a:rPr lang="en-US" sz="1800" i="1" dirty="0" err="1"/>
              <a:t>Bicocchi</a:t>
            </a:r>
            <a:r>
              <a:rPr lang="en-US" sz="1800" i="1" dirty="0"/>
              <a:t> (nicola.bicocchi@unimore.it)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8789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4BAA9-DC3A-3D68-7710-007660EE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D4696-9713-063E-80F6-3B95827A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6219"/>
            <a:ext cx="10972800" cy="207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our application after getting records from a data source has to show them. </a:t>
            </a:r>
          </a:p>
          <a:p>
            <a:r>
              <a:rPr lang="en-US" sz="2000" dirty="0"/>
              <a:t>A simple </a:t>
            </a:r>
            <a:r>
              <a:rPr lang="en-US" sz="2000" dirty="0" err="1"/>
              <a:t>TextView</a:t>
            </a:r>
            <a:r>
              <a:rPr lang="en-US" sz="2000" dirty="0"/>
              <a:t> could go, but if we retrieve 100 or 1000 records from a Database, how much time is needed to load inside of it?</a:t>
            </a:r>
          </a:p>
          <a:p>
            <a:r>
              <a:rPr lang="en-US" sz="2000" dirty="0"/>
              <a:t>Also, if we load all data at the same time, it will impact app performance and use lot of resources.</a:t>
            </a:r>
          </a:p>
          <a:p>
            <a:r>
              <a:rPr lang="en-US" sz="2000" dirty="0"/>
              <a:t>We can not know in advanced how many data will be loaded</a:t>
            </a:r>
          </a:p>
          <a:p>
            <a:endParaRPr lang="en-US" sz="2000" dirty="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0DE1037-3B01-A7C5-6757-72CE4A3B0B28}"/>
              </a:ext>
            </a:extLst>
          </p:cNvPr>
          <p:cNvGrpSpPr/>
          <p:nvPr/>
        </p:nvGrpSpPr>
        <p:grpSpPr>
          <a:xfrm>
            <a:off x="1781718" y="3672840"/>
            <a:ext cx="8352473" cy="2545080"/>
            <a:chOff x="1317261" y="3672840"/>
            <a:chExt cx="8352473" cy="254508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B01DE41-5AE0-04F9-0E15-95C578724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4714510" y="3672840"/>
              <a:ext cx="1350648" cy="2545080"/>
            </a:xfrm>
            <a:prstGeom prst="rect">
              <a:avLst/>
            </a:prstGeom>
          </p:spPr>
        </p:pic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3CC7DE66-7766-0769-7FF8-2055ABE3A527}"/>
                </a:ext>
              </a:extLst>
            </p:cNvPr>
            <p:cNvSpPr/>
            <p:nvPr/>
          </p:nvSpPr>
          <p:spPr>
            <a:xfrm>
              <a:off x="1317261" y="4145280"/>
              <a:ext cx="1447800" cy="1691640"/>
            </a:xfrm>
            <a:prstGeom prst="can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Source</a:t>
              </a:r>
            </a:p>
          </p:txBody>
        </p:sp>
        <p:sp>
          <p:nvSpPr>
            <p:cNvPr id="9" name="Freccia a destra 8">
              <a:extLst>
                <a:ext uri="{FF2B5EF4-FFF2-40B4-BE49-F238E27FC236}">
                  <a16:creationId xmlns:a16="http://schemas.microsoft.com/office/drawing/2014/main" id="{EA5AED9A-38D9-BA48-A578-AF061A1F824A}"/>
                </a:ext>
              </a:extLst>
            </p:cNvPr>
            <p:cNvSpPr/>
            <p:nvPr/>
          </p:nvSpPr>
          <p:spPr>
            <a:xfrm>
              <a:off x="2810778" y="4945380"/>
              <a:ext cx="1901509" cy="47244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{“Bob”,”Alice”,”Elen”}</a:t>
              </a:r>
            </a:p>
          </p:txBody>
        </p:sp>
        <p:sp>
          <p:nvSpPr>
            <p:cNvPr id="10" name="Freccia a sinistra 9">
              <a:extLst>
                <a:ext uri="{FF2B5EF4-FFF2-40B4-BE49-F238E27FC236}">
                  <a16:creationId xmlns:a16="http://schemas.microsoft.com/office/drawing/2014/main" id="{6021A2D4-245E-F245-E3C6-1DDFA7D7F31C}"/>
                </a:ext>
              </a:extLst>
            </p:cNvPr>
            <p:cNvSpPr/>
            <p:nvPr/>
          </p:nvSpPr>
          <p:spPr>
            <a:xfrm>
              <a:off x="2810778" y="4373245"/>
              <a:ext cx="1764504" cy="4724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getData()</a:t>
              </a: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77B87570-05B4-76D7-377D-BE32096D9EFD}"/>
                </a:ext>
              </a:extLst>
            </p:cNvPr>
            <p:cNvSpPr/>
            <p:nvPr/>
          </p:nvSpPr>
          <p:spPr>
            <a:xfrm>
              <a:off x="4826907" y="4006850"/>
              <a:ext cx="1120775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FBA2B7E-85BF-1FD2-8C51-035CC6228906}"/>
                </a:ext>
              </a:extLst>
            </p:cNvPr>
            <p:cNvSpPr/>
            <p:nvPr/>
          </p:nvSpPr>
          <p:spPr>
            <a:xfrm>
              <a:off x="4923585" y="5440679"/>
              <a:ext cx="931863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Show Data</a:t>
              </a: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4A6F336-B906-0F02-6DC1-2EE186B1E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8319086" y="3672840"/>
              <a:ext cx="1350648" cy="2545080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2384993C-D1EA-038D-CC02-5393BBBF5DC0}"/>
                </a:ext>
              </a:extLst>
            </p:cNvPr>
            <p:cNvSpPr/>
            <p:nvPr/>
          </p:nvSpPr>
          <p:spPr>
            <a:xfrm>
              <a:off x="8431483" y="4006850"/>
              <a:ext cx="1120775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0B8600-A509-705D-34DC-B6D23F5F74A0}"/>
                </a:ext>
              </a:extLst>
            </p:cNvPr>
            <p:cNvSpPr/>
            <p:nvPr/>
          </p:nvSpPr>
          <p:spPr>
            <a:xfrm>
              <a:off x="8528161" y="5440679"/>
              <a:ext cx="931863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Show Data</a:t>
              </a: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10A54671-D98E-0878-68B8-E306899D3CA4}"/>
                </a:ext>
              </a:extLst>
            </p:cNvPr>
            <p:cNvSpPr/>
            <p:nvPr/>
          </p:nvSpPr>
          <p:spPr>
            <a:xfrm>
              <a:off x="8525938" y="4145280"/>
              <a:ext cx="931863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Bob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463B8206-179F-E6F4-28FD-4AFA8BC094DB}"/>
                </a:ext>
              </a:extLst>
            </p:cNvPr>
            <p:cNvSpPr/>
            <p:nvPr/>
          </p:nvSpPr>
          <p:spPr>
            <a:xfrm>
              <a:off x="8525937" y="4540885"/>
              <a:ext cx="931863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Alice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297E782-9E1D-AC2E-1319-2235B504DE27}"/>
                </a:ext>
              </a:extLst>
            </p:cNvPr>
            <p:cNvSpPr/>
            <p:nvPr/>
          </p:nvSpPr>
          <p:spPr>
            <a:xfrm>
              <a:off x="8525936" y="4959667"/>
              <a:ext cx="931863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Elen</a:t>
              </a:r>
            </a:p>
          </p:txBody>
        </p:sp>
        <p:sp>
          <p:nvSpPr>
            <p:cNvPr id="19" name="Nuvola 18">
              <a:extLst>
                <a:ext uri="{FF2B5EF4-FFF2-40B4-BE49-F238E27FC236}">
                  <a16:creationId xmlns:a16="http://schemas.microsoft.com/office/drawing/2014/main" id="{3AB5BD48-5472-622E-7E2D-C01D9F6F6C99}"/>
                </a:ext>
              </a:extLst>
            </p:cNvPr>
            <p:cNvSpPr/>
            <p:nvPr/>
          </p:nvSpPr>
          <p:spPr>
            <a:xfrm>
              <a:off x="6410992" y="4227829"/>
              <a:ext cx="1562260" cy="146367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5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DE9EC-8089-A87E-1D6A-8B2362A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 &amp; AdapterViews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6030B-8262-AD95-BD32-7185AB2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62" y="1622254"/>
            <a:ext cx="4690336" cy="4659223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+mj-lt"/>
              </a:rPr>
              <a:t>Android Adapters are “a bridge between an AdapterView and the underlying data for that view”. 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latin typeface="+mj-lt"/>
              </a:rPr>
              <a:t>AdapterView:</a:t>
            </a:r>
            <a:r>
              <a:rPr lang="en-US" sz="1700" dirty="0">
                <a:latin typeface="+mj-lt"/>
              </a:rPr>
              <a:t> is a group of widgets (aka view) components in Android that include the ListView, Spinner, and </a:t>
            </a:r>
            <a:r>
              <a:rPr lang="en-US" sz="1700" dirty="0" err="1">
                <a:latin typeface="+mj-lt"/>
              </a:rPr>
              <a:t>GridView</a:t>
            </a:r>
            <a:r>
              <a:rPr lang="en-US" sz="1700" dirty="0">
                <a:latin typeface="+mj-lt"/>
              </a:rPr>
              <a:t>.  In general, it is the widgets that provide the ability to select in the UI.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dapterView  is responsible for how data should be displayed. Adapter Views controls and display View objects repeatedly</a:t>
            </a:r>
            <a:r>
              <a:rPr lang="en-US" sz="1700" dirty="0">
                <a:latin typeface="+mj-lt"/>
              </a:rPr>
              <a:t>. It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contains a set of Views that display data from data source </a:t>
            </a:r>
            <a:br>
              <a:rPr lang="en-US" sz="1700" dirty="0">
                <a:latin typeface="+mj-lt"/>
              </a:rPr>
            </a:br>
            <a:endParaRPr lang="en-US" sz="17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+mj-lt"/>
              </a:rPr>
              <a:t>Adapter: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is responsible to managing the data,</a:t>
            </a:r>
            <a:r>
              <a:rPr lang="en-US" sz="1700" dirty="0">
                <a:latin typeface="+mj-lt"/>
              </a:rPr>
              <a:t> It reads data from various data sources, coverts it into View objects and provide it to the linked Adapter view to create UI components.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US" sz="1700" dirty="0">
              <a:latin typeface="+mj-lt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6D90091-22B9-A7F4-82FE-381A0F0BD831}"/>
              </a:ext>
            </a:extLst>
          </p:cNvPr>
          <p:cNvGrpSpPr/>
          <p:nvPr/>
        </p:nvGrpSpPr>
        <p:grpSpPr>
          <a:xfrm>
            <a:off x="5499100" y="1855290"/>
            <a:ext cx="6373586" cy="4728072"/>
            <a:chOff x="1036266" y="3675699"/>
            <a:chExt cx="6969919" cy="5191444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80073955-24D6-6F1E-9B60-CD5040BFF588}"/>
                </a:ext>
              </a:extLst>
            </p:cNvPr>
            <p:cNvSpPr/>
            <p:nvPr/>
          </p:nvSpPr>
          <p:spPr>
            <a:xfrm>
              <a:off x="1036266" y="4046064"/>
              <a:ext cx="1538694" cy="1517809"/>
            </a:xfrm>
            <a:prstGeom prst="can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Source</a:t>
              </a: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462251AC-327E-6672-D376-78595A14B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3923007" y="6322063"/>
              <a:ext cx="1435443" cy="2545080"/>
            </a:xfrm>
            <a:prstGeom prst="rect">
              <a:avLst/>
            </a:prstGeom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0D99F565-9593-CE09-7BBF-B1FA8A5AF8E9}"/>
                </a:ext>
              </a:extLst>
            </p:cNvPr>
            <p:cNvSpPr/>
            <p:nvPr/>
          </p:nvSpPr>
          <p:spPr>
            <a:xfrm>
              <a:off x="4042461" y="6656073"/>
              <a:ext cx="1191138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C01CB8D-E284-8961-1BC2-CF0049590B54}"/>
                </a:ext>
              </a:extLst>
            </p:cNvPr>
            <p:cNvSpPr/>
            <p:nvPr/>
          </p:nvSpPr>
          <p:spPr>
            <a:xfrm>
              <a:off x="4142846" y="6794503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Bob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4DB4FF3-A332-9EA5-BBAB-55D88B886C22}"/>
                </a:ext>
              </a:extLst>
            </p:cNvPr>
            <p:cNvSpPr/>
            <p:nvPr/>
          </p:nvSpPr>
          <p:spPr>
            <a:xfrm>
              <a:off x="4142845" y="7190108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Alice</a:t>
              </a: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B8BC554-AB2E-09B6-296E-80E53A8C0AF3}"/>
                </a:ext>
              </a:extLst>
            </p:cNvPr>
            <p:cNvSpPr/>
            <p:nvPr/>
          </p:nvSpPr>
          <p:spPr>
            <a:xfrm>
              <a:off x="4142843" y="7608890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Elen</a:t>
              </a:r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B2D28AB5-8381-9080-974A-5710751CDA1F}"/>
                </a:ext>
              </a:extLst>
            </p:cNvPr>
            <p:cNvSpPr/>
            <p:nvPr/>
          </p:nvSpPr>
          <p:spPr>
            <a:xfrm>
              <a:off x="1203353" y="5056808"/>
              <a:ext cx="314325" cy="328612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A79D3D9E-B750-B9FE-251F-FE574CEEAD86}"/>
                </a:ext>
              </a:extLst>
            </p:cNvPr>
            <p:cNvSpPr/>
            <p:nvPr/>
          </p:nvSpPr>
          <p:spPr>
            <a:xfrm>
              <a:off x="1634679" y="5142005"/>
              <a:ext cx="314325" cy="328612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81C8DCF5-0D4C-05B4-6CCA-77283B766B20}"/>
                </a:ext>
              </a:extLst>
            </p:cNvPr>
            <p:cNvSpPr/>
            <p:nvPr/>
          </p:nvSpPr>
          <p:spPr>
            <a:xfrm>
              <a:off x="2120454" y="5075028"/>
              <a:ext cx="314325" cy="328612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9F44E68B-ED2C-C99A-4B71-1188F55FB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6570742" y="3675699"/>
              <a:ext cx="1435443" cy="2545080"/>
            </a:xfrm>
            <a:prstGeom prst="rect">
              <a:avLst/>
            </a:prstGeom>
          </p:spPr>
        </p:pic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926C640E-BA6E-071A-48BE-97A27F2A0F7C}"/>
                </a:ext>
              </a:extLst>
            </p:cNvPr>
            <p:cNvSpPr/>
            <p:nvPr/>
          </p:nvSpPr>
          <p:spPr>
            <a:xfrm>
              <a:off x="6690196" y="4009709"/>
              <a:ext cx="1191138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9285A3-37F8-BA22-7235-F116C285908F}"/>
                </a:ext>
              </a:extLst>
            </p:cNvPr>
            <p:cNvSpPr/>
            <p:nvPr/>
          </p:nvSpPr>
          <p:spPr>
            <a:xfrm>
              <a:off x="6790578" y="4589150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958215BD-916D-F462-C548-36524AA3CC6A}"/>
                </a:ext>
              </a:extLst>
            </p:cNvPr>
            <p:cNvSpPr/>
            <p:nvPr/>
          </p:nvSpPr>
          <p:spPr>
            <a:xfrm>
              <a:off x="6790578" y="4962526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A913574-12DE-7D39-6E9C-C5E1DE523BC6}"/>
                </a:ext>
              </a:extLst>
            </p:cNvPr>
            <p:cNvSpPr/>
            <p:nvPr/>
          </p:nvSpPr>
          <p:spPr>
            <a:xfrm>
              <a:off x="6790578" y="5321143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44920965-550C-D7FB-685A-A311AB516D08}"/>
                </a:ext>
              </a:extLst>
            </p:cNvPr>
            <p:cNvSpPr/>
            <p:nvPr/>
          </p:nvSpPr>
          <p:spPr>
            <a:xfrm>
              <a:off x="3867150" y="4005582"/>
              <a:ext cx="1538694" cy="1558290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Adapter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5E38191B-0AF4-654F-69F3-2B5437F8B0BE}"/>
                </a:ext>
              </a:extLst>
            </p:cNvPr>
            <p:cNvSpPr/>
            <p:nvPr/>
          </p:nvSpPr>
          <p:spPr>
            <a:xfrm>
              <a:off x="4141314" y="4763773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91A32EDB-BFCC-56A1-3728-BE3B8C769474}"/>
                </a:ext>
              </a:extLst>
            </p:cNvPr>
            <p:cNvSpPr/>
            <p:nvPr/>
          </p:nvSpPr>
          <p:spPr>
            <a:xfrm>
              <a:off x="4510589" y="4795839"/>
              <a:ext cx="251816" cy="2286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ccia a sinistra 33">
              <a:extLst>
                <a:ext uri="{FF2B5EF4-FFF2-40B4-BE49-F238E27FC236}">
                  <a16:creationId xmlns:a16="http://schemas.microsoft.com/office/drawing/2014/main" id="{9917AD6B-1367-A636-61D7-C60E06B9AC18}"/>
                </a:ext>
              </a:extLst>
            </p:cNvPr>
            <p:cNvSpPr/>
            <p:nvPr/>
          </p:nvSpPr>
          <p:spPr>
            <a:xfrm>
              <a:off x="2694414" y="4420873"/>
              <a:ext cx="1001286" cy="152400"/>
            </a:xfrm>
            <a:prstGeom prst="left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ccia a sinistra 34">
              <a:extLst>
                <a:ext uri="{FF2B5EF4-FFF2-40B4-BE49-F238E27FC236}">
                  <a16:creationId xmlns:a16="http://schemas.microsoft.com/office/drawing/2014/main" id="{91B100B0-6F6C-766B-3F07-938159E5213B}"/>
                </a:ext>
              </a:extLst>
            </p:cNvPr>
            <p:cNvSpPr/>
            <p:nvPr/>
          </p:nvSpPr>
          <p:spPr>
            <a:xfrm rot="10800000">
              <a:off x="2694414" y="4817750"/>
              <a:ext cx="1001286" cy="152400"/>
            </a:xfrm>
            <a:prstGeom prst="left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ccia a sinistra 35">
              <a:extLst>
                <a:ext uri="{FF2B5EF4-FFF2-40B4-BE49-F238E27FC236}">
                  <a16:creationId xmlns:a16="http://schemas.microsoft.com/office/drawing/2014/main" id="{0BB4FB13-E7B4-EE8C-D8DF-9773953B796C}"/>
                </a:ext>
              </a:extLst>
            </p:cNvPr>
            <p:cNvSpPr/>
            <p:nvPr/>
          </p:nvSpPr>
          <p:spPr>
            <a:xfrm rot="10800000">
              <a:off x="5506226" y="4872039"/>
              <a:ext cx="1001286" cy="152400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ccia a sinistra 36">
              <a:extLst>
                <a:ext uri="{FF2B5EF4-FFF2-40B4-BE49-F238E27FC236}">
                  <a16:creationId xmlns:a16="http://schemas.microsoft.com/office/drawing/2014/main" id="{715D9FD3-AC2A-84F5-4550-8A15319B6DBE}"/>
                </a:ext>
              </a:extLst>
            </p:cNvPr>
            <p:cNvSpPr/>
            <p:nvPr/>
          </p:nvSpPr>
          <p:spPr>
            <a:xfrm>
              <a:off x="5525298" y="4420873"/>
              <a:ext cx="1001286" cy="152400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ccia in giù 37">
              <a:extLst>
                <a:ext uri="{FF2B5EF4-FFF2-40B4-BE49-F238E27FC236}">
                  <a16:creationId xmlns:a16="http://schemas.microsoft.com/office/drawing/2014/main" id="{98C90D4D-D61C-1931-6474-F04DCE5B5C95}"/>
                </a:ext>
              </a:extLst>
            </p:cNvPr>
            <p:cNvSpPr/>
            <p:nvPr/>
          </p:nvSpPr>
          <p:spPr>
            <a:xfrm>
              <a:off x="4343081" y="5667060"/>
              <a:ext cx="586832" cy="53086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C8B31630-4FFE-7D8B-B3A8-F93766F95FA4}"/>
                </a:ext>
              </a:extLst>
            </p:cNvPr>
            <p:cNvSpPr/>
            <p:nvPr/>
          </p:nvSpPr>
          <p:spPr>
            <a:xfrm>
              <a:off x="6796612" y="4173385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72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869DF-DE8C-987C-52D7-0E9B916C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AdapterViews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3EB8CD-E731-A156-B926-AD81EF984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27" y="1955260"/>
            <a:ext cx="8352545" cy="3988340"/>
          </a:xfrm>
          <a:noFill/>
        </p:spPr>
      </p:pic>
    </p:spTree>
    <p:extLst>
      <p:ext uri="{BB962C8B-B14F-4D97-AF65-F5344CB8AC3E}">
        <p14:creationId xmlns:p14="http://schemas.microsoft.com/office/powerpoint/2010/main" val="203755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D7F70-EB0E-8FA3-D2BB-DABDB0D0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AdapterViews: Type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2AF9C-823D-E54F-C72E-AA7C46E3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6327"/>
            <a:ext cx="3237452" cy="1526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212529"/>
                </a:solidFill>
                <a:effectLst/>
                <a:latin typeface="+mj-lt"/>
              </a:rPr>
              <a:t>ListView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j-lt"/>
              </a:rPr>
              <a:t>It displays a vertically-scrollable collection of views, where each view is positioned immediately below the previous view in the list.</a:t>
            </a:r>
            <a:endParaRPr lang="en-US" sz="2400" b="0" i="0" dirty="0">
              <a:solidFill>
                <a:srgbClr val="212529"/>
              </a:solidFill>
              <a:effectLst/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D25114-46F7-1018-E391-B3D598C2C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8" y="3299858"/>
            <a:ext cx="3146258" cy="23203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9F13727-C197-19E6-1D4E-35BCF0C44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43" y="3299859"/>
            <a:ext cx="3146258" cy="232036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7643619-E413-DBF3-0552-E566A20DCF7B}"/>
              </a:ext>
            </a:extLst>
          </p:cNvPr>
          <p:cNvSpPr txBox="1">
            <a:spLocks/>
          </p:cNvSpPr>
          <p:nvPr/>
        </p:nvSpPr>
        <p:spPr>
          <a:xfrm>
            <a:off x="8426717" y="1580450"/>
            <a:ext cx="3475724" cy="152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i="0" dirty="0" err="1">
                <a:solidFill>
                  <a:srgbClr val="212529"/>
                </a:solidFill>
                <a:effectLst/>
                <a:latin typeface="+mj-lt"/>
              </a:rPr>
              <a:t>GridView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+mj-lt"/>
              </a:rPr>
              <a:t>: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+mj-lt"/>
              </a:rPr>
              <a:t>is a ViewGroup that displays items in a two-dimensional, scrollable grid.</a:t>
            </a:r>
            <a:endParaRPr lang="en-US" sz="1600" dirty="0">
              <a:solidFill>
                <a:srgbClr val="212529"/>
              </a:solidFill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D00BAB-2044-E3A1-4113-5E0D0B786663}"/>
              </a:ext>
            </a:extLst>
          </p:cNvPr>
          <p:cNvSpPr txBox="1"/>
          <p:nvPr/>
        </p:nvSpPr>
        <p:spPr>
          <a:xfrm>
            <a:off x="4011129" y="1585052"/>
            <a:ext cx="423020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+mj-lt"/>
              </a:rPr>
              <a:t>Spinners</a:t>
            </a:r>
            <a:r>
              <a:rPr lang="en-US" b="1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+mj-lt"/>
              </a:rPr>
              <a:t>provide a quick way to select one value from a set of values. Touching the spinner displays a dropdown menu with all other available values, from which the user can select a new one.</a:t>
            </a:r>
            <a:endParaRPr lang="en-US" dirty="0">
              <a:latin typeface="+mj-lt"/>
            </a:endParaRP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BBF3997-05E2-8CEC-8E52-E0AFA9A77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75" y="3299859"/>
            <a:ext cx="3793509" cy="29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EC6EC-7713-62B1-1B29-885AC9D2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Adapter: Type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E1E91-A007-04B3-9DAA-5B42C8D3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ArrayAdapter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: takes data from the array creates a view out of it that we can use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impleCursorAdapter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: takes the data from a cursor and creates a view out of it that we can use. Cursor is Android object that represents data taken from database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BaseAdapter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: custom adapter definable and customized in terms of: how data should be tracked, how data should be processed, how views should be generated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2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F8517AE8-ED92-4497-8A64-700A8C394E9B}" vid="{BC8164F1-3577-4AE8-8A18-059B75887F4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3057</TotalTime>
  <Words>420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Tema2</vt:lpstr>
      <vt:lpstr>Advanced GUI</vt:lpstr>
      <vt:lpstr>Issue</vt:lpstr>
      <vt:lpstr>Adapters &amp; AdapterViews</vt:lpstr>
      <vt:lpstr>AdapterViews</vt:lpstr>
      <vt:lpstr>AdapterViews: Type</vt:lpstr>
      <vt:lpstr>Adapter: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Studio</dc:title>
  <dc:creator>STEFANO POLITANÒ</dc:creator>
  <cp:lastModifiedBy>STEFANO POLITANÒ</cp:lastModifiedBy>
  <cp:revision>73</cp:revision>
  <dcterms:created xsi:type="dcterms:W3CDTF">2022-03-03T15:59:55Z</dcterms:created>
  <dcterms:modified xsi:type="dcterms:W3CDTF">2022-10-23T22:12:04Z</dcterms:modified>
</cp:coreProperties>
</file>