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7"/>
  </p:notesMasterIdLst>
  <p:sldIdLst>
    <p:sldId id="291" r:id="rId2"/>
    <p:sldId id="297" r:id="rId3"/>
    <p:sldId id="340" r:id="rId4"/>
    <p:sldId id="300" r:id="rId5"/>
    <p:sldId id="267" r:id="rId6"/>
    <p:sldId id="313" r:id="rId7"/>
    <p:sldId id="298" r:id="rId8"/>
    <p:sldId id="314" r:id="rId9"/>
    <p:sldId id="322" r:id="rId10"/>
    <p:sldId id="323" r:id="rId11"/>
    <p:sldId id="324" r:id="rId12"/>
    <p:sldId id="325" r:id="rId13"/>
    <p:sldId id="326" r:id="rId14"/>
    <p:sldId id="327" r:id="rId15"/>
    <p:sldId id="316" r:id="rId16"/>
    <p:sldId id="315" r:id="rId17"/>
    <p:sldId id="293" r:id="rId18"/>
    <p:sldId id="296" r:id="rId19"/>
    <p:sldId id="339" r:id="rId20"/>
    <p:sldId id="295" r:id="rId21"/>
    <p:sldId id="328" r:id="rId22"/>
    <p:sldId id="329" r:id="rId23"/>
    <p:sldId id="336" r:id="rId24"/>
    <p:sldId id="331" r:id="rId25"/>
    <p:sldId id="334" r:id="rId26"/>
    <p:sldId id="338" r:id="rId27"/>
    <p:sldId id="337" r:id="rId28"/>
    <p:sldId id="342" r:id="rId29"/>
    <p:sldId id="345" r:id="rId30"/>
    <p:sldId id="347" r:id="rId31"/>
    <p:sldId id="360" r:id="rId32"/>
    <p:sldId id="361" r:id="rId33"/>
    <p:sldId id="362" r:id="rId34"/>
    <p:sldId id="364" r:id="rId35"/>
    <p:sldId id="358" r:id="rId36"/>
    <p:sldId id="365" r:id="rId37"/>
    <p:sldId id="368" r:id="rId38"/>
    <p:sldId id="359" r:id="rId39"/>
    <p:sldId id="367" r:id="rId40"/>
    <p:sldId id="366" r:id="rId41"/>
    <p:sldId id="341" r:id="rId42"/>
    <p:sldId id="351" r:id="rId43"/>
    <p:sldId id="352" r:id="rId44"/>
    <p:sldId id="350" r:id="rId45"/>
    <p:sldId id="355"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FFFF66"/>
    <a:srgbClr val="C6C22C"/>
    <a:srgbClr val="C2452C"/>
    <a:srgbClr val="343434"/>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3385" autoAdjust="0"/>
  </p:normalViewPr>
  <p:slideViewPr>
    <p:cSldViewPr snapToGrid="0">
      <p:cViewPr>
        <p:scale>
          <a:sx n="75" d="100"/>
          <a:sy n="75" d="100"/>
        </p:scale>
        <p:origin x="414" y="-1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7/20/2022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31</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2"/>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This is where the lifecycle components can stop any functionality that does not need to run while the component is not visible on the screen.</a:t>
            </a:r>
          </a:p>
        </p:txBody>
      </p:sp>
    </p:spTree>
    <p:extLst>
      <p:ext uri="{BB962C8B-B14F-4D97-AF65-F5344CB8AC3E}">
        <p14:creationId xmlns:p14="http://schemas.microsoft.com/office/powerpoint/2010/main" val="20689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 Vs onStop()</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77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If you need to </a:t>
            </a:r>
            <a:r>
              <a:rPr lang="en-US" sz="3000" b="1" dirty="0"/>
              <a:t>save data </a:t>
            </a:r>
            <a:r>
              <a:rPr lang="en-US" sz="3000" dirty="0"/>
              <a:t>in your app you should do that in </a:t>
            </a:r>
            <a:r>
              <a:rPr lang="en-US" sz="3000" dirty="0" err="1"/>
              <a:t>onPause</a:t>
            </a:r>
            <a:r>
              <a:rPr lang="en-US" sz="3000" dirty="0"/>
              <a:t>() function instead of onStop() because the first one is guaranteed to be called the second one not.</a:t>
            </a:r>
          </a:p>
          <a:p>
            <a:endParaRPr lang="en-US" sz="3000" dirty="0"/>
          </a:p>
          <a:p>
            <a:r>
              <a:rPr lang="en-US" sz="3000" dirty="0"/>
              <a:t>If you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You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Further info about onStop() and </a:t>
            </a:r>
            <a:r>
              <a:rPr lang="en-US" dirty="0" err="1"/>
              <a:t>onPause</a:t>
            </a:r>
            <a:r>
              <a:rPr lang="en-US" dirty="0"/>
              <a:t>()</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dirty="0" err="1">
                <a:solidFill>
                  <a:schemeClr val="accent6">
                    <a:lumMod val="75000"/>
                  </a:schemeClr>
                </a:solidFill>
              </a:rPr>
              <a:t>onRestart</a:t>
            </a:r>
            <a:r>
              <a:rPr lang="en-US" sz="2400" dirty="0">
                <a:solidFill>
                  <a:schemeClr val="accent6">
                    <a:lumMod val="75000"/>
                  </a:schemeClr>
                </a:solidFill>
              </a:rPr>
              <a:t>:</a:t>
            </a:r>
            <a:r>
              <a:rPr lang="en-US" sz="2400" dirty="0"/>
              <a:t> 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finish() being called on the activity), or</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a:p>
            <a:endParaRPr lang="en-US" dirty="0"/>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86597B-B303-5234-9747-72315A1617AD}"/>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934BD3EB-3B0C-FEDE-E532-4B7E90402BB4}"/>
              </a:ext>
            </a:extLst>
          </p:cNvPr>
          <p:cNvSpPr>
            <a:spLocks noGrp="1"/>
          </p:cNvSpPr>
          <p:nvPr>
            <p:ph idx="1"/>
          </p:nvPr>
        </p:nvSpPr>
        <p:spPr/>
        <p:txBody>
          <a:bodyPr>
            <a:normAutofit/>
          </a:bodyPr>
          <a:lstStyle/>
          <a:p>
            <a:pPr marL="0" indent="0">
              <a:buNone/>
            </a:pPr>
            <a:r>
              <a:rPr lang="en-US" sz="2800" dirty="0"/>
              <a:t>In the previous module we saw how our project is structured.</a:t>
            </a:r>
          </a:p>
          <a:p>
            <a:pPr marL="0" indent="0">
              <a:buNone/>
            </a:pPr>
            <a:r>
              <a:rPr lang="en-US" sz="2800" dirty="0"/>
              <a:t>We said that the AndroirdManifest.xml will contain elements that will define the activities and actions of our application, in this module we go to deepen these elements:</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Activity</a:t>
            </a:r>
          </a:p>
          <a:p>
            <a:pPr>
              <a:buFont typeface="Wingdings" panose="05000000000000000000" pitchFamily="2" charset="2"/>
              <a:buChar char="Ø"/>
            </a:pPr>
            <a:r>
              <a:rPr lang="en-US" sz="2800" b="1" dirty="0">
                <a:solidFill>
                  <a:schemeClr val="accent6">
                    <a:lumMod val="75000"/>
                  </a:schemeClr>
                </a:solidFill>
              </a:rPr>
              <a:t>Intent</a:t>
            </a:r>
          </a:p>
          <a:p>
            <a:pPr>
              <a:buFont typeface="Wingdings" panose="05000000000000000000" pitchFamily="2" charset="2"/>
              <a:buChar char="Ø"/>
            </a:pPr>
            <a:r>
              <a:rPr lang="en-US" sz="2800" b="1" dirty="0">
                <a:solidFill>
                  <a:schemeClr val="accent6">
                    <a:lumMod val="75000"/>
                  </a:schemeClr>
                </a:solidFill>
              </a:rPr>
              <a:t>Fragment</a:t>
            </a:r>
          </a:p>
        </p:txBody>
      </p:sp>
    </p:spTree>
    <p:extLst>
      <p:ext uri="{BB962C8B-B14F-4D97-AF65-F5344CB8AC3E}">
        <p14:creationId xmlns:p14="http://schemas.microsoft.com/office/powerpoint/2010/main" val="428491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a:t>What is it?</a:t>
            </a:r>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Is a form of messaging managed by the operating system with which a component requires the execution of an action by another component. This useful tool is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What is it?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2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It is basically a passive data structure holding an abstract description of an action to be performed. We can divide intent in two types:</a:t>
            </a:r>
            <a:endParaRPr lang="en-US" sz="2200" dirty="0"/>
          </a:p>
          <a:p>
            <a:pPr>
              <a:buFont typeface="Wingdings" panose="05000000000000000000" pitchFamily="2" charset="2"/>
              <a:buChar char="Ø"/>
            </a:pPr>
            <a:endParaRPr lang="en-US" sz="2000" dirty="0"/>
          </a:p>
          <a:p>
            <a:endParaRPr lang="en-US" sz="2000" dirty="0"/>
          </a:p>
        </p:txBody>
      </p:sp>
      <p:pic>
        <p:nvPicPr>
          <p:cNvPr id="13" name="Immagine 12">
            <a:extLst>
              <a:ext uri="{FF2B5EF4-FFF2-40B4-BE49-F238E27FC236}">
                <a16:creationId xmlns:a16="http://schemas.microsoft.com/office/drawing/2014/main" id="{F137B138-8FE0-A22C-FB9B-CD97EF8C1690}"/>
              </a:ext>
            </a:extLst>
          </p:cNvPr>
          <p:cNvPicPr>
            <a:picLocks noChangeAspect="1"/>
          </p:cNvPicPr>
          <p:nvPr/>
        </p:nvPicPr>
        <p:blipFill rotWithShape="1">
          <a:blip r:embed="rId2">
            <a:extLst>
              <a:ext uri="{28A0092B-C50C-407E-A947-70E740481C1C}">
                <a14:useLocalDpi xmlns:a14="http://schemas.microsoft.com/office/drawing/2010/main" val="0"/>
              </a:ext>
            </a:extLst>
          </a:blip>
          <a:srcRect t="14063"/>
          <a:stretch/>
        </p:blipFill>
        <p:spPr>
          <a:xfrm>
            <a:off x="6386945" y="3283526"/>
            <a:ext cx="4777094" cy="3429000"/>
          </a:xfrm>
          <a:prstGeom prst="rect">
            <a:avLst/>
          </a:prstGeom>
        </p:spPr>
      </p:pic>
      <p:sp>
        <p:nvSpPr>
          <p:cNvPr id="14" name="CasellaDiTesto 13">
            <a:extLst>
              <a:ext uri="{FF2B5EF4-FFF2-40B4-BE49-F238E27FC236}">
                <a16:creationId xmlns:a16="http://schemas.microsoft.com/office/drawing/2014/main" id="{7D540C4E-9CEC-14D8-3842-EFD6C50AD198}"/>
              </a:ext>
            </a:extLst>
          </p:cNvPr>
          <p:cNvSpPr txBox="1"/>
          <p:nvPr/>
        </p:nvSpPr>
        <p:spPr>
          <a:xfrm>
            <a:off x="798001" y="3429000"/>
            <a:ext cx="5297999" cy="2585323"/>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accent6">
                    <a:lumMod val="75000"/>
                  </a:schemeClr>
                </a:solidFill>
              </a:rPr>
              <a:t>explicit</a:t>
            </a:r>
            <a:r>
              <a:rPr lang="en-US" sz="2400" dirty="0"/>
              <a:t>: when it is declared which component must be activated, this is very useful for opening a new Activity giving either the target app's package name or a fully-qualified component class name.</a:t>
            </a:r>
          </a:p>
          <a:p>
            <a:endParaRPr lang="en-US" sz="1600" dirty="0"/>
          </a:p>
        </p:txBody>
      </p:sp>
    </p:spTree>
    <p:extLst>
      <p:ext uri="{BB962C8B-B14F-4D97-AF65-F5344CB8AC3E}">
        <p14:creationId xmlns:p14="http://schemas.microsoft.com/office/powerpoint/2010/main" val="418981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766995"/>
          </a:xfrm>
        </p:spPr>
        <p:txBody>
          <a:bodyPr>
            <a:normAutofit lnSpcReduction="10000"/>
          </a:bodyPr>
          <a:lstStyle/>
          <a:p>
            <a:pPr>
              <a:buFont typeface="Wingdings" panose="05000000000000000000" pitchFamily="2" charset="2"/>
              <a:buChar char="Ø"/>
            </a:pPr>
            <a:r>
              <a:rPr lang="en-US" sz="2800" b="1" dirty="0">
                <a:solidFill>
                  <a:schemeClr val="accent6">
                    <a:lumMod val="75000"/>
                  </a:schemeClr>
                </a:solidFill>
              </a:rPr>
              <a:t>implicit</a:t>
            </a:r>
            <a:r>
              <a:rPr lang="en-US" sz="2800" dirty="0"/>
              <a:t>: when you do not declare which specific component must be activated, but only what action must be carried out.  They are usually used to open a dialog box that asks the user which app he wants to use to complete the action.</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4454236" y="3490805"/>
            <a:ext cx="3283527" cy="2797342"/>
          </a:xfrm>
          <a:prstGeom prst="rect">
            <a:avLst/>
          </a:prstGeom>
          <a:ln>
            <a:solidFill>
              <a:schemeClr val="tx1"/>
            </a:solidFill>
          </a:ln>
        </p:spPr>
      </p:pic>
    </p:spTree>
    <p:extLst>
      <p:ext uri="{BB962C8B-B14F-4D97-AF65-F5344CB8AC3E}">
        <p14:creationId xmlns:p14="http://schemas.microsoft.com/office/powerpoint/2010/main" val="4231389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77E8CC-5F2B-02A3-19F5-DF5F8B41955F}"/>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813B351E-9D5E-D14A-6390-60325571359C}"/>
              </a:ext>
            </a:extLst>
          </p:cNvPr>
          <p:cNvSpPr>
            <a:spLocks noGrp="1"/>
          </p:cNvSpPr>
          <p:nvPr>
            <p:ph idx="1"/>
          </p:nvPr>
        </p:nvSpPr>
        <p:spPr/>
        <p:txBody>
          <a:bodyPr>
            <a:normAutofit/>
          </a:bodyPr>
          <a:lstStyle/>
          <a:p>
            <a:pPr marL="0" indent="0">
              <a:buNone/>
            </a:pPr>
            <a:r>
              <a:rPr lang="en-US" sz="2800" dirty="0">
                <a:solidFill>
                  <a:schemeClr val="accent6">
                    <a:lumMod val="75000"/>
                  </a:schemeClr>
                </a:solidFill>
                <a:latin typeface="Consolas" panose="020B0609020204030204" pitchFamily="49" charset="0"/>
              </a:rPr>
              <a:t>//</a:t>
            </a:r>
            <a:r>
              <a:rPr lang="en-US" sz="2800" b="1" dirty="0">
                <a:solidFill>
                  <a:schemeClr val="accent6">
                    <a:lumMod val="75000"/>
                  </a:schemeClr>
                </a:solidFill>
                <a:latin typeface="Consolas" panose="020B0609020204030204" pitchFamily="49" charset="0"/>
              </a:rPr>
              <a:t>Explicit Intent</a:t>
            </a:r>
          </a:p>
          <a:p>
            <a:pPr marL="0" indent="0">
              <a:buNone/>
            </a:pPr>
            <a:r>
              <a:rPr lang="en-US" sz="2800" dirty="0">
                <a:latin typeface="Consolas" panose="020B0609020204030204" pitchFamily="49" charset="0"/>
              </a:rPr>
              <a:t>Intent intent=new Intent(</a:t>
            </a:r>
            <a:r>
              <a:rPr lang="en-US" sz="2800" dirty="0" err="1">
                <a:latin typeface="Consolas" panose="020B0609020204030204" pitchFamily="49" charset="0"/>
              </a:rPr>
              <a:t>this,SecondActivity.class</a:t>
            </a:r>
            <a:r>
              <a:rPr lang="en-US" sz="2800" dirty="0">
                <a:latin typeface="Consolas" panose="020B0609020204030204" pitchFamily="49" charset="0"/>
              </a:rPr>
              <a:t>);</a:t>
            </a:r>
          </a:p>
          <a:p>
            <a:pPr marL="0" indent="0">
              <a:buNone/>
            </a:pPr>
            <a:r>
              <a:rPr lang="en-US" sz="2800" dirty="0" err="1">
                <a:latin typeface="Consolas" panose="020B0609020204030204" pitchFamily="49" charset="0"/>
              </a:rPr>
              <a:t>startActivity</a:t>
            </a:r>
            <a:r>
              <a:rPr lang="en-US" sz="2800" dirty="0">
                <a:latin typeface="Consolas" panose="020B0609020204030204" pitchFamily="49" charset="0"/>
              </a:rPr>
              <a:t>(intent);</a:t>
            </a:r>
          </a:p>
          <a:p>
            <a:pPr marL="0" indent="0">
              <a:buNone/>
            </a:pPr>
            <a:endParaRPr lang="en-US" sz="2800" u="sng" dirty="0">
              <a:latin typeface="Consolas" panose="020B0609020204030204" pitchFamily="49" charset="0"/>
            </a:endParaRPr>
          </a:p>
          <a:p>
            <a:pPr marL="0" indent="0">
              <a:buNone/>
            </a:pPr>
            <a:r>
              <a:rPr lang="en-US" dirty="0">
                <a:solidFill>
                  <a:schemeClr val="accent6">
                    <a:lumMod val="75000"/>
                  </a:schemeClr>
                </a:solidFill>
              </a:rPr>
              <a:t>//</a:t>
            </a:r>
            <a:r>
              <a:rPr lang="en-US" b="1" dirty="0">
                <a:solidFill>
                  <a:schemeClr val="accent6">
                    <a:lumMod val="75000"/>
                  </a:schemeClr>
                </a:solidFill>
              </a:rPr>
              <a:t>Implicit Intent</a:t>
            </a:r>
          </a:p>
          <a:p>
            <a:pPr marL="0" indent="0" algn="just">
              <a:buNone/>
            </a:pPr>
            <a:r>
              <a:rPr lang="en-US" b="0" i="0" dirty="0">
                <a:solidFill>
                  <a:srgbClr val="000000"/>
                </a:solidFill>
                <a:effectLst/>
                <a:latin typeface="Consolas" panose="020B0609020204030204" pitchFamily="49" charset="0"/>
              </a:rPr>
              <a:t>Intent intent=</a:t>
            </a:r>
            <a:r>
              <a:rPr lang="en-US" i="0" dirty="0">
                <a:effectLst/>
                <a:latin typeface="Consolas" panose="020B0609020204030204" pitchFamily="49" charset="0"/>
              </a:rPr>
              <a:t>new</a:t>
            </a:r>
            <a:r>
              <a:rPr lang="en-US" b="0" i="0" dirty="0">
                <a:solidFill>
                  <a:srgbClr val="000000"/>
                </a:solidFill>
                <a:effectLst/>
                <a:latin typeface="Consolas" panose="020B0609020204030204" pitchFamily="49" charset="0"/>
              </a:rPr>
              <a:t> Intent(</a:t>
            </a:r>
            <a:r>
              <a:rPr lang="en-US" b="0" i="0" dirty="0" err="1">
                <a:solidFill>
                  <a:srgbClr val="000000"/>
                </a:solidFill>
                <a:effectLst/>
                <a:latin typeface="Consolas" panose="020B0609020204030204" pitchFamily="49" charset="0"/>
              </a:rPr>
              <a:t>Intent.</a:t>
            </a:r>
            <a:r>
              <a:rPr lang="en-US" b="1" i="0" dirty="0" err="1">
                <a:solidFill>
                  <a:srgbClr val="000000"/>
                </a:solidFill>
                <a:effectLst/>
                <a:latin typeface="Consolas" panose="020B0609020204030204" pitchFamily="49" charset="0"/>
              </a:rPr>
              <a:t>ACTION_VIEW</a:t>
            </a:r>
            <a:r>
              <a:rPr lang="en-US" b="0" i="0" dirty="0">
                <a:solidFill>
                  <a:srgbClr val="000000"/>
                </a:solidFill>
                <a:effectLst/>
                <a:latin typeface="Consolas" panose="020B0609020204030204" pitchFamily="49" charset="0"/>
              </a:rPr>
              <a:t>);  </a:t>
            </a:r>
          </a:p>
          <a:p>
            <a:pPr marL="0" indent="0" algn="just">
              <a:buNone/>
            </a:pPr>
            <a:r>
              <a:rPr lang="en-US" b="0" i="0" dirty="0" err="1">
                <a:solidFill>
                  <a:srgbClr val="000000"/>
                </a:solidFill>
                <a:effectLst/>
                <a:latin typeface="Consolas" panose="020B0609020204030204" pitchFamily="49" charset="0"/>
              </a:rPr>
              <a:t>startActivity</a:t>
            </a:r>
            <a:r>
              <a:rPr lang="en-US" b="0" i="0" dirty="0">
                <a:solidFill>
                  <a:srgbClr val="000000"/>
                </a:solidFill>
                <a:effectLst/>
                <a:latin typeface="Consolas" panose="020B0609020204030204" pitchFamily="49" charset="0"/>
              </a:rPr>
              <a:t>(intent); </a:t>
            </a:r>
          </a:p>
          <a:p>
            <a:pPr marL="0" indent="0">
              <a:buNone/>
            </a:pPr>
            <a:endParaRPr lang="en-US" dirty="0"/>
          </a:p>
        </p:txBody>
      </p:sp>
    </p:spTree>
    <p:extLst>
      <p:ext uri="{BB962C8B-B14F-4D97-AF65-F5344CB8AC3E}">
        <p14:creationId xmlns:p14="http://schemas.microsoft.com/office/powerpoint/2010/main" val="2133646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5C2BA3-3399-88AD-66EA-7E1408D70236}"/>
              </a:ext>
            </a:extLst>
          </p:cNvPr>
          <p:cNvSpPr>
            <a:spLocks noGrp="1"/>
          </p:cNvSpPr>
          <p:nvPr>
            <p:ph type="title"/>
          </p:nvPr>
        </p:nvSpPr>
        <p:spPr/>
        <p:txBody>
          <a:bodyPr/>
          <a:lstStyle/>
          <a:p>
            <a:r>
              <a:rPr lang="en-US" dirty="0"/>
              <a:t>Structure</a:t>
            </a:r>
          </a:p>
        </p:txBody>
      </p:sp>
      <p:sp>
        <p:nvSpPr>
          <p:cNvPr id="3" name="Segnaposto contenuto 2">
            <a:extLst>
              <a:ext uri="{FF2B5EF4-FFF2-40B4-BE49-F238E27FC236}">
                <a16:creationId xmlns:a16="http://schemas.microsoft.com/office/drawing/2014/main" id="{258528E0-5007-ABAF-7A8D-E0F6167489CE}"/>
              </a:ext>
            </a:extLst>
          </p:cNvPr>
          <p:cNvSpPr>
            <a:spLocks noGrp="1"/>
          </p:cNvSpPr>
          <p:nvPr>
            <p:ph idx="1"/>
          </p:nvPr>
        </p:nvSpPr>
        <p:spPr/>
        <p:txBody>
          <a:bodyPr>
            <a:normAutofit fontScale="25000" lnSpcReduction="20000"/>
          </a:bodyPr>
          <a:lstStyle/>
          <a:p>
            <a:pPr marL="0" indent="0">
              <a:buNone/>
            </a:pPr>
            <a:r>
              <a:rPr lang="en-US" sz="9600" dirty="0"/>
              <a:t>Inside an intent we can find information with this following structure:</a:t>
            </a:r>
          </a:p>
          <a:p>
            <a:pPr marL="0" indent="0">
              <a:buNone/>
            </a:pPr>
            <a:endParaRPr lang="en-US" sz="9600" dirty="0"/>
          </a:p>
          <a:p>
            <a:r>
              <a:rPr lang="en-US" sz="9600" b="1" dirty="0">
                <a:solidFill>
                  <a:schemeClr val="accent6">
                    <a:lumMod val="75000"/>
                  </a:schemeClr>
                </a:solidFill>
              </a:rPr>
              <a:t>Action</a:t>
            </a:r>
            <a:r>
              <a:rPr lang="en-US" sz="9600" dirty="0"/>
              <a:t>: defines the general action to be performed, such as ACTION_VIEW, ACTION_EDIT, ACTION_MAIN etc.</a:t>
            </a:r>
          </a:p>
          <a:p>
            <a:r>
              <a:rPr lang="en-US" sz="9600" b="1" dirty="0">
                <a:solidFill>
                  <a:schemeClr val="accent6">
                    <a:lumMod val="75000"/>
                  </a:schemeClr>
                </a:solidFill>
              </a:rPr>
              <a:t>Data</a:t>
            </a:r>
            <a:r>
              <a:rPr lang="en-US" sz="9600" dirty="0"/>
              <a:t>: defines the data to operate on like person record in a database. </a:t>
            </a:r>
          </a:p>
          <a:p>
            <a:pPr marL="0" indent="0">
              <a:buNone/>
            </a:pPr>
            <a:endParaRPr lang="en-US" sz="9600" dirty="0"/>
          </a:p>
          <a:p>
            <a:pPr marL="0" indent="0">
              <a:buNone/>
            </a:pPr>
            <a:r>
              <a:rPr lang="en-US" sz="9600" dirty="0"/>
              <a:t>Also, can specify Intent’s action with: </a:t>
            </a:r>
          </a:p>
          <a:p>
            <a:pPr marL="0" indent="0">
              <a:buNone/>
            </a:pPr>
            <a:endParaRPr lang="en-US" sz="9600" dirty="0"/>
          </a:p>
          <a:p>
            <a:r>
              <a:rPr lang="en-US" sz="9600" b="1" dirty="0"/>
              <a:t>ACTION_VIEW</a:t>
            </a:r>
            <a:endParaRPr lang="en-US" sz="9600" b="1" dirty="0">
              <a:latin typeface="+mj-lt"/>
            </a:endParaRPr>
          </a:p>
          <a:p>
            <a:r>
              <a:rPr lang="en-US" sz="9600" b="1" dirty="0"/>
              <a:t>ACTION_DIAL</a:t>
            </a:r>
          </a:p>
          <a:p>
            <a:r>
              <a:rPr lang="en-US" sz="9600" b="1" dirty="0"/>
              <a:t>ACTION_EDIT</a:t>
            </a:r>
          </a:p>
          <a:p>
            <a:r>
              <a:rPr lang="en-US" sz="9600" b="1" dirty="0"/>
              <a:t>ACTION_MAIN</a:t>
            </a:r>
          </a:p>
          <a:p>
            <a:r>
              <a:rPr lang="en-US" sz="9600" b="1" dirty="0"/>
              <a:t>ACTION_GET_CONTENT</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26247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r>
              <a:rPr lang="en-US" sz="2400" dirty="0"/>
              <a:t>Imagine to have a login and home screen, when we succeeded into login the home welcome us with a text with our username.</a:t>
            </a:r>
          </a:p>
          <a:p>
            <a:pPr marL="0" indent="0">
              <a:buNone/>
            </a:pPr>
            <a:endParaRPr lang="en-US" sz="2400" dirty="0"/>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987233" y="24587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476509" y="24587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189801" y="43535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1" name="CasellaDiTesto 10">
            <a:extLst>
              <a:ext uri="{FF2B5EF4-FFF2-40B4-BE49-F238E27FC236}">
                <a16:creationId xmlns:a16="http://schemas.microsoft.com/office/drawing/2014/main" id="{5C351C27-48A6-0893-7BD5-6EC44959A237}"/>
              </a:ext>
            </a:extLst>
          </p:cNvPr>
          <p:cNvSpPr txBox="1"/>
          <p:nvPr/>
        </p:nvSpPr>
        <p:spPr>
          <a:xfrm>
            <a:off x="987065" y="2648289"/>
            <a:ext cx="4416208" cy="3477875"/>
          </a:xfrm>
          <a:prstGeom prst="rect">
            <a:avLst/>
          </a:prstGeom>
          <a:noFill/>
        </p:spPr>
        <p:txBody>
          <a:bodyPr wrap="square" rtlCol="0">
            <a:spAutoFit/>
          </a:bodyPr>
          <a:lstStyle/>
          <a:p>
            <a:r>
              <a:rPr lang="en-US" sz="2000" dirty="0"/>
              <a:t>Basically, we need:</a:t>
            </a:r>
          </a:p>
          <a:p>
            <a:pPr marL="342900" indent="-342900">
              <a:buFont typeface="+mj-lt"/>
              <a:buAutoNum type="arabicPeriod"/>
            </a:pPr>
            <a:r>
              <a:rPr lang="en-US" sz="2000" dirty="0"/>
              <a:t>Create Login Activity and is layout in a xml file</a:t>
            </a:r>
          </a:p>
          <a:p>
            <a:pPr marL="342900" indent="-342900">
              <a:buFont typeface="+mj-lt"/>
              <a:buAutoNum type="arabicPeriod"/>
            </a:pPr>
            <a:r>
              <a:rPr lang="en-US" sz="2000" dirty="0"/>
              <a:t>Implement </a:t>
            </a:r>
            <a:r>
              <a:rPr lang="en-US" sz="2000" dirty="0" err="1"/>
              <a:t>onClick</a:t>
            </a:r>
            <a:r>
              <a:rPr lang="en-US" sz="2000"/>
              <a:t>() </a:t>
            </a:r>
            <a:r>
              <a:rPr lang="en-US" sz="2000" dirty="0"/>
              <a:t>method in order to switch to Welcome Activity</a:t>
            </a:r>
          </a:p>
          <a:p>
            <a:pPr marL="342900" indent="-342900">
              <a:buFont typeface="+mj-lt"/>
              <a:buAutoNum type="arabicPeriod"/>
            </a:pPr>
            <a:r>
              <a:rPr lang="en-US" sz="2000" dirty="0"/>
              <a:t>Pass username information between the Activities </a:t>
            </a:r>
          </a:p>
          <a:p>
            <a:pPr marL="285750" indent="-285750">
              <a:buFont typeface="Arial" panose="020B0604020202020204" pitchFamily="34" charset="0"/>
              <a:buChar char="•"/>
            </a:pPr>
            <a:endParaRPr lang="en-US" sz="2000" dirty="0"/>
          </a:p>
          <a:p>
            <a:r>
              <a:rPr lang="en-US" sz="2000" b="1" dirty="0"/>
              <a:t>Note</a:t>
            </a:r>
            <a:r>
              <a:rPr lang="en-US" sz="2000" dirty="0"/>
              <a:t>: in this example we don’t use information inside a database, we will see how to do it later.</a:t>
            </a:r>
          </a:p>
        </p:txBody>
      </p:sp>
    </p:spTree>
    <p:extLst>
      <p:ext uri="{BB962C8B-B14F-4D97-AF65-F5344CB8AC3E}">
        <p14:creationId xmlns:p14="http://schemas.microsoft.com/office/powerpoint/2010/main" val="3824075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4" name="Rectangle 1">
            <a:extLst>
              <a:ext uri="{FF2B5EF4-FFF2-40B4-BE49-F238E27FC236}">
                <a16:creationId xmlns:a16="http://schemas.microsoft.com/office/drawing/2014/main" id="{285B9B0E-125D-E7CF-DC2F-6B2AF857D191}"/>
              </a:ext>
            </a:extLst>
          </p:cNvPr>
          <p:cNvSpPr>
            <a:spLocks noGrp="1" noChangeArrowheads="1"/>
          </p:cNvSpPr>
          <p:nvPr>
            <p:ph idx="1"/>
          </p:nvPr>
        </p:nvSpPr>
        <p:spPr bwMode="auto">
          <a:xfrm>
            <a:off x="1116767" y="1128032"/>
            <a:ext cx="9958466" cy="62324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i="0" u="none" strike="noStrike" cap="none" normalizeH="0" baseline="0" dirty="0">
                <a:ln>
                  <a:noFill/>
                </a:ln>
                <a:effectLst/>
                <a:latin typeface="Consolas" panose="020B0609020204030204" pitchFamily="49" charset="0"/>
              </a:rPr>
            </a:br>
            <a:endParaRPr kumimoji="0" lang="en-US" altLang="en-US" sz="140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effectLst/>
                <a:latin typeface="Consolas" panose="020B0609020204030204" pitchFamily="49" charset="0"/>
              </a:rPr>
              <a:t>public class </a:t>
            </a:r>
            <a:r>
              <a:rPr kumimoji="0" lang="en-US" altLang="en-US" sz="1400" i="0" u="none" strike="noStrike" cap="none" normalizeH="0" baseline="0" dirty="0" err="1">
                <a:ln>
                  <a:noFill/>
                </a:ln>
                <a:effectLst/>
                <a:latin typeface="Consolas" panose="020B0609020204030204" pitchFamily="49" charset="0"/>
              </a:rPr>
              <a:t>LoginActivity</a:t>
            </a:r>
            <a:r>
              <a:rPr kumimoji="0" lang="en-US" altLang="en-US" sz="1400" i="0" u="none" strike="noStrike" cap="none" normalizeH="0" baseline="0" dirty="0">
                <a:ln>
                  <a:noFill/>
                </a:ln>
                <a:effectLst/>
                <a:latin typeface="Consolas" panose="020B0609020204030204" pitchFamily="49" charset="0"/>
              </a:rPr>
              <a:t> extends </a:t>
            </a:r>
            <a:r>
              <a:rPr kumimoji="0" lang="en-US" altLang="en-US" sz="1400" i="0" u="none" strike="noStrike" cap="none" normalizeH="0" baseline="0" dirty="0" err="1">
                <a:ln>
                  <a:noFill/>
                </a:ln>
                <a:effectLst/>
                <a:latin typeface="Consolas" panose="020B0609020204030204" pitchFamily="49" charset="0"/>
              </a:rPr>
              <a:t>AppCompatActivity</a:t>
            </a: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br>
              <a:rPr kumimoji="0" lang="en-US" altLang="en-US" sz="1400"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solidFill>
                  <a:srgbClr val="FFC000"/>
                </a:solidFill>
                <a:effectLst/>
                <a:latin typeface="Consolas" panose="020B0609020204030204" pitchFamily="49" charset="0"/>
              </a:rPr>
              <a:t>    @Override</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protected void onCreate(Bundle </a:t>
            </a:r>
            <a:r>
              <a:rPr kumimoji="0" lang="en-US" altLang="en-US" sz="1400" i="0" u="none" strike="noStrike" cap="none" normalizeH="0" baseline="0" dirty="0" err="1">
                <a:ln>
                  <a:noFill/>
                </a:ln>
                <a:effectLst/>
                <a:latin typeface="Consolas" panose="020B0609020204030204" pitchFamily="49" charset="0"/>
              </a:rPr>
              <a:t>savedInstanceState</a:t>
            </a: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super.onCreate</a:t>
            </a:r>
            <a:r>
              <a:rPr kumimoji="0" lang="en-US" altLang="en-US" sz="1400" i="0" u="none" strike="noStrike" cap="none" normalizeH="0" baseline="0" dirty="0">
                <a:ln>
                  <a:noFill/>
                </a:ln>
                <a:effectLst/>
                <a:latin typeface="Consolas" panose="020B0609020204030204" pitchFamily="49" charset="0"/>
              </a:rPr>
              <a:t>(</a:t>
            </a:r>
            <a:r>
              <a:rPr kumimoji="0" lang="en-US" altLang="en-US" sz="1400" i="0" u="none" strike="noStrike" cap="none" normalizeH="0" baseline="0" dirty="0" err="1">
                <a:ln>
                  <a:noFill/>
                </a:ln>
                <a:effectLst/>
                <a:latin typeface="Consolas" panose="020B0609020204030204" pitchFamily="49" charset="0"/>
              </a:rPr>
              <a:t>savedInstanceState</a:t>
            </a:r>
            <a:r>
              <a:rPr kumimoji="0" lang="en-US" altLang="en-US" sz="1400" i="0" u="none" strike="noStrike" cap="none" normalizeH="0" baseline="0" dirty="0">
                <a:ln>
                  <a:noFill/>
                </a:ln>
                <a:effectLst/>
                <a:latin typeface="Consolas" panose="020B0609020204030204" pitchFamily="49" charset="0"/>
              </a:rPr>
              <a:t>);</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setContentView</a:t>
            </a:r>
            <a:r>
              <a:rPr kumimoji="0" lang="en-US" altLang="en-US" sz="1400" i="0" u="none" strike="noStrike" cap="none" normalizeH="0" baseline="0" dirty="0">
                <a:ln>
                  <a:noFill/>
                </a:ln>
                <a:effectLst/>
                <a:latin typeface="Consolas" panose="020B0609020204030204" pitchFamily="49" charset="0"/>
              </a:rPr>
              <a:t>(</a:t>
            </a:r>
            <a:r>
              <a:rPr kumimoji="0" lang="en-US" altLang="en-US" sz="1400" i="0" u="none" strike="noStrike" cap="none" normalizeH="0" baseline="0" dirty="0" err="1">
                <a:ln>
                  <a:noFill/>
                </a:ln>
                <a:effectLst/>
                <a:latin typeface="Consolas" panose="020B0609020204030204" pitchFamily="49" charset="0"/>
              </a:rPr>
              <a:t>R.layout.</a:t>
            </a:r>
            <a:r>
              <a:rPr kumimoji="0" lang="en-US" altLang="en-US" sz="1400" i="1" u="none" strike="noStrike" cap="none" normalizeH="0" baseline="0" dirty="0" err="1">
                <a:ln>
                  <a:noFill/>
                </a:ln>
                <a:effectLst/>
                <a:latin typeface="Consolas" panose="020B0609020204030204" pitchFamily="49" charset="0"/>
              </a:rPr>
              <a:t>activity_login</a:t>
            </a:r>
            <a:r>
              <a:rPr kumimoji="0" lang="en-US" altLang="en-US" sz="140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i="1" dirty="0">
                <a:latin typeface="Consolas" panose="020B0609020204030204" pitchFamily="49" charset="0"/>
              </a:rPr>
              <a:t>//identify our button in our xml file</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Button home=</a:t>
            </a:r>
            <a:r>
              <a:rPr kumimoji="0" lang="en-US" altLang="en-US" sz="1400" i="0" u="none" strike="noStrike" cap="none" normalizeH="0" baseline="0" dirty="0" err="1">
                <a:ln>
                  <a:noFill/>
                </a:ln>
                <a:effectLst/>
                <a:latin typeface="Consolas" panose="020B0609020204030204" pitchFamily="49" charset="0"/>
              </a:rPr>
              <a:t>findViewById</a:t>
            </a:r>
            <a:r>
              <a:rPr kumimoji="0" lang="en-US" altLang="en-US" sz="1400" i="0" u="none" strike="noStrike" cap="none" normalizeH="0" baseline="0" dirty="0">
                <a:ln>
                  <a:noFill/>
                </a:ln>
                <a:effectLst/>
                <a:latin typeface="Consolas" panose="020B0609020204030204" pitchFamily="49" charset="0"/>
              </a:rPr>
              <a:t>(</a:t>
            </a:r>
            <a:r>
              <a:rPr kumimoji="0" lang="en-US" altLang="en-US" sz="1400" i="0" u="none" strike="noStrike" cap="none" normalizeH="0" baseline="0" dirty="0" err="1">
                <a:ln>
                  <a:noFill/>
                </a:ln>
                <a:effectLst/>
                <a:latin typeface="Consolas" panose="020B0609020204030204" pitchFamily="49" charset="0"/>
              </a:rPr>
              <a:t>R.id.</a:t>
            </a:r>
            <a:r>
              <a:rPr kumimoji="0" lang="en-US" altLang="en-US" sz="1400" i="1" u="none" strike="noStrike" cap="none" normalizeH="0" baseline="0" dirty="0" err="1">
                <a:ln>
                  <a:noFill/>
                </a:ln>
                <a:effectLst/>
                <a:latin typeface="Consolas" panose="020B0609020204030204" pitchFamily="49" charset="0"/>
              </a:rPr>
              <a:t>loginButton</a:t>
            </a:r>
            <a:r>
              <a:rPr kumimoji="0" lang="en-US" altLang="en-US" sz="140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dirty="0" err="1">
                <a:latin typeface="Consolas" panose="020B0609020204030204" pitchFamily="49" charset="0"/>
              </a:rPr>
              <a:t>EditText</a:t>
            </a:r>
            <a:r>
              <a:rPr lang="en-US" altLang="en-US" sz="1400" dirty="0">
                <a:latin typeface="Consolas" panose="020B0609020204030204" pitchFamily="49" charset="0"/>
              </a:rPr>
              <a:t> username=</a:t>
            </a:r>
            <a:r>
              <a:rPr lang="en-US" altLang="en-US" sz="1400" dirty="0" err="1">
                <a:latin typeface="Consolas" panose="020B0609020204030204" pitchFamily="49" charset="0"/>
              </a:rPr>
              <a:t>findViewById</a:t>
            </a:r>
            <a:r>
              <a:rPr lang="en-US" altLang="en-US" sz="1400" dirty="0">
                <a:latin typeface="Consolas" panose="020B0609020204030204" pitchFamily="49" charset="0"/>
              </a:rPr>
              <a:t>(</a:t>
            </a:r>
            <a:r>
              <a:rPr lang="en-US" altLang="en-US" sz="1400" dirty="0" err="1">
                <a:latin typeface="Consolas" panose="020B0609020204030204" pitchFamily="49" charset="0"/>
              </a:rPr>
              <a:t>R.id.usernameText</a:t>
            </a:r>
            <a:r>
              <a:rPr lang="en-US" altLang="en-US" sz="1400" dirty="0">
                <a:latin typeface="Consolas" panose="020B0609020204030204" pitchFamily="49" charset="0"/>
              </a:rPr>
              <a:t>);</a:t>
            </a:r>
            <a:endParaRPr kumimoji="0" lang="en-US" altLang="en-US" sz="140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1" u="none" strike="noStrike" cap="none" normalizeH="0" baseline="0" dirty="0">
                <a:ln>
                  <a:noFill/>
                </a:ln>
                <a:effectLst/>
                <a:latin typeface="Consolas" panose="020B0609020204030204" pitchFamily="49" charset="0"/>
              </a:rPr>
              <a:t>//add a click listener to button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home.setOnClickListener</a:t>
            </a:r>
            <a:r>
              <a:rPr kumimoji="0" lang="en-US" altLang="en-US" sz="1400" i="0" u="none" strike="noStrike" cap="none" normalizeH="0" baseline="0" dirty="0">
                <a:ln>
                  <a:noFill/>
                </a:ln>
                <a:effectLst/>
                <a:latin typeface="Consolas" panose="020B0609020204030204" pitchFamily="49" charset="0"/>
              </a:rPr>
              <a:t>(new </a:t>
            </a:r>
            <a:r>
              <a:rPr kumimoji="0" lang="en-US" altLang="en-US" sz="1400" i="0" u="none" strike="noStrike" cap="none" normalizeH="0" baseline="0" dirty="0" err="1">
                <a:ln>
                  <a:noFill/>
                </a:ln>
                <a:effectLst/>
                <a:latin typeface="Consolas" panose="020B0609020204030204" pitchFamily="49" charset="0"/>
              </a:rPr>
              <a:t>View.OnClickListener</a:t>
            </a: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@Override</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public void </a:t>
            </a:r>
            <a:r>
              <a:rPr kumimoji="0" lang="en-US" altLang="en-US" sz="1400" i="0" u="none" strike="noStrike" cap="none" normalizeH="0" baseline="0" dirty="0" err="1">
                <a:ln>
                  <a:noFill/>
                </a:ln>
                <a:effectLst/>
                <a:latin typeface="Consolas" panose="020B0609020204030204" pitchFamily="49" charset="0"/>
              </a:rPr>
              <a:t>onClick</a:t>
            </a:r>
            <a:r>
              <a:rPr kumimoji="0" lang="en-US" altLang="en-US" sz="1400"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i="1" dirty="0">
                <a:latin typeface="Consolas" panose="020B0609020204030204" pitchFamily="49" charset="0"/>
              </a:rPr>
              <a:t>//create an explicit intent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Intent intent=new Intent(</a:t>
            </a:r>
            <a:r>
              <a:rPr kumimoji="0" lang="en-US" altLang="en-US" sz="1400" i="0" u="none" strike="noStrike" cap="none" normalizeH="0" baseline="0" dirty="0" err="1">
                <a:ln>
                  <a:noFill/>
                </a:ln>
                <a:effectLst/>
                <a:latin typeface="Consolas" panose="020B0609020204030204" pitchFamily="49" charset="0"/>
              </a:rPr>
              <a:t>LoginActivity.this,HomeActivity.class</a:t>
            </a:r>
            <a:r>
              <a:rPr kumimoji="0" lang="en-US" altLang="en-US" sz="140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i="1" dirty="0">
                <a:latin typeface="Consolas" panose="020B0609020204030204" pitchFamily="49" charset="0"/>
              </a:rPr>
              <a:t>//add string to the intent named username with the value contained in </a:t>
            </a:r>
            <a:r>
              <a:rPr lang="en-US" altLang="en-US" sz="1400" i="1" dirty="0" err="1">
                <a:latin typeface="Consolas" panose="020B0609020204030204" pitchFamily="49" charset="0"/>
              </a:rPr>
              <a:t>EditText</a:t>
            </a:r>
            <a:r>
              <a:rPr lang="en-US" altLang="en-US" sz="1400" i="1" dirty="0">
                <a:latin typeface="Consolas" panose="020B0609020204030204" pitchFamily="49" charset="0"/>
              </a:rPr>
              <a:t> </a:t>
            </a:r>
            <a:endParaRPr kumimoji="0" lang="en-US" altLang="en-US" sz="1400" i="1"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dirty="0" err="1">
                <a:latin typeface="Consolas" panose="020B0609020204030204" pitchFamily="49" charset="0"/>
              </a:rPr>
              <a:t>intent.putExtra</a:t>
            </a:r>
            <a:r>
              <a:rPr lang="en-US" altLang="en-US" sz="1400" dirty="0">
                <a:latin typeface="Consolas" panose="020B0609020204030204" pitchFamily="49" charset="0"/>
              </a:rPr>
              <a:t>(“username”,</a:t>
            </a:r>
            <a:r>
              <a:rPr lang="en-US" altLang="en-US" sz="1400" dirty="0" err="1">
                <a:latin typeface="Consolas" panose="020B0609020204030204" pitchFamily="49" charset="0"/>
              </a:rPr>
              <a:t>username.getText</a:t>
            </a:r>
            <a:r>
              <a:rPr lang="en-US" altLang="en-US" sz="1400" dirty="0">
                <a:latin typeface="Consolas" panose="020B0609020204030204" pitchFamily="49" charset="0"/>
              </a:rPr>
              <a:t>().</a:t>
            </a:r>
            <a:r>
              <a:rPr lang="en-US" altLang="en-US" sz="1400" dirty="0" err="1">
                <a:latin typeface="Consolas" panose="020B0609020204030204" pitchFamily="49" charset="0"/>
              </a:rPr>
              <a:t>toString</a:t>
            </a:r>
            <a:r>
              <a:rPr lang="en-US" altLang="en-US" sz="1400" dirty="0">
                <a:latin typeface="Consolas" panose="020B0609020204030204" pitchFamily="49" charset="0"/>
              </a:rPr>
              <a:t>());</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startActivity</a:t>
            </a:r>
            <a:r>
              <a:rPr kumimoji="0" lang="en-US" altLang="en-US" sz="1400" i="0" u="none" strike="noStrike" cap="none" normalizeH="0" baseline="0" dirty="0">
                <a:ln>
                  <a:noFill/>
                </a:ln>
                <a:effectLst/>
                <a:latin typeface="Consolas" panose="020B0609020204030204" pitchFamily="49" charset="0"/>
              </a:rPr>
              <a:t>(intent);</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br>
              <a:rPr kumimoji="0" lang="en-US" altLang="en-US" sz="1100" i="0" u="none" strike="noStrike" cap="none" normalizeH="0" baseline="0" dirty="0">
                <a:ln>
                  <a:noFill/>
                </a:ln>
                <a:effectLst/>
                <a:latin typeface="Consolas" panose="020B0609020204030204" pitchFamily="49" charset="0"/>
              </a:rPr>
            </a:br>
            <a:br>
              <a:rPr kumimoji="0" lang="en-US" altLang="en-US" sz="10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388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675687"/>
            <a:ext cx="9809018" cy="477053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a:t>
            </a:r>
            <a:r>
              <a:rPr kumimoji="0" lang="en-US" altLang="en-US" sz="1900" b="0" i="0" u="none" strike="noStrike" cap="none" normalizeH="0" baseline="0" dirty="0" err="1">
                <a:ln>
                  <a:noFill/>
                </a:ln>
                <a:effectLst/>
                <a:latin typeface="Consolas" panose="020B0609020204030204" pitchFamily="49" charset="0"/>
              </a:rPr>
              <a:t>findViewById</a:t>
            </a:r>
            <a:r>
              <a:rPr kumimoji="0" lang="en-US" altLang="en-US" sz="1900" b="0" i="0" u="none" strike="noStrike" cap="none" normalizeH="0" baseline="0" dirty="0">
                <a:ln>
                  <a:noFill/>
                </a:ln>
                <a:effectLst/>
                <a:latin typeface="Consolas" panose="020B0609020204030204" pitchFamily="49" charset="0"/>
              </a:rPr>
              <a:t>(R.id.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48814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787223"/>
          </a:xfrm>
        </p:spPr>
        <p:txBody>
          <a:bodyPr>
            <a:normAutofit lnSpcReduction="10000"/>
          </a:bodyPr>
          <a:lstStyle/>
          <a:p>
            <a:pPr marL="0" indent="0">
              <a:buNone/>
            </a:pPr>
            <a:r>
              <a:rPr lang="en-US" sz="2400" dirty="0"/>
              <a:t>A Fragment </a:t>
            </a:r>
            <a:r>
              <a:rPr lang="en-US" sz="2400" b="1" dirty="0"/>
              <a:t>represents a reusable components or </a:t>
            </a:r>
            <a:r>
              <a:rPr lang="en-US" sz="2400" b="1" dirty="0" err="1"/>
              <a:t>subactivities</a:t>
            </a:r>
            <a:r>
              <a:rPr lang="en-US" sz="2400" b="1" dirty="0"/>
              <a:t> </a:t>
            </a:r>
            <a:r>
              <a:rPr lang="en-US" sz="2400" dirty="0"/>
              <a:t>used to control part of a screen and can be reused between them.</a:t>
            </a:r>
            <a:endParaRPr lang="en-US" sz="2300" dirty="0"/>
          </a:p>
          <a:p>
            <a:pPr marL="0" indent="0">
              <a:buNone/>
            </a:pPr>
            <a:endParaRPr lang="en-US" sz="2400" dirty="0"/>
          </a:p>
        </p:txBody>
      </p:sp>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2855627" y="447728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What is it?</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t>
            </a:r>
            <a:r>
              <a:rPr lang="en-US" sz="2800"/>
              <a:t>a                  non-deterministic </a:t>
            </a:r>
            <a:r>
              <a:rPr lang="en-US" sz="2800" dirty="0"/>
              <a:t>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activity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20000"/>
          </a:bodyPr>
          <a:lstStyle/>
          <a:p>
            <a:pPr marL="0" indent="0" fontAlgn="base">
              <a:spcBef>
                <a:spcPts val="0"/>
              </a:spcBef>
              <a:buNone/>
            </a:pPr>
            <a:r>
              <a:rPr lang="en-US" sz="2600" dirty="0">
                <a:latin typeface="+mj-lt"/>
              </a:rPr>
              <a:t>To create a Fragment we must follow few steps. However, it is necessary to understand further aspects.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734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596356"/>
            <a:ext cx="11323612" cy="47782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a:t>
            </a:r>
            <a:r>
              <a:rPr kumimoji="0" lang="en-US" altLang="en-US" sz="1050" b="1" i="0" u="none" strike="noStrike" cap="none" normalizeH="0" baseline="0" dirty="0" err="1">
                <a:ln>
                  <a:noFill/>
                </a:ln>
                <a:effectLst/>
                <a:latin typeface="Consolas" panose="020B0609020204030204" pitchFamily="49" charset="0"/>
              </a:rPr>
              <a:t>findViewById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a:t>
            </a:r>
            <a:r>
              <a:rPr kumimoji="0" lang="en-US" altLang="en-US" sz="1050" b="1" i="0" u="none" strike="noStrike" cap="none" normalizeH="0" baseline="0" dirty="0" err="1">
                <a:ln>
                  <a:noFill/>
                </a:ln>
                <a:effectLst/>
                <a:latin typeface="Consolas" panose="020B0609020204030204" pitchFamily="49" charset="0"/>
              </a:rPr>
              <a:t>findViewById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9FCCB9-2013-14CC-D23E-80D92FBE871E}"/>
              </a:ext>
            </a:extLst>
          </p:cNvPr>
          <p:cNvSpPr>
            <a:spLocks noGrp="1"/>
          </p:cNvSpPr>
          <p:nvPr>
            <p:ph type="title"/>
          </p:nvPr>
        </p:nvSpPr>
        <p:spPr/>
        <p:txBody>
          <a:bodyPr/>
          <a:lstStyle/>
          <a:p>
            <a:r>
              <a:rPr lang="en-US" dirty="0"/>
              <a:t>Activity vs Fragment</a:t>
            </a:r>
          </a:p>
        </p:txBody>
      </p:sp>
      <p:graphicFrame>
        <p:nvGraphicFramePr>
          <p:cNvPr id="4" name="Tabella 4">
            <a:extLst>
              <a:ext uri="{FF2B5EF4-FFF2-40B4-BE49-F238E27FC236}">
                <a16:creationId xmlns:a16="http://schemas.microsoft.com/office/drawing/2014/main" id="{65BED8BA-1ACB-1519-C4E9-265871D3DBDC}"/>
              </a:ext>
            </a:extLst>
          </p:cNvPr>
          <p:cNvGraphicFramePr>
            <a:graphicFrameLocks noGrp="1"/>
          </p:cNvGraphicFramePr>
          <p:nvPr>
            <p:ph idx="1"/>
            <p:extLst>
              <p:ext uri="{D42A27DB-BD31-4B8C-83A1-F6EECF244321}">
                <p14:modId xmlns:p14="http://schemas.microsoft.com/office/powerpoint/2010/main" val="381607944"/>
              </p:ext>
            </p:extLst>
          </p:nvPr>
        </p:nvGraphicFramePr>
        <p:xfrm>
          <a:off x="856343" y="2245745"/>
          <a:ext cx="10261600" cy="6434225"/>
        </p:xfrm>
        <a:graphic>
          <a:graphicData uri="http://schemas.openxmlformats.org/drawingml/2006/table">
            <a:tbl>
              <a:tblPr firstRow="1" bandRow="1">
                <a:tableStyleId>{93296810-A885-4BE3-A3E7-6D5BEEA58F35}</a:tableStyleId>
              </a:tblPr>
              <a:tblGrid>
                <a:gridCol w="5130800">
                  <a:extLst>
                    <a:ext uri="{9D8B030D-6E8A-4147-A177-3AD203B41FA5}">
                      <a16:colId xmlns:a16="http://schemas.microsoft.com/office/drawing/2014/main" val="181064694"/>
                    </a:ext>
                  </a:extLst>
                </a:gridCol>
                <a:gridCol w="5130800">
                  <a:extLst>
                    <a:ext uri="{9D8B030D-6E8A-4147-A177-3AD203B41FA5}">
                      <a16:colId xmlns:a16="http://schemas.microsoft.com/office/drawing/2014/main" val="1352705863"/>
                    </a:ext>
                  </a:extLst>
                </a:gridCol>
              </a:tblGrid>
              <a:tr h="0">
                <a:tc>
                  <a:txBody>
                    <a:bodyPr/>
                    <a:lstStyle/>
                    <a:p>
                      <a:pPr algn="ctr"/>
                      <a:r>
                        <a:rPr lang="en-US" sz="2400" dirty="0"/>
                        <a:t>Activity states</a:t>
                      </a:r>
                    </a:p>
                  </a:txBody>
                  <a:tcPr/>
                </a:tc>
                <a:tc>
                  <a:txBody>
                    <a:bodyPr/>
                    <a:lstStyle/>
                    <a:p>
                      <a:pPr algn="ctr"/>
                      <a:r>
                        <a:rPr lang="en-US" sz="2400" dirty="0"/>
                        <a:t>Fragment callbacks</a:t>
                      </a:r>
                    </a:p>
                    <a:p>
                      <a:pPr algn="ctr"/>
                      <a:endParaRPr lang="en-US" dirty="0"/>
                    </a:p>
                  </a:txBody>
                  <a:tcPr/>
                </a:tc>
                <a:extLst>
                  <a:ext uri="{0D108BD9-81ED-4DB2-BD59-A6C34878D82A}">
                    <a16:rowId xmlns:a16="http://schemas.microsoft.com/office/drawing/2014/main" val="708585786"/>
                  </a:ext>
                </a:extLst>
              </a:tr>
              <a:tr h="2045105">
                <a:tc>
                  <a:txBody>
                    <a:bodyPr/>
                    <a:lstStyle/>
                    <a:p>
                      <a:pPr algn="ctr"/>
                      <a:r>
                        <a:rPr lang="en-US" sz="2400" b="1" dirty="0"/>
                        <a:t>Activity created</a:t>
                      </a:r>
                    </a:p>
                  </a:txBody>
                  <a:tcPr anchor="ctr"/>
                </a:tc>
                <a:tc>
                  <a:txBody>
                    <a:bodyPr/>
                    <a:lstStyle/>
                    <a:p>
                      <a:pPr algn="ctr"/>
                      <a:r>
                        <a:rPr lang="en-US" dirty="0"/>
                        <a:t>onAttach() </a:t>
                      </a:r>
                    </a:p>
                    <a:p>
                      <a:pPr algn="ctr"/>
                      <a:endParaRPr lang="en-US" dirty="0"/>
                    </a:p>
                    <a:p>
                      <a:pPr algn="ctr"/>
                      <a:r>
                        <a:rPr lang="en-US" dirty="0"/>
                        <a:t>onCreate() </a:t>
                      </a:r>
                    </a:p>
                    <a:p>
                      <a:pPr algn="ctr"/>
                      <a:endParaRPr lang="en-US" dirty="0"/>
                    </a:p>
                    <a:p>
                      <a:pPr algn="ctr"/>
                      <a:r>
                        <a:rPr lang="en-US" dirty="0"/>
                        <a:t>onCreateView() </a:t>
                      </a:r>
                    </a:p>
                    <a:p>
                      <a:pPr algn="ctr"/>
                      <a:endParaRPr lang="en-US" dirty="0"/>
                    </a:p>
                    <a:p>
                      <a:pPr algn="ctr"/>
                      <a:r>
                        <a:rPr lang="en-US" dirty="0"/>
                        <a:t>onActivityCreated()</a:t>
                      </a:r>
                    </a:p>
                  </a:txBody>
                  <a:tcPr/>
                </a:tc>
                <a:extLst>
                  <a:ext uri="{0D108BD9-81ED-4DB2-BD59-A6C34878D82A}">
                    <a16:rowId xmlns:a16="http://schemas.microsoft.com/office/drawing/2014/main" val="502179869"/>
                  </a:ext>
                </a:extLst>
              </a:tr>
              <a:tr h="472603">
                <a:tc>
                  <a:txBody>
                    <a:bodyPr/>
                    <a:lstStyle/>
                    <a:p>
                      <a:pPr algn="ctr"/>
                      <a:r>
                        <a:rPr lang="en-US" sz="2400" b="1" dirty="0"/>
                        <a:t>Activity started</a:t>
                      </a:r>
                    </a:p>
                  </a:txBody>
                  <a:tcPr/>
                </a:tc>
                <a:tc>
                  <a:txBody>
                    <a:bodyPr/>
                    <a:lstStyle/>
                    <a:p>
                      <a:pPr algn="ctr"/>
                      <a:endParaRPr lang="en-US" dirty="0"/>
                    </a:p>
                    <a:p>
                      <a:pPr algn="ctr"/>
                      <a:r>
                        <a:rPr lang="en-US" dirty="0"/>
                        <a:t>onStart() </a:t>
                      </a:r>
                    </a:p>
                    <a:p>
                      <a:pPr algn="ctr"/>
                      <a:endParaRPr lang="en-US" dirty="0"/>
                    </a:p>
                  </a:txBody>
                  <a:tcPr/>
                </a:tc>
                <a:extLst>
                  <a:ext uri="{0D108BD9-81ED-4DB2-BD59-A6C34878D82A}">
                    <a16:rowId xmlns:a16="http://schemas.microsoft.com/office/drawing/2014/main" val="3558271193"/>
                  </a:ext>
                </a:extLst>
              </a:tr>
              <a:tr h="472603">
                <a:tc>
                  <a:txBody>
                    <a:bodyPr/>
                    <a:lstStyle/>
                    <a:p>
                      <a:pPr algn="ctr"/>
                      <a:r>
                        <a:rPr lang="en-US" sz="2400" b="1" dirty="0"/>
                        <a:t>Activity resumed</a:t>
                      </a:r>
                    </a:p>
                  </a:txBody>
                  <a:tcPr/>
                </a:tc>
                <a:tc>
                  <a:txBody>
                    <a:bodyPr/>
                    <a:lstStyle/>
                    <a:p>
                      <a:pPr algn="ctr"/>
                      <a:r>
                        <a:rPr lang="en-US" dirty="0"/>
                        <a:t>onResume()</a:t>
                      </a:r>
                    </a:p>
                    <a:p>
                      <a:pPr algn="ctr"/>
                      <a:endParaRPr lang="en-US" dirty="0"/>
                    </a:p>
                  </a:txBody>
                  <a:tcPr/>
                </a:tc>
                <a:extLst>
                  <a:ext uri="{0D108BD9-81ED-4DB2-BD59-A6C34878D82A}">
                    <a16:rowId xmlns:a16="http://schemas.microsoft.com/office/drawing/2014/main" val="3612864522"/>
                  </a:ext>
                </a:extLst>
              </a:tr>
              <a:tr h="472603">
                <a:tc>
                  <a:txBody>
                    <a:bodyPr/>
                    <a:lstStyle/>
                    <a:p>
                      <a:pPr algn="ctr"/>
                      <a:r>
                        <a:rPr lang="en-US" sz="2400" b="1" dirty="0"/>
                        <a:t>Activity paused</a:t>
                      </a:r>
                    </a:p>
                  </a:txBody>
                  <a:tcPr/>
                </a:tc>
                <a:tc>
                  <a:txBody>
                    <a:bodyPr/>
                    <a:lstStyle/>
                    <a:p>
                      <a:pPr algn="ctr"/>
                      <a:r>
                        <a:rPr lang="en-US" dirty="0"/>
                        <a:t>onStop()</a:t>
                      </a:r>
                    </a:p>
                    <a:p>
                      <a:pPr algn="ctr"/>
                      <a:endParaRPr lang="en-US" dirty="0"/>
                    </a:p>
                  </a:txBody>
                  <a:tcPr/>
                </a:tc>
                <a:extLst>
                  <a:ext uri="{0D108BD9-81ED-4DB2-BD59-A6C34878D82A}">
                    <a16:rowId xmlns:a16="http://schemas.microsoft.com/office/drawing/2014/main" val="2654438743"/>
                  </a:ext>
                </a:extLst>
              </a:tr>
              <a:tr h="562964">
                <a:tc>
                  <a:txBody>
                    <a:bodyPr/>
                    <a:lstStyle/>
                    <a:p>
                      <a:pPr algn="ctr"/>
                      <a:endParaRPr lang="en-US" dirty="0"/>
                    </a:p>
                    <a:p>
                      <a:pPr algn="ctr"/>
                      <a:r>
                        <a:rPr lang="en-US" sz="2400" b="1" dirty="0"/>
                        <a:t>Activity destroyed</a:t>
                      </a:r>
                    </a:p>
                  </a:txBody>
                  <a:tcPr/>
                </a:tc>
                <a:tc>
                  <a:txBody>
                    <a:bodyPr/>
                    <a:lstStyle/>
                    <a:p>
                      <a:pPr algn="ctr"/>
                      <a:r>
                        <a:rPr lang="en-US" dirty="0"/>
                        <a:t>onDestroyView()</a:t>
                      </a:r>
                    </a:p>
                    <a:p>
                      <a:pPr algn="ctr"/>
                      <a:endParaRPr lang="en-US" dirty="0"/>
                    </a:p>
                    <a:p>
                      <a:pPr algn="ctr"/>
                      <a:r>
                        <a:rPr lang="en-US" dirty="0"/>
                        <a:t>onDestroy()</a:t>
                      </a:r>
                    </a:p>
                    <a:p>
                      <a:pPr algn="ctr"/>
                      <a:endParaRPr lang="en-US" dirty="0"/>
                    </a:p>
                    <a:p>
                      <a:pPr algn="ctr"/>
                      <a:r>
                        <a:rPr lang="en-US" dirty="0"/>
                        <a:t>onDetach()</a:t>
                      </a:r>
                    </a:p>
                  </a:txBody>
                  <a:tcPr/>
                </a:tc>
                <a:extLst>
                  <a:ext uri="{0D108BD9-81ED-4DB2-BD59-A6C34878D82A}">
                    <a16:rowId xmlns:a16="http://schemas.microsoft.com/office/drawing/2014/main" val="897891260"/>
                  </a:ext>
                </a:extLst>
              </a:tr>
            </a:tbl>
          </a:graphicData>
        </a:graphic>
      </p:graphicFrame>
      <p:cxnSp>
        <p:nvCxnSpPr>
          <p:cNvPr id="6" name="Connettore 2 5">
            <a:extLst>
              <a:ext uri="{FF2B5EF4-FFF2-40B4-BE49-F238E27FC236}">
                <a16:creationId xmlns:a16="http://schemas.microsoft.com/office/drawing/2014/main" id="{56CB9AF5-0998-9192-4212-E4BF30542C10}"/>
              </a:ext>
            </a:extLst>
          </p:cNvPr>
          <p:cNvCxnSpPr>
            <a:cxnSpLocks/>
          </p:cNvCxnSpPr>
          <p:nvPr/>
        </p:nvCxnSpPr>
        <p:spPr>
          <a:xfrm>
            <a:off x="8505372" y="3247571"/>
            <a:ext cx="0" cy="308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4719452E-92E6-6F7B-9AB0-B692459864AA}"/>
              </a:ext>
            </a:extLst>
          </p:cNvPr>
          <p:cNvCxnSpPr>
            <a:cxnSpLocks/>
          </p:cNvCxnSpPr>
          <p:nvPr/>
        </p:nvCxnSpPr>
        <p:spPr>
          <a:xfrm>
            <a:off x="8505372" y="3875314"/>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ttore 2 11">
            <a:extLst>
              <a:ext uri="{FF2B5EF4-FFF2-40B4-BE49-F238E27FC236}">
                <a16:creationId xmlns:a16="http://schemas.microsoft.com/office/drawing/2014/main" id="{EA553F5D-A917-BC89-1A95-5630508E33DF}"/>
              </a:ext>
            </a:extLst>
          </p:cNvPr>
          <p:cNvCxnSpPr>
            <a:cxnSpLocks/>
          </p:cNvCxnSpPr>
          <p:nvPr/>
        </p:nvCxnSpPr>
        <p:spPr>
          <a:xfrm>
            <a:off x="8505372" y="4448627"/>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ttore 2 12">
            <a:extLst>
              <a:ext uri="{FF2B5EF4-FFF2-40B4-BE49-F238E27FC236}">
                <a16:creationId xmlns:a16="http://schemas.microsoft.com/office/drawing/2014/main" id="{8396ECB4-93D0-7617-F5E5-860FB766A899}"/>
              </a:ext>
            </a:extLst>
          </p:cNvPr>
          <p:cNvCxnSpPr>
            <a:cxnSpLocks/>
          </p:cNvCxnSpPr>
          <p:nvPr/>
        </p:nvCxnSpPr>
        <p:spPr>
          <a:xfrm>
            <a:off x="8505372" y="49248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D7DBB196-67FC-0559-2909-3C517A720E72}"/>
              </a:ext>
            </a:extLst>
          </p:cNvPr>
          <p:cNvCxnSpPr>
            <a:cxnSpLocks/>
          </p:cNvCxnSpPr>
          <p:nvPr/>
        </p:nvCxnSpPr>
        <p:spPr>
          <a:xfrm>
            <a:off x="8505372" y="555352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a:extLst>
              <a:ext uri="{FF2B5EF4-FFF2-40B4-BE49-F238E27FC236}">
                <a16:creationId xmlns:a16="http://schemas.microsoft.com/office/drawing/2014/main" id="{62275131-D086-AEFB-EA18-2061B78A38DE}"/>
              </a:ext>
            </a:extLst>
          </p:cNvPr>
          <p:cNvCxnSpPr>
            <a:cxnSpLocks/>
          </p:cNvCxnSpPr>
          <p:nvPr/>
        </p:nvCxnSpPr>
        <p:spPr>
          <a:xfrm>
            <a:off x="8505372" y="62202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ttore 2 16">
            <a:extLst>
              <a:ext uri="{FF2B5EF4-FFF2-40B4-BE49-F238E27FC236}">
                <a16:creationId xmlns:a16="http://schemas.microsoft.com/office/drawing/2014/main" id="{02BC7F46-6A1D-154B-03B7-094CF950C09C}"/>
              </a:ext>
            </a:extLst>
          </p:cNvPr>
          <p:cNvCxnSpPr>
            <a:cxnSpLocks/>
          </p:cNvCxnSpPr>
          <p:nvPr/>
        </p:nvCxnSpPr>
        <p:spPr>
          <a:xfrm>
            <a:off x="8505372" y="68679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ttore 2 17">
            <a:extLst>
              <a:ext uri="{FF2B5EF4-FFF2-40B4-BE49-F238E27FC236}">
                <a16:creationId xmlns:a16="http://schemas.microsoft.com/office/drawing/2014/main" id="{07DF238A-7649-B36E-9CD0-388B23F5953D}"/>
              </a:ext>
            </a:extLst>
          </p:cNvPr>
          <p:cNvCxnSpPr>
            <a:cxnSpLocks/>
          </p:cNvCxnSpPr>
          <p:nvPr/>
        </p:nvCxnSpPr>
        <p:spPr>
          <a:xfrm>
            <a:off x="8505372" y="7525202"/>
            <a:ext cx="0" cy="261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1582E641-258A-1FD6-36C5-96653013F170}"/>
              </a:ext>
            </a:extLst>
          </p:cNvPr>
          <p:cNvCxnSpPr>
            <a:cxnSpLocks/>
          </p:cNvCxnSpPr>
          <p:nvPr/>
        </p:nvCxnSpPr>
        <p:spPr>
          <a:xfrm>
            <a:off x="8505372" y="8087177"/>
            <a:ext cx="0" cy="299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71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a:t>
            </a:r>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118611" y="2978052"/>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551" y="2978052"/>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442848" y="4485363"/>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marL="0" indent="0">
              <a:buNone/>
            </a:pPr>
            <a:r>
              <a:rPr lang="en-US" sz="2400" dirty="0"/>
              <a:t>Whenever an  Activity starts the first thing </a:t>
            </a:r>
            <a:r>
              <a:rPr lang="en-US" sz="2400" dirty="0" err="1"/>
              <a:t>happends</a:t>
            </a:r>
            <a:r>
              <a:rPr lang="en-US" sz="2400" dirty="0"/>
              <a:t> is that the onCreate function is called.</a:t>
            </a:r>
            <a:endParaRPr lang="en-US" sz="2400" b="1" dirty="0">
              <a:solidFill>
                <a:schemeClr val="accent6">
                  <a:lumMod val="75000"/>
                </a:schemeClr>
              </a:solidFill>
            </a:endParaRPr>
          </a:p>
          <a:p>
            <a:pPr>
              <a:buFont typeface="Wingdings" panose="05000000000000000000" pitchFamily="2" charset="2"/>
              <a:buChar char="Ø"/>
            </a:pPr>
            <a:r>
              <a:rPr lang="en-US" sz="2400" b="1" dirty="0">
                <a:solidFill>
                  <a:schemeClr val="accent6">
                    <a:lumMod val="75000"/>
                  </a:schemeClr>
                </a:solidFill>
              </a:rPr>
              <a:t>onCreate()</a:t>
            </a:r>
            <a:r>
              <a:rPr lang="en-US" sz="2400" dirty="0"/>
              <a:t>: is the function where we insatiate our object and initialize those variables that are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2485</TotalTime>
  <Words>3382</Words>
  <Application>Microsoft Office PowerPoint</Application>
  <PresentationFormat>Widescreen</PresentationFormat>
  <Paragraphs>235</Paragraphs>
  <Slides>45</Slides>
  <Notes>1</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Consolas</vt:lpstr>
      <vt:lpstr>JetBrains Mono</vt:lpstr>
      <vt:lpstr>Roboto</vt:lpstr>
      <vt:lpstr>Wingdings</vt:lpstr>
      <vt:lpstr>Tema2</vt:lpstr>
      <vt:lpstr>Key elements of applications</vt:lpstr>
      <vt:lpstr>Summary</vt:lpstr>
      <vt:lpstr>Activity</vt:lpstr>
      <vt:lpstr>What is it?</vt:lpstr>
      <vt:lpstr>What is it?</vt:lpstr>
      <vt:lpstr>Stack of activity</vt:lpstr>
      <vt:lpstr>Activity  Lifecycle</vt:lpstr>
      <vt:lpstr>onCreate()</vt:lpstr>
      <vt:lpstr>onStart()</vt:lpstr>
      <vt:lpstr>onResume()</vt:lpstr>
      <vt:lpstr>onPause()</vt:lpstr>
      <vt:lpstr>onStop()</vt:lpstr>
      <vt:lpstr>onPause() Vs onStop()</vt:lpstr>
      <vt:lpstr>Further info about onStop() and onPause()</vt:lpstr>
      <vt:lpstr>onRestart()</vt:lpstr>
      <vt:lpstr>onDestroy()</vt:lpstr>
      <vt:lpstr>Code</vt:lpstr>
      <vt:lpstr>Code</vt:lpstr>
      <vt:lpstr>Intent</vt:lpstr>
      <vt:lpstr>What is it?</vt:lpstr>
      <vt:lpstr>What is it?</vt:lpstr>
      <vt:lpstr>Intent</vt:lpstr>
      <vt:lpstr>Code</vt:lpstr>
      <vt:lpstr>Structure</vt:lpstr>
      <vt:lpstr>Example</vt:lpstr>
      <vt:lpstr>Implementation</vt:lpstr>
      <vt:lpstr>Implementation</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Curiosity</vt:lpstr>
      <vt:lpstr>Activity vs Fragment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50</cp:revision>
  <dcterms:created xsi:type="dcterms:W3CDTF">2022-03-03T15:59:55Z</dcterms:created>
  <dcterms:modified xsi:type="dcterms:W3CDTF">2022-07-20T17:39:54Z</dcterms:modified>
</cp:coreProperties>
</file>