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4"/>
  </p:notesMasterIdLst>
  <p:sldIdLst>
    <p:sldId id="289" r:id="rId2"/>
    <p:sldId id="304" r:id="rId3"/>
    <p:sldId id="305" r:id="rId4"/>
    <p:sldId id="308" r:id="rId5"/>
    <p:sldId id="306" r:id="rId6"/>
    <p:sldId id="307" r:id="rId7"/>
    <p:sldId id="309" r:id="rId8"/>
    <p:sldId id="310" r:id="rId9"/>
    <p:sldId id="311" r:id="rId10"/>
    <p:sldId id="312" r:id="rId11"/>
    <p:sldId id="313" r:id="rId12"/>
    <p:sldId id="315" r:id="rId13"/>
    <p:sldId id="314" r:id="rId14"/>
    <p:sldId id="316" r:id="rId15"/>
    <p:sldId id="317" r:id="rId16"/>
    <p:sldId id="328" r:id="rId17"/>
    <p:sldId id="330" r:id="rId18"/>
    <p:sldId id="318" r:id="rId19"/>
    <p:sldId id="320" r:id="rId20"/>
    <p:sldId id="321" r:id="rId21"/>
    <p:sldId id="323" r:id="rId22"/>
    <p:sldId id="324" r:id="rId23"/>
    <p:sldId id="325" r:id="rId24"/>
    <p:sldId id="326" r:id="rId25"/>
    <p:sldId id="331" r:id="rId26"/>
    <p:sldId id="333" r:id="rId27"/>
    <p:sldId id="329" r:id="rId28"/>
    <p:sldId id="334" r:id="rId29"/>
    <p:sldId id="335" r:id="rId30"/>
    <p:sldId id="336" r:id="rId31"/>
    <p:sldId id="337" r:id="rId32"/>
    <p:sldId id="338" r:id="rId33"/>
    <p:sldId id="340" r:id="rId34"/>
    <p:sldId id="339" r:id="rId35"/>
    <p:sldId id="341" r:id="rId36"/>
    <p:sldId id="342" r:id="rId37"/>
    <p:sldId id="343" r:id="rId38"/>
    <p:sldId id="344" r:id="rId39"/>
    <p:sldId id="347" r:id="rId40"/>
    <p:sldId id="345" r:id="rId41"/>
    <p:sldId id="349" r:id="rId42"/>
    <p:sldId id="348" r:id="rId4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002060"/>
    <a:srgbClr val="AFDD7F"/>
    <a:srgbClr val="FFC000"/>
    <a:srgbClr val="FF0000"/>
    <a:srgbClr val="B2DCE7"/>
    <a:srgbClr val="215968"/>
    <a:srgbClr val="FC6A42"/>
    <a:srgbClr val="FF9966"/>
    <a:srgbClr val="F575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1829" autoAdjust="0"/>
  </p:normalViewPr>
  <p:slideViewPr>
    <p:cSldViewPr snapToGrid="0">
      <p:cViewPr varScale="1">
        <p:scale>
          <a:sx n="102" d="100"/>
          <a:sy n="102" d="100"/>
        </p:scale>
        <p:origin x="960" y="78"/>
      </p:cViewPr>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10/16/2022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rtl="0">
              <a:spcBef>
                <a:spcPts val="0"/>
              </a:spcBef>
              <a:spcAft>
                <a:spcPts val="0"/>
              </a:spcAft>
              <a:buNone/>
            </a:pPr>
            <a:r>
              <a:rPr lang="en-US" sz="1200" i="0" u="none" strike="noStrike" dirty="0">
                <a:solidFill>
                  <a:srgbClr val="000000"/>
                </a:solidFill>
                <a:effectLst/>
                <a:latin typeface="+mj-lt"/>
              </a:rPr>
              <a:t>To access to private files use getExternalFilesDir() to store private files on External Storage (to get a reference to file that points to private files folder on our external storage).</a:t>
            </a:r>
            <a:endParaRPr lang="en-US" sz="1200" dirty="0">
              <a:effectLst/>
              <a:latin typeface="+mj-lt"/>
            </a:endParaRPr>
          </a:p>
          <a:p>
            <a:pPr marL="0" indent="0" rtl="0">
              <a:spcBef>
                <a:spcPts val="0"/>
              </a:spcBef>
              <a:spcAft>
                <a:spcPts val="0"/>
              </a:spcAft>
              <a:buNone/>
            </a:pPr>
            <a:r>
              <a:rPr lang="en-US" sz="1200" i="0" u="none" strike="noStrike" dirty="0">
                <a:solidFill>
                  <a:srgbClr val="000000"/>
                </a:solidFill>
                <a:effectLst/>
                <a:latin typeface="+mj-lt"/>
              </a:rPr>
              <a:t>remember: files are deleted when the user uninstalls the app.</a:t>
            </a:r>
            <a:br>
              <a:rPr lang="en-US" sz="1200" b="0" dirty="0">
                <a:effectLst/>
                <a:latin typeface="+mj-lt"/>
              </a:rPr>
            </a:br>
            <a:r>
              <a:rPr lang="en-US" sz="1200" b="0" i="0" u="none" strike="noStrike" dirty="0">
                <a:solidFill>
                  <a:srgbClr val="000000"/>
                </a:solidFill>
                <a:effectLst/>
                <a:latin typeface="+mj-lt"/>
              </a:rPr>
              <a:t>To access them  use getExternalStoragePublicDirectory() to store public files on external storage (to get a reference to file that points to private files folder on our external storage).</a:t>
            </a:r>
            <a:endParaRPr lang="en-US" sz="1200" b="0" dirty="0">
              <a:effectLst/>
              <a:latin typeface="+mj-lt"/>
            </a:endParaRP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22</a:t>
            </a:fld>
            <a:endParaRPr lang="en-US"/>
          </a:p>
        </p:txBody>
      </p:sp>
    </p:spTree>
    <p:extLst>
      <p:ext uri="{BB962C8B-B14F-4D97-AF65-F5344CB8AC3E}">
        <p14:creationId xmlns:p14="http://schemas.microsoft.com/office/powerpoint/2010/main" val="199872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getExternalStorageFilesDir(String type)</a:t>
            </a:r>
            <a:r>
              <a:rPr lang="en-US" sz="1200" b="0" i="0" u="none" strike="noStrike" dirty="0">
                <a:solidFill>
                  <a:srgbClr val="000000"/>
                </a:solidFill>
                <a:effectLst/>
                <a:latin typeface="Arial" panose="020B0604020202020204" pitchFamily="34" charset="0"/>
              </a:rPr>
              <a:t>: create files specific to our app that are removed when our app is uninstalled. storing private files into External Storage</a:t>
            </a:r>
            <a:endParaRPr lang="en-US" b="0" dirty="0">
              <a:effectLst/>
            </a:endParaRPr>
          </a:p>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getExternalStoragePublicDirectory(String type)</a:t>
            </a:r>
            <a:r>
              <a:rPr lang="en-US" sz="1200" b="0" i="0" u="none" strike="noStrike" dirty="0">
                <a:solidFill>
                  <a:srgbClr val="000000"/>
                </a:solidFill>
                <a:effectLst/>
                <a:latin typeface="Arial" panose="020B0604020202020204" pitchFamily="34" charset="0"/>
              </a:rPr>
              <a:t> :store files not should be kept public even when our app in uninstalled recommended to store public files on external storage (deprecated)</a:t>
            </a:r>
            <a:endParaRPr lang="en-US" b="0" dirty="0">
              <a:effectLst/>
            </a:endParaRPr>
          </a:p>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getExternalStorageDirectory():</a:t>
            </a:r>
            <a:r>
              <a:rPr lang="en-US" sz="1200" b="0" i="0" u="none" strike="noStrike" dirty="0">
                <a:solidFill>
                  <a:srgbClr val="000000"/>
                </a:solidFill>
                <a:effectLst/>
                <a:latin typeface="Arial" panose="020B0604020202020204" pitchFamily="34" charset="0"/>
              </a:rPr>
              <a:t> get root of external storage older version to access external storage API 7</a:t>
            </a:r>
            <a:endParaRPr lang="en-US" b="0" dirty="0">
              <a:effectLst/>
            </a:endParaRPr>
          </a:p>
          <a:p>
            <a:pPr marL="457200" rtl="0">
              <a:spcBef>
                <a:spcPts val="0"/>
              </a:spcBef>
              <a:spcAft>
                <a:spcPts val="0"/>
              </a:spcAft>
            </a:pPr>
            <a:r>
              <a:rPr lang="en-US" sz="1200" b="0" i="0" u="none" strike="noStrike" dirty="0">
                <a:solidFill>
                  <a:srgbClr val="000000"/>
                </a:solidFill>
                <a:effectLst/>
                <a:latin typeface="Arial" panose="020B0604020202020204" pitchFamily="34" charset="0"/>
              </a:rPr>
              <a:t>*</a:t>
            </a:r>
            <a:r>
              <a:rPr lang="en-US" sz="1200" b="1" i="0" u="none" strike="noStrike" dirty="0" err="1">
                <a:solidFill>
                  <a:srgbClr val="000000"/>
                </a:solidFill>
                <a:effectLst/>
                <a:latin typeface="Arial" panose="020B0604020202020204" pitchFamily="34" charset="0"/>
              </a:rPr>
              <a:t>getExternalCacheDir</a:t>
            </a:r>
            <a:r>
              <a:rPr lang="en-US" sz="1200" b="1" i="0" u="none" strike="noStrike" dirty="0">
                <a:solidFill>
                  <a:srgbClr val="000000"/>
                </a:solidFill>
                <a:effectLst/>
                <a:latin typeface="Arial" panose="020B0604020202020204" pitchFamily="34" charset="0"/>
              </a:rPr>
              <a:t>()</a:t>
            </a:r>
            <a:r>
              <a:rPr lang="en-US" sz="1200" b="0" i="0" u="none" strike="noStrike" dirty="0">
                <a:solidFill>
                  <a:srgbClr val="000000"/>
                </a:solidFill>
                <a:effectLst/>
                <a:latin typeface="Arial" panose="020B0604020202020204" pitchFamily="34" charset="0"/>
              </a:rPr>
              <a:t>: store cache files on exte</a:t>
            </a:r>
            <a:r>
              <a:rPr lang="en-US" sz="1200" dirty="0">
                <a:solidFill>
                  <a:srgbClr val="000000"/>
                </a:solidFill>
                <a:latin typeface="Arial" panose="020B0604020202020204" pitchFamily="34" charset="0"/>
              </a:rPr>
              <a:t>rnal </a:t>
            </a:r>
            <a:r>
              <a:rPr lang="en-US" sz="1200" b="0" i="0" u="none" strike="noStrike" dirty="0">
                <a:solidFill>
                  <a:srgbClr val="000000"/>
                </a:solidFill>
                <a:effectLst/>
                <a:latin typeface="Arial" panose="020B0604020202020204" pitchFamily="34" charset="0"/>
              </a:rPr>
              <a:t>that are removed when the app is uninstalled and not accessible when SD card is removed </a:t>
            </a:r>
            <a:endParaRPr lang="en-US" b="0" dirty="0">
              <a:effectLst/>
            </a:endParaRP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23</a:t>
            </a:fld>
            <a:endParaRPr lang="en-US"/>
          </a:p>
        </p:txBody>
      </p:sp>
    </p:spTree>
    <p:extLst>
      <p:ext uri="{BB962C8B-B14F-4D97-AF65-F5344CB8AC3E}">
        <p14:creationId xmlns:p14="http://schemas.microsoft.com/office/powerpoint/2010/main" val="27692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Managing Data</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D4AD8-F334-A707-D903-E8AF63570149}"/>
              </a:ext>
            </a:extLst>
          </p:cNvPr>
          <p:cNvSpPr>
            <a:spLocks noGrp="1"/>
          </p:cNvSpPr>
          <p:nvPr>
            <p:ph type="title"/>
          </p:nvPr>
        </p:nvSpPr>
        <p:spPr/>
        <p:txBody>
          <a:bodyPr/>
          <a:lstStyle/>
          <a:p>
            <a:r>
              <a:rPr lang="en-US" dirty="0"/>
              <a:t>Get data</a:t>
            </a:r>
          </a:p>
        </p:txBody>
      </p:sp>
      <p:sp>
        <p:nvSpPr>
          <p:cNvPr id="3" name="Segnaposto contenuto 2">
            <a:extLst>
              <a:ext uri="{FF2B5EF4-FFF2-40B4-BE49-F238E27FC236}">
                <a16:creationId xmlns:a16="http://schemas.microsoft.com/office/drawing/2014/main" id="{FD3FFD41-05E8-8172-1577-38875A55B686}"/>
              </a:ext>
            </a:extLst>
          </p:cNvPr>
          <p:cNvSpPr>
            <a:spLocks noGrp="1"/>
          </p:cNvSpPr>
          <p:nvPr>
            <p:ph idx="1"/>
          </p:nvPr>
        </p:nvSpPr>
        <p:spPr>
          <a:xfrm>
            <a:off x="609600" y="1600201"/>
            <a:ext cx="10972800" cy="2651759"/>
          </a:xfrm>
        </p:spPr>
        <p:txBody>
          <a:bodyPr>
            <a:normAutofit/>
          </a:bodyPr>
          <a:lstStyle/>
          <a:p>
            <a:pPr marL="0" indent="0">
              <a:buNone/>
            </a:pPr>
            <a:r>
              <a:rPr lang="en-US" sz="2800" dirty="0"/>
              <a:t>All get operations are done through in-memory storage, which is immediate and IO operation is avoided. Because all operations go through memory first, it is guaranteed to return the last value.</a:t>
            </a:r>
          </a:p>
          <a:p>
            <a:pPr marL="0" indent="0">
              <a:buNone/>
            </a:pPr>
            <a:r>
              <a:rPr lang="en-US" sz="2800" i="1" dirty="0">
                <a:solidFill>
                  <a:srgbClr val="292929"/>
                </a:solidFill>
                <a:latin typeface="+mj-lt"/>
              </a:rPr>
              <a:t>String</a:t>
            </a:r>
            <a:r>
              <a:rPr lang="en-US" sz="2800" b="0" i="1" dirty="0">
                <a:solidFill>
                  <a:srgbClr val="292929"/>
                </a:solidFill>
                <a:effectLst/>
                <a:latin typeface="+mj-lt"/>
              </a:rPr>
              <a:t> value = </a:t>
            </a:r>
            <a:r>
              <a:rPr lang="en-US" sz="2800" b="0" i="1" dirty="0" err="1">
                <a:solidFill>
                  <a:srgbClr val="292929"/>
                </a:solidFill>
                <a:effectLst/>
                <a:latin typeface="+mj-lt"/>
              </a:rPr>
              <a:t>pref.getString</a:t>
            </a:r>
            <a:r>
              <a:rPr lang="en-US" sz="2800" b="0" i="1" dirty="0">
                <a:solidFill>
                  <a:srgbClr val="292929"/>
                </a:solidFill>
                <a:effectLst/>
                <a:latin typeface="+mj-lt"/>
              </a:rPr>
              <a:t>(key, </a:t>
            </a:r>
            <a:r>
              <a:rPr lang="en-US" sz="2800" i="1" dirty="0" err="1">
                <a:solidFill>
                  <a:srgbClr val="292929"/>
                </a:solidFill>
                <a:latin typeface="+mj-lt"/>
              </a:rPr>
              <a:t>default_value</a:t>
            </a:r>
            <a:r>
              <a:rPr lang="en-US" sz="2800" b="0" i="1" dirty="0">
                <a:solidFill>
                  <a:srgbClr val="292929"/>
                </a:solidFill>
                <a:effectLst/>
                <a:latin typeface="+mj-lt"/>
              </a:rPr>
              <a:t>) </a:t>
            </a:r>
          </a:p>
          <a:p>
            <a:pPr marL="0" indent="0">
              <a:buNone/>
            </a:pPr>
            <a:r>
              <a:rPr lang="en-US" sz="2400" dirty="0">
                <a:solidFill>
                  <a:srgbClr val="292929"/>
                </a:solidFill>
                <a:latin typeface="+mj-lt"/>
              </a:rPr>
              <a:t>Get preference method require a string to return in case of error in reading</a:t>
            </a:r>
            <a:endParaRPr lang="en-US" sz="2400" dirty="0">
              <a:latin typeface="+mj-lt"/>
            </a:endParaRPr>
          </a:p>
          <a:p>
            <a:pPr marL="0" indent="0">
              <a:buNone/>
            </a:pPr>
            <a:endParaRPr lang="en-US" sz="2800" dirty="0"/>
          </a:p>
          <a:p>
            <a:pPr marL="0" indent="0">
              <a:buNone/>
            </a:pPr>
            <a:endParaRPr lang="en-US" sz="2800" dirty="0"/>
          </a:p>
        </p:txBody>
      </p:sp>
      <p:pic>
        <p:nvPicPr>
          <p:cNvPr id="7" name="Immagine 6">
            <a:extLst>
              <a:ext uri="{FF2B5EF4-FFF2-40B4-BE49-F238E27FC236}">
                <a16:creationId xmlns:a16="http://schemas.microsoft.com/office/drawing/2014/main" id="{B0BDFF48-71B0-A2CB-8286-BFC53B6A3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769" y="4079535"/>
            <a:ext cx="8630901" cy="2514601"/>
          </a:xfrm>
          <a:prstGeom prst="rect">
            <a:avLst/>
          </a:prstGeom>
        </p:spPr>
      </p:pic>
    </p:spTree>
    <p:extLst>
      <p:ext uri="{BB962C8B-B14F-4D97-AF65-F5344CB8AC3E}">
        <p14:creationId xmlns:p14="http://schemas.microsoft.com/office/powerpoint/2010/main" val="354078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06F96-51CD-25AD-A3A5-CAC2089F7E07}"/>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D16654EC-D493-D2E5-9BA1-A3C50EA4BADD}"/>
              </a:ext>
            </a:extLst>
          </p:cNvPr>
          <p:cNvSpPr>
            <a:spLocks noGrp="1"/>
          </p:cNvSpPr>
          <p:nvPr>
            <p:ph idx="1"/>
          </p:nvPr>
        </p:nvSpPr>
        <p:spPr>
          <a:xfrm>
            <a:off x="609600" y="1600201"/>
            <a:ext cx="11430000" cy="973459"/>
          </a:xfrm>
        </p:spPr>
        <p:txBody>
          <a:bodyPr>
            <a:normAutofit/>
          </a:bodyPr>
          <a:lstStyle/>
          <a:p>
            <a:pPr marL="0" indent="0">
              <a:buNone/>
            </a:pPr>
            <a:r>
              <a:rPr lang="en-US" sz="2800" dirty="0"/>
              <a:t>Suppose to have an application with two activities: one that allows the storage of user credentials and one that allows you to view them</a:t>
            </a:r>
          </a:p>
        </p:txBody>
      </p:sp>
      <p:pic>
        <p:nvPicPr>
          <p:cNvPr id="5" name="Immagine 4">
            <a:extLst>
              <a:ext uri="{FF2B5EF4-FFF2-40B4-BE49-F238E27FC236}">
                <a16:creationId xmlns:a16="http://schemas.microsoft.com/office/drawing/2014/main" id="{9F601199-2192-52E0-1576-16E60AD33CA2}"/>
              </a:ext>
            </a:extLst>
          </p:cNvPr>
          <p:cNvPicPr>
            <a:picLocks noChangeAspect="1"/>
          </p:cNvPicPr>
          <p:nvPr/>
        </p:nvPicPr>
        <p:blipFill rotWithShape="1">
          <a:blip r:embed="rId2">
            <a:extLst>
              <a:ext uri="{28A0092B-C50C-407E-A947-70E740481C1C}">
                <a14:useLocalDpi xmlns:a14="http://schemas.microsoft.com/office/drawing/2010/main" val="0"/>
              </a:ext>
            </a:extLst>
          </a:blip>
          <a:srcRect t="3711"/>
          <a:stretch/>
        </p:blipFill>
        <p:spPr>
          <a:xfrm>
            <a:off x="3172461" y="2548260"/>
            <a:ext cx="1983740" cy="4244697"/>
          </a:xfrm>
          <a:prstGeom prst="rect">
            <a:avLst/>
          </a:prstGeom>
          <a:ln>
            <a:solidFill>
              <a:schemeClr val="tx1"/>
            </a:solidFill>
          </a:ln>
        </p:spPr>
      </p:pic>
      <p:sp>
        <p:nvSpPr>
          <p:cNvPr id="8" name="Freccia a destra 7">
            <a:extLst>
              <a:ext uri="{FF2B5EF4-FFF2-40B4-BE49-F238E27FC236}">
                <a16:creationId xmlns:a16="http://schemas.microsoft.com/office/drawing/2014/main" id="{AF8CC95A-B0C7-5583-BF78-667EF7CFBEF5}"/>
              </a:ext>
            </a:extLst>
          </p:cNvPr>
          <p:cNvSpPr/>
          <p:nvPr/>
        </p:nvSpPr>
        <p:spPr>
          <a:xfrm>
            <a:off x="5476875" y="4114800"/>
            <a:ext cx="1247775" cy="60960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Immagine 8">
            <a:extLst>
              <a:ext uri="{FF2B5EF4-FFF2-40B4-BE49-F238E27FC236}">
                <a16:creationId xmlns:a16="http://schemas.microsoft.com/office/drawing/2014/main" id="{E34D4913-F59B-9D2B-818F-2403047E2B28}"/>
              </a:ext>
            </a:extLst>
          </p:cNvPr>
          <p:cNvPicPr>
            <a:picLocks noChangeAspect="1"/>
          </p:cNvPicPr>
          <p:nvPr/>
        </p:nvPicPr>
        <p:blipFill rotWithShape="1">
          <a:blip r:embed="rId3">
            <a:extLst>
              <a:ext uri="{28A0092B-C50C-407E-A947-70E740481C1C}">
                <a14:useLocalDpi xmlns:a14="http://schemas.microsoft.com/office/drawing/2010/main" val="0"/>
              </a:ext>
            </a:extLst>
          </a:blip>
          <a:srcRect t="3676"/>
          <a:stretch/>
        </p:blipFill>
        <p:spPr>
          <a:xfrm>
            <a:off x="7045324" y="2546717"/>
            <a:ext cx="1983740" cy="4246240"/>
          </a:xfrm>
          <a:prstGeom prst="rect">
            <a:avLst/>
          </a:prstGeom>
          <a:ln>
            <a:solidFill>
              <a:schemeClr val="tx1"/>
            </a:solidFill>
          </a:ln>
        </p:spPr>
      </p:pic>
    </p:spTree>
    <p:extLst>
      <p:ext uri="{BB962C8B-B14F-4D97-AF65-F5344CB8AC3E}">
        <p14:creationId xmlns:p14="http://schemas.microsoft.com/office/powerpoint/2010/main" val="213140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F5165-5CB9-51F7-E862-F45E1C5E31DF}"/>
              </a:ext>
            </a:extLst>
          </p:cNvPr>
          <p:cNvSpPr>
            <a:spLocks noGrp="1"/>
          </p:cNvSpPr>
          <p:nvPr>
            <p:ph type="title"/>
          </p:nvPr>
        </p:nvSpPr>
        <p:spPr/>
        <p:txBody>
          <a:bodyPr/>
          <a:lstStyle/>
          <a:p>
            <a:r>
              <a:rPr lang="en-US" dirty="0"/>
              <a:t>Implementation</a:t>
            </a:r>
          </a:p>
        </p:txBody>
      </p:sp>
      <p:sp>
        <p:nvSpPr>
          <p:cNvPr id="4" name="Rectangle 1">
            <a:extLst>
              <a:ext uri="{FF2B5EF4-FFF2-40B4-BE49-F238E27FC236}">
                <a16:creationId xmlns:a16="http://schemas.microsoft.com/office/drawing/2014/main" id="{ADBCCB4B-2761-D657-2867-DF2E187B9D7E}"/>
              </a:ext>
            </a:extLst>
          </p:cNvPr>
          <p:cNvSpPr>
            <a:spLocks noChangeArrowheads="1"/>
          </p:cNvSpPr>
          <p:nvPr/>
        </p:nvSpPr>
        <p:spPr bwMode="auto">
          <a:xfrm>
            <a:off x="609600" y="1705888"/>
            <a:ext cx="5217161"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JetBrains Mono"/>
              </a:rPr>
              <a:t>public class </a:t>
            </a:r>
            <a:r>
              <a:rPr kumimoji="0" lang="en-US" altLang="en-US" sz="1200" b="1" i="0" u="none" strike="noStrike" cap="none" normalizeH="0" baseline="0" dirty="0" err="1">
                <a:ln>
                  <a:noFill/>
                </a:ln>
                <a:effectLst/>
                <a:latin typeface="JetBrains Mono"/>
              </a:rPr>
              <a:t>ActivityA</a:t>
            </a:r>
            <a:r>
              <a:rPr kumimoji="0" lang="en-US" altLang="en-US" sz="1200" b="1" i="0" u="none" strike="noStrike" cap="none" normalizeH="0" baseline="0" dirty="0">
                <a:ln>
                  <a:noFill/>
                </a:ln>
                <a:effectLst/>
                <a:latin typeface="JetBrains Mono"/>
              </a:rPr>
              <a:t> extends AppCompatActivity {</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@Override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protected void onCreate(Bundle savedInstanceState)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super.onCreate(savedInstanceState);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setContentView(</a:t>
            </a:r>
            <a:r>
              <a:rPr kumimoji="0" lang="en-US" altLang="en-US" sz="1200" b="1" i="0" u="none" strike="noStrike" cap="none" normalizeH="0" baseline="0" dirty="0" err="1">
                <a:ln>
                  <a:noFill/>
                </a:ln>
                <a:effectLst/>
                <a:latin typeface="JetBrains Mono"/>
              </a:rPr>
              <a:t>R.layout.</a:t>
            </a:r>
            <a:r>
              <a:rPr kumimoji="0" lang="en-US" altLang="en-US" sz="1200" b="1" i="1" u="none" strike="noStrike" cap="none" normalizeH="0" baseline="0" dirty="0" err="1">
                <a:ln>
                  <a:noFill/>
                </a:ln>
                <a:effectLst/>
                <a:latin typeface="JetBrains Mono"/>
              </a:rPr>
              <a:t>activity_a</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username=findViewById(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username_edit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password=findViewById(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pass_edit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savebtn</a:t>
            </a:r>
            <a:r>
              <a:rPr kumimoji="0" lang="en-US" altLang="en-US" sz="1200" b="1" i="0" u="none" strike="noStrike" cap="none" normalizeH="0" baseline="0" dirty="0">
                <a:ln>
                  <a:noFill/>
                </a:ln>
                <a:effectLst/>
                <a:latin typeface="JetBrains Mono"/>
              </a:rPr>
              <a:t>=findViewById(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save_button</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relativeLayout</a:t>
            </a:r>
            <a:r>
              <a:rPr kumimoji="0" lang="en-US" altLang="en-US" sz="1200" b="1" i="0" u="none" strike="noStrike" cap="none" normalizeH="0" baseline="0" dirty="0">
                <a:ln>
                  <a:noFill/>
                </a:ln>
                <a:effectLst/>
                <a:latin typeface="JetBrains Mono"/>
              </a:rPr>
              <a:t>=findViewById(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relative_layoutA</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savebtn.setOnClickListener</a:t>
            </a:r>
            <a:r>
              <a:rPr kumimoji="0" lang="en-US" altLang="en-US" sz="1200" b="1" i="0" u="none" strike="noStrike" cap="none" normalizeH="0" baseline="0" dirty="0">
                <a:ln>
                  <a:noFill/>
                </a:ln>
                <a:effectLst/>
                <a:latin typeface="JetBrains Mono"/>
              </a:rPr>
              <a:t>(new </a:t>
            </a:r>
            <a:r>
              <a:rPr kumimoji="0" lang="en-US" altLang="en-US" sz="1200" b="1" i="0" u="none" strike="noStrike" cap="none" normalizeH="0" baseline="0" dirty="0" err="1">
                <a:ln>
                  <a:noFill/>
                </a:ln>
                <a:effectLst/>
                <a:latin typeface="JetBrains Mono"/>
              </a:rPr>
              <a:t>View.OnClickListener</a:t>
            </a: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@Override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public void </a:t>
            </a:r>
            <a:r>
              <a:rPr kumimoji="0" lang="en-US" altLang="en-US" sz="1200" b="1" i="0" u="none" strike="noStrike" cap="none" normalizeH="0" baseline="0" dirty="0" err="1">
                <a:ln>
                  <a:noFill/>
                </a:ln>
                <a:effectLst/>
                <a:latin typeface="JetBrains Mono"/>
              </a:rPr>
              <a:t>onClick</a:t>
            </a:r>
            <a:r>
              <a:rPr kumimoji="0" lang="en-US" altLang="en-US" sz="1200" b="1" i="0" u="none" strike="noStrike" cap="none" normalizeH="0" baseline="0" dirty="0">
                <a:ln>
                  <a:noFill/>
                </a:ln>
                <a:effectLst/>
                <a:latin typeface="JetBrains Mono"/>
              </a:rPr>
              <a:t>(View v)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sharedPreferences</a:t>
            </a: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getSharedPreferences</a:t>
            </a:r>
            <a:r>
              <a:rPr kumimoji="0" lang="en-US" altLang="en-US" sz="1200" b="1" i="0" u="none" strike="noStrike" cap="none" normalizeH="0" baseline="0" dirty="0">
                <a:ln>
                  <a:noFill/>
                </a:ln>
                <a:effectLst/>
                <a:latin typeface="JetBrains Mono"/>
              </a:rPr>
              <a:t>("</a:t>
            </a:r>
            <a:r>
              <a:rPr kumimoji="0" lang="en-US" altLang="en-US" sz="1200" b="1" i="0" u="none" strike="noStrike" cap="none" normalizeH="0" baseline="0" dirty="0" err="1">
                <a:ln>
                  <a:noFill/>
                </a:ln>
                <a:effectLst/>
                <a:latin typeface="JetBrains Mono"/>
              </a:rPr>
              <a:t>MyData</a:t>
            </a:r>
            <a:r>
              <a:rPr kumimoji="0" lang="en-US" altLang="en-US" sz="1200" b="1" i="0" u="none" strike="noStrike" cap="none" normalizeH="0" baseline="0" dirty="0">
                <a:ln>
                  <a:noFill/>
                </a:ln>
                <a:effectLst/>
                <a:latin typeface="JetBrains Mono"/>
              </a:rPr>
              <a:t>", </a:t>
            </a:r>
            <a:r>
              <a:rPr kumimoji="0" lang="en-US" altLang="en-US" sz="1200" b="1" i="1" u="none" strike="noStrike" cap="none" normalizeH="0" baseline="0" dirty="0">
                <a:ln>
                  <a:noFill/>
                </a:ln>
                <a:effectLst/>
                <a:latin typeface="JetBrains Mono"/>
              </a:rPr>
              <a:t>MODE_PRIVATE</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SharedPreferences.Editor</a:t>
            </a:r>
            <a:r>
              <a:rPr kumimoji="0" lang="en-US" altLang="en-US" sz="1200" b="1" i="0" u="none" strike="noStrike" cap="none" normalizeH="0" baseline="0" dirty="0">
                <a:ln>
                  <a:noFill/>
                </a:ln>
                <a:effectLst/>
                <a:latin typeface="JetBrains Mono"/>
              </a:rPr>
              <a:t> editor = </a:t>
            </a:r>
            <a:r>
              <a:rPr kumimoji="0" lang="en-US" altLang="en-US" sz="1200" b="1" i="0" u="none" strike="noStrike" cap="none" normalizeH="0" baseline="0" dirty="0" err="1">
                <a:ln>
                  <a:noFill/>
                </a:ln>
                <a:effectLst/>
                <a:latin typeface="JetBrains Mono"/>
              </a:rPr>
              <a:t>sharedPreferences.edit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editor.putString</a:t>
            </a:r>
            <a:r>
              <a:rPr kumimoji="0" lang="en-US" altLang="en-US" sz="1200" b="1" i="0" u="none" strike="noStrike" cap="none" normalizeH="0" baseline="0" dirty="0">
                <a:ln>
                  <a:noFill/>
                </a:ln>
                <a:effectLst/>
                <a:latin typeface="JetBrains Mono"/>
              </a:rPr>
              <a:t>("username", </a:t>
            </a:r>
            <a:r>
              <a:rPr kumimoji="0" lang="en-US" altLang="en-US" sz="1200" b="1" i="0" u="none" strike="noStrike" cap="none" normalizeH="0" baseline="0" dirty="0" err="1">
                <a:ln>
                  <a:noFill/>
                </a:ln>
                <a:effectLst/>
                <a:latin typeface="JetBrains Mono"/>
              </a:rPr>
              <a:t>username.getText</a:t>
            </a:r>
            <a:r>
              <a:rPr kumimoji="0" lang="en-US" altLang="en-US" sz="1200" b="1" i="0" u="none" strike="noStrike" cap="none" normalizeH="0" baseline="0" dirty="0">
                <a:ln>
                  <a:noFill/>
                </a:ln>
                <a:effectLst/>
                <a:latin typeface="JetBrains Mono"/>
              </a:rPr>
              <a:t>().</a:t>
            </a:r>
            <a:r>
              <a:rPr kumimoji="0" lang="en-US" altLang="en-US" sz="1200" b="1" i="0" u="none" strike="noStrike" cap="none" normalizeH="0" baseline="0" dirty="0" err="1">
                <a:ln>
                  <a:noFill/>
                </a:ln>
                <a:effectLst/>
                <a:latin typeface="JetBrains Mono"/>
              </a:rPr>
              <a:t>toString</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editor.putString</a:t>
            </a:r>
            <a:r>
              <a:rPr kumimoji="0" lang="en-US" altLang="en-US" sz="1200" b="1" i="0" u="none" strike="noStrike" cap="none" normalizeH="0" baseline="0" dirty="0">
                <a:ln>
                  <a:noFill/>
                </a:ln>
                <a:effectLst/>
                <a:latin typeface="JetBrains Mono"/>
              </a:rPr>
              <a:t>("password", </a:t>
            </a:r>
            <a:r>
              <a:rPr kumimoji="0" lang="en-US" altLang="en-US" sz="1200" b="1" i="0" u="none" strike="noStrike" cap="none" normalizeH="0" baseline="0" dirty="0" err="1">
                <a:ln>
                  <a:noFill/>
                </a:ln>
                <a:effectLst/>
                <a:latin typeface="JetBrains Mono"/>
              </a:rPr>
              <a:t>password.getText</a:t>
            </a:r>
            <a:r>
              <a:rPr kumimoji="0" lang="en-US" altLang="en-US" sz="1200" b="1" i="0" u="none" strike="noStrike" cap="none" normalizeH="0" baseline="0" dirty="0">
                <a:ln>
                  <a:noFill/>
                </a:ln>
                <a:effectLst/>
                <a:latin typeface="JetBrains Mono"/>
              </a:rPr>
              <a:t>().</a:t>
            </a:r>
            <a:r>
              <a:rPr kumimoji="0" lang="en-US" altLang="en-US" sz="1200" b="1" i="0" u="none" strike="noStrike" cap="none" normalizeH="0" baseline="0" dirty="0" err="1">
                <a:ln>
                  <a:noFill/>
                </a:ln>
                <a:effectLst/>
                <a:latin typeface="JetBrains Mono"/>
              </a:rPr>
              <a:t>toString</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editor.commit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a:t>
            </a:r>
            <a:endParaRPr kumimoji="0" lang="en-US" altLang="en-US" sz="28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5F950F7B-87E9-1006-8665-5336400F4177}"/>
              </a:ext>
            </a:extLst>
          </p:cNvPr>
          <p:cNvSpPr>
            <a:spLocks noGrp="1" noChangeArrowheads="1"/>
          </p:cNvSpPr>
          <p:nvPr>
            <p:ph idx="1"/>
          </p:nvPr>
        </p:nvSpPr>
        <p:spPr bwMode="auto">
          <a:xfrm>
            <a:off x="6276340" y="1502688"/>
            <a:ext cx="542290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dirty="0">
                <a:ln>
                  <a:noFill/>
                </a:ln>
                <a:effectLst/>
                <a:latin typeface="JetBrains Mono"/>
              </a:rPr>
              <a:t>public class </a:t>
            </a:r>
            <a:r>
              <a:rPr kumimoji="0" lang="en-US" altLang="en-US" sz="900" b="1" i="0" u="none" strike="noStrike" cap="none" normalizeH="0" dirty="0" err="1">
                <a:ln>
                  <a:noFill/>
                </a:ln>
                <a:effectLst/>
                <a:latin typeface="JetBrains Mono"/>
              </a:rPr>
              <a:t>ActivityB</a:t>
            </a:r>
            <a:r>
              <a:rPr kumimoji="0" lang="en-US" altLang="en-US" sz="900" b="1" i="0" u="none" strike="noStrike" cap="none" normalizeH="0" dirty="0">
                <a:ln>
                  <a:noFill/>
                </a:ln>
                <a:effectLst/>
                <a:latin typeface="JetBrains Mono"/>
              </a:rPr>
              <a:t> extends AppCompatActivity {</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public final static  String </a:t>
            </a:r>
            <a:r>
              <a:rPr kumimoji="0" lang="en-US" altLang="en-US" sz="900" b="1" i="1" u="none" strike="noStrike" cap="none" normalizeH="0" dirty="0">
                <a:ln>
                  <a:noFill/>
                </a:ln>
                <a:effectLst/>
                <a:latin typeface="JetBrains Mono"/>
              </a:rPr>
              <a:t>DEFAULT</a:t>
            </a:r>
            <a:r>
              <a:rPr kumimoji="0" lang="en-US" altLang="en-US" sz="900" b="1" i="0" u="none" strike="noStrike" cap="none" normalizeH="0" dirty="0">
                <a:ln>
                  <a:noFill/>
                </a:ln>
                <a:effectLst/>
                <a:latin typeface="JetBrains Mono"/>
              </a:rPr>
              <a:t>="N/A";</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Button  load</a:t>
            </a:r>
            <a:r>
              <a:rPr lang="en-US" altLang="en-US" sz="900" b="1" dirty="0">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EditText username,password;</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@Override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protected void onCreate(Bundle savedInstanceState)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super.onCreate(savedInstanceState);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setContentView(</a:t>
            </a:r>
            <a:r>
              <a:rPr kumimoji="0" lang="en-US" altLang="en-US" sz="900" b="1" i="0" u="none" strike="noStrike" cap="none" normalizeH="0" dirty="0" err="1">
                <a:ln>
                  <a:noFill/>
                </a:ln>
                <a:effectLst/>
                <a:latin typeface="JetBrains Mono"/>
              </a:rPr>
              <a:t>R.layout.</a:t>
            </a:r>
            <a:r>
              <a:rPr kumimoji="0" lang="en-US" altLang="en-US" sz="900" b="1" i="1" u="none" strike="noStrike" cap="none" normalizeH="0" dirty="0" err="1">
                <a:ln>
                  <a:noFill/>
                </a:ln>
                <a:effectLst/>
                <a:latin typeface="JetBrains Mono"/>
              </a:rPr>
              <a:t>activity_b</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username=findViewById(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username_edit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password=findViewById(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pass_edit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load=findViewById(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load_button</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load.setOnClickListener</a:t>
            </a:r>
            <a:r>
              <a:rPr kumimoji="0" lang="en-US" altLang="en-US" sz="900" b="1" i="0" u="none" strike="noStrike" cap="none" normalizeH="0" dirty="0">
                <a:ln>
                  <a:noFill/>
                </a:ln>
                <a:effectLst/>
                <a:latin typeface="JetBrains Mono"/>
              </a:rPr>
              <a:t>(new </a:t>
            </a:r>
            <a:r>
              <a:rPr kumimoji="0" lang="en-US" altLang="en-US" sz="900" b="1" i="0" u="none" strike="noStrike" cap="none" normalizeH="0" dirty="0" err="1">
                <a:ln>
                  <a:noFill/>
                </a:ln>
                <a:effectLst/>
                <a:latin typeface="JetBrains Mono"/>
              </a:rPr>
              <a:t>View.OnClickListener</a:t>
            </a: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@Override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public void </a:t>
            </a:r>
            <a:r>
              <a:rPr kumimoji="0" lang="en-US" altLang="en-US" sz="900" b="1" i="0" u="none" strike="noStrike" cap="none" normalizeH="0" dirty="0" err="1">
                <a:ln>
                  <a:noFill/>
                </a:ln>
                <a:effectLst/>
                <a:latin typeface="JetBrains Mono"/>
              </a:rPr>
              <a:t>onClick</a:t>
            </a:r>
            <a:r>
              <a:rPr kumimoji="0" lang="en-US" altLang="en-US" sz="900" b="1" i="0" u="none" strike="noStrike" cap="none" normalizeH="0" dirty="0">
                <a:ln>
                  <a:noFill/>
                </a:ln>
                <a:effectLst/>
                <a:latin typeface="JetBrains Mono"/>
              </a:rPr>
              <a:t>(View v)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SharedPreferences</a:t>
            </a: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sharedPreferences</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getSharedPreferences</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MyData</a:t>
            </a:r>
            <a:r>
              <a:rPr kumimoji="0" lang="en-US" altLang="en-US" sz="900" b="1" i="0" u="none" strike="noStrike" cap="none" normalizeH="0" dirty="0">
                <a:ln>
                  <a:noFill/>
                </a:ln>
                <a:effectLst/>
                <a:latin typeface="JetBrains Mono"/>
              </a:rPr>
              <a:t>", MODE_PRIVATE);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String name=</a:t>
            </a:r>
            <a:r>
              <a:rPr kumimoji="0" lang="en-US" altLang="en-US" sz="900" b="1" i="0" u="none" strike="noStrike" cap="none" normalizeH="0" dirty="0" err="1">
                <a:ln>
                  <a:noFill/>
                </a:ln>
                <a:effectLst/>
                <a:latin typeface="JetBrains Mono"/>
              </a:rPr>
              <a:t>sharedPreferences.getString</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username",DEFAULT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String pass=</a:t>
            </a:r>
            <a:r>
              <a:rPr kumimoji="0" lang="en-US" altLang="en-US" sz="900" b="1" i="0" u="none" strike="noStrike" cap="none" normalizeH="0" dirty="0" err="1">
                <a:ln>
                  <a:noFill/>
                </a:ln>
                <a:effectLst/>
                <a:latin typeface="JetBrains Mono"/>
              </a:rPr>
              <a:t>sharedPreferences.getString</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password",DEFAULT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if(</a:t>
            </a:r>
            <a:r>
              <a:rPr kumimoji="0" lang="en-US" altLang="en-US" sz="900" b="1" i="0" u="none" strike="noStrike" cap="none" normalizeH="0" dirty="0" err="1">
                <a:ln>
                  <a:noFill/>
                </a:ln>
                <a:effectLst/>
                <a:latin typeface="JetBrains Mono"/>
              </a:rPr>
              <a:t>name.equals</a:t>
            </a:r>
            <a:r>
              <a:rPr kumimoji="0" lang="en-US" altLang="en-US" sz="900" b="1" i="0" u="none" strike="noStrike" cap="none" normalizeH="0" dirty="0">
                <a:ln>
                  <a:noFill/>
                </a:ln>
                <a:effectLst/>
                <a:latin typeface="JetBrains Mono"/>
              </a:rPr>
              <a:t>(DEFAULT) || </a:t>
            </a:r>
            <a:r>
              <a:rPr kumimoji="0" lang="en-US" altLang="en-US" sz="900" b="1" i="0" u="none" strike="noStrike" cap="none" normalizeH="0" dirty="0" err="1">
                <a:ln>
                  <a:noFill/>
                </a:ln>
                <a:effectLst/>
                <a:latin typeface="JetBrains Mono"/>
              </a:rPr>
              <a:t>pass.equals</a:t>
            </a:r>
            <a:r>
              <a:rPr kumimoji="0" lang="en-US" altLang="en-US" sz="900" b="1" i="0" u="none" strike="noStrike" cap="none" normalizeH="0" dirty="0">
                <a:ln>
                  <a:noFill/>
                </a:ln>
                <a:effectLst/>
                <a:latin typeface="JetBrains Mono"/>
              </a:rPr>
              <a:t>(DEFAULT))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Snackbar.make</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relativeLayout</a:t>
            </a:r>
            <a:r>
              <a:rPr kumimoji="0" lang="en-US" altLang="en-US" sz="900" b="1" i="0" u="none" strike="noStrike" cap="none" normalizeH="0" dirty="0">
                <a:ln>
                  <a:noFill/>
                </a:ln>
                <a:effectLst/>
                <a:latin typeface="JetBrains Mono"/>
              </a:rPr>
              <a:t>,"No data was found",</a:t>
            </a:r>
            <a:r>
              <a:rPr kumimoji="0" lang="en-US" altLang="en-US" sz="900" b="1" i="0" u="none" strike="noStrike" cap="none" normalizeH="0" dirty="0" err="1">
                <a:ln>
                  <a:noFill/>
                </a:ln>
                <a:effectLst/>
                <a:latin typeface="JetBrains Mono"/>
              </a:rPr>
              <a:t>Snackbar.LENGTH_SHORT</a:t>
            </a:r>
            <a:r>
              <a:rPr kumimoji="0" lang="en-US" altLang="en-US" sz="900" b="1" i="0" u="none" strike="noStrike" cap="none" normalizeH="0" dirty="0">
                <a:ln>
                  <a:noFill/>
                </a:ln>
                <a:effectLst/>
                <a:latin typeface="JetBrains Mono"/>
              </a:rPr>
              <a:t>).show();</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else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Snackbar.make</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relativeLayout</a:t>
            </a:r>
            <a:r>
              <a:rPr kumimoji="0" lang="en-US" altLang="en-US" sz="900" b="1" i="0" u="none" strike="noStrike" cap="none" normalizeH="0" dirty="0">
                <a:ln>
                  <a:noFill/>
                </a:ln>
                <a:effectLst/>
                <a:latin typeface="JetBrains Mono"/>
              </a:rPr>
              <a:t>,"Data loaded successfully",</a:t>
            </a:r>
            <a:r>
              <a:rPr kumimoji="0" lang="en-US" altLang="en-US" sz="900" b="1" i="0" u="none" strike="noStrike" cap="none" normalizeH="0" dirty="0" err="1">
                <a:ln>
                  <a:noFill/>
                </a:ln>
                <a:effectLst/>
                <a:latin typeface="JetBrains Mono"/>
              </a:rPr>
              <a:t>Snackbar.LENGTH_SHORT</a:t>
            </a:r>
            <a:r>
              <a:rPr kumimoji="0" lang="en-US" altLang="en-US" sz="900" b="1" i="0" u="none" strike="noStrike" cap="none" normalizeH="0" dirty="0">
                <a:ln>
                  <a:noFill/>
                </a:ln>
                <a:effectLst/>
                <a:latin typeface="JetBrains Mono"/>
              </a:rPr>
              <a:t>).show();</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username.setText</a:t>
            </a:r>
            <a:r>
              <a:rPr kumimoji="0" lang="en-US" altLang="en-US" sz="900" b="1" i="0" u="none" strike="noStrike" cap="none" normalizeH="0" dirty="0">
                <a:ln>
                  <a:noFill/>
                </a:ln>
                <a:effectLst/>
                <a:latin typeface="JetBrains Mono"/>
              </a:rPr>
              <a:t>(name);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password.setText</a:t>
            </a:r>
            <a:r>
              <a:rPr kumimoji="0" lang="en-US" altLang="en-US" sz="900" b="1" i="0" u="none" strike="noStrike" cap="none" normalizeH="0" dirty="0">
                <a:ln>
                  <a:noFill/>
                </a:ln>
                <a:effectLst/>
                <a:latin typeface="JetBrains Mono"/>
              </a:rPr>
              <a:t>(pass);</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lang="en-US" altLang="en-US" sz="900" b="1" dirty="0">
                <a:latin typeface="JetBrains Mono"/>
              </a:rPr>
              <a:t>   </a:t>
            </a:r>
            <a:r>
              <a:rPr kumimoji="0" lang="en-US" altLang="en-US" sz="900" b="1" i="0" u="none" strike="noStrike" cap="none" normalizeH="0" dirty="0">
                <a:ln>
                  <a:noFill/>
                </a:ln>
                <a:effectLst/>
                <a:latin typeface="JetBrains Mono"/>
              </a:rPr>
              <a:t>} }</a:t>
            </a:r>
            <a:endParaRPr kumimoji="0" lang="en-US" altLang="en-US" sz="1600" b="1" i="0" u="none" strike="noStrike" cap="none" normalizeH="0" dirty="0">
              <a:ln>
                <a:noFill/>
              </a:ln>
              <a:effectLst/>
              <a:latin typeface="Arial" panose="020B0604020202020204" pitchFamily="34" charset="0"/>
            </a:endParaRPr>
          </a:p>
        </p:txBody>
      </p:sp>
    </p:spTree>
    <p:extLst>
      <p:ext uri="{BB962C8B-B14F-4D97-AF65-F5344CB8AC3E}">
        <p14:creationId xmlns:p14="http://schemas.microsoft.com/office/powerpoint/2010/main" val="171144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67231-9A02-2A18-54F2-E1D89DD7B18D}"/>
              </a:ext>
            </a:extLst>
          </p:cNvPr>
          <p:cNvSpPr>
            <a:spLocks noGrp="1"/>
          </p:cNvSpPr>
          <p:nvPr>
            <p:ph type="title"/>
          </p:nvPr>
        </p:nvSpPr>
        <p:spPr/>
        <p:txBody>
          <a:bodyPr/>
          <a:lstStyle/>
          <a:p>
            <a:r>
              <a:rPr lang="en-US" dirty="0"/>
              <a:t>At runtime</a:t>
            </a:r>
          </a:p>
        </p:txBody>
      </p:sp>
      <p:sp>
        <p:nvSpPr>
          <p:cNvPr id="3" name="Segnaposto contenuto 2">
            <a:extLst>
              <a:ext uri="{FF2B5EF4-FFF2-40B4-BE49-F238E27FC236}">
                <a16:creationId xmlns:a16="http://schemas.microsoft.com/office/drawing/2014/main" id="{AE3BA691-2D72-9CB2-DA3E-CC6A1B47D8A2}"/>
              </a:ext>
            </a:extLst>
          </p:cNvPr>
          <p:cNvSpPr>
            <a:spLocks noGrp="1"/>
          </p:cNvSpPr>
          <p:nvPr>
            <p:ph idx="1"/>
          </p:nvPr>
        </p:nvSpPr>
        <p:spPr>
          <a:xfrm>
            <a:off x="609600" y="1600201"/>
            <a:ext cx="10972800" cy="1456939"/>
          </a:xfrm>
        </p:spPr>
        <p:txBody>
          <a:bodyPr>
            <a:normAutofit lnSpcReduction="10000"/>
          </a:bodyPr>
          <a:lstStyle/>
          <a:p>
            <a:pPr marL="0" indent="0">
              <a:buNone/>
            </a:pPr>
            <a:r>
              <a:rPr lang="en-US" sz="2400" dirty="0"/>
              <a:t>When your App is running on the emulator/ physical device,  go on device manager Android studio window, select device file explorer action (icon folder button), </a:t>
            </a:r>
            <a:r>
              <a:rPr lang="en-US" sz="2400" i="1" dirty="0"/>
              <a:t>browse data/data/</a:t>
            </a:r>
            <a:r>
              <a:rPr lang="en-US" sz="2400" i="1" dirty="0" err="1"/>
              <a:t>com.package_name</a:t>
            </a:r>
            <a:r>
              <a:rPr lang="en-US" sz="2400" i="1" dirty="0"/>
              <a:t>/</a:t>
            </a:r>
            <a:r>
              <a:rPr lang="en-US" sz="2400" dirty="0" err="1"/>
              <a:t>shared_preferences</a:t>
            </a:r>
            <a:r>
              <a:rPr lang="en-US" sz="2400" dirty="0"/>
              <a:t>. Inside is created a file and if we open it we can find data saved.</a:t>
            </a:r>
            <a:endParaRPr lang="en-US" sz="2400" i="1" dirty="0"/>
          </a:p>
        </p:txBody>
      </p:sp>
      <p:pic>
        <p:nvPicPr>
          <p:cNvPr id="5" name="Immagine 4">
            <a:extLst>
              <a:ext uri="{FF2B5EF4-FFF2-40B4-BE49-F238E27FC236}">
                <a16:creationId xmlns:a16="http://schemas.microsoft.com/office/drawing/2014/main" id="{27FD77AD-CB22-8D6E-45D8-7253053A665A}"/>
              </a:ext>
            </a:extLst>
          </p:cNvPr>
          <p:cNvPicPr>
            <a:picLocks noChangeAspect="1"/>
          </p:cNvPicPr>
          <p:nvPr/>
        </p:nvPicPr>
        <p:blipFill>
          <a:blip r:embed="rId2"/>
          <a:stretch>
            <a:fillRect/>
          </a:stretch>
        </p:blipFill>
        <p:spPr>
          <a:xfrm>
            <a:off x="1408373" y="3124200"/>
            <a:ext cx="6186358" cy="3640412"/>
          </a:xfrm>
          <a:prstGeom prst="rect">
            <a:avLst/>
          </a:prstGeom>
        </p:spPr>
      </p:pic>
      <p:pic>
        <p:nvPicPr>
          <p:cNvPr id="7" name="Immagine 6">
            <a:extLst>
              <a:ext uri="{FF2B5EF4-FFF2-40B4-BE49-F238E27FC236}">
                <a16:creationId xmlns:a16="http://schemas.microsoft.com/office/drawing/2014/main" id="{D23DD7E4-D2E8-075B-B799-133868CB69F7}"/>
              </a:ext>
            </a:extLst>
          </p:cNvPr>
          <p:cNvPicPr>
            <a:picLocks noChangeAspect="1"/>
          </p:cNvPicPr>
          <p:nvPr/>
        </p:nvPicPr>
        <p:blipFill>
          <a:blip r:embed="rId3"/>
          <a:stretch>
            <a:fillRect/>
          </a:stretch>
        </p:blipFill>
        <p:spPr>
          <a:xfrm>
            <a:off x="7841923" y="4529330"/>
            <a:ext cx="4096077" cy="1456938"/>
          </a:xfrm>
          <a:prstGeom prst="rect">
            <a:avLst/>
          </a:prstGeom>
        </p:spPr>
      </p:pic>
    </p:spTree>
    <p:extLst>
      <p:ext uri="{BB962C8B-B14F-4D97-AF65-F5344CB8AC3E}">
        <p14:creationId xmlns:p14="http://schemas.microsoft.com/office/powerpoint/2010/main" val="111384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1E85BF-1D4C-57C7-505C-9737127DC123}"/>
              </a:ext>
            </a:extLst>
          </p:cNvPr>
          <p:cNvSpPr>
            <a:spLocks noGrp="1"/>
          </p:cNvSpPr>
          <p:nvPr>
            <p:ph type="title"/>
          </p:nvPr>
        </p:nvSpPr>
        <p:spPr/>
        <p:txBody>
          <a:bodyPr/>
          <a:lstStyle/>
          <a:p>
            <a:r>
              <a:rPr lang="en-US" dirty="0"/>
              <a:t>What happens if?</a:t>
            </a:r>
          </a:p>
        </p:txBody>
      </p:sp>
      <p:sp>
        <p:nvSpPr>
          <p:cNvPr id="3" name="Segnaposto contenuto 2">
            <a:extLst>
              <a:ext uri="{FF2B5EF4-FFF2-40B4-BE49-F238E27FC236}">
                <a16:creationId xmlns:a16="http://schemas.microsoft.com/office/drawing/2014/main" id="{42039F14-8131-DD47-F527-F984783D0E5F}"/>
              </a:ext>
            </a:extLst>
          </p:cNvPr>
          <p:cNvSpPr>
            <a:spLocks noGrp="1"/>
          </p:cNvSpPr>
          <p:nvPr>
            <p:ph idx="1"/>
          </p:nvPr>
        </p:nvSpPr>
        <p:spPr>
          <a:xfrm>
            <a:off x="609600" y="1600201"/>
            <a:ext cx="10972800" cy="1572098"/>
          </a:xfrm>
        </p:spPr>
        <p:txBody>
          <a:bodyPr>
            <a:normAutofit fontScale="92500" lnSpcReduction="20000"/>
          </a:bodyPr>
          <a:lstStyle/>
          <a:p>
            <a:pPr marL="0" indent="0">
              <a:buNone/>
            </a:pPr>
            <a:r>
              <a:rPr lang="en-US" sz="2400" dirty="0"/>
              <a:t>One of the reasons why although extremely simple saving data , but strongly discouraged the use of </a:t>
            </a:r>
            <a:r>
              <a:rPr lang="en-US" sz="2400" dirty="0" err="1"/>
              <a:t>SharedPreferences</a:t>
            </a:r>
            <a:r>
              <a:rPr lang="en-US" sz="2400" dirty="0"/>
              <a:t> is due to the fact that users with a simple action of erasing data through the application section of their smartphones  can erase all the data contained in the file. at last, if we uninstall the application all the data contained in it will be lost and no longer recoverable.</a:t>
            </a:r>
          </a:p>
        </p:txBody>
      </p:sp>
      <p:pic>
        <p:nvPicPr>
          <p:cNvPr id="4" name="Immagine 3">
            <a:extLst>
              <a:ext uri="{FF2B5EF4-FFF2-40B4-BE49-F238E27FC236}">
                <a16:creationId xmlns:a16="http://schemas.microsoft.com/office/drawing/2014/main" id="{3259BE07-0CB9-A9A5-BB04-01C09D6C7BB8}"/>
              </a:ext>
            </a:extLst>
          </p:cNvPr>
          <p:cNvPicPr>
            <a:picLocks noChangeAspect="1"/>
          </p:cNvPicPr>
          <p:nvPr/>
        </p:nvPicPr>
        <p:blipFill rotWithShape="1">
          <a:blip r:embed="rId2"/>
          <a:srcRect t="52661" b="22853"/>
          <a:stretch/>
        </p:blipFill>
        <p:spPr>
          <a:xfrm>
            <a:off x="6910984" y="4236719"/>
            <a:ext cx="3677085" cy="1021080"/>
          </a:xfrm>
          <a:prstGeom prst="rect">
            <a:avLst/>
          </a:prstGeom>
        </p:spPr>
      </p:pic>
      <p:pic>
        <p:nvPicPr>
          <p:cNvPr id="6" name="Immagine 5">
            <a:extLst>
              <a:ext uri="{FF2B5EF4-FFF2-40B4-BE49-F238E27FC236}">
                <a16:creationId xmlns:a16="http://schemas.microsoft.com/office/drawing/2014/main" id="{AF88E1C9-344D-9B35-70EF-C392464B5ED4}"/>
              </a:ext>
            </a:extLst>
          </p:cNvPr>
          <p:cNvPicPr>
            <a:picLocks noChangeAspect="1"/>
          </p:cNvPicPr>
          <p:nvPr/>
        </p:nvPicPr>
        <p:blipFill rotWithShape="1">
          <a:blip r:embed="rId3">
            <a:extLst>
              <a:ext uri="{28A0092B-C50C-407E-A947-70E740481C1C}">
                <a14:useLocalDpi xmlns:a14="http://schemas.microsoft.com/office/drawing/2010/main" val="0"/>
              </a:ext>
            </a:extLst>
          </a:blip>
          <a:srcRect t="11506" b="6551"/>
          <a:stretch/>
        </p:blipFill>
        <p:spPr>
          <a:xfrm>
            <a:off x="3342162" y="2946400"/>
            <a:ext cx="2062907" cy="3756499"/>
          </a:xfrm>
          <a:prstGeom prst="rect">
            <a:avLst/>
          </a:prstGeom>
          <a:ln>
            <a:solidFill>
              <a:schemeClr val="tx1"/>
            </a:solidFill>
          </a:ln>
        </p:spPr>
      </p:pic>
      <p:sp>
        <p:nvSpPr>
          <p:cNvPr id="7" name="Freccia a destra 6">
            <a:extLst>
              <a:ext uri="{FF2B5EF4-FFF2-40B4-BE49-F238E27FC236}">
                <a16:creationId xmlns:a16="http://schemas.microsoft.com/office/drawing/2014/main" id="{2D191537-C339-0546-078B-BBE707C51C3B}"/>
              </a:ext>
            </a:extLst>
          </p:cNvPr>
          <p:cNvSpPr/>
          <p:nvPr/>
        </p:nvSpPr>
        <p:spPr>
          <a:xfrm>
            <a:off x="5515428" y="4479371"/>
            <a:ext cx="1161143" cy="561178"/>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88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662E92-F4D8-AB11-3AD6-CF6BEC1F0CA4}"/>
              </a:ext>
            </a:extLst>
          </p:cNvPr>
          <p:cNvSpPr>
            <a:spLocks noGrp="1"/>
          </p:cNvSpPr>
          <p:nvPr>
            <p:ph type="title"/>
          </p:nvPr>
        </p:nvSpPr>
        <p:spPr/>
        <p:txBody>
          <a:bodyPr/>
          <a:lstStyle/>
          <a:p>
            <a:r>
              <a:rPr lang="en-US" dirty="0"/>
              <a:t>Pros and cons</a:t>
            </a:r>
          </a:p>
        </p:txBody>
      </p:sp>
      <p:sp>
        <p:nvSpPr>
          <p:cNvPr id="3" name="Segnaposto contenuto 2">
            <a:extLst>
              <a:ext uri="{FF2B5EF4-FFF2-40B4-BE49-F238E27FC236}">
                <a16:creationId xmlns:a16="http://schemas.microsoft.com/office/drawing/2014/main" id="{310429EC-AE07-8239-A5DE-3AE9F6E7B966}"/>
              </a:ext>
            </a:extLst>
          </p:cNvPr>
          <p:cNvSpPr>
            <a:spLocks noGrp="1"/>
          </p:cNvSpPr>
          <p:nvPr>
            <p:ph idx="1"/>
          </p:nvPr>
        </p:nvSpPr>
        <p:spPr/>
        <p:txBody>
          <a:bodyPr>
            <a:normAutofit/>
          </a:bodyPr>
          <a:lstStyle/>
          <a:p>
            <a:r>
              <a:rPr lang="en-US" sz="2800" dirty="0" err="1"/>
              <a:t>SharedPreferences</a:t>
            </a:r>
            <a:r>
              <a:rPr lang="en-US" sz="2800" dirty="0"/>
              <a:t> are a simple way  to access fast to data loaded in memory, allow us to share data between two applications.</a:t>
            </a:r>
          </a:p>
          <a:p>
            <a:r>
              <a:rPr lang="en-US" sz="2800" dirty="0" err="1"/>
              <a:t>SharedPreferences</a:t>
            </a:r>
            <a:r>
              <a:rPr lang="en-US" sz="2800" dirty="0"/>
              <a:t> are used to store small bits of data related to user configuration, we can’t store any multimedia files.</a:t>
            </a:r>
          </a:p>
          <a:p>
            <a:r>
              <a:rPr lang="en-US" sz="2800" dirty="0"/>
              <a:t> It can only store basic data types, so if you have more complex bits of information, we should probably switch to another mechanism.</a:t>
            </a:r>
          </a:p>
          <a:p>
            <a:r>
              <a:rPr lang="en-US" sz="2800" dirty="0"/>
              <a:t>unfortunately, do not represent an optimal solution, since the information read may be incorrect and there is no way to keep the data history</a:t>
            </a:r>
          </a:p>
          <a:p>
            <a:endParaRPr lang="en-US" sz="2800" dirty="0"/>
          </a:p>
        </p:txBody>
      </p:sp>
    </p:spTree>
    <p:extLst>
      <p:ext uri="{BB962C8B-B14F-4D97-AF65-F5344CB8AC3E}">
        <p14:creationId xmlns:p14="http://schemas.microsoft.com/office/powerpoint/2010/main" val="402126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301686-D11E-AC60-6B80-4E1871EDB342}"/>
              </a:ext>
            </a:extLst>
          </p:cNvPr>
          <p:cNvSpPr>
            <a:spLocks noGrp="1"/>
          </p:cNvSpPr>
          <p:nvPr>
            <p:ph type="title"/>
          </p:nvPr>
        </p:nvSpPr>
        <p:spPr/>
        <p:txBody>
          <a:bodyPr>
            <a:normAutofit/>
          </a:bodyPr>
          <a:lstStyle/>
          <a:p>
            <a:r>
              <a:rPr lang="en-US" sz="4400" b="0" i="0" u="none" strike="noStrike" dirty="0">
                <a:solidFill>
                  <a:srgbClr val="434343"/>
                </a:solidFill>
                <a:effectLst/>
                <a:latin typeface="Arial" panose="020B0604020202020204" pitchFamily="34" charset="0"/>
              </a:rPr>
              <a:t>Cache Storage</a:t>
            </a:r>
            <a:endParaRPr lang="en-US" dirty="0"/>
          </a:p>
        </p:txBody>
      </p:sp>
      <p:sp>
        <p:nvSpPr>
          <p:cNvPr id="3" name="Segnaposto contenuto 2">
            <a:extLst>
              <a:ext uri="{FF2B5EF4-FFF2-40B4-BE49-F238E27FC236}">
                <a16:creationId xmlns:a16="http://schemas.microsoft.com/office/drawing/2014/main" id="{2932E919-6C8B-9ED7-11E2-90DDE1915E4E}"/>
              </a:ext>
            </a:extLst>
          </p:cNvPr>
          <p:cNvSpPr>
            <a:spLocks noGrp="1"/>
          </p:cNvSpPr>
          <p:nvPr>
            <p:ph idx="1"/>
          </p:nvPr>
        </p:nvSpPr>
        <p:spPr>
          <a:xfrm>
            <a:off x="609600" y="1568466"/>
            <a:ext cx="5140751" cy="4830762"/>
          </a:xfrm>
        </p:spPr>
        <p:txBody>
          <a:bodyPr>
            <a:noAutofit/>
          </a:bodyPr>
          <a:lstStyle/>
          <a:p>
            <a:pPr marL="0" indent="0" rtl="0" fontAlgn="base">
              <a:spcBef>
                <a:spcPts val="0"/>
              </a:spcBef>
              <a:spcAft>
                <a:spcPts val="0"/>
              </a:spcAft>
              <a:buNone/>
            </a:pPr>
            <a:r>
              <a:rPr lang="en-US" sz="2400" b="0" i="0" u="none" strike="noStrike" dirty="0">
                <a:solidFill>
                  <a:srgbClr val="000000"/>
                </a:solidFill>
                <a:effectLst/>
                <a:latin typeface="+mj-lt"/>
              </a:rPr>
              <a:t>File stored in the files folder are persistent and remain until are deleted sometimes is necessary to store data temporarily. To get a cache internal or external reference with:</a:t>
            </a:r>
          </a:p>
          <a:p>
            <a:pPr fontAlgn="base">
              <a:spcBef>
                <a:spcPts val="0"/>
              </a:spcBef>
              <a:buFont typeface="Wingdings" panose="05000000000000000000" pitchFamily="2" charset="2"/>
              <a:buChar char="Ø"/>
            </a:pPr>
            <a:r>
              <a:rPr lang="en-US" sz="2400" b="0" i="1" u="none" strike="noStrike" dirty="0" err="1">
                <a:solidFill>
                  <a:srgbClr val="000000"/>
                </a:solidFill>
                <a:effectLst/>
                <a:latin typeface="+mj-lt"/>
              </a:rPr>
              <a:t>getCacheDir</a:t>
            </a:r>
            <a:r>
              <a:rPr lang="en-US" sz="2400" b="0" i="1" u="none" strike="noStrike" dirty="0">
                <a:solidFill>
                  <a:srgbClr val="000000"/>
                </a:solidFill>
                <a:effectLst/>
                <a:latin typeface="+mj-lt"/>
              </a:rPr>
              <a:t>() </a:t>
            </a:r>
            <a:endParaRPr lang="en-US" sz="2400" i="1" dirty="0">
              <a:solidFill>
                <a:srgbClr val="000000"/>
              </a:solidFill>
              <a:latin typeface="+mj-lt"/>
            </a:endParaRPr>
          </a:p>
          <a:p>
            <a:pPr fontAlgn="base">
              <a:spcBef>
                <a:spcPts val="0"/>
              </a:spcBef>
              <a:buFont typeface="Wingdings" panose="05000000000000000000" pitchFamily="2" charset="2"/>
              <a:buChar char="Ø"/>
            </a:pPr>
            <a:r>
              <a:rPr lang="en-US" sz="2400" b="0" i="1" u="none" strike="noStrike" dirty="0" err="1">
                <a:solidFill>
                  <a:srgbClr val="000000"/>
                </a:solidFill>
                <a:effectLst/>
                <a:latin typeface="+mj-lt"/>
              </a:rPr>
              <a:t>getExternalCacheDir</a:t>
            </a:r>
            <a:r>
              <a:rPr lang="en-US" sz="2400" b="0" i="1" u="none" strike="noStrike" dirty="0">
                <a:solidFill>
                  <a:srgbClr val="000000"/>
                </a:solidFill>
                <a:effectLst/>
                <a:latin typeface="+mj-lt"/>
              </a:rPr>
              <a:t>()</a:t>
            </a:r>
          </a:p>
          <a:p>
            <a:pPr marL="0" indent="0" fontAlgn="base">
              <a:spcBef>
                <a:spcPts val="0"/>
              </a:spcBef>
              <a:buNone/>
            </a:pPr>
            <a:r>
              <a:rPr lang="en-US" sz="2400" b="0" i="0" u="none" strike="noStrike" dirty="0">
                <a:solidFill>
                  <a:srgbClr val="000000"/>
                </a:solidFill>
                <a:effectLst/>
                <a:latin typeface="+mj-lt"/>
              </a:rPr>
              <a:t> return a cache reference specifying absolute path for cache directory. Use the File class to create a file inside that cache folder, those are stored in data/data/&lt;package name&gt;/cache folder.</a:t>
            </a:r>
          </a:p>
        </p:txBody>
      </p:sp>
      <p:sp>
        <p:nvSpPr>
          <p:cNvPr id="4" name="Ovale 3">
            <a:extLst>
              <a:ext uri="{FF2B5EF4-FFF2-40B4-BE49-F238E27FC236}">
                <a16:creationId xmlns:a16="http://schemas.microsoft.com/office/drawing/2014/main" id="{C14EC0D2-29FB-681C-C88D-756B45B1E503}"/>
              </a:ext>
            </a:extLst>
          </p:cNvPr>
          <p:cNvSpPr/>
          <p:nvPr/>
        </p:nvSpPr>
        <p:spPr>
          <a:xfrm>
            <a:off x="6110108" y="2528871"/>
            <a:ext cx="1402235" cy="1410329"/>
          </a:xfrm>
          <a:prstGeom prst="ellipse">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a:t>
            </a:r>
          </a:p>
        </p:txBody>
      </p:sp>
      <p:sp>
        <p:nvSpPr>
          <p:cNvPr id="5" name="Cilindro 4">
            <a:extLst>
              <a:ext uri="{FF2B5EF4-FFF2-40B4-BE49-F238E27FC236}">
                <a16:creationId xmlns:a16="http://schemas.microsoft.com/office/drawing/2014/main" id="{1300C3B3-3ECC-8158-6128-A30052DD97DA}"/>
              </a:ext>
            </a:extLst>
          </p:cNvPr>
          <p:cNvSpPr/>
          <p:nvPr/>
        </p:nvSpPr>
        <p:spPr>
          <a:xfrm>
            <a:off x="9667352" y="2340284"/>
            <a:ext cx="1458325" cy="1660216"/>
          </a:xfrm>
          <a:prstGeom prst="can">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Cache</a:t>
            </a:r>
          </a:p>
        </p:txBody>
      </p:sp>
      <p:sp>
        <p:nvSpPr>
          <p:cNvPr id="17" name="Documento 16">
            <a:extLst>
              <a:ext uri="{FF2B5EF4-FFF2-40B4-BE49-F238E27FC236}">
                <a16:creationId xmlns:a16="http://schemas.microsoft.com/office/drawing/2014/main" id="{CD0E8C67-01DA-C4EA-FDAF-03A8E5B90EA8}"/>
              </a:ext>
            </a:extLst>
          </p:cNvPr>
          <p:cNvSpPr/>
          <p:nvPr/>
        </p:nvSpPr>
        <p:spPr>
          <a:xfrm>
            <a:off x="9737469" y="5589811"/>
            <a:ext cx="1258897" cy="876322"/>
          </a:xfrm>
          <a:prstGeom prst="flowChartDocumen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a:t>
            </a:r>
          </a:p>
        </p:txBody>
      </p:sp>
      <p:sp>
        <p:nvSpPr>
          <p:cNvPr id="20" name="Freccia a destra 19">
            <a:extLst>
              <a:ext uri="{FF2B5EF4-FFF2-40B4-BE49-F238E27FC236}">
                <a16:creationId xmlns:a16="http://schemas.microsoft.com/office/drawing/2014/main" id="{6A89947C-BBCB-23B9-43C3-0B34FCE85F25}"/>
              </a:ext>
            </a:extLst>
          </p:cNvPr>
          <p:cNvSpPr/>
          <p:nvPr/>
        </p:nvSpPr>
        <p:spPr>
          <a:xfrm>
            <a:off x="7757409" y="2884878"/>
            <a:ext cx="1707612" cy="530585"/>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ccia a sinistra 20">
            <a:extLst>
              <a:ext uri="{FF2B5EF4-FFF2-40B4-BE49-F238E27FC236}">
                <a16:creationId xmlns:a16="http://schemas.microsoft.com/office/drawing/2014/main" id="{F71C8EB8-DBD9-3B8D-8E31-17D2F6CA39C7}"/>
              </a:ext>
            </a:extLst>
          </p:cNvPr>
          <p:cNvSpPr/>
          <p:nvPr/>
        </p:nvSpPr>
        <p:spPr>
          <a:xfrm>
            <a:off x="7740952" y="3415463"/>
            <a:ext cx="1707612" cy="523737"/>
          </a:xfrm>
          <a:prstGeom prst="lef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ccia a destra 21">
            <a:extLst>
              <a:ext uri="{FF2B5EF4-FFF2-40B4-BE49-F238E27FC236}">
                <a16:creationId xmlns:a16="http://schemas.microsoft.com/office/drawing/2014/main" id="{18F6CB5B-6F66-2F08-A0A4-903B87F005A9}"/>
              </a:ext>
            </a:extLst>
          </p:cNvPr>
          <p:cNvSpPr/>
          <p:nvPr/>
        </p:nvSpPr>
        <p:spPr>
          <a:xfrm rot="5400000">
            <a:off x="9325382" y="4565345"/>
            <a:ext cx="1424023" cy="459621"/>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ccia a destra 22">
            <a:extLst>
              <a:ext uri="{FF2B5EF4-FFF2-40B4-BE49-F238E27FC236}">
                <a16:creationId xmlns:a16="http://schemas.microsoft.com/office/drawing/2014/main" id="{051E0A15-3650-A4A8-377B-E7D66A06F5AC}"/>
              </a:ext>
            </a:extLst>
          </p:cNvPr>
          <p:cNvSpPr/>
          <p:nvPr/>
        </p:nvSpPr>
        <p:spPr>
          <a:xfrm rot="16200000">
            <a:off x="10054544" y="4565345"/>
            <a:ext cx="1424023" cy="459621"/>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90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38AFA-15FA-21AD-D584-7751CBE22F67}"/>
              </a:ext>
            </a:extLst>
          </p:cNvPr>
          <p:cNvSpPr>
            <a:spLocks noGrp="1"/>
          </p:cNvSpPr>
          <p:nvPr>
            <p:ph type="title"/>
          </p:nvPr>
        </p:nvSpPr>
        <p:spPr/>
        <p:txBody>
          <a:bodyPr/>
          <a:lstStyle/>
          <a:p>
            <a:r>
              <a:rPr lang="en-US" dirty="0"/>
              <a:t>Store and Retrieve data</a:t>
            </a:r>
          </a:p>
        </p:txBody>
      </p:sp>
      <p:sp>
        <p:nvSpPr>
          <p:cNvPr id="3" name="Segnaposto contenuto 2">
            <a:extLst>
              <a:ext uri="{FF2B5EF4-FFF2-40B4-BE49-F238E27FC236}">
                <a16:creationId xmlns:a16="http://schemas.microsoft.com/office/drawing/2014/main" id="{748C19AA-D02E-9EF6-DD57-926B5D2B7B63}"/>
              </a:ext>
            </a:extLst>
          </p:cNvPr>
          <p:cNvSpPr>
            <a:spLocks noGrp="1"/>
          </p:cNvSpPr>
          <p:nvPr>
            <p:ph idx="1"/>
          </p:nvPr>
        </p:nvSpPr>
        <p:spPr>
          <a:xfrm>
            <a:off x="609600" y="1515360"/>
            <a:ext cx="10972800" cy="3382962"/>
          </a:xfrm>
        </p:spPr>
        <p:txBody>
          <a:bodyPr>
            <a:normAutofit fontScale="32500" lnSpcReduction="20000"/>
          </a:bodyPr>
          <a:lstStyle/>
          <a:p>
            <a:pPr marL="0" indent="0" rtl="0">
              <a:spcBef>
                <a:spcPts val="0"/>
              </a:spcBef>
              <a:spcAft>
                <a:spcPts val="0"/>
              </a:spcAft>
              <a:buNone/>
            </a:pPr>
            <a:endParaRPr lang="en-US" sz="5500" b="0" dirty="0">
              <a:effectLst/>
              <a:latin typeface="+mj-lt"/>
            </a:endParaRPr>
          </a:p>
          <a:p>
            <a:pPr marL="514350" indent="-514350" rtl="0">
              <a:spcBef>
                <a:spcPts val="0"/>
              </a:spcBef>
              <a:spcAft>
                <a:spcPts val="0"/>
              </a:spcAft>
              <a:buFont typeface="+mj-lt"/>
              <a:buAutoNum type="arabicPeriod"/>
            </a:pPr>
            <a:r>
              <a:rPr lang="en-US" sz="5500" dirty="0">
                <a:solidFill>
                  <a:srgbClr val="000000"/>
                </a:solidFill>
                <a:latin typeface="+mj-lt"/>
              </a:rPr>
              <a:t>G</a:t>
            </a:r>
            <a:r>
              <a:rPr lang="en-US" sz="5500" b="0" i="0" u="none" strike="noStrike" dirty="0">
                <a:solidFill>
                  <a:srgbClr val="000000"/>
                </a:solidFill>
                <a:effectLst/>
                <a:latin typeface="+mj-lt"/>
              </a:rPr>
              <a:t>et a reference to cache directory</a:t>
            </a:r>
          </a:p>
          <a:p>
            <a:pPr marL="514350" indent="-514350" rtl="0">
              <a:spcBef>
                <a:spcPts val="0"/>
              </a:spcBef>
              <a:spcAft>
                <a:spcPts val="0"/>
              </a:spcAft>
              <a:buFont typeface="+mj-lt"/>
              <a:buAutoNum type="arabicPeriod"/>
            </a:pPr>
            <a:r>
              <a:rPr lang="en-US" sz="5500" dirty="0">
                <a:latin typeface="+mj-lt"/>
              </a:rPr>
              <a:t>Get a reference to file</a:t>
            </a:r>
            <a:endParaRPr lang="en-US" sz="5500" b="0" dirty="0">
              <a:effectLst/>
              <a:latin typeface="+mj-lt"/>
            </a:endParaRPr>
          </a:p>
          <a:p>
            <a:pPr marL="514350" indent="-514350" rtl="0">
              <a:spcBef>
                <a:spcPts val="0"/>
              </a:spcBef>
              <a:spcAft>
                <a:spcPts val="0"/>
              </a:spcAft>
              <a:buFont typeface="+mj-lt"/>
              <a:buAutoNum type="arabicPeriod"/>
            </a:pPr>
            <a:r>
              <a:rPr lang="en-US" sz="5500" dirty="0">
                <a:solidFill>
                  <a:srgbClr val="000000"/>
                </a:solidFill>
                <a:latin typeface="+mj-lt"/>
              </a:rPr>
              <a:t>Read/Write operation</a:t>
            </a:r>
          </a:p>
          <a:p>
            <a:pPr marL="0" indent="0" rtl="0">
              <a:spcBef>
                <a:spcPts val="0"/>
              </a:spcBef>
              <a:spcAft>
                <a:spcPts val="0"/>
              </a:spcAft>
              <a:buNone/>
            </a:pPr>
            <a:endParaRPr lang="en-US" sz="3200" b="0" dirty="0">
              <a:effectLst/>
              <a:latin typeface="+mj-lt"/>
            </a:endParaRPr>
          </a:p>
          <a:p>
            <a:pPr marL="0" indent="0" rtl="0">
              <a:spcBef>
                <a:spcPts val="0"/>
              </a:spcBef>
              <a:spcAft>
                <a:spcPts val="0"/>
              </a:spcAft>
              <a:buNone/>
            </a:pPr>
            <a:r>
              <a:rPr lang="en-US" sz="4900" b="1" dirty="0">
                <a:solidFill>
                  <a:schemeClr val="accent6">
                    <a:lumMod val="75000"/>
                  </a:schemeClr>
                </a:solidFill>
                <a:latin typeface="+mj-lt"/>
              </a:rPr>
              <a:t>Save</a:t>
            </a:r>
            <a:r>
              <a:rPr lang="en-US" sz="4900" b="1" i="0" u="none" strike="noStrike" dirty="0">
                <a:solidFill>
                  <a:schemeClr val="accent6">
                    <a:lumMod val="75000"/>
                  </a:schemeClr>
                </a:solidFill>
                <a:effectLst/>
                <a:latin typeface="+mj-lt"/>
              </a:rPr>
              <a:t> data</a:t>
            </a:r>
          </a:p>
          <a:p>
            <a:pPr marL="0" indent="0" rtl="0">
              <a:spcBef>
                <a:spcPts val="0"/>
              </a:spcBef>
              <a:spcAft>
                <a:spcPts val="0"/>
              </a:spcAft>
              <a:buNone/>
            </a:pPr>
            <a:endParaRPr lang="en-US" sz="4300" b="0"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a:t>
            </a:r>
            <a:r>
              <a:rPr lang="en-US" sz="4300" b="1" i="1" u="none" strike="noStrike" dirty="0" err="1">
                <a:solidFill>
                  <a:srgbClr val="000000"/>
                </a:solidFill>
                <a:effectLst/>
                <a:latin typeface="+mj-lt"/>
              </a:rPr>
              <a:t>cacheDir</a:t>
            </a:r>
            <a:r>
              <a:rPr lang="en-US" sz="4300" b="1" i="1" u="none" strike="noStrike" dirty="0">
                <a:solidFill>
                  <a:srgbClr val="000000"/>
                </a:solidFill>
                <a:effectLst/>
                <a:latin typeface="+mj-lt"/>
              </a:rPr>
              <a:t>=</a:t>
            </a:r>
            <a:r>
              <a:rPr lang="en-US" sz="4300" b="1" i="1" u="none" strike="noStrike" dirty="0" err="1">
                <a:solidFill>
                  <a:srgbClr val="000000"/>
                </a:solidFill>
                <a:effectLst/>
                <a:latin typeface="+mj-lt"/>
              </a:rPr>
              <a:t>getCacheDir</a:t>
            </a:r>
            <a:r>
              <a:rPr lang="en-US" sz="4300" b="1" i="1" u="none" strike="noStrike" dirty="0">
                <a:solidFill>
                  <a:srgbClr val="000000"/>
                </a:solidFill>
                <a:effectLst/>
                <a:latin typeface="+mj-lt"/>
              </a:rPr>
              <a:t>();</a:t>
            </a:r>
            <a:endParaRPr lang="en-US" sz="4300" b="1" i="1" dirty="0">
              <a:effectLst/>
              <a:latin typeface="+mj-lt"/>
            </a:endParaRPr>
          </a:p>
          <a:p>
            <a:pPr marL="0" indent="0">
              <a:spcBef>
                <a:spcPts val="0"/>
              </a:spcBef>
              <a:buNone/>
            </a:pPr>
            <a:r>
              <a:rPr lang="en-US" sz="4300" b="1" i="1" u="none" strike="noStrike" dirty="0">
                <a:solidFill>
                  <a:srgbClr val="000000"/>
                </a:solidFill>
                <a:effectLst/>
                <a:latin typeface="+mj-lt"/>
              </a:rPr>
              <a:t>File file=new File( </a:t>
            </a:r>
            <a:r>
              <a:rPr lang="en-US" sz="4300" b="1" i="1" u="none" strike="noStrike" dirty="0" err="1">
                <a:solidFill>
                  <a:srgbClr val="000000"/>
                </a:solidFill>
                <a:effectLst/>
                <a:latin typeface="+mj-lt"/>
              </a:rPr>
              <a:t>cacheDir.getAbsolutePath</a:t>
            </a:r>
            <a:r>
              <a:rPr lang="en-US" sz="4300" b="1" i="1" u="none" strike="noStrike" dirty="0">
                <a:solidFill>
                  <a:srgbClr val="000000"/>
                </a:solidFill>
                <a:effectLst/>
                <a:latin typeface="+mj-lt"/>
              </a:rPr>
              <a:t>(), “text.txt”);  //if file doesn’t exist will be created</a:t>
            </a:r>
            <a:endParaRPr lang="en-US" sz="4300" b="1" i="1" dirty="0">
              <a:effectLst/>
              <a:latin typeface="+mj-lt"/>
            </a:endParaRPr>
          </a:p>
          <a:p>
            <a:pPr marL="0" indent="0" rtl="0">
              <a:spcBef>
                <a:spcPts val="0"/>
              </a:spcBef>
              <a:spcAft>
                <a:spcPts val="0"/>
              </a:spcAft>
              <a:buNone/>
            </a:pPr>
            <a:r>
              <a:rPr lang="en-US" sz="4300" b="1" i="1" u="none" strike="noStrike" dirty="0" err="1">
                <a:solidFill>
                  <a:srgbClr val="000000"/>
                </a:solidFill>
                <a:effectLst/>
                <a:latin typeface="+mj-lt"/>
              </a:rPr>
              <a:t>FileOutputStream</a:t>
            </a:r>
            <a:r>
              <a:rPr lang="en-US" sz="4300" b="1" i="1" u="none" strike="noStrike" dirty="0">
                <a:solidFill>
                  <a:srgbClr val="000000"/>
                </a:solidFill>
                <a:effectLst/>
                <a:latin typeface="+mj-lt"/>
              </a:rPr>
              <a:t> </a:t>
            </a:r>
            <a:r>
              <a:rPr lang="en-US" sz="4300" b="1" i="1" u="none" strike="noStrike" dirty="0" err="1">
                <a:solidFill>
                  <a:srgbClr val="000000"/>
                </a:solidFill>
                <a:effectLst/>
                <a:latin typeface="+mj-lt"/>
              </a:rPr>
              <a:t>fOut</a:t>
            </a:r>
            <a:r>
              <a:rPr lang="en-US" sz="4300" b="1" i="1" u="none" strike="noStrike" dirty="0">
                <a:solidFill>
                  <a:srgbClr val="000000"/>
                </a:solidFill>
                <a:effectLst/>
                <a:latin typeface="+mj-lt"/>
              </a:rPr>
              <a:t> = new </a:t>
            </a:r>
            <a:r>
              <a:rPr lang="en-US" sz="4300" b="1" i="1" u="none" strike="noStrike" dirty="0" err="1">
                <a:solidFill>
                  <a:srgbClr val="000000"/>
                </a:solidFill>
                <a:effectLst/>
                <a:latin typeface="+mj-lt"/>
              </a:rPr>
              <a:t>FileOutputStream</a:t>
            </a:r>
            <a:r>
              <a:rPr lang="en-US" sz="4300" b="1" i="1" u="none" strike="noStrike" dirty="0">
                <a:solidFill>
                  <a:srgbClr val="000000"/>
                </a:solidFill>
                <a:effectLst/>
                <a:latin typeface="+mj-lt"/>
              </a:rPr>
              <a:t>(file);</a:t>
            </a:r>
            <a:endParaRPr lang="en-US" sz="4300" b="1" i="1" dirty="0">
              <a:effectLst/>
              <a:latin typeface="+mj-lt"/>
            </a:endParaRPr>
          </a:p>
          <a:p>
            <a:pPr marL="0" indent="0" rtl="0">
              <a:spcBef>
                <a:spcPts val="0"/>
              </a:spcBef>
              <a:spcAft>
                <a:spcPts val="0"/>
              </a:spcAft>
              <a:buNone/>
            </a:pPr>
            <a:endParaRPr lang="en-US" sz="4300" b="1" dirty="0">
              <a:solidFill>
                <a:srgbClr val="000000"/>
              </a:solidFill>
              <a:latin typeface="+mj-lt"/>
            </a:endParaRPr>
          </a:p>
          <a:p>
            <a:pPr marL="0" indent="0" rtl="0">
              <a:spcBef>
                <a:spcPts val="0"/>
              </a:spcBef>
              <a:spcAft>
                <a:spcPts val="0"/>
              </a:spcAft>
              <a:buNone/>
            </a:pPr>
            <a:r>
              <a:rPr lang="en-US" sz="4900" b="1" dirty="0">
                <a:solidFill>
                  <a:schemeClr val="accent6">
                    <a:lumMod val="75000"/>
                  </a:schemeClr>
                </a:solidFill>
                <a:latin typeface="+mj-lt"/>
              </a:rPr>
              <a:t>R</a:t>
            </a:r>
            <a:r>
              <a:rPr lang="en-US" sz="4900" b="1" i="0" u="none" strike="noStrike" dirty="0">
                <a:solidFill>
                  <a:schemeClr val="accent6">
                    <a:lumMod val="75000"/>
                  </a:schemeClr>
                </a:solidFill>
                <a:effectLst/>
                <a:latin typeface="+mj-lt"/>
              </a:rPr>
              <a:t>etrieve data</a:t>
            </a:r>
          </a:p>
          <a:p>
            <a:pPr marL="0" indent="0" rtl="0">
              <a:spcBef>
                <a:spcPts val="0"/>
              </a:spcBef>
              <a:spcAft>
                <a:spcPts val="0"/>
              </a:spcAft>
              <a:buNone/>
            </a:pPr>
            <a:endParaRPr lang="en-US" sz="4300" b="0"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a:t>
            </a:r>
            <a:r>
              <a:rPr lang="en-US" sz="4300" b="1" i="1" u="none" strike="noStrike" dirty="0" err="1">
                <a:solidFill>
                  <a:srgbClr val="000000"/>
                </a:solidFill>
                <a:effectLst/>
                <a:latin typeface="+mj-lt"/>
              </a:rPr>
              <a:t>cacheDir</a:t>
            </a:r>
            <a:r>
              <a:rPr lang="en-US" sz="4300" b="1" i="1" u="none" strike="noStrike" dirty="0">
                <a:solidFill>
                  <a:srgbClr val="000000"/>
                </a:solidFill>
                <a:effectLst/>
                <a:latin typeface="+mj-lt"/>
              </a:rPr>
              <a:t>=</a:t>
            </a:r>
            <a:r>
              <a:rPr lang="en-US" sz="4300" b="1" i="1" u="none" strike="noStrike" dirty="0" err="1">
                <a:solidFill>
                  <a:srgbClr val="000000"/>
                </a:solidFill>
                <a:effectLst/>
                <a:latin typeface="+mj-lt"/>
              </a:rPr>
              <a:t>getCacheDir</a:t>
            </a:r>
            <a:r>
              <a:rPr lang="en-US" sz="4300" b="1" i="1" u="none" strike="noStrike" dirty="0">
                <a:solidFill>
                  <a:srgbClr val="000000"/>
                </a:solidFill>
                <a:effectLst/>
                <a:latin typeface="+mj-lt"/>
              </a:rPr>
              <a:t>();</a:t>
            </a:r>
            <a:endParaRPr lang="en-US" sz="4300" b="1" i="1"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file=new File( </a:t>
            </a:r>
            <a:r>
              <a:rPr lang="en-US" sz="4300" b="1" i="1" u="none" strike="noStrike" dirty="0" err="1">
                <a:solidFill>
                  <a:srgbClr val="000000"/>
                </a:solidFill>
                <a:effectLst/>
                <a:latin typeface="+mj-lt"/>
              </a:rPr>
              <a:t>cacheDir.getAbsolutePath</a:t>
            </a:r>
            <a:r>
              <a:rPr lang="en-US" sz="4300" b="1" i="1" u="none" strike="noStrike" dirty="0">
                <a:solidFill>
                  <a:srgbClr val="000000"/>
                </a:solidFill>
                <a:effectLst/>
                <a:latin typeface="+mj-lt"/>
              </a:rPr>
              <a:t>(), “text.txt”);</a:t>
            </a:r>
            <a:endParaRPr lang="en-US" sz="4300" b="1" i="1" dirty="0">
              <a:effectLst/>
              <a:latin typeface="+mj-lt"/>
            </a:endParaRPr>
          </a:p>
          <a:p>
            <a:pPr marL="0" indent="0" rtl="0">
              <a:spcBef>
                <a:spcPts val="0"/>
              </a:spcBef>
              <a:spcAft>
                <a:spcPts val="0"/>
              </a:spcAft>
              <a:buNone/>
            </a:pPr>
            <a:r>
              <a:rPr lang="en-US" sz="4300" b="1" i="1" u="none" strike="noStrike" dirty="0" err="1">
                <a:solidFill>
                  <a:srgbClr val="000000"/>
                </a:solidFill>
                <a:effectLst/>
                <a:latin typeface="+mj-lt"/>
              </a:rPr>
              <a:t>FileInputStream</a:t>
            </a:r>
            <a:r>
              <a:rPr lang="en-US" sz="4300" b="1" i="1" u="none" strike="noStrike" dirty="0">
                <a:solidFill>
                  <a:srgbClr val="000000"/>
                </a:solidFill>
                <a:effectLst/>
                <a:latin typeface="+mj-lt"/>
              </a:rPr>
              <a:t> </a:t>
            </a:r>
            <a:r>
              <a:rPr lang="en-US" sz="4300" b="1" i="1" u="none" strike="noStrike" dirty="0" err="1">
                <a:solidFill>
                  <a:srgbClr val="000000"/>
                </a:solidFill>
                <a:effectLst/>
                <a:latin typeface="+mj-lt"/>
              </a:rPr>
              <a:t>fIn</a:t>
            </a:r>
            <a:r>
              <a:rPr lang="en-US" sz="4300" b="1" i="1" u="none" strike="noStrike" dirty="0">
                <a:solidFill>
                  <a:srgbClr val="000000"/>
                </a:solidFill>
                <a:effectLst/>
                <a:latin typeface="+mj-lt"/>
              </a:rPr>
              <a:t>= new </a:t>
            </a:r>
            <a:r>
              <a:rPr lang="en-US" sz="4300" b="1" i="1" u="none" strike="noStrike" dirty="0" err="1">
                <a:solidFill>
                  <a:srgbClr val="000000"/>
                </a:solidFill>
                <a:effectLst/>
                <a:latin typeface="+mj-lt"/>
              </a:rPr>
              <a:t>FileInputStream</a:t>
            </a:r>
            <a:r>
              <a:rPr lang="en-US" sz="4300" b="1" i="1" u="none" strike="noStrike" dirty="0">
                <a:solidFill>
                  <a:srgbClr val="000000"/>
                </a:solidFill>
                <a:effectLst/>
                <a:latin typeface="+mj-lt"/>
              </a:rPr>
              <a:t>(file);</a:t>
            </a:r>
          </a:p>
          <a:p>
            <a:pPr marL="0" indent="0" rtl="0">
              <a:spcBef>
                <a:spcPts val="0"/>
              </a:spcBef>
              <a:spcAft>
                <a:spcPts val="0"/>
              </a:spcAft>
              <a:buNone/>
            </a:pPr>
            <a:endParaRPr lang="en-US" sz="4300" dirty="0">
              <a:solidFill>
                <a:srgbClr val="000000"/>
              </a:solidFill>
              <a:latin typeface="+mj-lt"/>
            </a:endParaRPr>
          </a:p>
          <a:p>
            <a:pPr marL="0" indent="0" rtl="0">
              <a:spcBef>
                <a:spcPts val="0"/>
              </a:spcBef>
              <a:spcAft>
                <a:spcPts val="0"/>
              </a:spcAft>
              <a:buNone/>
            </a:pPr>
            <a:r>
              <a:rPr lang="en-US" sz="4300" dirty="0">
                <a:solidFill>
                  <a:srgbClr val="000000"/>
                </a:solidFill>
                <a:latin typeface="+mj-lt"/>
              </a:rPr>
              <a:t>Open a file and read or write throws exception, we must add try/catch block and handle the exception.</a:t>
            </a:r>
            <a:endParaRPr lang="en-US" sz="4300" b="0" dirty="0">
              <a:effectLst/>
              <a:latin typeface="+mj-lt"/>
            </a:endParaRPr>
          </a:p>
        </p:txBody>
      </p:sp>
      <p:sp>
        <p:nvSpPr>
          <p:cNvPr id="5" name="CasellaDiTesto 4">
            <a:extLst>
              <a:ext uri="{FF2B5EF4-FFF2-40B4-BE49-F238E27FC236}">
                <a16:creationId xmlns:a16="http://schemas.microsoft.com/office/drawing/2014/main" id="{6FF87599-86B9-150B-78D2-6FE80811E26F}"/>
              </a:ext>
            </a:extLst>
          </p:cNvPr>
          <p:cNvSpPr txBox="1"/>
          <p:nvPr/>
        </p:nvSpPr>
        <p:spPr>
          <a:xfrm>
            <a:off x="609600" y="4898322"/>
            <a:ext cx="10791825" cy="1323439"/>
          </a:xfrm>
          <a:prstGeom prst="rect">
            <a:avLst/>
          </a:prstGeom>
          <a:noFill/>
        </p:spPr>
        <p:txBody>
          <a:bodyPr wrap="square">
            <a:spAutoFit/>
          </a:bodyPr>
          <a:lstStyle/>
          <a:p>
            <a:pPr marL="0" indent="0" rtl="0">
              <a:spcBef>
                <a:spcPts val="0"/>
              </a:spcBef>
              <a:spcAft>
                <a:spcPts val="0"/>
              </a:spcAft>
              <a:buNone/>
            </a:pPr>
            <a:r>
              <a:rPr lang="en-US" sz="1600" b="1" i="0" u="none" strike="noStrike" dirty="0">
                <a:solidFill>
                  <a:schemeClr val="accent6">
                    <a:lumMod val="75000"/>
                  </a:schemeClr>
                </a:solidFill>
                <a:effectLst/>
                <a:latin typeface="+mj-lt"/>
              </a:rPr>
              <a:t>Note</a:t>
            </a:r>
            <a:br>
              <a:rPr lang="en-US" sz="1600" b="0" dirty="0">
                <a:effectLst/>
                <a:latin typeface="+mj-lt"/>
              </a:rPr>
            </a:br>
            <a:r>
              <a:rPr lang="en-US" sz="1600" b="0" i="0" u="none" strike="noStrike" dirty="0">
                <a:solidFill>
                  <a:srgbClr val="000000"/>
                </a:solidFill>
                <a:effectLst/>
                <a:latin typeface="+mj-lt"/>
              </a:rPr>
              <a:t>When a device is low on internal storage space, android may delete these cache files to recover space.</a:t>
            </a:r>
          </a:p>
          <a:p>
            <a:pPr marL="0" indent="0" rtl="0" fontAlgn="base">
              <a:spcBef>
                <a:spcPts val="0"/>
              </a:spcBef>
              <a:spcAft>
                <a:spcPts val="0"/>
              </a:spcAft>
              <a:buNone/>
            </a:pPr>
            <a:r>
              <a:rPr lang="en-US" sz="1600" b="0" i="0" u="none" strike="noStrike" dirty="0">
                <a:solidFill>
                  <a:srgbClr val="000000"/>
                </a:solidFill>
                <a:effectLst/>
                <a:latin typeface="+mj-lt"/>
              </a:rPr>
              <a:t>Do not rely on the system to clean up these files.</a:t>
            </a:r>
          </a:p>
          <a:p>
            <a:pPr marL="0" indent="0" rtl="0" fontAlgn="base">
              <a:spcBef>
                <a:spcPts val="0"/>
              </a:spcBef>
              <a:spcAft>
                <a:spcPts val="0"/>
              </a:spcAft>
              <a:buNone/>
            </a:pPr>
            <a:r>
              <a:rPr lang="en-US" sz="1600" b="0" i="0" u="none" strike="noStrike" dirty="0">
                <a:solidFill>
                  <a:srgbClr val="000000"/>
                </a:solidFill>
                <a:effectLst/>
                <a:latin typeface="+mj-lt"/>
              </a:rPr>
              <a:t>Always maintain the cache files in our app, the best practice is to stay within a limit such as 1MB.</a:t>
            </a:r>
          </a:p>
          <a:p>
            <a:pPr marL="0" indent="0" rtl="0" fontAlgn="base">
              <a:spcBef>
                <a:spcPts val="0"/>
              </a:spcBef>
              <a:spcAft>
                <a:spcPts val="0"/>
              </a:spcAft>
              <a:buNone/>
            </a:pPr>
            <a:r>
              <a:rPr lang="en-US" sz="1600" b="0" i="0" u="none" strike="noStrike" dirty="0">
                <a:solidFill>
                  <a:srgbClr val="000000"/>
                </a:solidFill>
                <a:effectLst/>
                <a:latin typeface="+mj-lt"/>
              </a:rPr>
              <a:t>When user uninstall app, these files are removed. Cache directory is partly about storing data in internal and external storage.</a:t>
            </a:r>
            <a:endParaRPr lang="en-US" sz="1600" b="0" dirty="0">
              <a:effectLst/>
              <a:latin typeface="+mj-lt"/>
            </a:endParaRPr>
          </a:p>
        </p:txBody>
      </p:sp>
    </p:spTree>
    <p:extLst>
      <p:ext uri="{BB962C8B-B14F-4D97-AF65-F5344CB8AC3E}">
        <p14:creationId xmlns:p14="http://schemas.microsoft.com/office/powerpoint/2010/main" val="38153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760796-46C7-79F3-2E26-8D64C5E38A8B}"/>
              </a:ext>
            </a:extLst>
          </p:cNvPr>
          <p:cNvSpPr>
            <a:spLocks noGrp="1"/>
          </p:cNvSpPr>
          <p:nvPr>
            <p:ph type="title"/>
          </p:nvPr>
        </p:nvSpPr>
        <p:spPr/>
        <p:txBody>
          <a:bodyPr/>
          <a:lstStyle/>
          <a:p>
            <a:r>
              <a:rPr lang="en-US" dirty="0"/>
              <a:t>Internal Storage</a:t>
            </a:r>
          </a:p>
        </p:txBody>
      </p:sp>
      <p:sp>
        <p:nvSpPr>
          <p:cNvPr id="3" name="Segnaposto contenuto 2">
            <a:extLst>
              <a:ext uri="{FF2B5EF4-FFF2-40B4-BE49-F238E27FC236}">
                <a16:creationId xmlns:a16="http://schemas.microsoft.com/office/drawing/2014/main" id="{0DD5E381-7D79-D0F8-6784-B7FF9FAAB9FE}"/>
              </a:ext>
            </a:extLst>
          </p:cNvPr>
          <p:cNvSpPr>
            <a:spLocks noGrp="1"/>
          </p:cNvSpPr>
          <p:nvPr>
            <p:ph idx="1"/>
          </p:nvPr>
        </p:nvSpPr>
        <p:spPr>
          <a:xfrm>
            <a:off x="609600" y="1600202"/>
            <a:ext cx="10972800" cy="2839824"/>
          </a:xfrm>
        </p:spPr>
        <p:txBody>
          <a:bodyPr>
            <a:normAutofit/>
          </a:bodyPr>
          <a:lstStyle/>
          <a:p>
            <a:pPr marL="0" indent="0">
              <a:buNone/>
            </a:pPr>
            <a:r>
              <a:rPr lang="en-US" sz="1800" dirty="0"/>
              <a:t>Internal storage allow us to read and write  files that associated with each application’s internal memory. These files can only be accessed by the application and not from other applications or users. </a:t>
            </a:r>
          </a:p>
          <a:p>
            <a:r>
              <a:rPr lang="en-US" sz="1800" dirty="0"/>
              <a:t>when the app is uninstalled, these files are automatically removed as well </a:t>
            </a:r>
          </a:p>
          <a:p>
            <a:r>
              <a:rPr lang="en-US" sz="1800" dirty="0"/>
              <a:t>Our date are saved in internal storage directory is specified by our app’s package name in a specific location of the Android file system. </a:t>
            </a:r>
            <a:r>
              <a:rPr lang="en-US" sz="1800" i="1" dirty="0"/>
              <a:t>data/data/&lt;package-name&gt;/files</a:t>
            </a:r>
          </a:p>
          <a:p>
            <a:r>
              <a:rPr lang="en-US" sz="1800" dirty="0"/>
              <a:t>Other apps and users can’t browse our internal directories and read or write our file, unless we explicitly set those to be readable or writable. </a:t>
            </a:r>
          </a:p>
          <a:p>
            <a:r>
              <a:rPr lang="en-US" sz="1800" dirty="0"/>
              <a:t>Internal Storage is the best solution when we want to make sure that neither user or other apps can access files</a:t>
            </a:r>
          </a:p>
          <a:p>
            <a:endParaRPr lang="en-US" sz="1800" dirty="0"/>
          </a:p>
        </p:txBody>
      </p:sp>
      <p:pic>
        <p:nvPicPr>
          <p:cNvPr id="5" name="Immagine 4">
            <a:extLst>
              <a:ext uri="{FF2B5EF4-FFF2-40B4-BE49-F238E27FC236}">
                <a16:creationId xmlns:a16="http://schemas.microsoft.com/office/drawing/2014/main" id="{6D0EB73D-6CB5-5E3D-33CA-F95475319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007" y="4440026"/>
            <a:ext cx="2065986" cy="2065986"/>
          </a:xfrm>
          <a:prstGeom prst="rect">
            <a:avLst/>
          </a:prstGeom>
        </p:spPr>
      </p:pic>
    </p:spTree>
    <p:extLst>
      <p:ext uri="{BB962C8B-B14F-4D97-AF65-F5344CB8AC3E}">
        <p14:creationId xmlns:p14="http://schemas.microsoft.com/office/powerpoint/2010/main" val="122605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A5C9B8-591A-6F36-4351-F202C6F391B4}"/>
              </a:ext>
            </a:extLst>
          </p:cNvPr>
          <p:cNvSpPr>
            <a:spLocks noGrp="1"/>
          </p:cNvSpPr>
          <p:nvPr>
            <p:ph type="title"/>
          </p:nvPr>
        </p:nvSpPr>
        <p:spPr/>
        <p:txBody>
          <a:bodyPr/>
          <a:lstStyle/>
          <a:p>
            <a:r>
              <a:rPr lang="en-US" dirty="0"/>
              <a:t>InputFileStream &amp; OutputFileStream</a:t>
            </a:r>
          </a:p>
        </p:txBody>
      </p:sp>
      <p:sp>
        <p:nvSpPr>
          <p:cNvPr id="3" name="Segnaposto contenuto 2">
            <a:extLst>
              <a:ext uri="{FF2B5EF4-FFF2-40B4-BE49-F238E27FC236}">
                <a16:creationId xmlns:a16="http://schemas.microsoft.com/office/drawing/2014/main" id="{2D563B6F-B724-8E1C-1FAE-C80B1C0E8368}"/>
              </a:ext>
            </a:extLst>
          </p:cNvPr>
          <p:cNvSpPr>
            <a:spLocks noGrp="1"/>
          </p:cNvSpPr>
          <p:nvPr>
            <p:ph idx="1"/>
          </p:nvPr>
        </p:nvSpPr>
        <p:spPr>
          <a:xfrm>
            <a:off x="609600" y="1600202"/>
            <a:ext cx="11437856" cy="1634929"/>
          </a:xfrm>
        </p:spPr>
        <p:txBody>
          <a:bodyPr>
            <a:normAutofit/>
          </a:bodyPr>
          <a:lstStyle/>
          <a:p>
            <a:pPr marL="0" indent="0">
              <a:buNone/>
            </a:pPr>
            <a:r>
              <a:rPr lang="en-US" sz="2400" dirty="0">
                <a:latin typeface="+mj-lt"/>
              </a:rPr>
              <a:t>As we saw on java-oriented object part of this course, to read and write data we use method from Stream Java Class:  </a:t>
            </a:r>
          </a:p>
          <a:p>
            <a:r>
              <a:rPr lang="en-US" sz="1800" b="1" i="1" dirty="0" err="1">
                <a:latin typeface="+mj-lt"/>
              </a:rPr>
              <a:t>openFileOutput</a:t>
            </a:r>
            <a:r>
              <a:rPr lang="en-US" sz="1800" b="1" i="1" dirty="0">
                <a:latin typeface="+mj-lt"/>
              </a:rPr>
              <a:t>(String filename, int Mode)  </a:t>
            </a:r>
          </a:p>
          <a:p>
            <a:r>
              <a:rPr lang="en-US" sz="1800" b="1" i="1" dirty="0" err="1">
                <a:latin typeface="+mj-lt"/>
              </a:rPr>
              <a:t>openFileInput</a:t>
            </a:r>
            <a:r>
              <a:rPr lang="en-US" sz="1800" b="1" i="1" dirty="0">
                <a:latin typeface="+mj-lt"/>
              </a:rPr>
              <a:t>(String filename, int Mode)</a:t>
            </a:r>
            <a:endParaRPr lang="en-US" sz="2400" dirty="0">
              <a:latin typeface="+mj-lt"/>
            </a:endParaRPr>
          </a:p>
          <a:p>
            <a:pPr marL="0" indent="0">
              <a:buNone/>
            </a:pPr>
            <a:endParaRPr lang="en-US" dirty="0"/>
          </a:p>
          <a:p>
            <a:pPr marL="0" indent="0">
              <a:buNone/>
            </a:pPr>
            <a:endParaRPr lang="en-US" dirty="0"/>
          </a:p>
        </p:txBody>
      </p:sp>
      <p:sp>
        <p:nvSpPr>
          <p:cNvPr id="5" name="CasellaDiTesto 4">
            <a:extLst>
              <a:ext uri="{FF2B5EF4-FFF2-40B4-BE49-F238E27FC236}">
                <a16:creationId xmlns:a16="http://schemas.microsoft.com/office/drawing/2014/main" id="{F50E918D-E565-D1E5-F4F4-508F8F16A0F6}"/>
              </a:ext>
            </a:extLst>
          </p:cNvPr>
          <p:cNvSpPr txBox="1"/>
          <p:nvPr/>
        </p:nvSpPr>
        <p:spPr>
          <a:xfrm>
            <a:off x="609599" y="3067174"/>
            <a:ext cx="10353773" cy="1477328"/>
          </a:xfrm>
          <a:prstGeom prst="rect">
            <a:avLst/>
          </a:prstGeom>
          <a:noFill/>
        </p:spPr>
        <p:txBody>
          <a:bodyPr wrap="square">
            <a:spAutoFit/>
          </a:bodyPr>
          <a:lstStyle/>
          <a:p>
            <a:pPr marL="0" indent="0" rtl="0">
              <a:spcBef>
                <a:spcPts val="0"/>
              </a:spcBef>
              <a:spcAft>
                <a:spcPts val="0"/>
              </a:spcAft>
              <a:buNone/>
            </a:pPr>
            <a:r>
              <a:rPr lang="en-US" sz="1800" b="1" i="0" u="none" strike="noStrike" dirty="0">
                <a:solidFill>
                  <a:schemeClr val="accent6">
                    <a:lumMod val="75000"/>
                  </a:schemeClr>
                </a:solidFill>
                <a:effectLst/>
                <a:latin typeface="+mj-lt"/>
              </a:rPr>
              <a:t>Type of mode:</a:t>
            </a:r>
            <a:endParaRPr lang="en-US" b="0" dirty="0">
              <a:solidFill>
                <a:schemeClr val="accent6">
                  <a:lumMod val="75000"/>
                </a:schemeClr>
              </a:solidFill>
              <a:effectLst/>
              <a:latin typeface="+mj-lt"/>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MODE_PRIVATE</a:t>
            </a:r>
            <a:r>
              <a:rPr lang="en-US" sz="1800" b="0" i="0" u="none" strike="noStrike" dirty="0">
                <a:solidFill>
                  <a:srgbClr val="000000"/>
                </a:solidFill>
                <a:effectLst/>
                <a:latin typeface="+mj-lt"/>
              </a:rPr>
              <a:t>: only our app can access the file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MODE_WORD_READABLE</a:t>
            </a:r>
            <a:r>
              <a:rPr lang="en-US" sz="1800" b="0" i="0" u="none" strike="noStrike" dirty="0">
                <a:solidFill>
                  <a:srgbClr val="000000"/>
                </a:solidFill>
                <a:effectLst/>
                <a:latin typeface="+mj-lt"/>
              </a:rPr>
              <a:t>: All apps can read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MODE_WORD_WRITABLE</a:t>
            </a:r>
            <a:r>
              <a:rPr lang="en-US" sz="1800" b="0" i="0" u="none" strike="noStrike" dirty="0">
                <a:solidFill>
                  <a:srgbClr val="000000"/>
                </a:solidFill>
                <a:effectLst/>
                <a:latin typeface="+mj-lt"/>
              </a:rPr>
              <a:t>: All apps can write on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MODE_MULTI_PROCESS</a:t>
            </a:r>
            <a:r>
              <a:rPr lang="en-US" sz="1800" b="0" i="0" u="none" strike="noStrike" dirty="0">
                <a:solidFill>
                  <a:srgbClr val="000000"/>
                </a:solidFill>
                <a:effectLst/>
                <a:latin typeface="+mj-lt"/>
              </a:rPr>
              <a:t>: Multiple processes can modify the same shared preference file</a:t>
            </a:r>
            <a:r>
              <a:rPr lang="en-US" sz="1800" b="0" i="0" u="none" strike="noStrike" dirty="0">
                <a:solidFill>
                  <a:srgbClr val="000000"/>
                </a:solidFill>
                <a:effectLst/>
                <a:latin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ECCFE75-4057-0CB7-6B28-4009E29FE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371" y="4761429"/>
            <a:ext cx="8368227" cy="1670874"/>
          </a:xfrm>
          <a:prstGeom prst="rect">
            <a:avLst/>
          </a:prstGeom>
        </p:spPr>
      </p:pic>
    </p:spTree>
    <p:extLst>
      <p:ext uri="{BB962C8B-B14F-4D97-AF65-F5344CB8AC3E}">
        <p14:creationId xmlns:p14="http://schemas.microsoft.com/office/powerpoint/2010/main" val="276783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Storing Data</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a:xfrm>
            <a:off x="609600" y="1600201"/>
            <a:ext cx="4947481" cy="4983162"/>
          </a:xfrm>
        </p:spPr>
        <p:txBody>
          <a:bodyPr>
            <a:normAutofit fontScale="92500" lnSpcReduction="20000"/>
          </a:bodyPr>
          <a:lstStyle/>
          <a:p>
            <a:pPr marL="0" indent="0">
              <a:buNone/>
            </a:pPr>
            <a:r>
              <a:rPr lang="en-US" sz="2400" dirty="0"/>
              <a:t>In this module we will explore the various tools available to save the data of our application. We have several options:</a:t>
            </a:r>
          </a:p>
          <a:p>
            <a:pPr marL="0" indent="0">
              <a:buNone/>
            </a:pPr>
            <a:endParaRPr lang="en-US" sz="2800" dirty="0"/>
          </a:p>
          <a:p>
            <a:pPr rtl="0" fontAlgn="base">
              <a:spcBef>
                <a:spcPts val="0"/>
              </a:spcBef>
              <a:spcAft>
                <a:spcPts val="0"/>
              </a:spcAft>
              <a:buClr>
                <a:schemeClr val="accent6"/>
              </a:buClr>
              <a:buFont typeface="Wingdings" panose="05000000000000000000" pitchFamily="2" charset="2"/>
              <a:buChar char="Ø"/>
            </a:pPr>
            <a:r>
              <a:rPr lang="en-US" sz="2400" b="1" i="0" u="none" strike="noStrike" dirty="0" err="1">
                <a:solidFill>
                  <a:srgbClr val="000000"/>
                </a:solidFill>
                <a:effectLst/>
              </a:rPr>
              <a:t>SharePreferences</a:t>
            </a:r>
            <a:r>
              <a:rPr lang="en-US" sz="2400" b="0" i="0" u="none" strike="noStrike" dirty="0">
                <a:solidFill>
                  <a:srgbClr val="000000"/>
                </a:solidFill>
                <a:effectLst/>
              </a:rPr>
              <a:t>: store data in key value pairs</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err="1">
                <a:solidFill>
                  <a:srgbClr val="000000"/>
                </a:solidFill>
                <a:effectLst/>
              </a:rPr>
              <a:t>SQlite</a:t>
            </a:r>
            <a:r>
              <a:rPr lang="en-US" sz="2400" b="0" i="0" u="none" strike="noStrike" dirty="0">
                <a:solidFill>
                  <a:srgbClr val="000000"/>
                </a:solidFill>
                <a:effectLst/>
              </a:rPr>
              <a:t>: store structured private app data</a:t>
            </a:r>
          </a:p>
          <a:p>
            <a:pPr rtl="0" fontAlgn="base">
              <a:spcBef>
                <a:spcPts val="0"/>
              </a:spcBef>
              <a:spcAft>
                <a:spcPts val="0"/>
              </a:spcAft>
              <a:buClr>
                <a:schemeClr val="accent6"/>
              </a:buClr>
              <a:buFont typeface="Wingdings" panose="05000000000000000000" pitchFamily="2" charset="2"/>
              <a:buChar char="Ø"/>
            </a:pPr>
            <a:r>
              <a:rPr lang="en-US" sz="2400" b="1" dirty="0" err="1">
                <a:solidFill>
                  <a:srgbClr val="000000"/>
                </a:solidFill>
              </a:rPr>
              <a:t>C</a:t>
            </a:r>
            <a:r>
              <a:rPr lang="en-US" sz="2400" b="1" i="0" u="none" strike="noStrike" dirty="0" err="1">
                <a:solidFill>
                  <a:srgbClr val="000000"/>
                </a:solidFill>
                <a:effectLst/>
              </a:rPr>
              <a:t>ontentProvider</a:t>
            </a:r>
            <a:r>
              <a:rPr lang="en-US" sz="2400" b="0" i="0" u="none" strike="noStrike" dirty="0">
                <a:solidFill>
                  <a:srgbClr val="000000"/>
                </a:solidFill>
                <a:effectLst/>
              </a:rPr>
              <a:t>: store structured or semi structured data with user configurable data access</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a:solidFill>
                  <a:srgbClr val="000000"/>
                </a:solidFill>
                <a:effectLst/>
              </a:rPr>
              <a:t>File Storage</a:t>
            </a:r>
            <a:r>
              <a:rPr lang="en-US" sz="2400" b="0" i="0" u="none" strike="noStrike" dirty="0">
                <a:solidFill>
                  <a:srgbClr val="000000"/>
                </a:solidFill>
                <a:effectLst/>
              </a:rPr>
              <a:t>: store raw files on the phone memory SD card</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a:solidFill>
                  <a:srgbClr val="000000"/>
                </a:solidFill>
                <a:effectLst/>
              </a:rPr>
              <a:t>Cloud Storage</a:t>
            </a:r>
            <a:r>
              <a:rPr lang="en-US" sz="2400" b="0" i="0" u="none" strike="noStrike" dirty="0">
                <a:solidFill>
                  <a:srgbClr val="000000"/>
                </a:solidFill>
                <a:effectLst/>
              </a:rPr>
              <a:t>: use third part or custom-made external data storage APIs</a:t>
            </a:r>
          </a:p>
          <a:p>
            <a:pPr marL="0" indent="0">
              <a:buNone/>
            </a:pPr>
            <a:endParaRPr lang="en-US" sz="2400" dirty="0"/>
          </a:p>
        </p:txBody>
      </p:sp>
      <p:sp>
        <p:nvSpPr>
          <p:cNvPr id="4" name="Ovale 3">
            <a:extLst>
              <a:ext uri="{FF2B5EF4-FFF2-40B4-BE49-F238E27FC236}">
                <a16:creationId xmlns:a16="http://schemas.microsoft.com/office/drawing/2014/main" id="{5B5545AA-29B7-20D7-32F6-199849510BE5}"/>
              </a:ext>
            </a:extLst>
          </p:cNvPr>
          <p:cNvSpPr/>
          <p:nvPr/>
        </p:nvSpPr>
        <p:spPr>
          <a:xfrm>
            <a:off x="7826933" y="3290751"/>
            <a:ext cx="1541043" cy="1445177"/>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a:t>
            </a:r>
          </a:p>
          <a:p>
            <a:pPr algn="ctr"/>
            <a:r>
              <a:rPr lang="en-US" b="1" dirty="0"/>
              <a:t>Storage</a:t>
            </a:r>
          </a:p>
        </p:txBody>
      </p:sp>
      <p:sp>
        <p:nvSpPr>
          <p:cNvPr id="5" name="Ovale 4">
            <a:extLst>
              <a:ext uri="{FF2B5EF4-FFF2-40B4-BE49-F238E27FC236}">
                <a16:creationId xmlns:a16="http://schemas.microsoft.com/office/drawing/2014/main" id="{40A400A0-2698-10E6-63B2-3644D3AA288F}"/>
              </a:ext>
            </a:extLst>
          </p:cNvPr>
          <p:cNvSpPr/>
          <p:nvPr/>
        </p:nvSpPr>
        <p:spPr>
          <a:xfrm>
            <a:off x="5404042" y="3073391"/>
            <a:ext cx="1694080" cy="1350245"/>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Shared Preferences</a:t>
            </a:r>
          </a:p>
        </p:txBody>
      </p:sp>
      <p:sp>
        <p:nvSpPr>
          <p:cNvPr id="6" name="Ovale 5">
            <a:extLst>
              <a:ext uri="{FF2B5EF4-FFF2-40B4-BE49-F238E27FC236}">
                <a16:creationId xmlns:a16="http://schemas.microsoft.com/office/drawing/2014/main" id="{B9FE2BD6-2876-4D98-8E0A-4863AFF40321}"/>
              </a:ext>
            </a:extLst>
          </p:cNvPr>
          <p:cNvSpPr/>
          <p:nvPr/>
        </p:nvSpPr>
        <p:spPr>
          <a:xfrm>
            <a:off x="7826932" y="1499996"/>
            <a:ext cx="1541043" cy="1356036"/>
          </a:xfrm>
          <a:prstGeom prst="ellipse">
            <a:avLst/>
          </a:prstGeom>
          <a:solidFill>
            <a:schemeClr val="accent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SQlite</a:t>
            </a:r>
            <a:endParaRPr lang="en-US" b="1" dirty="0"/>
          </a:p>
        </p:txBody>
      </p:sp>
      <p:sp>
        <p:nvSpPr>
          <p:cNvPr id="7" name="Ovale 6">
            <a:extLst>
              <a:ext uri="{FF2B5EF4-FFF2-40B4-BE49-F238E27FC236}">
                <a16:creationId xmlns:a16="http://schemas.microsoft.com/office/drawing/2014/main" id="{383DFEDC-709D-8577-156A-92A1867438FD}"/>
              </a:ext>
            </a:extLst>
          </p:cNvPr>
          <p:cNvSpPr/>
          <p:nvPr/>
        </p:nvSpPr>
        <p:spPr>
          <a:xfrm>
            <a:off x="10041357" y="3006571"/>
            <a:ext cx="1541043" cy="1517716"/>
          </a:xfrm>
          <a:prstGeom prst="ellips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Content</a:t>
            </a:r>
          </a:p>
          <a:p>
            <a:pPr algn="ctr"/>
            <a:r>
              <a:rPr lang="en-US" b="1" dirty="0"/>
              <a:t>Provider</a:t>
            </a:r>
          </a:p>
        </p:txBody>
      </p:sp>
      <p:sp>
        <p:nvSpPr>
          <p:cNvPr id="8" name="Ovale 7">
            <a:extLst>
              <a:ext uri="{FF2B5EF4-FFF2-40B4-BE49-F238E27FC236}">
                <a16:creationId xmlns:a16="http://schemas.microsoft.com/office/drawing/2014/main" id="{43B7C6FD-7BAC-9D9B-41E3-A21FA29FA934}"/>
              </a:ext>
            </a:extLst>
          </p:cNvPr>
          <p:cNvSpPr/>
          <p:nvPr/>
        </p:nvSpPr>
        <p:spPr>
          <a:xfrm>
            <a:off x="6174564" y="5065646"/>
            <a:ext cx="1652368" cy="1517716"/>
          </a:xfrm>
          <a:prstGeom prst="ellipse">
            <a:avLst/>
          </a:prstGeom>
          <a:solidFill>
            <a:srgbClr val="FFC000"/>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storage</a:t>
            </a:r>
          </a:p>
        </p:txBody>
      </p:sp>
      <p:sp>
        <p:nvSpPr>
          <p:cNvPr id="9" name="Ovale 8">
            <a:extLst>
              <a:ext uri="{FF2B5EF4-FFF2-40B4-BE49-F238E27FC236}">
                <a16:creationId xmlns:a16="http://schemas.microsoft.com/office/drawing/2014/main" id="{B9B33DB1-ED80-93AD-5B59-7B1020EA597B}"/>
              </a:ext>
            </a:extLst>
          </p:cNvPr>
          <p:cNvSpPr/>
          <p:nvPr/>
        </p:nvSpPr>
        <p:spPr>
          <a:xfrm>
            <a:off x="9367975" y="5065646"/>
            <a:ext cx="1652369" cy="1517717"/>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Cloud Storage</a:t>
            </a:r>
          </a:p>
        </p:txBody>
      </p:sp>
      <p:cxnSp>
        <p:nvCxnSpPr>
          <p:cNvPr id="14" name="Connettore diritto 13">
            <a:extLst>
              <a:ext uri="{FF2B5EF4-FFF2-40B4-BE49-F238E27FC236}">
                <a16:creationId xmlns:a16="http://schemas.microsoft.com/office/drawing/2014/main" id="{47D7AF40-1840-C3F6-4C5D-60EF44AB63F4}"/>
              </a:ext>
            </a:extLst>
          </p:cNvPr>
          <p:cNvCxnSpPr>
            <a:cxnSpLocks/>
            <a:stCxn id="5" idx="6"/>
            <a:endCxn id="4" idx="2"/>
          </p:cNvCxnSpPr>
          <p:nvPr/>
        </p:nvCxnSpPr>
        <p:spPr>
          <a:xfrm>
            <a:off x="7098122" y="3748514"/>
            <a:ext cx="728811" cy="264826"/>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Connettore diritto 14">
            <a:extLst>
              <a:ext uri="{FF2B5EF4-FFF2-40B4-BE49-F238E27FC236}">
                <a16:creationId xmlns:a16="http://schemas.microsoft.com/office/drawing/2014/main" id="{E7F375AC-AD95-8E27-3460-0E4FF5318964}"/>
              </a:ext>
            </a:extLst>
          </p:cNvPr>
          <p:cNvCxnSpPr>
            <a:cxnSpLocks/>
            <a:stCxn id="4" idx="0"/>
            <a:endCxn id="6" idx="4"/>
          </p:cNvCxnSpPr>
          <p:nvPr/>
        </p:nvCxnSpPr>
        <p:spPr>
          <a:xfrm flipH="1" flipV="1">
            <a:off x="8597454" y="2856032"/>
            <a:ext cx="1" cy="434719"/>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Connettore diritto 20">
            <a:extLst>
              <a:ext uri="{FF2B5EF4-FFF2-40B4-BE49-F238E27FC236}">
                <a16:creationId xmlns:a16="http://schemas.microsoft.com/office/drawing/2014/main" id="{8EDE8EE9-9449-48D9-AB8A-7BD98BD3969E}"/>
              </a:ext>
            </a:extLst>
          </p:cNvPr>
          <p:cNvCxnSpPr>
            <a:cxnSpLocks/>
            <a:stCxn id="8" idx="0"/>
            <a:endCxn id="4" idx="3"/>
          </p:cNvCxnSpPr>
          <p:nvPr/>
        </p:nvCxnSpPr>
        <p:spPr>
          <a:xfrm flipV="1">
            <a:off x="7000748" y="4524287"/>
            <a:ext cx="1051866" cy="541359"/>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Connettore diritto 22">
            <a:extLst>
              <a:ext uri="{FF2B5EF4-FFF2-40B4-BE49-F238E27FC236}">
                <a16:creationId xmlns:a16="http://schemas.microsoft.com/office/drawing/2014/main" id="{5E062A67-395E-5591-9337-BAC2374257DF}"/>
              </a:ext>
            </a:extLst>
          </p:cNvPr>
          <p:cNvCxnSpPr>
            <a:cxnSpLocks/>
            <a:stCxn id="4" idx="5"/>
            <a:endCxn id="9" idx="0"/>
          </p:cNvCxnSpPr>
          <p:nvPr/>
        </p:nvCxnSpPr>
        <p:spPr>
          <a:xfrm>
            <a:off x="9142295" y="4524287"/>
            <a:ext cx="1051865" cy="541359"/>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Connettore diritto 29">
            <a:extLst>
              <a:ext uri="{FF2B5EF4-FFF2-40B4-BE49-F238E27FC236}">
                <a16:creationId xmlns:a16="http://schemas.microsoft.com/office/drawing/2014/main" id="{D3B7418E-CF12-2EA2-43CE-75060F9E857C}"/>
              </a:ext>
            </a:extLst>
          </p:cNvPr>
          <p:cNvCxnSpPr>
            <a:stCxn id="7" idx="2"/>
            <a:endCxn id="4" idx="6"/>
          </p:cNvCxnSpPr>
          <p:nvPr/>
        </p:nvCxnSpPr>
        <p:spPr>
          <a:xfrm flipH="1">
            <a:off x="9367976" y="3765429"/>
            <a:ext cx="673381" cy="247911"/>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328DB-2701-5B69-9E3F-BCD8B640C560}"/>
              </a:ext>
            </a:extLst>
          </p:cNvPr>
          <p:cNvSpPr>
            <a:spLocks noGrp="1"/>
          </p:cNvSpPr>
          <p:nvPr>
            <p:ph type="title"/>
          </p:nvPr>
        </p:nvSpPr>
        <p:spPr/>
        <p:txBody>
          <a:bodyPr/>
          <a:lstStyle/>
          <a:p>
            <a:r>
              <a:rPr lang="en-US" dirty="0"/>
              <a:t>Read Example</a:t>
            </a:r>
          </a:p>
        </p:txBody>
      </p:sp>
      <p:sp>
        <p:nvSpPr>
          <p:cNvPr id="6" name="Ovale 5">
            <a:extLst>
              <a:ext uri="{FF2B5EF4-FFF2-40B4-BE49-F238E27FC236}">
                <a16:creationId xmlns:a16="http://schemas.microsoft.com/office/drawing/2014/main" id="{2B5BC806-CD43-B0EF-ED8B-9191C6AA0C6E}"/>
              </a:ext>
            </a:extLst>
          </p:cNvPr>
          <p:cNvSpPr/>
          <p:nvPr/>
        </p:nvSpPr>
        <p:spPr>
          <a:xfrm>
            <a:off x="786170" y="4041728"/>
            <a:ext cx="1780605" cy="1710862"/>
          </a:xfrm>
          <a:prstGeom prst="ellipse">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App</a:t>
            </a:r>
          </a:p>
        </p:txBody>
      </p:sp>
      <p:sp>
        <p:nvSpPr>
          <p:cNvPr id="7" name="Cilindro 6">
            <a:extLst>
              <a:ext uri="{FF2B5EF4-FFF2-40B4-BE49-F238E27FC236}">
                <a16:creationId xmlns:a16="http://schemas.microsoft.com/office/drawing/2014/main" id="{A6116CFF-2386-E210-D22D-B46A37053D0C}"/>
              </a:ext>
            </a:extLst>
          </p:cNvPr>
          <p:cNvSpPr/>
          <p:nvPr/>
        </p:nvSpPr>
        <p:spPr>
          <a:xfrm>
            <a:off x="8607137" y="3656764"/>
            <a:ext cx="2161880" cy="2714920"/>
          </a:xfrm>
          <a:prstGeom prst="can">
            <a:avLst>
              <a:gd name="adj" fmla="val 41930"/>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System</a:t>
            </a:r>
          </a:p>
        </p:txBody>
      </p:sp>
      <p:sp>
        <p:nvSpPr>
          <p:cNvPr id="9" name="Freccia a destra 8">
            <a:extLst>
              <a:ext uri="{FF2B5EF4-FFF2-40B4-BE49-F238E27FC236}">
                <a16:creationId xmlns:a16="http://schemas.microsoft.com/office/drawing/2014/main" id="{ADB47E96-593E-4935-637F-36DAD1A3BE39}"/>
              </a:ext>
            </a:extLst>
          </p:cNvPr>
          <p:cNvSpPr/>
          <p:nvPr/>
        </p:nvSpPr>
        <p:spPr>
          <a:xfrm>
            <a:off x="2739131" y="4303702"/>
            <a:ext cx="5695650" cy="59345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t>openFileInput</a:t>
            </a:r>
            <a:r>
              <a:rPr lang="en-US" sz="1600" b="1" dirty="0"/>
              <a:t>(“mytext.txt”,</a:t>
            </a:r>
            <a:r>
              <a:rPr lang="en-US" sz="1600" b="1" dirty="0" err="1"/>
              <a:t>Context.MODE_PRIVATE</a:t>
            </a:r>
            <a:r>
              <a:rPr lang="en-US" sz="1600" b="1" dirty="0"/>
              <a:t>)</a:t>
            </a:r>
          </a:p>
        </p:txBody>
      </p:sp>
      <p:sp>
        <p:nvSpPr>
          <p:cNvPr id="10" name="Freccia a sinistra 9">
            <a:extLst>
              <a:ext uri="{FF2B5EF4-FFF2-40B4-BE49-F238E27FC236}">
                <a16:creationId xmlns:a16="http://schemas.microsoft.com/office/drawing/2014/main" id="{2945A436-6127-5469-E5BF-542335EB2246}"/>
              </a:ext>
            </a:extLst>
          </p:cNvPr>
          <p:cNvSpPr/>
          <p:nvPr/>
        </p:nvSpPr>
        <p:spPr>
          <a:xfrm>
            <a:off x="3267662" y="4912801"/>
            <a:ext cx="4839389" cy="593457"/>
          </a:xfrm>
          <a:prstGeom prst="lef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0101010101010101</a:t>
            </a:r>
          </a:p>
        </p:txBody>
      </p:sp>
      <p:sp>
        <p:nvSpPr>
          <p:cNvPr id="4" name="Rectangle 1">
            <a:extLst>
              <a:ext uri="{FF2B5EF4-FFF2-40B4-BE49-F238E27FC236}">
                <a16:creationId xmlns:a16="http://schemas.microsoft.com/office/drawing/2014/main" id="{A05A08C0-CB00-9FFB-6BAC-849A778D8C51}"/>
              </a:ext>
            </a:extLst>
          </p:cNvPr>
          <p:cNvSpPr>
            <a:spLocks noGrp="1" noChangeArrowheads="1"/>
          </p:cNvSpPr>
          <p:nvPr>
            <p:ph idx="1"/>
          </p:nvPr>
        </p:nvSpPr>
        <p:spPr bwMode="auto">
          <a:xfrm>
            <a:off x="609601" y="1473674"/>
            <a:ext cx="1097279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600" b="1" i="1" u="none" strike="noStrike" cap="none" normalizeH="0" baseline="0" dirty="0" err="1">
                <a:ln>
                  <a:noFill/>
                </a:ln>
                <a:effectLst/>
                <a:latin typeface="JetBrains Mono"/>
              </a:rPr>
              <a:t>FileInputStream</a:t>
            </a:r>
            <a:r>
              <a:rPr kumimoji="0" lang="en-US" altLang="en-US" sz="1600" b="1" i="1" u="none" strike="noStrike" cap="none" normalizeH="0" baseline="0" dirty="0">
                <a:ln>
                  <a:noFill/>
                </a:ln>
                <a:effectLst/>
                <a:latin typeface="JetBrains Mono"/>
              </a:rPr>
              <a:t> input=</a:t>
            </a:r>
            <a:r>
              <a:rPr kumimoji="0" lang="en-US" altLang="en-US" sz="1600" b="1" i="1" u="none" strike="noStrike" cap="none" normalizeH="0" baseline="0" dirty="0" err="1">
                <a:ln>
                  <a:noFill/>
                </a:ln>
                <a:effectLst/>
                <a:latin typeface="JetBrains Mono"/>
              </a:rPr>
              <a:t>openFileInput</a:t>
            </a:r>
            <a:r>
              <a:rPr kumimoji="0" lang="en-US" altLang="en-US" sz="1600" b="1" i="1" u="none" strike="noStrike" cap="none" normalizeH="0" baseline="0" dirty="0">
                <a:ln>
                  <a:noFill/>
                </a:ln>
                <a:effectLst/>
                <a:latin typeface="JetBrains Mono"/>
              </a:rPr>
              <a:t>(“mytext.txt”,</a:t>
            </a:r>
            <a:r>
              <a:rPr kumimoji="0" lang="en-US" altLang="en-US" sz="1600" b="1" i="1" u="none" strike="noStrike" cap="none" normalizeH="0" baseline="0" dirty="0" err="1">
                <a:ln>
                  <a:noFill/>
                </a:ln>
                <a:effectLst/>
                <a:latin typeface="JetBrains Mono"/>
              </a:rPr>
              <a:t>Context.MODE_PRIVATE</a:t>
            </a:r>
            <a:r>
              <a:rPr kumimoji="0" lang="en-US" altLang="en-US" sz="1600" b="1" i="1" u="none" strike="noStrike" cap="none" normalizeH="0" baseline="0" dirty="0">
                <a:ln>
                  <a:noFill/>
                </a:ln>
                <a:effectLst/>
                <a:latin typeface="JetBrains Mono"/>
              </a:rPr>
              <a:t>); </a:t>
            </a:r>
            <a:br>
              <a:rPr kumimoji="0" lang="en-US" altLang="en-US" sz="1600" b="1" i="1" u="none" strike="noStrike" cap="none" normalizeH="0" baseline="0" dirty="0">
                <a:ln>
                  <a:noFill/>
                </a:ln>
                <a:effectLst/>
                <a:latin typeface="JetBrains Mono"/>
              </a:rPr>
            </a:br>
            <a:r>
              <a:rPr lang="en-US" altLang="en-US" sz="1600" b="1" i="1" dirty="0">
                <a:latin typeface="JetBrains Mono"/>
              </a:rPr>
              <a:t>//</a:t>
            </a:r>
            <a:r>
              <a:rPr kumimoji="0" lang="en-US" altLang="en-US" sz="1600" b="1" i="1" u="none" strike="noStrike" cap="none" normalizeH="0" baseline="0" dirty="0">
                <a:ln>
                  <a:noFill/>
                </a:ln>
                <a:effectLst/>
                <a:latin typeface="JetBrains Mono"/>
              </a:rPr>
              <a:t>If  file doesn’t exist, it will return and </a:t>
            </a:r>
            <a:r>
              <a:rPr kumimoji="0" lang="en-US" altLang="en-US" sz="1600" b="1" i="1" u="none" strike="noStrike" cap="none" normalizeH="0" baseline="0" dirty="0" err="1">
                <a:ln>
                  <a:noFill/>
                </a:ln>
                <a:effectLst/>
                <a:latin typeface="JetBrains Mono"/>
              </a:rPr>
              <a:t>IOException</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err="1">
                <a:ln>
                  <a:noFill/>
                </a:ln>
                <a:effectLst/>
                <a:latin typeface="JetBrains Mono"/>
              </a:rPr>
              <a:t>StringBuffer</a:t>
            </a:r>
            <a:r>
              <a:rPr kumimoji="0" lang="en-US" altLang="en-US" sz="1600" b="1" i="1" u="none" strike="noStrike" cap="none" normalizeH="0" baseline="0" dirty="0">
                <a:ln>
                  <a:noFill/>
                </a:ln>
                <a:effectLst/>
                <a:latin typeface="JetBrains Mono"/>
              </a:rPr>
              <a:t> buffer=new </a:t>
            </a:r>
            <a:r>
              <a:rPr kumimoji="0" lang="en-US" altLang="en-US" sz="1600" b="1" i="1" u="none" strike="noStrike" cap="none" normalizeH="0" baseline="0" dirty="0" err="1">
                <a:ln>
                  <a:noFill/>
                </a:ln>
                <a:effectLst/>
                <a:latin typeface="JetBrains Mono"/>
              </a:rPr>
              <a:t>StringBuffer</a:t>
            </a:r>
            <a:r>
              <a:rPr kumimoji="0" lang="en-US" altLang="en-US" sz="1600" b="1" i="1" u="none" strike="noStrike" cap="none" normalizeH="0" baseline="0" dirty="0">
                <a:ln>
                  <a:noFill/>
                </a:ln>
                <a:effectLst/>
                <a:latin typeface="JetBrains Mono"/>
              </a:rPr>
              <a:t>();</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int c;</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while((c=</a:t>
            </a:r>
            <a:r>
              <a:rPr kumimoji="0" lang="en-US" altLang="en-US" sz="1600" b="1" i="1" u="none" strike="noStrike" cap="none" normalizeH="0" baseline="0" dirty="0" err="1">
                <a:ln>
                  <a:noFill/>
                </a:ln>
                <a:effectLst/>
                <a:latin typeface="JetBrains Mono"/>
              </a:rPr>
              <a:t>input.read</a:t>
            </a:r>
            <a:r>
              <a:rPr kumimoji="0" lang="en-US" altLang="en-US" sz="1600" b="1" i="1" u="none" strike="noStrike" cap="none" normalizeH="0" baseline="0" dirty="0">
                <a:ln>
                  <a:noFill/>
                </a:ln>
                <a:effectLst/>
                <a:latin typeface="JetBrains Mono"/>
              </a:rPr>
              <a:t>())!=-1){</a:t>
            </a:r>
            <a:br>
              <a:rPr kumimoji="0" lang="en-US" altLang="en-US" sz="1600" b="1" i="1" u="none" strike="noStrike" cap="none" normalizeH="0" baseline="0" dirty="0">
                <a:ln>
                  <a:noFill/>
                </a:ln>
                <a:effectLst/>
                <a:latin typeface="JetBrains Mono"/>
              </a:rPr>
            </a:b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buffer.append</a:t>
            </a:r>
            <a:r>
              <a:rPr kumimoji="0" lang="en-US" altLang="en-US" sz="1600" b="1" i="1" u="none" strike="noStrike" cap="none" normalizeH="0" baseline="0" dirty="0">
                <a:ln>
                  <a:noFill/>
                </a:ln>
                <a:effectLst/>
                <a:latin typeface="JetBrains Mono"/>
              </a:rPr>
              <a:t>(((char) c));</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a:t>
            </a:r>
            <a:endParaRPr kumimoji="0" lang="en-US" altLang="en-US" sz="1600" b="1" i="1"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j-lt"/>
              </a:rPr>
              <a:t>As we use a Stream, we will read binary data and it is our task to convert the data in the right format.</a:t>
            </a:r>
            <a:endParaRPr lang="en-US" altLang="en-US" sz="1800" dirty="0">
              <a:latin typeface="+mj-lt"/>
            </a:endParaRPr>
          </a:p>
        </p:txBody>
      </p:sp>
    </p:spTree>
    <p:extLst>
      <p:ext uri="{BB962C8B-B14F-4D97-AF65-F5344CB8AC3E}">
        <p14:creationId xmlns:p14="http://schemas.microsoft.com/office/powerpoint/2010/main" val="403382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328DB-2701-5B69-9E3F-BCD8B640C560}"/>
              </a:ext>
            </a:extLst>
          </p:cNvPr>
          <p:cNvSpPr>
            <a:spLocks noGrp="1"/>
          </p:cNvSpPr>
          <p:nvPr>
            <p:ph type="title"/>
          </p:nvPr>
        </p:nvSpPr>
        <p:spPr/>
        <p:txBody>
          <a:bodyPr/>
          <a:lstStyle/>
          <a:p>
            <a:r>
              <a:rPr lang="en-US" dirty="0"/>
              <a:t>Write Example</a:t>
            </a:r>
          </a:p>
        </p:txBody>
      </p:sp>
      <p:sp>
        <p:nvSpPr>
          <p:cNvPr id="7" name="Cilindro 6">
            <a:extLst>
              <a:ext uri="{FF2B5EF4-FFF2-40B4-BE49-F238E27FC236}">
                <a16:creationId xmlns:a16="http://schemas.microsoft.com/office/drawing/2014/main" id="{A6116CFF-2386-E210-D22D-B46A37053D0C}"/>
              </a:ext>
            </a:extLst>
          </p:cNvPr>
          <p:cNvSpPr/>
          <p:nvPr/>
        </p:nvSpPr>
        <p:spPr>
          <a:xfrm>
            <a:off x="8607137" y="3656764"/>
            <a:ext cx="2161880" cy="2714920"/>
          </a:xfrm>
          <a:prstGeom prst="can">
            <a:avLst>
              <a:gd name="adj" fmla="val 41930"/>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System</a:t>
            </a:r>
          </a:p>
        </p:txBody>
      </p:sp>
      <p:sp>
        <p:nvSpPr>
          <p:cNvPr id="9" name="Freccia a destra 8">
            <a:extLst>
              <a:ext uri="{FF2B5EF4-FFF2-40B4-BE49-F238E27FC236}">
                <a16:creationId xmlns:a16="http://schemas.microsoft.com/office/drawing/2014/main" id="{ADB47E96-593E-4935-637F-36DAD1A3BE39}"/>
              </a:ext>
            </a:extLst>
          </p:cNvPr>
          <p:cNvSpPr/>
          <p:nvPr/>
        </p:nvSpPr>
        <p:spPr>
          <a:xfrm>
            <a:off x="2986926" y="4060386"/>
            <a:ext cx="5361676" cy="59345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t>openFileOutput</a:t>
            </a:r>
            <a:r>
              <a:rPr lang="en-US" sz="1600" b="1" dirty="0"/>
              <a:t>(“mytext.txt”,</a:t>
            </a:r>
            <a:r>
              <a:rPr lang="en-US" sz="1600" b="1" dirty="0" err="1"/>
              <a:t>Context.MODE_PRIVATE</a:t>
            </a:r>
            <a:r>
              <a:rPr lang="en-US" sz="1600" b="1" dirty="0"/>
              <a:t>)</a:t>
            </a:r>
          </a:p>
        </p:txBody>
      </p:sp>
      <p:sp>
        <p:nvSpPr>
          <p:cNvPr id="4" name="Rectangle 1">
            <a:extLst>
              <a:ext uri="{FF2B5EF4-FFF2-40B4-BE49-F238E27FC236}">
                <a16:creationId xmlns:a16="http://schemas.microsoft.com/office/drawing/2014/main" id="{A05A08C0-CB00-9FFB-6BAC-849A778D8C51}"/>
              </a:ext>
            </a:extLst>
          </p:cNvPr>
          <p:cNvSpPr>
            <a:spLocks noGrp="1" noChangeArrowheads="1"/>
          </p:cNvSpPr>
          <p:nvPr>
            <p:ph idx="1"/>
          </p:nvPr>
        </p:nvSpPr>
        <p:spPr bwMode="auto">
          <a:xfrm>
            <a:off x="609601" y="1577682"/>
            <a:ext cx="10972799" cy="19143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a:buNone/>
            </a:pPr>
            <a:r>
              <a:rPr kumimoji="0" lang="en-US" altLang="en-US" sz="1600" b="1" i="1" u="none" strike="noStrike" cap="none" normalizeH="0" baseline="0" dirty="0" err="1">
                <a:ln>
                  <a:noFill/>
                </a:ln>
                <a:effectLst/>
                <a:latin typeface="JetBrains Mono"/>
              </a:rPr>
              <a:t>FileOutputStream</a:t>
            </a:r>
            <a:r>
              <a:rPr kumimoji="0" lang="en-US" altLang="en-US" sz="1600" b="1" i="1" u="none" strike="noStrike" cap="none" normalizeH="0" baseline="0" dirty="0">
                <a:ln>
                  <a:noFill/>
                </a:ln>
                <a:effectLst/>
                <a:latin typeface="JetBrains Mono"/>
              </a:rPr>
              <a:t> out= </a:t>
            </a:r>
            <a:r>
              <a:rPr kumimoji="0" lang="en-US" altLang="en-US" sz="1600" b="1" i="1" u="none" strike="noStrike" cap="none" normalizeH="0" baseline="0" dirty="0" err="1">
                <a:ln>
                  <a:noFill/>
                </a:ln>
                <a:effectLst/>
                <a:latin typeface="JetBrains Mono"/>
              </a:rPr>
              <a:t>openFileOutput</a:t>
            </a:r>
            <a:r>
              <a:rPr kumimoji="0" lang="en-US" altLang="en-US" sz="1600" b="1" i="1" u="none" strike="noStrike" cap="none" normalizeH="0" baseline="0" dirty="0">
                <a:ln>
                  <a:noFill/>
                </a:ln>
                <a:effectLst/>
                <a:latin typeface="JetBrains Mono"/>
              </a:rPr>
              <a:t>(“mytext.txt”,</a:t>
            </a:r>
            <a:r>
              <a:rPr kumimoji="0" lang="en-US" altLang="en-US" sz="1600" b="1" i="1" u="none" strike="noStrike" cap="none" normalizeH="0" baseline="0" dirty="0" err="1">
                <a:ln>
                  <a:noFill/>
                </a:ln>
                <a:effectLst/>
                <a:latin typeface="JetBrains Mono"/>
              </a:rPr>
              <a:t>Context.MODE_PRIVATE</a:t>
            </a:r>
            <a:r>
              <a:rPr kumimoji="0" lang="en-US" altLang="en-US" sz="1600" b="1" i="1" u="none" strike="noStrike" cap="none" normalizeH="0" baseline="0" dirty="0">
                <a:ln>
                  <a:noFill/>
                </a:ln>
                <a:effectLst/>
                <a:latin typeface="JetBrains Mono"/>
              </a:rPr>
              <a:t>); </a:t>
            </a:r>
          </a:p>
          <a:p>
            <a:pPr marL="0" indent="0">
              <a:buNone/>
            </a:pPr>
            <a:r>
              <a:rPr lang="en-US" altLang="en-US" sz="1600" b="1" i="1" dirty="0">
                <a:latin typeface="JetBrains Mono"/>
              </a:rPr>
              <a:t>//</a:t>
            </a:r>
            <a:r>
              <a:rPr kumimoji="0" lang="en-US" altLang="en-US" sz="1600" b="1" i="1" u="none" strike="noStrike" cap="none" normalizeH="0" baseline="0" dirty="0">
                <a:ln>
                  <a:noFill/>
                </a:ln>
                <a:effectLst/>
                <a:latin typeface="JetBrains Mono"/>
              </a:rPr>
              <a:t>If  file doesn’t exist, </a:t>
            </a:r>
            <a:r>
              <a:rPr lang="en-US" altLang="en-US" sz="1600" b="1" i="1" dirty="0">
                <a:latin typeface="JetBrains Mono"/>
              </a:rPr>
              <a:t>it will create and empty file</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 byte[] buff=</a:t>
            </a:r>
            <a:r>
              <a:rPr kumimoji="0" lang="en-US" altLang="en-US" sz="1600" b="1" i="1" u="none" strike="noStrike" cap="none" normalizeH="0" baseline="0" dirty="0" err="1">
                <a:ln>
                  <a:noFill/>
                </a:ln>
                <a:effectLst/>
                <a:latin typeface="JetBrains Mono"/>
              </a:rPr>
              <a:t>string.getBytes</a:t>
            </a:r>
            <a:r>
              <a:rPr kumimoji="0" lang="en-US" altLang="en-US" sz="1600" b="1" i="1" u="none" strike="noStrike" cap="none" normalizeH="0" baseline="0" dirty="0">
                <a:ln>
                  <a:noFill/>
                </a:ln>
                <a:effectLst/>
                <a:latin typeface="JetBrains Mono"/>
              </a:rPr>
              <a:t>();</a:t>
            </a:r>
            <a:br>
              <a:rPr kumimoji="0" lang="en-US" altLang="en-US" sz="1600" b="1" i="1" u="none" strike="noStrike" cap="none" normalizeH="0" baseline="0" dirty="0">
                <a:ln>
                  <a:noFill/>
                </a:ln>
                <a:effectLst/>
                <a:latin typeface="JetBrains Mono"/>
              </a:rPr>
            </a:br>
            <a:r>
              <a:rPr lang="en-US" altLang="en-US" sz="1600" b="1" i="1" dirty="0" err="1">
                <a:latin typeface="JetBrains Mono"/>
              </a:rPr>
              <a:t>out</a:t>
            </a:r>
            <a:r>
              <a:rPr kumimoji="0" lang="en-US" altLang="en-US" sz="1600" b="1" i="1" u="none" strike="noStrike" cap="none" normalizeH="0" baseline="0" dirty="0" err="1">
                <a:ln>
                  <a:noFill/>
                </a:ln>
                <a:effectLst/>
                <a:latin typeface="JetBrains Mono"/>
              </a:rPr>
              <a:t>.write</a:t>
            </a:r>
            <a:r>
              <a:rPr kumimoji="0" lang="en-US" altLang="en-US" sz="1600" b="1" i="1" u="none" strike="noStrike" cap="none" normalizeH="0" baseline="0" dirty="0">
                <a:ln>
                  <a:noFill/>
                </a:ln>
                <a:effectLst/>
                <a:latin typeface="JetBrains Mono"/>
              </a:rPr>
              <a:t>(buff);</a:t>
            </a:r>
            <a:br>
              <a:rPr kumimoji="0" lang="en-US" altLang="en-US" sz="1600" b="1" i="1" u="none" strike="noStrike" cap="none" normalizeH="0" baseline="0" dirty="0">
                <a:ln>
                  <a:noFill/>
                </a:ln>
                <a:effectLst/>
                <a:latin typeface="JetBrains Mono"/>
              </a:rPr>
            </a:br>
            <a:r>
              <a:rPr lang="en-US" altLang="en-US" sz="1600" b="1" i="1" dirty="0" err="1">
                <a:latin typeface="JetBrains Mono"/>
              </a:rPr>
              <a:t>out</a:t>
            </a:r>
            <a:r>
              <a:rPr kumimoji="0" lang="en-US" altLang="en-US" sz="1600" b="1" i="1" u="none" strike="noStrike" cap="none" normalizeH="0" baseline="0" dirty="0" err="1">
                <a:ln>
                  <a:noFill/>
                </a:ln>
                <a:effectLst/>
                <a:latin typeface="JetBrains Mono"/>
              </a:rPr>
              <a:t>.close</a:t>
            </a:r>
            <a:r>
              <a:rPr kumimoji="0" lang="en-US" altLang="en-US" sz="1600" b="1" i="1" u="none" strike="noStrike" cap="none" normalizeH="0" baseline="0" dirty="0">
                <a:ln>
                  <a:noFill/>
                </a:ln>
                <a:effectLst/>
                <a:latin typeface="JetBrains Mono"/>
              </a:rPr>
              <a:t>();</a:t>
            </a:r>
          </a:p>
          <a:p>
            <a:pPr marL="0" indent="0">
              <a:buNone/>
            </a:pPr>
            <a:r>
              <a:rPr kumimoji="0" lang="en-US" altLang="en-US" sz="1600" b="0" i="0" u="none" strike="noStrike" cap="none" normalizeH="0" baseline="0" dirty="0">
                <a:ln>
                  <a:noFill/>
                </a:ln>
                <a:effectLst/>
                <a:latin typeface="+mj-lt"/>
              </a:rPr>
              <a:t>Exclusive use of the </a:t>
            </a:r>
            <a:r>
              <a:rPr kumimoji="0" lang="en-US" altLang="en-US" sz="1600" b="0" i="0" u="none" strike="noStrike" cap="none" normalizeH="0" baseline="0" dirty="0" err="1">
                <a:ln>
                  <a:noFill/>
                </a:ln>
                <a:effectLst/>
                <a:latin typeface="+mj-lt"/>
              </a:rPr>
              <a:t>FileInputStream</a:t>
            </a:r>
            <a:r>
              <a:rPr kumimoji="0" lang="en-US" altLang="en-US" sz="1600" b="0" i="0" u="none" strike="noStrike" cap="none" normalizeH="0" baseline="0" dirty="0">
                <a:ln>
                  <a:noFill/>
                </a:ln>
                <a:effectLst/>
                <a:latin typeface="+mj-lt"/>
              </a:rPr>
              <a:t> may require very long and complicated controls and operations, we recommend using specialized </a:t>
            </a:r>
            <a:r>
              <a:rPr kumimoji="0" lang="en-US" altLang="en-US" sz="1600" b="0" i="0" u="none" strike="noStrike" cap="none" normalizeH="0" baseline="0" dirty="0" err="1">
                <a:ln>
                  <a:noFill/>
                </a:ln>
                <a:effectLst/>
                <a:latin typeface="+mj-lt"/>
              </a:rPr>
              <a:t>superclasses</a:t>
            </a:r>
            <a:r>
              <a:rPr kumimoji="0" lang="en-US" altLang="en-US" sz="1600" b="0" i="0" u="none" strike="noStrike" cap="none" normalizeH="0" baseline="0" dirty="0">
                <a:ln>
                  <a:noFill/>
                </a:ln>
                <a:effectLst/>
                <a:latin typeface="+mj-lt"/>
              </a:rPr>
              <a:t> ex: </a:t>
            </a:r>
            <a:r>
              <a:rPr kumimoji="0" lang="en-US" altLang="en-US" sz="1600" b="0" i="0" u="none" strike="noStrike" cap="none" normalizeH="0" baseline="0" dirty="0" err="1">
                <a:ln>
                  <a:noFill/>
                </a:ln>
                <a:effectLst/>
                <a:latin typeface="JetBrains Mono"/>
              </a:rPr>
              <a:t>BufferedReader</a:t>
            </a:r>
            <a:endParaRPr kumimoji="0" lang="en-US" altLang="en-US" sz="1600" b="0" i="0" u="none" strike="noStrike" cap="none" normalizeH="0" baseline="0" dirty="0">
              <a:ln>
                <a:noFill/>
              </a:ln>
              <a:effectLst/>
              <a:latin typeface="Arial" panose="020B0604020202020204" pitchFamily="34" charset="0"/>
            </a:endParaRPr>
          </a:p>
        </p:txBody>
      </p:sp>
      <p:sp>
        <p:nvSpPr>
          <p:cNvPr id="5" name="Freccia a destra 4">
            <a:extLst>
              <a:ext uri="{FF2B5EF4-FFF2-40B4-BE49-F238E27FC236}">
                <a16:creationId xmlns:a16="http://schemas.microsoft.com/office/drawing/2014/main" id="{30F989EB-3F97-BE8C-8A5B-C81FA2D0884B}"/>
              </a:ext>
            </a:extLst>
          </p:cNvPr>
          <p:cNvSpPr/>
          <p:nvPr/>
        </p:nvSpPr>
        <p:spPr>
          <a:xfrm>
            <a:off x="2986926" y="4533215"/>
            <a:ext cx="4177445" cy="593457"/>
          </a:xfrm>
          <a:prstGeom prst="righ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0101010101010101</a:t>
            </a:r>
          </a:p>
        </p:txBody>
      </p:sp>
      <p:sp>
        <p:nvSpPr>
          <p:cNvPr id="3" name="Ovale 2">
            <a:extLst>
              <a:ext uri="{FF2B5EF4-FFF2-40B4-BE49-F238E27FC236}">
                <a16:creationId xmlns:a16="http://schemas.microsoft.com/office/drawing/2014/main" id="{68D55E16-F48F-94AD-2596-4E3C237B5FD0}"/>
              </a:ext>
            </a:extLst>
          </p:cNvPr>
          <p:cNvSpPr/>
          <p:nvPr/>
        </p:nvSpPr>
        <p:spPr>
          <a:xfrm>
            <a:off x="912392" y="3798412"/>
            <a:ext cx="1780605" cy="1710862"/>
          </a:xfrm>
          <a:prstGeom prst="ellipse">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App</a:t>
            </a:r>
          </a:p>
        </p:txBody>
      </p:sp>
    </p:spTree>
    <p:extLst>
      <p:ext uri="{BB962C8B-B14F-4D97-AF65-F5344CB8AC3E}">
        <p14:creationId xmlns:p14="http://schemas.microsoft.com/office/powerpoint/2010/main" val="371519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A2C9B1-E9A2-6BF0-EBC7-3B701B817D19}"/>
              </a:ext>
            </a:extLst>
          </p:cNvPr>
          <p:cNvSpPr>
            <a:spLocks noGrp="1"/>
          </p:cNvSpPr>
          <p:nvPr>
            <p:ph type="title"/>
          </p:nvPr>
        </p:nvSpPr>
        <p:spPr/>
        <p:txBody>
          <a:bodyPr/>
          <a:lstStyle/>
          <a:p>
            <a:r>
              <a:rPr lang="en-US" dirty="0"/>
              <a:t>External Storage</a:t>
            </a:r>
          </a:p>
        </p:txBody>
      </p:sp>
      <p:sp>
        <p:nvSpPr>
          <p:cNvPr id="3" name="Segnaposto contenuto 2">
            <a:extLst>
              <a:ext uri="{FF2B5EF4-FFF2-40B4-BE49-F238E27FC236}">
                <a16:creationId xmlns:a16="http://schemas.microsoft.com/office/drawing/2014/main" id="{5287998D-0815-DB52-BBBC-EFCFB16E9944}"/>
              </a:ext>
            </a:extLst>
          </p:cNvPr>
          <p:cNvSpPr>
            <a:spLocks noGrp="1"/>
          </p:cNvSpPr>
          <p:nvPr>
            <p:ph idx="1"/>
          </p:nvPr>
        </p:nvSpPr>
        <p:spPr>
          <a:xfrm>
            <a:off x="609600" y="1545456"/>
            <a:ext cx="10972800" cy="346752"/>
          </a:xfrm>
        </p:spPr>
        <p:txBody>
          <a:bodyPr>
            <a:noAutofit/>
          </a:bodyPr>
          <a:lstStyle/>
          <a:p>
            <a:pPr marL="0" indent="0" rtl="0" fontAlgn="base">
              <a:spcBef>
                <a:spcPts val="0"/>
              </a:spcBef>
              <a:spcAft>
                <a:spcPts val="0"/>
              </a:spcAft>
              <a:buNone/>
            </a:pPr>
            <a:r>
              <a:rPr lang="en-US" sz="2000" b="0" i="0" u="none" strike="noStrike" dirty="0">
                <a:solidFill>
                  <a:srgbClr val="000000"/>
                </a:solidFill>
                <a:effectLst/>
                <a:latin typeface="+mj-lt"/>
              </a:rPr>
              <a:t>External memory such as internal allows you to save data and files needed for our application. External memory allows you to save two types of files:</a:t>
            </a:r>
          </a:p>
        </p:txBody>
      </p:sp>
      <p:pic>
        <p:nvPicPr>
          <p:cNvPr id="5" name="Immagine 4">
            <a:extLst>
              <a:ext uri="{FF2B5EF4-FFF2-40B4-BE49-F238E27FC236}">
                <a16:creationId xmlns:a16="http://schemas.microsoft.com/office/drawing/2014/main" id="{89020906-02EF-C66D-7197-59D53488E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90" y="4101283"/>
            <a:ext cx="2214876" cy="2422521"/>
          </a:xfrm>
          <a:prstGeom prst="rect">
            <a:avLst/>
          </a:prstGeom>
        </p:spPr>
      </p:pic>
      <p:pic>
        <p:nvPicPr>
          <p:cNvPr id="7" name="Immagine 6">
            <a:extLst>
              <a:ext uri="{FF2B5EF4-FFF2-40B4-BE49-F238E27FC236}">
                <a16:creationId xmlns:a16="http://schemas.microsoft.com/office/drawing/2014/main" id="{970E9417-CC2D-7D83-11B0-51503B300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484" y="4163510"/>
            <a:ext cx="2214876" cy="2419852"/>
          </a:xfrm>
          <a:prstGeom prst="rect">
            <a:avLst/>
          </a:prstGeom>
        </p:spPr>
      </p:pic>
      <p:sp>
        <p:nvSpPr>
          <p:cNvPr id="11" name="CasellaDiTesto 10">
            <a:extLst>
              <a:ext uri="{FF2B5EF4-FFF2-40B4-BE49-F238E27FC236}">
                <a16:creationId xmlns:a16="http://schemas.microsoft.com/office/drawing/2014/main" id="{DB0B8BCD-CDA8-E109-8106-C58A36CC89DE}"/>
              </a:ext>
            </a:extLst>
          </p:cNvPr>
          <p:cNvSpPr txBox="1"/>
          <p:nvPr/>
        </p:nvSpPr>
        <p:spPr>
          <a:xfrm>
            <a:off x="6357627" y="2473013"/>
            <a:ext cx="5367648" cy="923330"/>
          </a:xfrm>
          <a:prstGeom prst="rect">
            <a:avLst/>
          </a:prstGeom>
          <a:noFill/>
        </p:spPr>
        <p:txBody>
          <a:bodyPr wrap="square">
            <a:spAutoFit/>
          </a:bodyPr>
          <a:lstStyle/>
          <a:p>
            <a:pPr fontAlgn="base">
              <a:spcBef>
                <a:spcPts val="0"/>
              </a:spcBef>
            </a:pPr>
            <a:r>
              <a:rPr lang="en-US" b="1" dirty="0">
                <a:solidFill>
                  <a:srgbClr val="000000"/>
                </a:solidFill>
                <a:latin typeface="+mj-lt"/>
              </a:rPr>
              <a:t>P</a:t>
            </a:r>
            <a:r>
              <a:rPr lang="en-US" sz="1800" b="1" i="0" u="none" strike="noStrike" dirty="0">
                <a:solidFill>
                  <a:srgbClr val="000000"/>
                </a:solidFill>
                <a:effectLst/>
                <a:latin typeface="+mj-lt"/>
              </a:rPr>
              <a:t>ublic files</a:t>
            </a:r>
            <a:r>
              <a:rPr lang="en-US" sz="1800" i="0" u="none" strike="noStrike" dirty="0">
                <a:solidFill>
                  <a:srgbClr val="000000"/>
                </a:solidFill>
                <a:effectLst/>
                <a:latin typeface="+mj-lt"/>
              </a:rPr>
              <a:t>: files that should be freely available to other apps and users. ex: photo, videos</a:t>
            </a:r>
            <a:r>
              <a:rPr lang="en-US" dirty="0">
                <a:latin typeface="+mj-lt"/>
              </a:rPr>
              <a:t>.</a:t>
            </a:r>
          </a:p>
          <a:p>
            <a:pPr fontAlgn="base">
              <a:spcBef>
                <a:spcPts val="0"/>
              </a:spcBef>
            </a:pPr>
            <a:r>
              <a:rPr lang="en-US" sz="1800" b="0" i="0" u="none" strike="noStrike" dirty="0">
                <a:solidFill>
                  <a:srgbClr val="000000"/>
                </a:solidFill>
                <a:effectLst/>
                <a:latin typeface="+mj-lt"/>
              </a:rPr>
              <a:t>Files are not deleted when the user uninstalls the app.</a:t>
            </a:r>
            <a:endParaRPr lang="en-US" sz="1800" i="0" u="none" strike="noStrike" dirty="0">
              <a:solidFill>
                <a:srgbClr val="000000"/>
              </a:solidFill>
              <a:latin typeface="+mj-lt"/>
            </a:endParaRPr>
          </a:p>
        </p:txBody>
      </p:sp>
      <p:sp>
        <p:nvSpPr>
          <p:cNvPr id="13" name="CasellaDiTesto 12">
            <a:extLst>
              <a:ext uri="{FF2B5EF4-FFF2-40B4-BE49-F238E27FC236}">
                <a16:creationId xmlns:a16="http://schemas.microsoft.com/office/drawing/2014/main" id="{04C746F6-02D4-B721-7F97-014D66472CF9}"/>
              </a:ext>
            </a:extLst>
          </p:cNvPr>
          <p:cNvSpPr txBox="1"/>
          <p:nvPr/>
        </p:nvSpPr>
        <p:spPr>
          <a:xfrm>
            <a:off x="609600" y="2473013"/>
            <a:ext cx="5035044" cy="1477328"/>
          </a:xfrm>
          <a:prstGeom prst="rect">
            <a:avLst/>
          </a:prstGeom>
          <a:noFill/>
        </p:spPr>
        <p:txBody>
          <a:bodyPr wrap="square">
            <a:spAutoFit/>
          </a:bodyPr>
          <a:lstStyle/>
          <a:p>
            <a:pPr fontAlgn="base">
              <a:spcBef>
                <a:spcPts val="0"/>
              </a:spcBef>
            </a:pPr>
            <a:r>
              <a:rPr lang="en-US" b="1" dirty="0">
                <a:solidFill>
                  <a:srgbClr val="000000"/>
                </a:solidFill>
                <a:latin typeface="+mj-lt"/>
              </a:rPr>
              <a:t>P</a:t>
            </a:r>
            <a:r>
              <a:rPr lang="en-US" sz="1800" b="1" i="0" u="none" strike="noStrike" dirty="0">
                <a:solidFill>
                  <a:srgbClr val="000000"/>
                </a:solidFill>
                <a:effectLst/>
                <a:latin typeface="+mj-lt"/>
              </a:rPr>
              <a:t>rivate files</a:t>
            </a:r>
            <a:r>
              <a:rPr lang="en-US" sz="1800" i="0" u="none" strike="noStrike" dirty="0">
                <a:solidFill>
                  <a:srgbClr val="000000"/>
                </a:solidFill>
                <a:effectLst/>
                <a:latin typeface="+mj-lt"/>
              </a:rPr>
              <a:t>: files rightfully belong to our app and should be deleted together when the user uninstalls the app. </a:t>
            </a:r>
          </a:p>
          <a:p>
            <a:pPr fontAlgn="base">
              <a:spcBef>
                <a:spcPts val="0"/>
              </a:spcBef>
            </a:pPr>
            <a:r>
              <a:rPr lang="en-US" sz="1800" i="0" u="none" strike="noStrike" dirty="0">
                <a:solidFill>
                  <a:srgbClr val="000000"/>
                </a:solidFill>
                <a:effectLst/>
                <a:latin typeface="+mj-lt"/>
              </a:rPr>
              <a:t>They don’t provide value to user outside our app. </a:t>
            </a:r>
          </a:p>
          <a:p>
            <a:pPr fontAlgn="base">
              <a:spcBef>
                <a:spcPts val="0"/>
              </a:spcBef>
            </a:pPr>
            <a:r>
              <a:rPr lang="en-US" sz="1800" i="0" u="none" strike="noStrike" dirty="0">
                <a:solidFill>
                  <a:srgbClr val="000000"/>
                </a:solidFill>
                <a:effectLst/>
                <a:latin typeface="+mj-lt"/>
              </a:rPr>
              <a:t>ex: settings of our application.</a:t>
            </a:r>
            <a:endParaRPr lang="en-US" sz="1800" dirty="0">
              <a:solidFill>
                <a:srgbClr val="000000"/>
              </a:solidFill>
              <a:latin typeface="+mj-lt"/>
            </a:endParaRPr>
          </a:p>
        </p:txBody>
      </p:sp>
    </p:spTree>
    <p:extLst>
      <p:ext uri="{BB962C8B-B14F-4D97-AF65-F5344CB8AC3E}">
        <p14:creationId xmlns:p14="http://schemas.microsoft.com/office/powerpoint/2010/main" val="2481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44B37-54D0-982B-1F2C-12FC74380D0A}"/>
              </a:ext>
            </a:extLst>
          </p:cNvPr>
          <p:cNvSpPr>
            <a:spLocks noGrp="1"/>
          </p:cNvSpPr>
          <p:nvPr>
            <p:ph type="title"/>
          </p:nvPr>
        </p:nvSpPr>
        <p:spPr/>
        <p:txBody>
          <a:bodyPr/>
          <a:lstStyle/>
          <a:p>
            <a:r>
              <a:rPr lang="en-US" dirty="0"/>
              <a:t>Read &amp; Write External Storage</a:t>
            </a:r>
          </a:p>
        </p:txBody>
      </p:sp>
      <p:sp>
        <p:nvSpPr>
          <p:cNvPr id="3" name="Segnaposto contenuto 2">
            <a:extLst>
              <a:ext uri="{FF2B5EF4-FFF2-40B4-BE49-F238E27FC236}">
                <a16:creationId xmlns:a16="http://schemas.microsoft.com/office/drawing/2014/main" id="{8FE30710-1749-4E56-009D-1A9E90257FA5}"/>
              </a:ext>
            </a:extLst>
          </p:cNvPr>
          <p:cNvSpPr>
            <a:spLocks noGrp="1"/>
          </p:cNvSpPr>
          <p:nvPr>
            <p:ph idx="1"/>
          </p:nvPr>
        </p:nvSpPr>
        <p:spPr>
          <a:xfrm>
            <a:off x="609600" y="2238376"/>
            <a:ext cx="10972800" cy="3286124"/>
          </a:xfrm>
        </p:spPr>
        <p:txBody>
          <a:bodyPr>
            <a:normAutofit/>
          </a:bodyPr>
          <a:lstStyle/>
          <a:p>
            <a:pPr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Read/Write </a:t>
            </a:r>
            <a:r>
              <a:rPr lang="en-US" sz="2000" dirty="0">
                <a:solidFill>
                  <a:srgbClr val="000000"/>
                </a:solidFill>
                <a:latin typeface="Arial" panose="020B0604020202020204" pitchFamily="34" charset="0"/>
              </a:rPr>
              <a:t>operation require permission, we must add it into Manifest.xml </a:t>
            </a:r>
          </a:p>
          <a:p>
            <a:pPr lvl="1" fontAlgn="base">
              <a:spcBef>
                <a:spcPts val="0"/>
              </a:spcBef>
            </a:pPr>
            <a:r>
              <a:rPr lang="en-US" sz="2000" b="0" i="1" u="none" strike="noStrike" dirty="0">
                <a:solidFill>
                  <a:srgbClr val="000000"/>
                </a:solidFill>
                <a:effectLst/>
                <a:latin typeface="Arial" panose="020B0604020202020204" pitchFamily="34" charset="0"/>
              </a:rPr>
              <a:t>WRITE_EXTERNAL_STORAGE</a:t>
            </a:r>
          </a:p>
          <a:p>
            <a:pPr lvl="1" fontAlgn="base">
              <a:spcBef>
                <a:spcPts val="0"/>
              </a:spcBef>
            </a:pPr>
            <a:r>
              <a:rPr lang="en-US" sz="2000" b="0" i="1" u="none" strike="noStrike" dirty="0">
                <a:solidFill>
                  <a:srgbClr val="000000"/>
                </a:solidFill>
                <a:effectLst/>
                <a:latin typeface="Arial" panose="020B0604020202020204" pitchFamily="34" charset="0"/>
              </a:rPr>
              <a:t>READ_EXTERNAL_STORAGE</a:t>
            </a:r>
            <a:endParaRPr lang="en-US" sz="3200" b="0" dirty="0">
              <a:effectLst/>
            </a:endParaRPr>
          </a:p>
          <a:p>
            <a:pPr rtl="0" fontAlgn="base">
              <a:spcBef>
                <a:spcPts val="0"/>
              </a:spcBef>
              <a:spcAft>
                <a:spcPts val="0"/>
              </a:spcAft>
              <a:buFont typeface="+mj-lt"/>
              <a:buAutoNum type="arabicPeriod" startAt="2"/>
            </a:pPr>
            <a:r>
              <a:rPr lang="en-US" sz="2000" b="0" i="0" u="none" strike="noStrike" dirty="0">
                <a:solidFill>
                  <a:srgbClr val="000000"/>
                </a:solidFill>
                <a:effectLst/>
                <a:latin typeface="Arial" panose="020B0604020202020204" pitchFamily="34" charset="0"/>
              </a:rPr>
              <a:t>Check if external storage is available mounted using </a:t>
            </a:r>
            <a:r>
              <a:rPr lang="en-US" sz="2000" b="0" i="1" u="none" strike="noStrike" dirty="0">
                <a:solidFill>
                  <a:srgbClr val="000000"/>
                </a:solidFill>
                <a:effectLst/>
                <a:latin typeface="Arial" panose="020B0604020202020204" pitchFamily="34" charset="0"/>
              </a:rPr>
              <a:t>getExternalStorageState() </a:t>
            </a:r>
            <a:r>
              <a:rPr lang="en-US" sz="2000" b="0" i="0" u="none" strike="noStrike" dirty="0">
                <a:solidFill>
                  <a:srgbClr val="000000"/>
                </a:solidFill>
                <a:effectLst/>
                <a:latin typeface="Arial" panose="020B0604020202020204" pitchFamily="34" charset="0"/>
              </a:rPr>
              <a:t>method. Tells all information such as: is mounted, readable, writable</a:t>
            </a:r>
          </a:p>
          <a:p>
            <a:pPr marL="0" indent="0" rtl="0" fontAlgn="base">
              <a:spcBef>
                <a:spcPts val="0"/>
              </a:spcBef>
              <a:spcAft>
                <a:spcPts val="0"/>
              </a:spcAft>
              <a:buNone/>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3"/>
            </a:pPr>
            <a:r>
              <a:rPr lang="en-US" sz="2000" dirty="0">
                <a:solidFill>
                  <a:srgbClr val="000000"/>
                </a:solidFill>
                <a:latin typeface="Arial" panose="020B0604020202020204" pitchFamily="34" charset="0"/>
              </a:rPr>
              <a:t>Get a reference to external storage </a:t>
            </a:r>
          </a:p>
          <a:p>
            <a:pPr rtl="0" fontAlgn="base">
              <a:spcBef>
                <a:spcPts val="0"/>
              </a:spcBef>
              <a:spcAft>
                <a:spcPts val="0"/>
              </a:spcAft>
              <a:buFont typeface="+mj-lt"/>
              <a:buAutoNum type="arabicPeriod" startAt="3"/>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4"/>
            </a:pPr>
            <a:r>
              <a:rPr lang="en-US" sz="2000" b="0" i="0" u="none" strike="noStrike" dirty="0">
                <a:solidFill>
                  <a:srgbClr val="000000"/>
                </a:solidFill>
                <a:effectLst/>
                <a:latin typeface="Arial" panose="020B0604020202020204" pitchFamily="34" charset="0"/>
              </a:rPr>
              <a:t>Use </a:t>
            </a:r>
            <a:r>
              <a:rPr lang="en-US" sz="2000" b="0" i="0" u="none" strike="noStrike" dirty="0" err="1">
                <a:solidFill>
                  <a:srgbClr val="000000"/>
                </a:solidFill>
                <a:effectLst/>
                <a:latin typeface="Arial" panose="020B0604020202020204" pitchFamily="34" charset="0"/>
              </a:rPr>
              <a:t>FileInputStream</a:t>
            </a:r>
            <a:r>
              <a:rPr lang="en-US" sz="2000" b="0" i="0" u="none" strike="noStrike" dirty="0">
                <a:solidFill>
                  <a:srgbClr val="000000"/>
                </a:solidFill>
                <a:effectLst/>
                <a:latin typeface="Arial" panose="020B0604020202020204" pitchFamily="34" charset="0"/>
              </a:rPr>
              <a:t> and </a:t>
            </a:r>
            <a:r>
              <a:rPr lang="en-US" sz="2000" b="0" i="0" u="none" strike="noStrike" dirty="0" err="1">
                <a:solidFill>
                  <a:srgbClr val="000000"/>
                </a:solidFill>
                <a:effectLst/>
                <a:latin typeface="Arial" panose="020B0604020202020204" pitchFamily="34" charset="0"/>
              </a:rPr>
              <a:t>FileOutputStream</a:t>
            </a:r>
            <a:r>
              <a:rPr lang="en-US" sz="2000" b="0" i="0" u="none" strike="noStrike" dirty="0">
                <a:solidFill>
                  <a:srgbClr val="000000"/>
                </a:solidFill>
                <a:effectLst/>
                <a:latin typeface="Arial" panose="020B0604020202020204" pitchFamily="34" charset="0"/>
              </a:rPr>
              <a:t> to do required operation.</a:t>
            </a:r>
          </a:p>
          <a:p>
            <a:pPr marL="0" indent="0">
              <a:buNone/>
            </a:pPr>
            <a:endParaRPr lang="en-US" dirty="0"/>
          </a:p>
        </p:txBody>
      </p:sp>
    </p:spTree>
    <p:extLst>
      <p:ext uri="{BB962C8B-B14F-4D97-AF65-F5344CB8AC3E}">
        <p14:creationId xmlns:p14="http://schemas.microsoft.com/office/powerpoint/2010/main" val="267545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3F08B3-3EEB-8596-4657-1EE59634B87C}"/>
              </a:ext>
            </a:extLst>
          </p:cNvPr>
          <p:cNvSpPr>
            <a:spLocks noGrp="1"/>
          </p:cNvSpPr>
          <p:nvPr>
            <p:ph type="title"/>
          </p:nvPr>
        </p:nvSpPr>
        <p:spPr/>
        <p:txBody>
          <a:bodyPr>
            <a:normAutofit/>
          </a:bodyPr>
          <a:lstStyle/>
          <a:p>
            <a:r>
              <a:rPr lang="en-US" sz="3200" i="0" u="none" strike="noStrike" dirty="0">
                <a:solidFill>
                  <a:srgbClr val="000000"/>
                </a:solidFill>
                <a:effectLst/>
              </a:rPr>
              <a:t>getExternalStorageDirectory()</a:t>
            </a:r>
            <a:endParaRPr lang="en-US" sz="6600" dirty="0"/>
          </a:p>
        </p:txBody>
      </p:sp>
      <p:sp>
        <p:nvSpPr>
          <p:cNvPr id="3" name="Segnaposto contenuto 2">
            <a:extLst>
              <a:ext uri="{FF2B5EF4-FFF2-40B4-BE49-F238E27FC236}">
                <a16:creationId xmlns:a16="http://schemas.microsoft.com/office/drawing/2014/main" id="{092CC185-3DFE-0F30-F08F-C4D954E58CA5}"/>
              </a:ext>
            </a:extLst>
          </p:cNvPr>
          <p:cNvSpPr>
            <a:spLocks noGrp="1"/>
          </p:cNvSpPr>
          <p:nvPr>
            <p:ph idx="1"/>
          </p:nvPr>
        </p:nvSpPr>
        <p:spPr>
          <a:xfrm>
            <a:off x="770647" y="4810125"/>
            <a:ext cx="10972800" cy="1430419"/>
          </a:xfrm>
        </p:spPr>
        <p:txBody>
          <a:bodyPr>
            <a:normAutofit fontScale="85000" lnSpcReduction="20000"/>
          </a:bodyPr>
          <a:lstStyle/>
          <a:p>
            <a:pPr marL="0" indent="0" rtl="0">
              <a:spcBef>
                <a:spcPts val="0"/>
              </a:spcBef>
              <a:spcAft>
                <a:spcPts val="0"/>
              </a:spcAft>
              <a:buNone/>
            </a:pPr>
            <a:r>
              <a:rPr lang="en-US" sz="1800" b="1" i="0" u="none" strike="noStrike" dirty="0">
                <a:solidFill>
                  <a:srgbClr val="000000"/>
                </a:solidFill>
                <a:effectLst/>
                <a:latin typeface="+mj-lt"/>
              </a:rPr>
              <a:t>Note</a:t>
            </a:r>
          </a:p>
          <a:p>
            <a:pPr marL="0" indent="0" rtl="0">
              <a:spcBef>
                <a:spcPts val="0"/>
              </a:spcBef>
              <a:spcAft>
                <a:spcPts val="0"/>
              </a:spcAft>
              <a:buNone/>
            </a:pPr>
            <a:endParaRPr lang="en-US" sz="1100" b="0" dirty="0">
              <a:effectLst/>
              <a:latin typeface="+mj-lt"/>
            </a:endParaRPr>
          </a:p>
          <a:p>
            <a:pPr fontAlgn="base">
              <a:spcBef>
                <a:spcPts val="0"/>
              </a:spcBef>
            </a:pPr>
            <a:r>
              <a:rPr lang="en-US" sz="1800" b="0" i="0" u="none" strike="noStrike" dirty="0">
                <a:solidFill>
                  <a:srgbClr val="000000"/>
                </a:solidFill>
                <a:effectLst/>
                <a:latin typeface="+mj-lt"/>
              </a:rPr>
              <a:t>if our device has multiple users, each of them has  his own isolated external storage which means if there are a guest mode, and we are hosting our data is not visible to hosts for a security reason</a:t>
            </a:r>
          </a:p>
          <a:p>
            <a:pPr fontAlgn="base">
              <a:spcBef>
                <a:spcPts val="0"/>
              </a:spcBef>
            </a:pPr>
            <a:r>
              <a:rPr lang="en-US" sz="1800" b="0" i="0" u="none" strike="noStrike" dirty="0">
                <a:solidFill>
                  <a:srgbClr val="000000"/>
                </a:solidFill>
                <a:effectLst/>
                <a:latin typeface="+mj-lt"/>
              </a:rPr>
              <a:t>if there are multiple external storage directories, this directory represent the primary external storage that user will interact with.</a:t>
            </a:r>
          </a:p>
          <a:p>
            <a:pPr fontAlgn="base">
              <a:spcBef>
                <a:spcPts val="0"/>
              </a:spcBef>
            </a:pPr>
            <a:r>
              <a:rPr lang="en-US" sz="1800" b="0" i="0" u="none" strike="noStrike" dirty="0">
                <a:solidFill>
                  <a:srgbClr val="000000"/>
                </a:solidFill>
                <a:effectLst/>
                <a:latin typeface="+mj-lt"/>
              </a:rPr>
              <a:t>don’t use the top-level directory directly in order to keep organized files (avoid placing files outside of directories to avoid problems recognizing the file belonging to an app)</a:t>
            </a:r>
          </a:p>
          <a:p>
            <a:pPr marL="0" indent="0">
              <a:buNone/>
            </a:pPr>
            <a:endParaRPr lang="en-US" sz="1800" dirty="0">
              <a:latin typeface="+mj-lt"/>
            </a:endParaRPr>
          </a:p>
        </p:txBody>
      </p:sp>
      <p:sp>
        <p:nvSpPr>
          <p:cNvPr id="5" name="CasellaDiTesto 4">
            <a:extLst>
              <a:ext uri="{FF2B5EF4-FFF2-40B4-BE49-F238E27FC236}">
                <a16:creationId xmlns:a16="http://schemas.microsoft.com/office/drawing/2014/main" id="{FA0B353D-DB54-2ECF-FD7A-91876FE09B0E}"/>
              </a:ext>
            </a:extLst>
          </p:cNvPr>
          <p:cNvSpPr txBox="1"/>
          <p:nvPr/>
        </p:nvSpPr>
        <p:spPr>
          <a:xfrm>
            <a:off x="891153" y="1596897"/>
            <a:ext cx="10186422"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mj-lt"/>
              </a:rPr>
              <a:t>R</a:t>
            </a:r>
            <a:r>
              <a:rPr lang="en-US" sz="1600" b="0" i="0" u="none" strike="noStrike" dirty="0">
                <a:solidFill>
                  <a:srgbClr val="000000"/>
                </a:solidFill>
                <a:effectLst/>
                <a:latin typeface="+mj-lt"/>
              </a:rPr>
              <a:t>eturns primary external storage directory gives a reference that points to the primary folder </a:t>
            </a:r>
            <a:r>
              <a:rPr lang="en-US" sz="1600" b="0" i="0" u="none" strike="noStrike" dirty="0" err="1">
                <a:solidFill>
                  <a:srgbClr val="000000"/>
                </a:solidFill>
                <a:effectLst/>
                <a:latin typeface="+mj-lt"/>
              </a:rPr>
              <a:t>SDcard</a:t>
            </a:r>
            <a:r>
              <a:rPr lang="en-US" sz="1600" b="0" i="0" u="none" strike="noStrike" dirty="0">
                <a:solidFill>
                  <a:srgbClr val="000000"/>
                </a:solidFill>
                <a:effectLst/>
                <a:latin typeface="+mj-lt"/>
              </a:rPr>
              <a:t>. Older version, now we have two separate methods.</a:t>
            </a:r>
            <a:br>
              <a:rPr lang="en-US" sz="1600" b="0" dirty="0">
                <a:effectLst/>
                <a:latin typeface="+mj-lt"/>
              </a:rPr>
            </a:br>
            <a:r>
              <a:rPr lang="en-US" sz="1600" b="0" i="0" u="none" strike="noStrike" dirty="0">
                <a:solidFill>
                  <a:srgbClr val="000000"/>
                </a:solidFill>
                <a:effectLst/>
                <a:latin typeface="+mj-lt"/>
              </a:rPr>
              <a:t>This directory can not access directly if our mobile is not connected to computer or if is not mounted an SDCard or something else goes wrong. Before transfer data we must called </a:t>
            </a:r>
            <a:r>
              <a:rPr kumimoji="0" lang="en-US" altLang="en-US" sz="1600" b="0" i="0" u="none" strike="noStrike" cap="none" normalizeH="0" baseline="0" dirty="0">
                <a:ln>
                  <a:noFill/>
                </a:ln>
                <a:solidFill>
                  <a:srgbClr val="202124"/>
                </a:solidFill>
                <a:effectLst/>
                <a:latin typeface="var(--devsite-code-font-family)"/>
              </a:rPr>
              <a:t>getExternalStorageState(File)</a:t>
            </a:r>
            <a:r>
              <a:rPr kumimoji="0" lang="en-US" altLang="en-US" sz="1600" i="1" cap="none" normalizeH="0" baseline="0" dirty="0">
                <a:ln>
                  <a:noFill/>
                </a:ln>
                <a:solidFill>
                  <a:srgbClr val="000000"/>
                </a:solidFill>
                <a:latin typeface="+mj-lt"/>
              </a:rPr>
              <a:t> </a:t>
            </a:r>
            <a:r>
              <a:rPr lang="en-US" sz="1600" b="0" i="0" u="none" strike="noStrike" dirty="0">
                <a:solidFill>
                  <a:srgbClr val="000000"/>
                </a:solidFill>
                <a:effectLst/>
                <a:latin typeface="+mj-lt"/>
              </a:rPr>
              <a:t>then read or write data.</a:t>
            </a:r>
          </a:p>
        </p:txBody>
      </p:sp>
      <p:sp>
        <p:nvSpPr>
          <p:cNvPr id="4" name="Rectangle 1">
            <a:extLst>
              <a:ext uri="{FF2B5EF4-FFF2-40B4-BE49-F238E27FC236}">
                <a16:creationId xmlns:a16="http://schemas.microsoft.com/office/drawing/2014/main" id="{848939D8-A775-7B47-4709-7FD37085A69F}"/>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27D0D69E-9458-5C96-6E50-2691E536FD78}"/>
              </a:ext>
            </a:extLst>
          </p:cNvPr>
          <p:cNvSpPr txBox="1"/>
          <p:nvPr/>
        </p:nvSpPr>
        <p:spPr>
          <a:xfrm>
            <a:off x="891153" y="2853374"/>
            <a:ext cx="9414897" cy="1831271"/>
          </a:xfrm>
          <a:prstGeom prst="rect">
            <a:avLst/>
          </a:prstGeom>
          <a:noFill/>
        </p:spPr>
        <p:txBody>
          <a:bodyPr wrap="square" rtlCol="0">
            <a:spAutoFit/>
          </a:bodyPr>
          <a:lstStyle/>
          <a:p>
            <a:r>
              <a:rPr lang="en-US" sz="1500" b="1" dirty="0"/>
              <a:t>Constants</a:t>
            </a:r>
            <a:endParaRPr lang="en-US" sz="1200" b="1" dirty="0"/>
          </a:p>
          <a:p>
            <a:pPr marL="285750" indent="-285750">
              <a:buFont typeface="Wingdings" panose="05000000000000000000" pitchFamily="2" charset="2"/>
              <a:buChar char="§"/>
            </a:pPr>
            <a:r>
              <a:rPr lang="en-US" sz="1400" dirty="0">
                <a:latin typeface="+mj-lt"/>
              </a:rPr>
              <a:t>MEDIA_BAD_REMOVAL: </a:t>
            </a:r>
            <a:r>
              <a:rPr lang="en-US" sz="1400" dirty="0">
                <a:solidFill>
                  <a:srgbClr val="202124"/>
                </a:solidFill>
                <a:latin typeface="+mj-lt"/>
              </a:rPr>
              <a:t>s</a:t>
            </a:r>
            <a:r>
              <a:rPr lang="en-US" sz="1400" b="0" i="0" dirty="0">
                <a:solidFill>
                  <a:srgbClr val="202124"/>
                </a:solidFill>
                <a:effectLst/>
                <a:latin typeface="+mj-lt"/>
              </a:rPr>
              <a:t>torage state if the media was removed before it was unmounted.</a:t>
            </a:r>
            <a:endParaRPr lang="en-US" sz="1400" dirty="0">
              <a:latin typeface="+mj-lt"/>
            </a:endParaRPr>
          </a:p>
          <a:p>
            <a:pPr marL="285750" indent="-285750">
              <a:buFont typeface="Wingdings" panose="05000000000000000000" pitchFamily="2" charset="2"/>
              <a:buChar char="§"/>
            </a:pPr>
            <a:r>
              <a:rPr lang="en-US" sz="1400" dirty="0">
                <a:latin typeface="+mj-lt"/>
              </a:rPr>
              <a:t>MEDIA_CHECKING: </a:t>
            </a:r>
            <a:r>
              <a:rPr lang="en-US" sz="1400" dirty="0">
                <a:solidFill>
                  <a:srgbClr val="202124"/>
                </a:solidFill>
                <a:latin typeface="+mj-lt"/>
              </a:rPr>
              <a:t>s</a:t>
            </a:r>
            <a:r>
              <a:rPr lang="en-US" sz="1400" b="0" i="0" dirty="0">
                <a:solidFill>
                  <a:srgbClr val="202124"/>
                </a:solidFill>
                <a:effectLst/>
                <a:latin typeface="+mj-lt"/>
              </a:rPr>
              <a:t>torage state if the media is present and being disk-checked.</a:t>
            </a:r>
            <a:endParaRPr lang="en-US" sz="1400" dirty="0">
              <a:latin typeface="+mj-lt"/>
            </a:endParaRPr>
          </a:p>
          <a:p>
            <a:pPr marL="285750" indent="-285750">
              <a:buFont typeface="Wingdings" panose="05000000000000000000" pitchFamily="2" charset="2"/>
              <a:buChar char="§"/>
            </a:pPr>
            <a:r>
              <a:rPr lang="en-US" sz="1400" dirty="0">
                <a:latin typeface="+mj-lt"/>
              </a:rPr>
              <a:t>MEDIA_EJECTING: </a:t>
            </a:r>
            <a:r>
              <a:rPr lang="en-US" sz="1400" dirty="0">
                <a:solidFill>
                  <a:srgbClr val="202124"/>
                </a:solidFill>
                <a:latin typeface="+mj-lt"/>
              </a:rPr>
              <a:t>s</a:t>
            </a:r>
            <a:r>
              <a:rPr lang="en-US" sz="1400" b="0" i="0" dirty="0">
                <a:solidFill>
                  <a:srgbClr val="202124"/>
                </a:solidFill>
                <a:effectLst/>
                <a:latin typeface="+mj-lt"/>
              </a:rPr>
              <a:t>torage state if the media is in the process of being ejected.</a:t>
            </a:r>
            <a:endParaRPr lang="en-US" sz="1400" dirty="0">
              <a:latin typeface="+mj-lt"/>
            </a:endParaRPr>
          </a:p>
          <a:p>
            <a:pPr marL="285750" indent="-285750">
              <a:buFont typeface="Wingdings" panose="05000000000000000000" pitchFamily="2" charset="2"/>
              <a:buChar char="§"/>
            </a:pPr>
            <a:r>
              <a:rPr lang="en-US" sz="1400" dirty="0">
                <a:latin typeface="+mj-lt"/>
              </a:rPr>
              <a:t>MEDIA_MOUNTED: </a:t>
            </a:r>
            <a:r>
              <a:rPr lang="en-US" sz="1400" dirty="0">
                <a:solidFill>
                  <a:srgbClr val="202124"/>
                </a:solidFill>
                <a:latin typeface="+mj-lt"/>
              </a:rPr>
              <a:t>s</a:t>
            </a:r>
            <a:r>
              <a:rPr lang="en-US" sz="1400" b="0" i="0" dirty="0">
                <a:solidFill>
                  <a:srgbClr val="202124"/>
                </a:solidFill>
                <a:effectLst/>
                <a:latin typeface="+mj-lt"/>
              </a:rPr>
              <a:t>torage state if the media is present and mounted at its mount point with read/write access.</a:t>
            </a:r>
            <a:endParaRPr lang="en-US" sz="1400" dirty="0">
              <a:latin typeface="+mj-lt"/>
            </a:endParaRPr>
          </a:p>
          <a:p>
            <a:pPr marL="285750" indent="-285750">
              <a:buFont typeface="Wingdings" panose="05000000000000000000" pitchFamily="2" charset="2"/>
              <a:buChar char="§"/>
            </a:pPr>
            <a:r>
              <a:rPr lang="en-US" sz="1400" dirty="0">
                <a:latin typeface="+mj-lt"/>
              </a:rPr>
              <a:t>MEDIA_MOUNTED_READ_ONLY: </a:t>
            </a:r>
            <a:r>
              <a:rPr lang="en-US" sz="1400" dirty="0">
                <a:solidFill>
                  <a:srgbClr val="202124"/>
                </a:solidFill>
                <a:latin typeface="+mj-lt"/>
              </a:rPr>
              <a:t>s</a:t>
            </a:r>
            <a:r>
              <a:rPr lang="en-US" sz="1400" b="0" i="0" dirty="0">
                <a:solidFill>
                  <a:srgbClr val="202124"/>
                </a:solidFill>
                <a:effectLst/>
                <a:latin typeface="+mj-lt"/>
              </a:rPr>
              <a:t>torage state if the media is present and mounted at its mount point with read-only access.</a:t>
            </a:r>
          </a:p>
          <a:p>
            <a:pPr marL="285750" indent="-285750">
              <a:buFont typeface="Wingdings" panose="05000000000000000000" pitchFamily="2" charset="2"/>
              <a:buChar char="§"/>
            </a:pPr>
            <a:r>
              <a:rPr lang="en-US" sz="1400" dirty="0">
                <a:solidFill>
                  <a:srgbClr val="202124"/>
                </a:solidFill>
                <a:latin typeface="+mj-lt"/>
              </a:rPr>
              <a:t>MEDIA_REMOVED:  s</a:t>
            </a:r>
            <a:r>
              <a:rPr lang="en-US" sz="1400" b="0" i="0" dirty="0">
                <a:solidFill>
                  <a:srgbClr val="202124"/>
                </a:solidFill>
                <a:effectLst/>
                <a:latin typeface="+mj-lt"/>
              </a:rPr>
              <a:t>torage state if the media is not present.</a:t>
            </a:r>
            <a:endParaRPr lang="en-US" sz="1400" dirty="0">
              <a:latin typeface="+mj-lt"/>
            </a:endParaRPr>
          </a:p>
        </p:txBody>
      </p:sp>
    </p:spTree>
    <p:extLst>
      <p:ext uri="{BB962C8B-B14F-4D97-AF65-F5344CB8AC3E}">
        <p14:creationId xmlns:p14="http://schemas.microsoft.com/office/powerpoint/2010/main" val="164964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26F49-3E2B-0AC3-A69A-1026C8BCF343}"/>
              </a:ext>
            </a:extLst>
          </p:cNvPr>
          <p:cNvSpPr>
            <a:spLocks noGrp="1"/>
          </p:cNvSpPr>
          <p:nvPr>
            <p:ph type="title"/>
          </p:nvPr>
        </p:nvSpPr>
        <p:spPr/>
        <p:txBody>
          <a:bodyPr/>
          <a:lstStyle/>
          <a:p>
            <a:r>
              <a:rPr lang="en-US" dirty="0"/>
              <a:t>Methods</a:t>
            </a:r>
          </a:p>
        </p:txBody>
      </p:sp>
      <p:sp>
        <p:nvSpPr>
          <p:cNvPr id="4" name="Rettangolo con angoli arrotondati 3">
            <a:extLst>
              <a:ext uri="{FF2B5EF4-FFF2-40B4-BE49-F238E27FC236}">
                <a16:creationId xmlns:a16="http://schemas.microsoft.com/office/drawing/2014/main" id="{8D5481F8-2F0C-BD02-A0BA-B0514DAAA063}"/>
              </a:ext>
            </a:extLst>
          </p:cNvPr>
          <p:cNvSpPr/>
          <p:nvPr/>
        </p:nvSpPr>
        <p:spPr>
          <a:xfrm>
            <a:off x="4400550" y="1610985"/>
            <a:ext cx="3390900" cy="625509"/>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0" u="none" strike="noStrike" dirty="0">
                <a:solidFill>
                  <a:schemeClr val="bg1"/>
                </a:solidFill>
                <a:effectLst/>
              </a:rPr>
              <a:t>getExternalStorageDirectory()</a:t>
            </a:r>
            <a:endParaRPr lang="en-US" dirty="0">
              <a:solidFill>
                <a:schemeClr val="bg1"/>
              </a:solidFill>
            </a:endParaRPr>
          </a:p>
        </p:txBody>
      </p:sp>
      <p:sp>
        <p:nvSpPr>
          <p:cNvPr id="5" name="Rettangolo con angoli arrotondati 4">
            <a:extLst>
              <a:ext uri="{FF2B5EF4-FFF2-40B4-BE49-F238E27FC236}">
                <a16:creationId xmlns:a16="http://schemas.microsoft.com/office/drawing/2014/main" id="{C0C1A12E-52A7-DB9C-3ED9-A5F412F814CD}"/>
              </a:ext>
            </a:extLst>
          </p:cNvPr>
          <p:cNvSpPr/>
          <p:nvPr/>
        </p:nvSpPr>
        <p:spPr>
          <a:xfrm>
            <a:off x="711368" y="2781300"/>
            <a:ext cx="4076532" cy="3492500"/>
          </a:xfrm>
          <a:prstGeom prst="roundRect">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i="0" u="none" strike="noStrike" dirty="0">
                <a:solidFill>
                  <a:schemeClr val="bg1"/>
                </a:solidFill>
                <a:effectLst/>
                <a:latin typeface="Arial" panose="020B0604020202020204" pitchFamily="34" charset="0"/>
              </a:rPr>
              <a:t>getExternalStorageFilesDir(String type)</a:t>
            </a:r>
          </a:p>
          <a:p>
            <a:pPr algn="ct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Is used to</a:t>
            </a:r>
            <a:r>
              <a:rPr lang="en-US" sz="1100" i="0" u="none" strike="noStrike" dirty="0">
                <a:solidFill>
                  <a:schemeClr val="tx1"/>
                </a:solidFill>
                <a:effectLst/>
                <a:latin typeface="Arial" panose="020B0604020202020204" pitchFamily="34" charset="0"/>
              </a:rPr>
              <a:t> store private files into External Storage</a:t>
            </a:r>
            <a:r>
              <a:rPr lang="en-US" sz="1100" dirty="0">
                <a:solidFill>
                  <a:schemeClr val="tx1"/>
                </a:solidFill>
                <a:latin typeface="Arial" panose="020B0604020202020204" pitchFamily="34" charset="0"/>
              </a:rPr>
              <a:t>.</a:t>
            </a: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C</a:t>
            </a:r>
            <a:r>
              <a:rPr lang="en-US" sz="1100" i="0" u="none" strike="noStrike" dirty="0">
                <a:solidFill>
                  <a:schemeClr val="tx1"/>
                </a:solidFill>
                <a:effectLst/>
                <a:latin typeface="Arial" panose="020B0604020202020204" pitchFamily="34" charset="0"/>
              </a:rPr>
              <a:t>reate files specific to our app that are removed when our app is uninstalled.</a:t>
            </a:r>
          </a:p>
          <a:p>
            <a:pPr marL="171450" indent="-171450">
              <a:spcBef>
                <a:spcPts val="0"/>
              </a:spcBef>
              <a:buFont typeface="Arial" panose="020B0604020202020204" pitchFamily="34" charset="0"/>
              <a:buChar char="•"/>
            </a:pPr>
            <a:r>
              <a:rPr lang="en-US" sz="1100" dirty="0">
                <a:solidFill>
                  <a:srgbClr val="000000"/>
                </a:solidFill>
                <a:latin typeface="Arial" panose="020B0604020202020204" pitchFamily="34" charset="0"/>
              </a:rPr>
              <a:t>P</a:t>
            </a:r>
            <a:r>
              <a:rPr lang="en-US" sz="1100" b="0" i="0" u="none" strike="noStrike" dirty="0">
                <a:solidFill>
                  <a:srgbClr val="000000"/>
                </a:solidFill>
                <a:effectLst/>
                <a:latin typeface="Arial" panose="020B0604020202020204" pitchFamily="34" charset="0"/>
              </a:rPr>
              <a:t>rivate files must place with this method, after the app is uninstalled, the system will take care of deleting those files.</a:t>
            </a:r>
          </a:p>
          <a:p>
            <a:pPr>
              <a:spcBef>
                <a:spcPts val="0"/>
              </a:spcBef>
            </a:pPr>
            <a:endParaRPr lang="en-US" sz="1100" b="0" i="1" u="none" strike="noStrike" dirty="0">
              <a:solidFill>
                <a:srgbClr val="000000"/>
              </a:solidFill>
              <a:effectLst/>
              <a:latin typeface="Arial" panose="020B0604020202020204" pitchFamily="34" charset="0"/>
            </a:endParaRPr>
          </a:p>
          <a:p>
            <a:pPr>
              <a:spcBef>
                <a:spcPts val="0"/>
              </a:spcBef>
            </a:pPr>
            <a:r>
              <a:rPr lang="en-US" sz="1100" b="1" u="none" strike="noStrike" dirty="0">
                <a:solidFill>
                  <a:srgbClr val="FFFFFF"/>
                </a:solidFill>
                <a:effectLst/>
                <a:latin typeface="Arial" panose="020B0604020202020204" pitchFamily="34" charset="0"/>
              </a:rPr>
              <a:t>File path=getExternalFilesDir(“MyApp”); </a:t>
            </a:r>
          </a:p>
          <a:p>
            <a:pPr marL="171450" indent="-171450">
              <a:spcBef>
                <a:spcPts val="0"/>
              </a:spcBef>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a:p>
            <a:pPr marL="171450" indent="-171450">
              <a:spcBef>
                <a:spcPts val="0"/>
              </a:spcBef>
              <a:buFont typeface="Arial" panose="020B0604020202020204" pitchFamily="34" charset="0"/>
              <a:buChar char="•"/>
            </a:pPr>
            <a:r>
              <a:rPr lang="en-US" sz="1100" b="0" i="0" u="none" strike="noStrike" dirty="0">
                <a:solidFill>
                  <a:srgbClr val="000000"/>
                </a:solidFill>
                <a:effectLst/>
                <a:latin typeface="Arial" panose="020B0604020202020204" pitchFamily="34" charset="0"/>
              </a:rPr>
              <a:t>It will create a folder named like the given parameter instead return null. Directories returned belong to the application (are private), they will be destroyed after the app has been uninstalled</a:t>
            </a:r>
            <a:endParaRPr lang="en-US" sz="1100" i="0" u="none" strike="noStrike" dirty="0">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p:txBody>
      </p:sp>
      <p:cxnSp>
        <p:nvCxnSpPr>
          <p:cNvPr id="6" name="Connettore a gomito 5">
            <a:extLst>
              <a:ext uri="{FF2B5EF4-FFF2-40B4-BE49-F238E27FC236}">
                <a16:creationId xmlns:a16="http://schemas.microsoft.com/office/drawing/2014/main" id="{792FEAEE-3508-95FD-13E1-7A129ABEBAD0}"/>
              </a:ext>
            </a:extLst>
          </p:cNvPr>
          <p:cNvCxnSpPr>
            <a:cxnSpLocks/>
            <a:stCxn id="5" idx="0"/>
            <a:endCxn id="4" idx="1"/>
          </p:cNvCxnSpPr>
          <p:nvPr/>
        </p:nvCxnSpPr>
        <p:spPr>
          <a:xfrm rot="5400000" flipH="1" flipV="1">
            <a:off x="3146312" y="1527062"/>
            <a:ext cx="857560" cy="165091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Rettangolo con angoli arrotondati 6">
            <a:extLst>
              <a:ext uri="{FF2B5EF4-FFF2-40B4-BE49-F238E27FC236}">
                <a16:creationId xmlns:a16="http://schemas.microsoft.com/office/drawing/2014/main" id="{53EA747A-8F28-7F77-ADEF-CB67F8F15A1B}"/>
              </a:ext>
            </a:extLst>
          </p:cNvPr>
          <p:cNvSpPr/>
          <p:nvPr/>
        </p:nvSpPr>
        <p:spPr>
          <a:xfrm>
            <a:off x="6849979" y="2908300"/>
            <a:ext cx="4827671" cy="3365500"/>
          </a:xfrm>
          <a:prstGeom prst="roundRect">
            <a:avLst/>
          </a:prstGeom>
          <a:solidFill>
            <a:schemeClr val="accent6">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i="0" u="none" strike="noStrike" dirty="0">
              <a:solidFill>
                <a:schemeClr val="bg1"/>
              </a:solidFill>
              <a:effectLst/>
              <a:latin typeface="Arial" panose="020B0604020202020204" pitchFamily="34" charset="0"/>
            </a:endParaRPr>
          </a:p>
          <a:p>
            <a:pPr algn="ctr"/>
            <a:r>
              <a:rPr lang="en-US" sz="1400" b="1" i="0" u="none" strike="noStrike" dirty="0" err="1">
                <a:solidFill>
                  <a:schemeClr val="bg1"/>
                </a:solidFill>
                <a:effectLst/>
                <a:latin typeface="Arial" panose="020B0604020202020204" pitchFamily="34" charset="0"/>
              </a:rPr>
              <a:t>getExternalStoragePublicDirectory</a:t>
            </a:r>
            <a:r>
              <a:rPr lang="en-US" sz="1400" b="1" i="0" u="none" strike="noStrike" dirty="0">
                <a:solidFill>
                  <a:schemeClr val="bg1"/>
                </a:solidFill>
                <a:effectLst/>
                <a:latin typeface="Arial" panose="020B0604020202020204" pitchFamily="34" charset="0"/>
              </a:rPr>
              <a:t>(String type)</a:t>
            </a:r>
            <a:endParaRPr lang="en-US" sz="1400" b="1" dirty="0">
              <a:solidFill>
                <a:schemeClr val="bg1"/>
              </a:solidFill>
              <a:latin typeface="Arial" panose="020B0604020202020204" pitchFamily="34" charset="0"/>
            </a:endParaRPr>
          </a:p>
          <a:p>
            <a:pPr algn="ct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i="0" u="none" strike="noStrike" dirty="0">
                <a:solidFill>
                  <a:schemeClr val="tx1"/>
                </a:solidFill>
                <a:effectLst/>
                <a:latin typeface="Arial" panose="020B0604020202020204" pitchFamily="34" charset="0"/>
              </a:rPr>
              <a:t>Get a top-level shared/external storage directory for placing files of a particular type.</a:t>
            </a:r>
          </a:p>
          <a:p>
            <a:r>
              <a:rPr lang="en-US" sz="1100" i="0" u="none" strike="noStrike" dirty="0">
                <a:solidFill>
                  <a:schemeClr val="tx1"/>
                </a:solidFill>
                <a:effectLst/>
                <a:latin typeface="Arial" panose="020B0604020202020204" pitchFamily="34" charset="0"/>
              </a:rPr>
              <a:t> </a:t>
            </a:r>
            <a:endParaRPr lang="en-US" sz="1100" dirty="0">
              <a:solidFill>
                <a:schemeClr val="tx1"/>
              </a:solidFill>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Where user will </a:t>
            </a:r>
            <a:r>
              <a:rPr lang="en-US" sz="1100" i="0" u="none" strike="noStrike" dirty="0">
                <a:solidFill>
                  <a:schemeClr val="tx1"/>
                </a:solidFill>
                <a:effectLst/>
                <a:latin typeface="Arial" panose="020B0604020202020204" pitchFamily="34" charset="0"/>
              </a:rPr>
              <a:t>typically place and manage their own files, so we should be careful about what we put here to ensure they don't erase their or our files.</a:t>
            </a:r>
          </a:p>
          <a:p>
            <a:endParaRPr lang="en-US" sz="1100" i="0" u="none" strike="noStrike" dirty="0">
              <a:solidFill>
                <a:schemeClr val="tx1"/>
              </a:solidFill>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On devices with multiple users, each user has their own isolated external storage</a:t>
            </a:r>
          </a:p>
          <a:p>
            <a:pPr marL="171450" indent="-171450" rtl="0" fontAlgn="base">
              <a:spcBef>
                <a:spcPts val="0"/>
              </a:spcBef>
              <a:spcAft>
                <a:spcPts val="0"/>
              </a:spcAft>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Applications only have access to the external storage for the currently active user.</a:t>
            </a:r>
          </a:p>
          <a:p>
            <a:pPr marL="171450" indent="-1714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a:p>
            <a:r>
              <a:rPr lang="en-US" sz="1100" i="0" u="none" strike="noStrike" dirty="0">
                <a:solidFill>
                  <a:schemeClr val="tx1"/>
                </a:solidFill>
                <a:effectLst/>
                <a:latin typeface="Arial" panose="020B0604020202020204" pitchFamily="34" charset="0"/>
              </a:rPr>
              <a:t>Currently the method has been deprecated you can use it through the Environment class</a:t>
            </a:r>
          </a:p>
          <a:p>
            <a:pPr algn="ctr"/>
            <a:endParaRPr lang="en-US" sz="1100" i="0" u="none" strike="noStrike" dirty="0">
              <a:solidFill>
                <a:schemeClr val="tx1"/>
              </a:solidFill>
              <a:effectLst/>
              <a:latin typeface="Arial" panose="020B0604020202020204" pitchFamily="34" charset="0"/>
            </a:endParaRPr>
          </a:p>
        </p:txBody>
      </p:sp>
      <p:cxnSp>
        <p:nvCxnSpPr>
          <p:cNvPr id="8" name="Connettore a gomito 7">
            <a:extLst>
              <a:ext uri="{FF2B5EF4-FFF2-40B4-BE49-F238E27FC236}">
                <a16:creationId xmlns:a16="http://schemas.microsoft.com/office/drawing/2014/main" id="{140E266B-3270-6541-4C4B-FE1BA796EB81}"/>
              </a:ext>
            </a:extLst>
          </p:cNvPr>
          <p:cNvCxnSpPr>
            <a:cxnSpLocks/>
            <a:stCxn id="7" idx="0"/>
            <a:endCxn id="4" idx="3"/>
          </p:cNvCxnSpPr>
          <p:nvPr/>
        </p:nvCxnSpPr>
        <p:spPr>
          <a:xfrm rot="16200000" flipV="1">
            <a:off x="8035353" y="1679837"/>
            <a:ext cx="984560" cy="147236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4828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2D64F-BBA5-D992-FA1B-C89B45C4D8CA}"/>
              </a:ext>
            </a:extLst>
          </p:cNvPr>
          <p:cNvSpPr>
            <a:spLocks noGrp="1"/>
          </p:cNvSpPr>
          <p:nvPr>
            <p:ph type="title"/>
          </p:nvPr>
        </p:nvSpPr>
        <p:spPr/>
        <p:txBody>
          <a:bodyPr>
            <a:noAutofit/>
          </a:bodyPr>
          <a:lstStyle/>
          <a:p>
            <a:pPr marL="0" indent="0"/>
            <a:r>
              <a:rPr lang="en-US" sz="4000" dirty="0" err="1"/>
              <a:t>Evironment.</a:t>
            </a:r>
            <a:r>
              <a:rPr lang="en-US" sz="3200" dirty="0" err="1"/>
              <a:t>getExternalStoragePublicDirectory</a:t>
            </a:r>
            <a:r>
              <a:rPr lang="en-US" sz="3200" dirty="0"/>
              <a:t>(String type)</a:t>
            </a:r>
          </a:p>
        </p:txBody>
      </p:sp>
      <p:sp>
        <p:nvSpPr>
          <p:cNvPr id="7" name="Segnaposto contenuto 6">
            <a:extLst>
              <a:ext uri="{FF2B5EF4-FFF2-40B4-BE49-F238E27FC236}">
                <a16:creationId xmlns:a16="http://schemas.microsoft.com/office/drawing/2014/main" id="{6F5CC726-7148-F91E-8770-B32B9ADA2BF6}"/>
              </a:ext>
            </a:extLst>
          </p:cNvPr>
          <p:cNvSpPr>
            <a:spLocks noGrp="1"/>
          </p:cNvSpPr>
          <p:nvPr>
            <p:ph idx="1"/>
          </p:nvPr>
        </p:nvSpPr>
        <p:spPr>
          <a:xfrm>
            <a:off x="609600" y="4717846"/>
            <a:ext cx="10972800" cy="1442326"/>
          </a:xfrm>
        </p:spPr>
        <p:txBody>
          <a:bodyPr>
            <a:normAutofit/>
          </a:bodyPr>
          <a:lstStyle/>
          <a:p>
            <a:pPr marL="0" indent="0">
              <a:buNone/>
            </a:pPr>
            <a:r>
              <a:rPr lang="en-US" sz="2000" dirty="0">
                <a:solidFill>
                  <a:srgbClr val="000000"/>
                </a:solidFill>
                <a:latin typeface="Arial" panose="020B0604020202020204" pitchFamily="34" charset="0"/>
              </a:rPr>
              <a:t>E</a:t>
            </a:r>
            <a:r>
              <a:rPr lang="en-US" sz="2000" b="0" i="0" u="none" strike="noStrike" dirty="0">
                <a:solidFill>
                  <a:srgbClr val="000000"/>
                </a:solidFill>
                <a:effectLst/>
                <a:latin typeface="Arial" panose="020B0604020202020204" pitchFamily="34" charset="0"/>
              </a:rPr>
              <a:t>ach parameter gives a reference that point to a specific directory inside external storage.</a:t>
            </a:r>
            <a:r>
              <a:rPr lang="en-US" sz="1200" i="0" u="none" strike="noStrike" dirty="0">
                <a:solidFill>
                  <a:srgbClr val="000000"/>
                </a:solidFill>
                <a:latin typeface="Arial" panose="020B0604020202020204" pitchFamily="34" charset="0"/>
              </a:rPr>
              <a:t> </a:t>
            </a:r>
            <a:r>
              <a:rPr lang="en-US" sz="2000" dirty="0">
                <a:solidFill>
                  <a:srgbClr val="000000"/>
                </a:solidFill>
                <a:latin typeface="Arial" panose="020B0604020202020204" pitchFamily="34" charset="0"/>
              </a:rPr>
              <a:t>I</a:t>
            </a:r>
            <a:r>
              <a:rPr lang="en-US" sz="2000" b="0" i="0" u="none" strike="noStrike" dirty="0">
                <a:solidFill>
                  <a:srgbClr val="000000"/>
                </a:solidFill>
                <a:effectLst/>
                <a:latin typeface="Arial" panose="020B0604020202020204" pitchFamily="34" charset="0"/>
              </a:rPr>
              <a:t>f type is not null, the returned file will be a path to a </a:t>
            </a:r>
          </a:p>
          <a:p>
            <a:pPr marL="0" indent="0">
              <a:buNone/>
            </a:pPr>
            <a:r>
              <a:rPr lang="en-US" sz="2000" b="0" i="0" u="none" strike="noStrike" dirty="0">
                <a:solidFill>
                  <a:srgbClr val="000000"/>
                </a:solidFill>
                <a:effectLst/>
                <a:latin typeface="Arial" panose="020B0604020202020204" pitchFamily="34" charset="0"/>
              </a:rPr>
              <a:t>sub-directory of the given type.</a:t>
            </a:r>
            <a:endParaRPr lang="en-US" sz="1200" dirty="0"/>
          </a:p>
          <a:p>
            <a:pPr>
              <a:spcBef>
                <a:spcPts val="0"/>
              </a:spcBef>
            </a:pPr>
            <a:endParaRPr lang="en-US" sz="3200" b="0" i="0" u="none" strike="noStrike" dirty="0">
              <a:solidFill>
                <a:srgbClr val="000000"/>
              </a:solidFill>
              <a:effectLst/>
              <a:latin typeface="Arial" panose="020B0604020202020204" pitchFamily="34" charset="0"/>
            </a:endParaRPr>
          </a:p>
          <a:p>
            <a:endParaRPr lang="en-US" dirty="0"/>
          </a:p>
          <a:p>
            <a:endParaRPr lang="en-US" dirty="0"/>
          </a:p>
        </p:txBody>
      </p:sp>
      <p:sp>
        <p:nvSpPr>
          <p:cNvPr id="9" name="CasellaDiTesto 8">
            <a:extLst>
              <a:ext uri="{FF2B5EF4-FFF2-40B4-BE49-F238E27FC236}">
                <a16:creationId xmlns:a16="http://schemas.microsoft.com/office/drawing/2014/main" id="{8FB78A0F-59E2-228C-2AF9-D2325DB08CAE}"/>
              </a:ext>
            </a:extLst>
          </p:cNvPr>
          <p:cNvSpPr txBox="1"/>
          <p:nvPr/>
        </p:nvSpPr>
        <p:spPr>
          <a:xfrm>
            <a:off x="609600" y="1759691"/>
            <a:ext cx="3867150" cy="2616101"/>
          </a:xfrm>
          <a:prstGeom prst="rect">
            <a:avLst/>
          </a:prstGeom>
          <a:noFill/>
        </p:spPr>
        <p:txBody>
          <a:bodyPr wrap="square">
            <a:spAutoFit/>
          </a:bodyPr>
          <a:lstStyle/>
          <a:p>
            <a:pPr marL="0" indent="0">
              <a:spcBef>
                <a:spcPts val="0"/>
              </a:spcBef>
              <a:buNone/>
            </a:pPr>
            <a:r>
              <a:rPr lang="en-US" sz="2000" b="1" i="0" dirty="0">
                <a:effectLst/>
                <a:latin typeface="Roboto" panose="02000000000000000000" pitchFamily="2" charset="0"/>
              </a:rPr>
              <a:t>Fields</a:t>
            </a:r>
            <a:endParaRPr lang="en-US" sz="3600" b="0" i="0" u="none" strike="noStrike" dirty="0">
              <a:effectLst/>
              <a:latin typeface="Arial" panose="020B0604020202020204" pitchFamily="34" charset="0"/>
            </a:endParaRP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DIRECTORY_MUSIC</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DIRECTORY_PODCASTS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DIRECTORY_RINGTONES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DIRECTORY_NOTIFICATIONS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DIRECTORY_ALLARMS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DIRECTORY_DOWNLOADS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DIRECTORY_PICTURES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DIRECTORY_MOVIES</a:t>
            </a:r>
          </a:p>
        </p:txBody>
      </p:sp>
    </p:spTree>
    <p:extLst>
      <p:ext uri="{BB962C8B-B14F-4D97-AF65-F5344CB8AC3E}">
        <p14:creationId xmlns:p14="http://schemas.microsoft.com/office/powerpoint/2010/main" val="32160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56905A-20A2-D0A4-39CE-8817049D13F8}"/>
              </a:ext>
            </a:extLst>
          </p:cNvPr>
          <p:cNvSpPr>
            <a:spLocks noGrp="1"/>
          </p:cNvSpPr>
          <p:nvPr>
            <p:ph type="title"/>
          </p:nvPr>
        </p:nvSpPr>
        <p:spPr/>
        <p:txBody>
          <a:bodyPr/>
          <a:lstStyle/>
          <a:p>
            <a:r>
              <a:rPr lang="en-US" dirty="0"/>
              <a:t>Internal Vs External storage</a:t>
            </a:r>
          </a:p>
        </p:txBody>
      </p:sp>
      <p:sp>
        <p:nvSpPr>
          <p:cNvPr id="9" name="Rectangle 2">
            <a:extLst>
              <a:ext uri="{FF2B5EF4-FFF2-40B4-BE49-F238E27FC236}">
                <a16:creationId xmlns:a16="http://schemas.microsoft.com/office/drawing/2014/main" id="{15AC8F49-07BE-B264-A3DA-A67BB3D047F4}"/>
              </a:ext>
            </a:extLst>
          </p:cNvPr>
          <p:cNvSpPr>
            <a:spLocks noChangeArrowheads="1"/>
          </p:cNvSpPr>
          <p:nvPr/>
        </p:nvSpPr>
        <p:spPr bwMode="auto">
          <a:xfrm>
            <a:off x="5935663" y="1979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ella 10">
            <a:extLst>
              <a:ext uri="{FF2B5EF4-FFF2-40B4-BE49-F238E27FC236}">
                <a16:creationId xmlns:a16="http://schemas.microsoft.com/office/drawing/2014/main" id="{E5BE21D4-E0EC-E121-B998-22D074D8E72D}"/>
              </a:ext>
            </a:extLst>
          </p:cNvPr>
          <p:cNvGraphicFramePr>
            <a:graphicFrameLocks noGrp="1"/>
          </p:cNvGraphicFramePr>
          <p:nvPr>
            <p:extLst>
              <p:ext uri="{D42A27DB-BD31-4B8C-83A1-F6EECF244321}">
                <p14:modId xmlns:p14="http://schemas.microsoft.com/office/powerpoint/2010/main" val="165241721"/>
              </p:ext>
            </p:extLst>
          </p:nvPr>
        </p:nvGraphicFramePr>
        <p:xfrm>
          <a:off x="1487487" y="1800225"/>
          <a:ext cx="9217026" cy="4233219"/>
        </p:xfrm>
        <a:graphic>
          <a:graphicData uri="http://schemas.openxmlformats.org/drawingml/2006/table">
            <a:tbl>
              <a:tblPr firstRow="1" bandRow="1">
                <a:tableStyleId>{93296810-A885-4BE3-A3E7-6D5BEEA58F35}</a:tableStyleId>
              </a:tblPr>
              <a:tblGrid>
                <a:gridCol w="4608513">
                  <a:extLst>
                    <a:ext uri="{9D8B030D-6E8A-4147-A177-3AD203B41FA5}">
                      <a16:colId xmlns:a16="http://schemas.microsoft.com/office/drawing/2014/main" val="902260231"/>
                    </a:ext>
                  </a:extLst>
                </a:gridCol>
                <a:gridCol w="4608513">
                  <a:extLst>
                    <a:ext uri="{9D8B030D-6E8A-4147-A177-3AD203B41FA5}">
                      <a16:colId xmlns:a16="http://schemas.microsoft.com/office/drawing/2014/main" val="1368943176"/>
                    </a:ext>
                  </a:extLst>
                </a:gridCol>
              </a:tblGrid>
              <a:tr h="847725">
                <a:tc>
                  <a:txBody>
                    <a:bodyPr/>
                    <a:lstStyle/>
                    <a:p>
                      <a:pPr algn="ctr"/>
                      <a:endParaRPr lang="en-US" dirty="0"/>
                    </a:p>
                    <a:p>
                      <a:pPr algn="ctr"/>
                      <a:r>
                        <a:rPr lang="en-US" dirty="0"/>
                        <a:t>Internal Storage</a:t>
                      </a:r>
                    </a:p>
                  </a:txBody>
                  <a:tcPr/>
                </a:tc>
                <a:tc>
                  <a:txBody>
                    <a:bodyPr/>
                    <a:lstStyle/>
                    <a:p>
                      <a:pPr algn="ctr"/>
                      <a:endParaRPr lang="en-US" dirty="0"/>
                    </a:p>
                    <a:p>
                      <a:pPr algn="ctr"/>
                      <a:r>
                        <a:rPr lang="en-US" dirty="0"/>
                        <a:t>External Storage</a:t>
                      </a:r>
                    </a:p>
                  </a:txBody>
                  <a:tcPr/>
                </a:tc>
                <a:extLst>
                  <a:ext uri="{0D108BD9-81ED-4DB2-BD59-A6C34878D82A}">
                    <a16:rowId xmlns:a16="http://schemas.microsoft.com/office/drawing/2014/main" val="2857902243"/>
                  </a:ext>
                </a:extLst>
              </a:tr>
              <a:tr h="653206">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Less memory available [many MBs, few GBs]</a:t>
                      </a:r>
                      <a:endParaRPr lang="en-US" sz="28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More memory available</a:t>
                      </a:r>
                      <a:endParaRPr lang="en-US" sz="2800" dirty="0">
                        <a:effectLst/>
                      </a:endParaRPr>
                    </a:p>
                  </a:txBody>
                  <a:tcPr marL="63500" marR="63500" marT="63500" marB="63500"/>
                </a:tc>
                <a:extLst>
                  <a:ext uri="{0D108BD9-81ED-4DB2-BD59-A6C34878D82A}">
                    <a16:rowId xmlns:a16="http://schemas.microsoft.com/office/drawing/2014/main" val="2078218149"/>
                  </a:ext>
                </a:extLst>
              </a:tr>
              <a:tr h="432644">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rPr>
                        <a:t>Speed Access: same</a:t>
                      </a:r>
                      <a:endParaRPr lang="en-US" sz="16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Speed Access: same</a:t>
                      </a:r>
                      <a:endParaRPr lang="en-US" sz="1600" dirty="0">
                        <a:effectLst/>
                      </a:endParaRPr>
                    </a:p>
                  </a:txBody>
                  <a:tcPr marL="63500" marR="63500" marT="63500" marB="63500"/>
                </a:tc>
                <a:extLst>
                  <a:ext uri="{0D108BD9-81ED-4DB2-BD59-A6C34878D82A}">
                    <a16:rowId xmlns:a16="http://schemas.microsoft.com/office/drawing/2014/main" val="876547640"/>
                  </a:ext>
                </a:extLst>
              </a:tr>
              <a:tr h="1109556">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More secure: Only our app can access internal  storage data and it's deleted when app is uninstalled </a:t>
                      </a:r>
                      <a:endParaRPr lang="en-US" sz="28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Less secure: anyone can read the external files and not destroyed after the app was uninstalled. </a:t>
                      </a:r>
                    </a:p>
                  </a:txBody>
                  <a:tcPr marL="63500" marR="63500" marT="63500" marB="63500"/>
                </a:tc>
                <a:extLst>
                  <a:ext uri="{0D108BD9-81ED-4DB2-BD59-A6C34878D82A}">
                    <a16:rowId xmlns:a16="http://schemas.microsoft.com/office/drawing/2014/main" val="3384139933"/>
                  </a:ext>
                </a:extLst>
              </a:tr>
              <a:tr h="1190088">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Data are available inside our Device as long as our app is installed.</a:t>
                      </a:r>
                      <a:endParaRPr lang="en-US" sz="32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are available as long as SD card is mounted inside the device, be aware of depending mostly by SD memory.</a:t>
                      </a:r>
                      <a:endParaRPr lang="en-US" sz="2800" dirty="0">
                        <a:effectLst/>
                      </a:endParaRPr>
                    </a:p>
                  </a:txBody>
                  <a:tcPr marL="63500" marR="63500" marT="63500" marB="63500"/>
                </a:tc>
                <a:extLst>
                  <a:ext uri="{0D108BD9-81ED-4DB2-BD59-A6C34878D82A}">
                    <a16:rowId xmlns:a16="http://schemas.microsoft.com/office/drawing/2014/main" val="1141964494"/>
                  </a:ext>
                </a:extLst>
              </a:tr>
            </a:tbl>
          </a:graphicData>
        </a:graphic>
      </p:graphicFrame>
    </p:spTree>
    <p:extLst>
      <p:ext uri="{BB962C8B-B14F-4D97-AF65-F5344CB8AC3E}">
        <p14:creationId xmlns:p14="http://schemas.microsoft.com/office/powerpoint/2010/main" val="2088415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8B8FA5-6791-142C-DB11-BAF3110753ED}"/>
              </a:ext>
            </a:extLst>
          </p:cNvPr>
          <p:cNvSpPr>
            <a:spLocks noGrp="1"/>
          </p:cNvSpPr>
          <p:nvPr>
            <p:ph type="title"/>
          </p:nvPr>
        </p:nvSpPr>
        <p:spPr/>
        <p:txBody>
          <a:bodyPr/>
          <a:lstStyle/>
          <a:p>
            <a:r>
              <a:rPr lang="en-US" dirty="0"/>
              <a:t>Internal Vs Shared Preferences</a:t>
            </a:r>
          </a:p>
        </p:txBody>
      </p:sp>
      <p:graphicFrame>
        <p:nvGraphicFramePr>
          <p:cNvPr id="4" name="Tabella 3">
            <a:extLst>
              <a:ext uri="{FF2B5EF4-FFF2-40B4-BE49-F238E27FC236}">
                <a16:creationId xmlns:a16="http://schemas.microsoft.com/office/drawing/2014/main" id="{E94C4B10-5F45-6BD9-3C0F-881A454CDE48}"/>
              </a:ext>
            </a:extLst>
          </p:cNvPr>
          <p:cNvGraphicFramePr>
            <a:graphicFrameLocks noGrp="1"/>
          </p:cNvGraphicFramePr>
          <p:nvPr>
            <p:extLst>
              <p:ext uri="{D42A27DB-BD31-4B8C-83A1-F6EECF244321}">
                <p14:modId xmlns:p14="http://schemas.microsoft.com/office/powerpoint/2010/main" val="1744077199"/>
              </p:ext>
            </p:extLst>
          </p:nvPr>
        </p:nvGraphicFramePr>
        <p:xfrm>
          <a:off x="1504950" y="1828800"/>
          <a:ext cx="9315450" cy="4049723"/>
        </p:xfrm>
        <a:graphic>
          <a:graphicData uri="http://schemas.openxmlformats.org/drawingml/2006/table">
            <a:tbl>
              <a:tblPr firstRow="1" bandRow="1">
                <a:tableStyleId>{93296810-A885-4BE3-A3E7-6D5BEEA58F35}</a:tableStyleId>
              </a:tblPr>
              <a:tblGrid>
                <a:gridCol w="4657725">
                  <a:extLst>
                    <a:ext uri="{9D8B030D-6E8A-4147-A177-3AD203B41FA5}">
                      <a16:colId xmlns:a16="http://schemas.microsoft.com/office/drawing/2014/main" val="683305858"/>
                    </a:ext>
                  </a:extLst>
                </a:gridCol>
                <a:gridCol w="4657725">
                  <a:extLst>
                    <a:ext uri="{9D8B030D-6E8A-4147-A177-3AD203B41FA5}">
                      <a16:colId xmlns:a16="http://schemas.microsoft.com/office/drawing/2014/main" val="3851623576"/>
                    </a:ext>
                  </a:extLst>
                </a:gridCol>
              </a:tblGrid>
              <a:tr h="160020">
                <a:tc>
                  <a:txBody>
                    <a:bodyPr/>
                    <a:lstStyle/>
                    <a:p>
                      <a:pPr algn="ct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Shared Preferences</a:t>
                      </a:r>
                    </a:p>
                    <a:p>
                      <a:pPr algn="ctr"/>
                      <a:endParaRPr lang="en-US" dirty="0"/>
                    </a:p>
                  </a:txBody>
                  <a:tcPr/>
                </a:tc>
                <a:tc>
                  <a:txBody>
                    <a:bodyPr/>
                    <a:lstStyle/>
                    <a:p>
                      <a:pPr algn="ctr"/>
                      <a:endParaRPr lang="en-US" dirty="0"/>
                    </a:p>
                    <a:p>
                      <a:pPr algn="ctr"/>
                      <a:r>
                        <a:rPr lang="en-US" sz="2400" dirty="0"/>
                        <a:t>Internal Storage</a:t>
                      </a:r>
                    </a:p>
                  </a:txBody>
                  <a:tcPr/>
                </a:tc>
                <a:extLst>
                  <a:ext uri="{0D108BD9-81ED-4DB2-BD59-A6C34878D82A}">
                    <a16:rowId xmlns:a16="http://schemas.microsoft.com/office/drawing/2014/main" val="2421021636"/>
                  </a:ext>
                </a:extLst>
              </a:tr>
              <a:tr h="1168749">
                <a:tc>
                  <a:txBody>
                    <a:bodyPr/>
                    <a:lstStyle/>
                    <a:p>
                      <a:pPr rtl="0" fontAlgn="t">
                        <a:spcBef>
                          <a:spcPts val="0"/>
                        </a:spcBef>
                        <a:spcAft>
                          <a:spcPts val="0"/>
                        </a:spcAft>
                      </a:pPr>
                      <a:r>
                        <a:rPr lang="en-US" sz="1600" b="0" i="0" u="none" strike="noStrike" dirty="0">
                          <a:solidFill>
                            <a:srgbClr val="000000"/>
                          </a:solidFill>
                          <a:effectLst/>
                          <a:latin typeface="+mj-lt"/>
                        </a:rPr>
                        <a:t>Allow  to storing data into XML files as key-pair values.</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Allow Storing data and files into external secure digital card or primary memory.</a:t>
                      </a:r>
                      <a:endParaRPr lang="en-US" sz="2800" dirty="0">
                        <a:effectLst/>
                        <a:latin typeface="+mj-lt"/>
                      </a:endParaRPr>
                    </a:p>
                  </a:txBody>
                  <a:tcPr marL="63500" marR="63500" marT="63500" marB="63500"/>
                </a:tc>
                <a:extLst>
                  <a:ext uri="{0D108BD9-81ED-4DB2-BD59-A6C34878D82A}">
                    <a16:rowId xmlns:a16="http://schemas.microsoft.com/office/drawing/2014/main" val="2176978828"/>
                  </a:ext>
                </a:extLst>
              </a:tr>
              <a:tr h="937567">
                <a:tc>
                  <a:txBody>
                    <a:bodyPr/>
                    <a:lstStyle/>
                    <a:p>
                      <a:pPr rtl="0" fontAlgn="t">
                        <a:spcBef>
                          <a:spcPts val="0"/>
                        </a:spcBef>
                        <a:spcAft>
                          <a:spcPts val="0"/>
                        </a:spcAft>
                      </a:pPr>
                      <a:r>
                        <a:rPr lang="en-US" sz="1600" b="0" i="0" u="none" strike="noStrike" dirty="0">
                          <a:solidFill>
                            <a:srgbClr val="000000"/>
                          </a:solidFill>
                          <a:effectLst/>
                          <a:latin typeface="+mj-lt"/>
                        </a:rPr>
                        <a:t>More efficient due to less read/write overhead involved</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Less efficient: more read/write operation are involved </a:t>
                      </a:r>
                      <a:endParaRPr lang="en-US" sz="2800" dirty="0">
                        <a:effectLst/>
                        <a:latin typeface="+mj-lt"/>
                      </a:endParaRPr>
                    </a:p>
                  </a:txBody>
                  <a:tcPr marL="63500" marR="63500" marT="63500" marB="63500"/>
                </a:tc>
                <a:extLst>
                  <a:ext uri="{0D108BD9-81ED-4DB2-BD59-A6C34878D82A}">
                    <a16:rowId xmlns:a16="http://schemas.microsoft.com/office/drawing/2014/main" val="2484695204"/>
                  </a:ext>
                </a:extLst>
              </a:tr>
              <a:tr h="937567">
                <a:tc>
                  <a:txBody>
                    <a:bodyPr/>
                    <a:lstStyle/>
                    <a:p>
                      <a:pPr rtl="0" fontAlgn="t">
                        <a:spcBef>
                          <a:spcPts val="0"/>
                        </a:spcBef>
                        <a:spcAft>
                          <a:spcPts val="0"/>
                        </a:spcAft>
                      </a:pPr>
                      <a:r>
                        <a:rPr lang="en-US" sz="1600" b="0" i="0" u="none" strike="noStrike" dirty="0">
                          <a:solidFill>
                            <a:srgbClr val="000000"/>
                          </a:solidFill>
                          <a:effectLst/>
                          <a:latin typeface="+mj-lt"/>
                        </a:rPr>
                        <a:t>Can store only primitive types and at most arrays of strings</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Store complex data: files, media, images …. </a:t>
                      </a:r>
                      <a:endParaRPr lang="en-US" sz="2800" dirty="0">
                        <a:effectLst/>
                        <a:latin typeface="+mj-lt"/>
                      </a:endParaRPr>
                    </a:p>
                  </a:txBody>
                  <a:tcPr marL="63500" marR="63500" marT="63500" marB="63500"/>
                </a:tc>
                <a:extLst>
                  <a:ext uri="{0D108BD9-81ED-4DB2-BD59-A6C34878D82A}">
                    <a16:rowId xmlns:a16="http://schemas.microsoft.com/office/drawing/2014/main" val="1572586214"/>
                  </a:ext>
                </a:extLst>
              </a:tr>
            </a:tbl>
          </a:graphicData>
        </a:graphic>
      </p:graphicFrame>
    </p:spTree>
    <p:extLst>
      <p:ext uri="{BB962C8B-B14F-4D97-AF65-F5344CB8AC3E}">
        <p14:creationId xmlns:p14="http://schemas.microsoft.com/office/powerpoint/2010/main" val="251728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AFD18-7BB8-E0C5-87D1-A8684BD95ED1}"/>
              </a:ext>
            </a:extLst>
          </p:cNvPr>
          <p:cNvSpPr>
            <a:spLocks noGrp="1"/>
          </p:cNvSpPr>
          <p:nvPr>
            <p:ph type="title"/>
          </p:nvPr>
        </p:nvSpPr>
        <p:spPr/>
        <p:txBody>
          <a:bodyPr/>
          <a:lstStyle/>
          <a:p>
            <a:r>
              <a:rPr lang="en-US" dirty="0"/>
              <a:t>SQLite </a:t>
            </a:r>
          </a:p>
        </p:txBody>
      </p:sp>
      <p:sp>
        <p:nvSpPr>
          <p:cNvPr id="3" name="Segnaposto contenuto 2">
            <a:extLst>
              <a:ext uri="{FF2B5EF4-FFF2-40B4-BE49-F238E27FC236}">
                <a16:creationId xmlns:a16="http://schemas.microsoft.com/office/drawing/2014/main" id="{261C5876-C8AA-3DD9-A218-C7AF3B326BC0}"/>
              </a:ext>
            </a:extLst>
          </p:cNvPr>
          <p:cNvSpPr>
            <a:spLocks noGrp="1"/>
          </p:cNvSpPr>
          <p:nvPr>
            <p:ph idx="1"/>
          </p:nvPr>
        </p:nvSpPr>
        <p:spPr>
          <a:xfrm>
            <a:off x="609600" y="1600201"/>
            <a:ext cx="10972800" cy="2442409"/>
          </a:xfrm>
        </p:spPr>
        <p:txBody>
          <a:bodyPr>
            <a:normAutofit fontScale="85000" lnSpcReduction="10000"/>
          </a:bodyPr>
          <a:lstStyle/>
          <a:p>
            <a:pPr marL="0" indent="0" rtl="0">
              <a:spcBef>
                <a:spcPts val="0"/>
              </a:spcBef>
              <a:spcAft>
                <a:spcPts val="0"/>
              </a:spcAft>
              <a:buNone/>
            </a:pPr>
            <a:r>
              <a:rPr lang="en-US" sz="2000" b="0" i="0" u="none" strike="noStrike" dirty="0">
                <a:solidFill>
                  <a:srgbClr val="000000"/>
                </a:solidFill>
                <a:effectLst/>
                <a:latin typeface="+mj-lt"/>
              </a:rPr>
              <a:t>After seeing various tools for storing data, it is inevitable to think that in an application you have to deal with a database.</a:t>
            </a:r>
          </a:p>
          <a:p>
            <a:pPr marL="0" indent="0" rtl="0">
              <a:spcBef>
                <a:spcPts val="0"/>
              </a:spcBef>
              <a:spcAft>
                <a:spcPts val="0"/>
              </a:spcAft>
              <a:buNone/>
            </a:pPr>
            <a:r>
              <a:rPr lang="en-US" sz="2000" b="0" i="0" u="none" strike="noStrike" dirty="0">
                <a:solidFill>
                  <a:srgbClr val="000000"/>
                </a:solidFill>
                <a:effectLst/>
                <a:latin typeface="+mj-lt"/>
              </a:rPr>
              <a:t>SQLite is a lightweight transactional database engine that takes up little space in memory and disk (from about 4KB to about 350KB, depending on the target platform).Therefore, it is the perfect technology to create and manage databases in an environment such as mobile applications, where resources are very limited and therefore it is very important to optimize their use.</a:t>
            </a:r>
          </a:p>
          <a:p>
            <a:pPr marL="0" indent="0" rtl="0">
              <a:spcBef>
                <a:spcPts val="0"/>
              </a:spcBef>
              <a:spcAft>
                <a:spcPts val="0"/>
              </a:spcAft>
              <a:buNone/>
            </a:pPr>
            <a:r>
              <a:rPr lang="en-US" sz="2000" b="0" i="0" u="none" strike="noStrike" dirty="0">
                <a:solidFill>
                  <a:srgbClr val="000000"/>
                </a:solidFill>
                <a:effectLst/>
                <a:latin typeface="+mj-lt"/>
              </a:rPr>
              <a:t>SQLite is a scaled-down version of MySQL, PostgreSQL and other popular database systems.</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Each application has its own SQLite database accessible by any class in the app but not by others. </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Is transactionally in nature which means if something goes wrong things are rolled back</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Now we can create a database using third-part tools that we already know.</a:t>
            </a:r>
            <a:endParaRPr lang="en-US" sz="14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A SQLite database is created and stored always </a:t>
            </a:r>
            <a:r>
              <a:rPr lang="en-US" sz="2000" b="0" i="1" u="none" strike="noStrike" dirty="0">
                <a:solidFill>
                  <a:srgbClr val="000000"/>
                </a:solidFill>
                <a:effectLst/>
                <a:latin typeface="+mj-lt"/>
              </a:rPr>
              <a:t>in /data/data/&lt;package name&gt;/databases</a:t>
            </a:r>
            <a:r>
              <a:rPr lang="en-US" sz="2000" b="0" i="0" u="none" strike="noStrike" dirty="0">
                <a:solidFill>
                  <a:srgbClr val="000000"/>
                </a:solidFill>
                <a:effectLst/>
                <a:latin typeface="+mj-lt"/>
              </a:rPr>
              <a:t> folder. </a:t>
            </a:r>
            <a:endParaRPr lang="en-US" sz="1400" b="0" dirty="0">
              <a:effectLst/>
              <a:latin typeface="+mj-lt"/>
            </a:endParaRPr>
          </a:p>
        </p:txBody>
      </p:sp>
      <p:pic>
        <p:nvPicPr>
          <p:cNvPr id="5" name="Immagine 4">
            <a:extLst>
              <a:ext uri="{FF2B5EF4-FFF2-40B4-BE49-F238E27FC236}">
                <a16:creationId xmlns:a16="http://schemas.microsoft.com/office/drawing/2014/main" id="{9C5E6A60-AB78-38B3-D2C2-30DA51D6F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73" y="4374027"/>
            <a:ext cx="4287253" cy="2032872"/>
          </a:xfrm>
          <a:prstGeom prst="rect">
            <a:avLst/>
          </a:prstGeom>
        </p:spPr>
      </p:pic>
    </p:spTree>
    <p:extLst>
      <p:ext uri="{BB962C8B-B14F-4D97-AF65-F5344CB8AC3E}">
        <p14:creationId xmlns:p14="http://schemas.microsoft.com/office/powerpoint/2010/main" val="103096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BDA2-F1C1-5FCD-8A62-D8C9AE8FB067}"/>
              </a:ext>
            </a:extLst>
          </p:cNvPr>
          <p:cNvSpPr>
            <a:spLocks noGrp="1"/>
          </p:cNvSpPr>
          <p:nvPr>
            <p:ph type="title"/>
          </p:nvPr>
        </p:nvSpPr>
        <p:spPr/>
        <p:txBody>
          <a:bodyPr/>
          <a:lstStyle/>
          <a:p>
            <a:r>
              <a:rPr lang="en-US" dirty="0"/>
              <a:t>Shared Preferences</a:t>
            </a:r>
          </a:p>
        </p:txBody>
      </p:sp>
      <p:sp>
        <p:nvSpPr>
          <p:cNvPr id="3" name="Segnaposto contenuto 2">
            <a:extLst>
              <a:ext uri="{FF2B5EF4-FFF2-40B4-BE49-F238E27FC236}">
                <a16:creationId xmlns:a16="http://schemas.microsoft.com/office/drawing/2014/main" id="{3D908580-9E3E-05D4-C469-7027AEBBB9DF}"/>
              </a:ext>
            </a:extLst>
          </p:cNvPr>
          <p:cNvSpPr>
            <a:spLocks noGrp="1"/>
          </p:cNvSpPr>
          <p:nvPr>
            <p:ph idx="1"/>
          </p:nvPr>
        </p:nvSpPr>
        <p:spPr>
          <a:xfrm>
            <a:off x="457201" y="1600200"/>
            <a:ext cx="5486400" cy="4684485"/>
          </a:xfrm>
        </p:spPr>
        <p:txBody>
          <a:bodyPr>
            <a:noAutofit/>
          </a:bodyPr>
          <a:lstStyle/>
          <a:p>
            <a:pPr>
              <a:spcBef>
                <a:spcPts val="0"/>
              </a:spcBef>
            </a:pPr>
            <a:r>
              <a:rPr lang="en-US" sz="1600" dirty="0">
                <a:solidFill>
                  <a:srgbClr val="000000"/>
                </a:solidFill>
                <a:latin typeface="+mj-lt"/>
              </a:rPr>
              <a:t>E</a:t>
            </a:r>
            <a:r>
              <a:rPr lang="en-US" sz="1600" b="0" i="0" u="none" strike="noStrike" dirty="0">
                <a:solidFill>
                  <a:srgbClr val="000000"/>
                </a:solidFill>
                <a:effectLst/>
                <a:latin typeface="+mj-lt"/>
              </a:rPr>
              <a:t>asier mechanism to store data in Android without creating files or API to access it. terms are a key value pair; the aim is stored the value and retrieve with appropriate key. </a:t>
            </a:r>
            <a:endParaRPr lang="en-US" sz="1600" b="0" dirty="0">
              <a:effectLst/>
              <a:latin typeface="+mj-lt"/>
            </a:endParaRPr>
          </a:p>
          <a:p>
            <a:pPr>
              <a:spcBef>
                <a:spcPts val="0"/>
              </a:spcBef>
            </a:pPr>
            <a:r>
              <a:rPr lang="en-US" sz="1600" b="0" i="0" u="none" strike="noStrike" dirty="0">
                <a:solidFill>
                  <a:srgbClr val="000000"/>
                </a:solidFill>
                <a:effectLst/>
                <a:latin typeface="+mj-lt"/>
              </a:rPr>
              <a:t>Simply we have an XML file created automatically in directory Device:      </a:t>
            </a:r>
          </a:p>
          <a:p>
            <a:pPr marL="0" indent="0">
              <a:spcBef>
                <a:spcPts val="0"/>
              </a:spcBef>
              <a:buNone/>
            </a:pPr>
            <a:r>
              <a:rPr lang="en-US" sz="1600" b="0" i="1" u="none" strike="noStrike" dirty="0">
                <a:solidFill>
                  <a:srgbClr val="000000"/>
                </a:solidFill>
                <a:effectLst/>
                <a:latin typeface="+mj-lt"/>
              </a:rPr>
              <a:t>	data/data/&lt;package-name&gt;/shared-</a:t>
            </a:r>
            <a:r>
              <a:rPr lang="en-US" sz="1600" b="0" i="1" u="none" strike="noStrike" dirty="0" err="1">
                <a:solidFill>
                  <a:srgbClr val="000000"/>
                </a:solidFill>
                <a:effectLst/>
                <a:latin typeface="+mj-lt"/>
              </a:rPr>
              <a:t>prefs</a:t>
            </a:r>
            <a:r>
              <a:rPr lang="en-US" sz="1600" b="0" i="0" u="none" strike="noStrike" dirty="0">
                <a:solidFill>
                  <a:srgbClr val="000000"/>
                </a:solidFill>
                <a:effectLst/>
                <a:latin typeface="+mj-lt"/>
              </a:rPr>
              <a:t> where  we store 	and retrieve data</a:t>
            </a:r>
            <a:r>
              <a:rPr lang="en-US" sz="1600" dirty="0">
                <a:solidFill>
                  <a:srgbClr val="000000"/>
                </a:solidFill>
                <a:latin typeface="+mj-lt"/>
              </a:rPr>
              <a:t>.</a:t>
            </a:r>
          </a:p>
          <a:p>
            <a:pPr>
              <a:spcBef>
                <a:spcPts val="0"/>
              </a:spcBef>
            </a:pPr>
            <a:r>
              <a:rPr lang="en-US" sz="1600" b="0" i="0" u="none" strike="noStrike" dirty="0" err="1">
                <a:solidFill>
                  <a:srgbClr val="000000"/>
                </a:solidFill>
                <a:effectLst/>
                <a:latin typeface="+mj-lt"/>
              </a:rPr>
              <a:t>SharedPreferences</a:t>
            </a:r>
            <a:r>
              <a:rPr lang="en-US" sz="1600" b="0" i="0" u="none" strike="noStrike" dirty="0">
                <a:solidFill>
                  <a:srgbClr val="000000"/>
                </a:solidFill>
                <a:effectLst/>
                <a:latin typeface="+mj-lt"/>
              </a:rPr>
              <a:t> only allow to save primitive data types such as </a:t>
            </a:r>
            <a:r>
              <a:rPr lang="en-US" sz="1600" b="0" i="0" u="none" strike="noStrike" dirty="0" err="1">
                <a:solidFill>
                  <a:srgbClr val="000000"/>
                </a:solidFill>
                <a:effectLst/>
                <a:latin typeface="+mj-lt"/>
              </a:rPr>
              <a:t>boolean</a:t>
            </a:r>
            <a:r>
              <a:rPr lang="en-US" sz="1600" b="0" i="0" u="none" strike="noStrike" dirty="0">
                <a:solidFill>
                  <a:srgbClr val="000000"/>
                </a:solidFill>
                <a:effectLst/>
                <a:latin typeface="+mj-lt"/>
              </a:rPr>
              <a:t>, float, long, int and string.</a:t>
            </a:r>
          </a:p>
          <a:p>
            <a:pPr>
              <a:spcBef>
                <a:spcPts val="0"/>
              </a:spcBef>
            </a:pPr>
            <a:r>
              <a:rPr lang="en-US" sz="1600" dirty="0">
                <a:latin typeface="+mj-lt"/>
              </a:rPr>
              <a:t>Are useful for: </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check if user is using your app</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check  if our app was updated by storing time and date inside </a:t>
            </a:r>
            <a:r>
              <a:rPr lang="en-US" sz="1600" b="0" i="0" u="none" strike="noStrike" dirty="0" err="1">
                <a:solidFill>
                  <a:srgbClr val="000000"/>
                </a:solidFill>
                <a:effectLst/>
                <a:latin typeface="+mj-lt"/>
              </a:rPr>
              <a:t>SharedPreferences</a:t>
            </a:r>
            <a:endParaRPr lang="en-US" sz="1600" b="0" i="0" u="none" strike="noStrike" dirty="0">
              <a:solidFill>
                <a:srgbClr val="000000"/>
              </a:solidFill>
              <a:effectLst/>
              <a:latin typeface="+mj-lt"/>
            </a:endParaRP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remember user credential</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remember user settings</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location caching: remember last location of user inside the app</a:t>
            </a:r>
            <a:endParaRPr lang="en-US" sz="1600" dirty="0">
              <a:solidFill>
                <a:srgbClr val="000000"/>
              </a:solidFill>
              <a:latin typeface="+mj-lt"/>
            </a:endParaRPr>
          </a:p>
        </p:txBody>
      </p:sp>
      <p:pic>
        <p:nvPicPr>
          <p:cNvPr id="8" name="Immagine 7">
            <a:extLst>
              <a:ext uri="{FF2B5EF4-FFF2-40B4-BE49-F238E27FC236}">
                <a16:creationId xmlns:a16="http://schemas.microsoft.com/office/drawing/2014/main" id="{3A4460E1-8DA2-61AF-EB24-A352477E5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1" y="2771028"/>
            <a:ext cx="6123769" cy="2723830"/>
          </a:xfrm>
          <a:prstGeom prst="rect">
            <a:avLst/>
          </a:prstGeom>
        </p:spPr>
      </p:pic>
    </p:spTree>
    <p:extLst>
      <p:ext uri="{BB962C8B-B14F-4D97-AF65-F5344CB8AC3E}">
        <p14:creationId xmlns:p14="http://schemas.microsoft.com/office/powerpoint/2010/main" val="339190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43EAB-E659-06D5-85C0-DA3CF46311A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99D6E3C2-7B80-078F-F9CA-0A4EEC409AAE}"/>
              </a:ext>
            </a:extLst>
          </p:cNvPr>
          <p:cNvSpPr>
            <a:spLocks noGrp="1"/>
          </p:cNvSpPr>
          <p:nvPr>
            <p:ph idx="1"/>
          </p:nvPr>
        </p:nvSpPr>
        <p:spPr>
          <a:xfrm>
            <a:off x="609600" y="1600202"/>
            <a:ext cx="10972800" cy="2121030"/>
          </a:xfrm>
        </p:spPr>
        <p:txBody>
          <a:bodyPr>
            <a:normAutofit/>
          </a:bodyPr>
          <a:lstStyle/>
          <a:p>
            <a:pPr marL="0" indent="0">
              <a:buNone/>
            </a:pPr>
            <a:r>
              <a:rPr lang="en-US" sz="2000" dirty="0"/>
              <a:t>Reference to our complex and potentially dangerous database if not properly secured. ex: a class uses a method that deletes all tables in the db. Multiple instantiation of the same object can create unpleasant situations. The solution is to introduce a layer of abstraction to make interactions with our database safer and easier, an abstraction that provides intuitive, flexible and robust methods for entering, deleting and editing database records.</a:t>
            </a:r>
          </a:p>
          <a:p>
            <a:pPr marL="0" indent="0">
              <a:buNone/>
            </a:pPr>
            <a:endParaRPr lang="en-US" sz="2400" dirty="0"/>
          </a:p>
        </p:txBody>
      </p:sp>
      <p:sp>
        <p:nvSpPr>
          <p:cNvPr id="4" name="Disco magnetico 3">
            <a:extLst>
              <a:ext uri="{FF2B5EF4-FFF2-40B4-BE49-F238E27FC236}">
                <a16:creationId xmlns:a16="http://schemas.microsoft.com/office/drawing/2014/main" id="{D6C0DCDD-8F01-56E9-5CE0-9A7FCE804C42}"/>
              </a:ext>
            </a:extLst>
          </p:cNvPr>
          <p:cNvSpPr/>
          <p:nvPr/>
        </p:nvSpPr>
        <p:spPr>
          <a:xfrm>
            <a:off x="9271267" y="3940402"/>
            <a:ext cx="1602556" cy="16968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SQLite</a:t>
            </a:r>
          </a:p>
        </p:txBody>
      </p:sp>
      <p:sp>
        <p:nvSpPr>
          <p:cNvPr id="5" name="Rettangolo con angoli arrotondati 4">
            <a:extLst>
              <a:ext uri="{FF2B5EF4-FFF2-40B4-BE49-F238E27FC236}">
                <a16:creationId xmlns:a16="http://schemas.microsoft.com/office/drawing/2014/main" id="{0B9CFAD4-6340-72CF-DD17-13ACC4F895D3}"/>
              </a:ext>
            </a:extLst>
          </p:cNvPr>
          <p:cNvSpPr/>
          <p:nvPr/>
        </p:nvSpPr>
        <p:spPr>
          <a:xfrm>
            <a:off x="736077" y="3665299"/>
            <a:ext cx="2205872" cy="2121031"/>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App</a:t>
            </a:r>
          </a:p>
        </p:txBody>
      </p:sp>
      <p:sp>
        <p:nvSpPr>
          <p:cNvPr id="6" name="Bolla: nuvola 5">
            <a:extLst>
              <a:ext uri="{FF2B5EF4-FFF2-40B4-BE49-F238E27FC236}">
                <a16:creationId xmlns:a16="http://schemas.microsoft.com/office/drawing/2014/main" id="{99E60EA4-159D-59A2-66BB-4FF2DF44DCB9}"/>
              </a:ext>
            </a:extLst>
          </p:cNvPr>
          <p:cNvSpPr/>
          <p:nvPr/>
        </p:nvSpPr>
        <p:spPr>
          <a:xfrm>
            <a:off x="4960070" y="3665298"/>
            <a:ext cx="2271860" cy="2121031"/>
          </a:xfrm>
          <a:prstGeom prst="cloudCallout">
            <a:avLst>
              <a:gd name="adj1" fmla="val -2576"/>
              <a:gd name="adj2" fmla="val -11722"/>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7" name="Freccia a destra 6">
            <a:extLst>
              <a:ext uri="{FF2B5EF4-FFF2-40B4-BE49-F238E27FC236}">
                <a16:creationId xmlns:a16="http://schemas.microsoft.com/office/drawing/2014/main" id="{D1D8C55E-D064-DD57-BAF1-74A9D7F5A36C}"/>
              </a:ext>
            </a:extLst>
          </p:cNvPr>
          <p:cNvSpPr/>
          <p:nvPr/>
        </p:nvSpPr>
        <p:spPr>
          <a:xfrm>
            <a:off x="3068426" y="4136640"/>
            <a:ext cx="1602556" cy="3864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Java</a:t>
            </a:r>
          </a:p>
        </p:txBody>
      </p:sp>
      <p:sp>
        <p:nvSpPr>
          <p:cNvPr id="8" name="Freccia a destra 7">
            <a:extLst>
              <a:ext uri="{FF2B5EF4-FFF2-40B4-BE49-F238E27FC236}">
                <a16:creationId xmlns:a16="http://schemas.microsoft.com/office/drawing/2014/main" id="{4FF817E3-08F6-F491-7A2C-87B4432A7367}"/>
              </a:ext>
            </a:extLst>
          </p:cNvPr>
          <p:cNvSpPr/>
          <p:nvPr/>
        </p:nvSpPr>
        <p:spPr>
          <a:xfrm>
            <a:off x="7480172" y="4136640"/>
            <a:ext cx="1602556" cy="38649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0" name="Freccia a sinistra 9">
            <a:extLst>
              <a:ext uri="{FF2B5EF4-FFF2-40B4-BE49-F238E27FC236}">
                <a16:creationId xmlns:a16="http://schemas.microsoft.com/office/drawing/2014/main" id="{49F3381E-8A95-45D0-E209-663E2A1CAD0B}"/>
              </a:ext>
            </a:extLst>
          </p:cNvPr>
          <p:cNvSpPr/>
          <p:nvPr/>
        </p:nvSpPr>
        <p:spPr>
          <a:xfrm>
            <a:off x="7411039" y="4788814"/>
            <a:ext cx="1602556" cy="468983"/>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2" name="Freccia a sinistra 11">
            <a:extLst>
              <a:ext uri="{FF2B5EF4-FFF2-40B4-BE49-F238E27FC236}">
                <a16:creationId xmlns:a16="http://schemas.microsoft.com/office/drawing/2014/main" id="{6F61DB17-59D2-9505-A93E-17F224F8C0A3}"/>
              </a:ext>
            </a:extLst>
          </p:cNvPr>
          <p:cNvSpPr/>
          <p:nvPr/>
        </p:nvSpPr>
        <p:spPr>
          <a:xfrm>
            <a:off x="3000866" y="4788814"/>
            <a:ext cx="1602556" cy="46898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Java</a:t>
            </a:r>
          </a:p>
        </p:txBody>
      </p:sp>
    </p:spTree>
    <p:extLst>
      <p:ext uri="{BB962C8B-B14F-4D97-AF65-F5344CB8AC3E}">
        <p14:creationId xmlns:p14="http://schemas.microsoft.com/office/powerpoint/2010/main" val="2710193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isco magnetico 17">
            <a:extLst>
              <a:ext uri="{FF2B5EF4-FFF2-40B4-BE49-F238E27FC236}">
                <a16:creationId xmlns:a16="http://schemas.microsoft.com/office/drawing/2014/main" id="{F52B93AC-A466-5252-3DB3-D97E4A16FB86}"/>
              </a:ext>
            </a:extLst>
          </p:cNvPr>
          <p:cNvSpPr/>
          <p:nvPr/>
        </p:nvSpPr>
        <p:spPr>
          <a:xfrm rot="5400000">
            <a:off x="6900777" y="4686647"/>
            <a:ext cx="594677" cy="884626"/>
          </a:xfrm>
          <a:prstGeom prst="flowChartMagneticDisk">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sco magnetico 13">
            <a:extLst>
              <a:ext uri="{FF2B5EF4-FFF2-40B4-BE49-F238E27FC236}">
                <a16:creationId xmlns:a16="http://schemas.microsoft.com/office/drawing/2014/main" id="{FC211F94-30D8-E86C-805D-930127BD3F60}"/>
              </a:ext>
            </a:extLst>
          </p:cNvPr>
          <p:cNvSpPr/>
          <p:nvPr/>
        </p:nvSpPr>
        <p:spPr>
          <a:xfrm rot="5400000">
            <a:off x="4826921" y="4686646"/>
            <a:ext cx="594677" cy="884626"/>
          </a:xfrm>
          <a:prstGeom prst="flowChartMagneticDisk">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310683-457B-6810-A77B-66836171ED99}"/>
              </a:ext>
            </a:extLst>
          </p:cNvPr>
          <p:cNvSpPr>
            <a:spLocks noGrp="1"/>
          </p:cNvSpPr>
          <p:nvPr>
            <p:ph type="title"/>
          </p:nvPr>
        </p:nvSpPr>
        <p:spPr/>
        <p:txBody>
          <a:bodyPr/>
          <a:lstStyle/>
          <a:p>
            <a:r>
              <a:rPr lang="en-US" dirty="0"/>
              <a:t>Introducing Pattern Adapter</a:t>
            </a:r>
          </a:p>
        </p:txBody>
      </p:sp>
      <p:sp>
        <p:nvSpPr>
          <p:cNvPr id="3" name="Segnaposto contenuto 2">
            <a:extLst>
              <a:ext uri="{FF2B5EF4-FFF2-40B4-BE49-F238E27FC236}">
                <a16:creationId xmlns:a16="http://schemas.microsoft.com/office/drawing/2014/main" id="{4F91CD42-C531-801C-8890-88AB7D5E570E}"/>
              </a:ext>
            </a:extLst>
          </p:cNvPr>
          <p:cNvSpPr>
            <a:spLocks noGrp="1"/>
          </p:cNvSpPr>
          <p:nvPr>
            <p:ph idx="1"/>
          </p:nvPr>
        </p:nvSpPr>
        <p:spPr>
          <a:xfrm>
            <a:off x="609600" y="1600201"/>
            <a:ext cx="10972800" cy="2121031"/>
          </a:xfrm>
        </p:spPr>
        <p:txBody>
          <a:bodyPr>
            <a:normAutofit/>
          </a:bodyPr>
          <a:lstStyle/>
          <a:p>
            <a:pPr marL="0" indent="0" algn="l">
              <a:buNone/>
            </a:pPr>
            <a:r>
              <a:rPr lang="en-US" sz="1400" b="0" i="0" dirty="0">
                <a:effectLst/>
                <a:latin typeface="+mj-lt"/>
              </a:rPr>
              <a:t>An adapter wraps one of the objects to hide the complexity of conversion happening behind the scenes. The wrapped object isn’t even aware of the adapter. For example, you can wrap an object that operates in meters and kilometers with an adapter that converts all the data to imperial units such as feet and miles.</a:t>
            </a:r>
          </a:p>
          <a:p>
            <a:pPr marL="0" indent="0" algn="l">
              <a:buNone/>
            </a:pPr>
            <a:r>
              <a:rPr lang="en-US" sz="1400" b="0" i="0" dirty="0">
                <a:effectLst/>
                <a:latin typeface="+mj-lt"/>
              </a:rPr>
              <a:t>Adapters can not only convert data into various formats but can also help objects with different interfaces collaborate. Here’s how it works:</a:t>
            </a:r>
          </a:p>
          <a:p>
            <a:pPr>
              <a:buFont typeface="+mj-lt"/>
              <a:buAutoNum type="arabicPeriod"/>
            </a:pPr>
            <a:r>
              <a:rPr lang="en-US" sz="1400" b="0" i="0" dirty="0">
                <a:effectLst/>
                <a:latin typeface="+mj-lt"/>
              </a:rPr>
              <a:t>The adapter gets an interface, compatible with one of the existing objects.</a:t>
            </a:r>
          </a:p>
          <a:p>
            <a:pPr>
              <a:buFont typeface="+mj-lt"/>
              <a:buAutoNum type="arabicPeriod"/>
            </a:pPr>
            <a:r>
              <a:rPr lang="en-US" sz="1400" b="0" i="0" dirty="0">
                <a:effectLst/>
                <a:latin typeface="+mj-lt"/>
              </a:rPr>
              <a:t>Using this interface, the existing object can safely call the adapter’s methods.</a:t>
            </a:r>
          </a:p>
          <a:p>
            <a:pPr>
              <a:buFont typeface="+mj-lt"/>
              <a:buAutoNum type="arabicPeriod"/>
            </a:pPr>
            <a:r>
              <a:rPr lang="en-US" sz="1400" b="0" i="0" dirty="0">
                <a:effectLst/>
                <a:latin typeface="+mj-lt"/>
              </a:rPr>
              <a:t>Upon receiving a call, the adapter passes the request to the second object, but in a format and order that the second object expects.</a:t>
            </a:r>
          </a:p>
          <a:p>
            <a:endParaRPr lang="en-US" sz="2000" dirty="0"/>
          </a:p>
        </p:txBody>
      </p:sp>
      <p:sp>
        <p:nvSpPr>
          <p:cNvPr id="4" name="Disco magnetico 3">
            <a:extLst>
              <a:ext uri="{FF2B5EF4-FFF2-40B4-BE49-F238E27FC236}">
                <a16:creationId xmlns:a16="http://schemas.microsoft.com/office/drawing/2014/main" id="{3D2D5D99-1F0F-C44F-EB39-1B209E2CAAB4}"/>
              </a:ext>
            </a:extLst>
          </p:cNvPr>
          <p:cNvSpPr/>
          <p:nvPr/>
        </p:nvSpPr>
        <p:spPr>
          <a:xfrm>
            <a:off x="9545358" y="4311034"/>
            <a:ext cx="1602556" cy="16968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SQLite</a:t>
            </a:r>
          </a:p>
        </p:txBody>
      </p:sp>
      <p:sp>
        <p:nvSpPr>
          <p:cNvPr id="5" name="Rettangolo con angoli arrotondati 4">
            <a:extLst>
              <a:ext uri="{FF2B5EF4-FFF2-40B4-BE49-F238E27FC236}">
                <a16:creationId xmlns:a16="http://schemas.microsoft.com/office/drawing/2014/main" id="{53718811-F51D-DF00-FABD-AC486763B4EE}"/>
              </a:ext>
            </a:extLst>
          </p:cNvPr>
          <p:cNvSpPr/>
          <p:nvPr/>
        </p:nvSpPr>
        <p:spPr>
          <a:xfrm>
            <a:off x="717631" y="4098930"/>
            <a:ext cx="2205872" cy="2121031"/>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t>App</a:t>
            </a:r>
          </a:p>
        </p:txBody>
      </p:sp>
      <p:sp>
        <p:nvSpPr>
          <p:cNvPr id="7" name="Freccia a destra 6">
            <a:extLst>
              <a:ext uri="{FF2B5EF4-FFF2-40B4-BE49-F238E27FC236}">
                <a16:creationId xmlns:a16="http://schemas.microsoft.com/office/drawing/2014/main" id="{0F8D0C19-C64A-B4E5-821B-84C1D9A14733}"/>
              </a:ext>
            </a:extLst>
          </p:cNvPr>
          <p:cNvSpPr/>
          <p:nvPr/>
        </p:nvSpPr>
        <p:spPr>
          <a:xfrm>
            <a:off x="3024809" y="4848660"/>
            <a:ext cx="1602556" cy="31401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Java</a:t>
            </a:r>
          </a:p>
        </p:txBody>
      </p:sp>
      <p:sp>
        <p:nvSpPr>
          <p:cNvPr id="8" name="Freccia a destra 7">
            <a:extLst>
              <a:ext uri="{FF2B5EF4-FFF2-40B4-BE49-F238E27FC236}">
                <a16:creationId xmlns:a16="http://schemas.microsoft.com/office/drawing/2014/main" id="{BCD3200F-6C58-D0A5-D7A9-2F6DC87CA6C5}"/>
              </a:ext>
            </a:extLst>
          </p:cNvPr>
          <p:cNvSpPr/>
          <p:nvPr/>
        </p:nvSpPr>
        <p:spPr>
          <a:xfrm>
            <a:off x="7717245" y="4848659"/>
            <a:ext cx="1602556" cy="29310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9" name="Freccia a sinistra 8">
            <a:extLst>
              <a:ext uri="{FF2B5EF4-FFF2-40B4-BE49-F238E27FC236}">
                <a16:creationId xmlns:a16="http://schemas.microsoft.com/office/drawing/2014/main" id="{945B71FC-7C46-E2E4-B6AC-B15149150303}"/>
              </a:ext>
            </a:extLst>
          </p:cNvPr>
          <p:cNvSpPr/>
          <p:nvPr/>
        </p:nvSpPr>
        <p:spPr>
          <a:xfrm>
            <a:off x="7717245" y="5128959"/>
            <a:ext cx="1602556" cy="31226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0" name="Freccia a sinistra 9">
            <a:extLst>
              <a:ext uri="{FF2B5EF4-FFF2-40B4-BE49-F238E27FC236}">
                <a16:creationId xmlns:a16="http://schemas.microsoft.com/office/drawing/2014/main" id="{9AD5DDAC-1B80-6396-DCBA-EEE43DC1CF67}"/>
              </a:ext>
            </a:extLst>
          </p:cNvPr>
          <p:cNvSpPr/>
          <p:nvPr/>
        </p:nvSpPr>
        <p:spPr>
          <a:xfrm>
            <a:off x="2989201" y="5144745"/>
            <a:ext cx="1562370" cy="363158"/>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Java</a:t>
            </a:r>
          </a:p>
        </p:txBody>
      </p:sp>
      <p:sp>
        <p:nvSpPr>
          <p:cNvPr id="11" name="Rettangolo con angoli arrotondati 10">
            <a:extLst>
              <a:ext uri="{FF2B5EF4-FFF2-40B4-BE49-F238E27FC236}">
                <a16:creationId xmlns:a16="http://schemas.microsoft.com/office/drawing/2014/main" id="{E512EC47-26D7-B7F7-9369-1632112DBF06}"/>
              </a:ext>
            </a:extLst>
          </p:cNvPr>
          <p:cNvSpPr/>
          <p:nvPr/>
        </p:nvSpPr>
        <p:spPr>
          <a:xfrm>
            <a:off x="5055127" y="3780778"/>
            <a:ext cx="2081746" cy="2543509"/>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Adapter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2" name="Rettangolo con angoli arrotondati 11">
            <a:extLst>
              <a:ext uri="{FF2B5EF4-FFF2-40B4-BE49-F238E27FC236}">
                <a16:creationId xmlns:a16="http://schemas.microsoft.com/office/drawing/2014/main" id="{97DBF6A9-83D6-44C7-A30E-A1FB733EDDD4}"/>
              </a:ext>
            </a:extLst>
          </p:cNvPr>
          <p:cNvSpPr/>
          <p:nvPr/>
        </p:nvSpPr>
        <p:spPr>
          <a:xfrm>
            <a:off x="5299824" y="4352972"/>
            <a:ext cx="1592352" cy="5827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Java</a:t>
            </a:r>
          </a:p>
        </p:txBody>
      </p:sp>
      <p:sp>
        <p:nvSpPr>
          <p:cNvPr id="13" name="Rettangolo con angoli arrotondati 12">
            <a:extLst>
              <a:ext uri="{FF2B5EF4-FFF2-40B4-BE49-F238E27FC236}">
                <a16:creationId xmlns:a16="http://schemas.microsoft.com/office/drawing/2014/main" id="{9F65DAF2-FB3A-3615-2AF1-C6BA6FCD0D01}"/>
              </a:ext>
            </a:extLst>
          </p:cNvPr>
          <p:cNvSpPr/>
          <p:nvPr/>
        </p:nvSpPr>
        <p:spPr>
          <a:xfrm>
            <a:off x="5317318" y="5507903"/>
            <a:ext cx="1592352" cy="582737"/>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a:t>
            </a:r>
          </a:p>
        </p:txBody>
      </p:sp>
      <p:sp>
        <p:nvSpPr>
          <p:cNvPr id="16" name="Freccia a destra 15">
            <a:extLst>
              <a:ext uri="{FF2B5EF4-FFF2-40B4-BE49-F238E27FC236}">
                <a16:creationId xmlns:a16="http://schemas.microsoft.com/office/drawing/2014/main" id="{F16B613A-1913-35FB-3086-5152883B7A20}"/>
              </a:ext>
            </a:extLst>
          </p:cNvPr>
          <p:cNvSpPr/>
          <p:nvPr/>
        </p:nvSpPr>
        <p:spPr>
          <a:xfrm rot="5400000">
            <a:off x="5678564" y="5130117"/>
            <a:ext cx="421094" cy="202675"/>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ccia a destra 16">
            <a:extLst>
              <a:ext uri="{FF2B5EF4-FFF2-40B4-BE49-F238E27FC236}">
                <a16:creationId xmlns:a16="http://schemas.microsoft.com/office/drawing/2014/main" id="{5BD74976-B237-B69D-4DD6-8B30609F8774}"/>
              </a:ext>
            </a:extLst>
          </p:cNvPr>
          <p:cNvSpPr/>
          <p:nvPr/>
        </p:nvSpPr>
        <p:spPr>
          <a:xfrm rot="16200000">
            <a:off x="6107194" y="5104418"/>
            <a:ext cx="421094" cy="202675"/>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3887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5" y="1641384"/>
            <a:ext cx="4242848" cy="4568916"/>
          </a:xfrm>
        </p:spPr>
        <p:txBody>
          <a:bodyPr>
            <a:normAutofit fontScale="92500" lnSpcReduction="20000"/>
          </a:bodyPr>
          <a:lstStyle/>
          <a:p>
            <a:pPr marL="0" indent="0">
              <a:buNone/>
            </a:pPr>
            <a:r>
              <a:rPr lang="en-US" sz="2000" dirty="0">
                <a:latin typeface="+mj-lt"/>
              </a:rPr>
              <a:t>In our case the pattern can be implemented with three-level structure:</a:t>
            </a:r>
          </a:p>
          <a:p>
            <a:pPr marL="0" indent="0">
              <a:buNone/>
            </a:pPr>
            <a:endParaRPr lang="en-US" sz="2000" dirty="0">
              <a:latin typeface="+mj-lt"/>
            </a:endParaRPr>
          </a:p>
          <a:p>
            <a:pPr>
              <a:spcBef>
                <a:spcPts val="0"/>
              </a:spcBef>
            </a:pPr>
            <a:r>
              <a:rPr lang="en-US" sz="2000" b="1" i="0" u="none" strike="noStrike" dirty="0" err="1">
                <a:solidFill>
                  <a:srgbClr val="000000"/>
                </a:solidFill>
                <a:effectLst/>
                <a:latin typeface="+mj-lt"/>
              </a:rPr>
              <a:t>SqliteOpenHelper</a:t>
            </a:r>
            <a:r>
              <a:rPr lang="en-US" sz="2000" b="0" i="0" u="none" strike="noStrike" dirty="0">
                <a:solidFill>
                  <a:srgbClr val="000000"/>
                </a:solidFill>
                <a:effectLst/>
                <a:latin typeface="+mj-lt"/>
              </a:rPr>
              <a:t>. An abstract class used to better implement the pattern for creating, updating and managing databases. By implementing a SQLiteOpenHelper helper we are hiding the logic used to decide if the database needs to be created or updated before being opened: </a:t>
            </a:r>
          </a:p>
          <a:p>
            <a:pPr marL="0" indent="0">
              <a:spcBef>
                <a:spcPts val="0"/>
              </a:spcBef>
              <a:buNone/>
            </a:pPr>
            <a:endParaRPr lang="en-US" sz="2000" b="0" i="0" u="none" strike="noStrike" dirty="0">
              <a:solidFill>
                <a:srgbClr val="000000"/>
              </a:solidFill>
              <a:effectLst/>
              <a:latin typeface="+mj-lt"/>
            </a:endParaRPr>
          </a:p>
          <a:p>
            <a:pPr marL="400050" lvl="1" indent="0">
              <a:spcBef>
                <a:spcPts val="0"/>
              </a:spcBef>
              <a:buNone/>
            </a:pPr>
            <a:r>
              <a:rPr lang="en-US" sz="2100" dirty="0">
                <a:solidFill>
                  <a:srgbClr val="000000"/>
                </a:solidFill>
                <a:latin typeface="+mj-lt"/>
              </a:rPr>
              <a:t>T</a:t>
            </a:r>
            <a:r>
              <a:rPr lang="en-US" sz="2100" b="0" i="0" u="none" strike="noStrike" dirty="0">
                <a:solidFill>
                  <a:srgbClr val="000000"/>
                </a:solidFill>
                <a:effectLst/>
                <a:latin typeface="+mj-lt"/>
              </a:rPr>
              <a:t>his is the first level of abstraction that provides us with more flexibility and maintainability. Is responsible for managing the creation and changes of database.</a:t>
            </a:r>
          </a:p>
          <a:p>
            <a:pPr marL="400050" lvl="1" indent="0">
              <a:spcBef>
                <a:spcPts val="0"/>
              </a:spcBef>
              <a:buNone/>
            </a:pPr>
            <a:endParaRPr lang="en-US" sz="2100" b="0" i="0" u="none" strike="noStrike" dirty="0">
              <a:solidFill>
                <a:srgbClr val="000000"/>
              </a:solidFill>
              <a:effectLst/>
              <a:latin typeface="+mj-lt"/>
            </a:endParaRP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19744" y="3020079"/>
            <a:ext cx="1400965" cy="413969"/>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52476" y="3500818"/>
            <a:ext cx="1366241" cy="413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39329" y="3937181"/>
            <a:ext cx="1359409"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34235" y="4396154"/>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20709" y="3223423"/>
            <a:ext cx="723986" cy="3641"/>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18717" y="3707803"/>
            <a:ext cx="737245" cy="201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398738" y="4125095"/>
            <a:ext cx="778688" cy="242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flipV="1">
            <a:off x="6366321" y="4588069"/>
            <a:ext cx="811105" cy="21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solidFill>
              <a:schemeClr val="bg2"/>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0716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4" y="1641384"/>
            <a:ext cx="4402252" cy="4068837"/>
          </a:xfrm>
        </p:spPr>
        <p:txBody>
          <a:bodyPr>
            <a:normAutofit/>
          </a:bodyPr>
          <a:lstStyle/>
          <a:p>
            <a:pPr marL="0" indent="0">
              <a:buNone/>
            </a:pPr>
            <a:endParaRPr lang="en-US" sz="2000" dirty="0">
              <a:latin typeface="+mj-lt"/>
            </a:endParaRPr>
          </a:p>
          <a:p>
            <a:pPr marL="0" indent="0">
              <a:buNone/>
            </a:pPr>
            <a:endParaRPr lang="en-US" sz="2000" dirty="0">
              <a:latin typeface="+mj-lt"/>
            </a:endParaRPr>
          </a:p>
          <a:p>
            <a:pPr marL="0" indent="0">
              <a:buNone/>
            </a:pPr>
            <a:r>
              <a:rPr lang="en-US" sz="2000" dirty="0">
                <a:latin typeface="+mj-lt"/>
              </a:rPr>
              <a:t>By implementing </a:t>
            </a:r>
            <a:r>
              <a:rPr lang="en-US" sz="2000" dirty="0" err="1">
                <a:latin typeface="+mj-lt"/>
              </a:rPr>
              <a:t>SqLiteOpenHelper</a:t>
            </a:r>
            <a:r>
              <a:rPr lang="en-US" sz="2000" dirty="0">
                <a:latin typeface="+mj-lt"/>
              </a:rPr>
              <a:t> interface, we can get a reference to our Database with the </a:t>
            </a:r>
            <a:r>
              <a:rPr lang="en-US" sz="2000" i="1" dirty="0">
                <a:latin typeface="+mj-lt"/>
              </a:rPr>
              <a:t>getWritableDatabase(). </a:t>
            </a:r>
            <a:r>
              <a:rPr lang="en-US" sz="2000" dirty="0">
                <a:latin typeface="+mj-lt"/>
              </a:rPr>
              <a:t>It will return database object in read/write in active mode until it is closed. If is the first-time the database is open onCreate(), onUpgrade() will called.</a:t>
            </a:r>
            <a:br>
              <a:rPr lang="en-US" sz="1200" dirty="0"/>
            </a:br>
            <a:endParaRPr lang="en-US" sz="2000" dirty="0">
              <a:latin typeface="+mj-lt"/>
            </a:endParaRP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878590" y="2328049"/>
            <a:ext cx="1781547"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78340" y="3053376"/>
            <a:ext cx="1359410" cy="34850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78340" y="3529674"/>
            <a:ext cx="1359409" cy="353433"/>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78340" y="3939606"/>
            <a:ext cx="1359409"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78340" y="4395939"/>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95939"/>
            <a:ext cx="1610779"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913905"/>
            <a:ext cx="1643540" cy="437122"/>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37750" y="3223423"/>
            <a:ext cx="706945" cy="4207"/>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37749" y="3706391"/>
            <a:ext cx="718213" cy="3427"/>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437749" y="4127520"/>
            <a:ext cx="739677" cy="0"/>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a:off x="6410426" y="4588069"/>
            <a:ext cx="767000" cy="0"/>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flipV="1">
            <a:off x="8804601" y="5132466"/>
            <a:ext cx="756871" cy="1"/>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7370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609600" y="2108200"/>
            <a:ext cx="3997882" cy="3602021"/>
          </a:xfrm>
        </p:spPr>
        <p:txBody>
          <a:bodyPr>
            <a:normAutofit fontScale="92500" lnSpcReduction="10000"/>
          </a:bodyPr>
          <a:lstStyle/>
          <a:p>
            <a:pPr marL="0" indent="0">
              <a:buNone/>
            </a:pPr>
            <a:r>
              <a:rPr lang="en-US" sz="2000" dirty="0">
                <a:latin typeface="+mj-lt"/>
              </a:rPr>
              <a:t>As already said the adapter masks the complexity of the operations with the Database making it safe to work with. </a:t>
            </a:r>
          </a:p>
          <a:p>
            <a:pPr marL="0" indent="0">
              <a:buNone/>
            </a:pPr>
            <a:r>
              <a:rPr lang="en-US" sz="2000" dirty="0">
                <a:latin typeface="+mj-lt"/>
              </a:rPr>
              <a:t>The adapter class is where the methods to enter, update, delete or query the database will be implemented. Need to refer to the SQLite OpenHelper object using the method described previously.</a:t>
            </a:r>
          </a:p>
          <a:p>
            <a:pPr marL="0" indent="0">
              <a:buNone/>
            </a:pPr>
            <a:r>
              <a:rPr lang="en-US" sz="2000" dirty="0">
                <a:latin typeface="+mj-lt"/>
              </a:rPr>
              <a:t>For security reasons it is advisable to put your own implementation of the SQLiteOpenHelper directly inside the Adapter as inner-class.</a:t>
            </a: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96620" y="3020079"/>
            <a:ext cx="1324089" cy="413969"/>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106610" y="3500818"/>
            <a:ext cx="1312107" cy="413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96620" y="3951807"/>
            <a:ext cx="1312107"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86631" y="4395939"/>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20709" y="3223423"/>
            <a:ext cx="723986" cy="36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18717" y="3707803"/>
            <a:ext cx="737245" cy="201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flipV="1">
            <a:off x="6408727" y="4127520"/>
            <a:ext cx="768699" cy="1220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a:off x="6418717" y="4588069"/>
            <a:ext cx="75870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36740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4" y="1641384"/>
            <a:ext cx="4242848" cy="4068837"/>
          </a:xfrm>
        </p:spPr>
        <p:txBody>
          <a:bodyPr>
            <a:normAutofit/>
          </a:bodyPr>
          <a:lstStyle/>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Call methods invoke in response to UI requests (changing) ex: User clicks add button.</a:t>
            </a:r>
            <a:endParaRPr lang="en-US" sz="900" b="0" dirty="0">
              <a:effectLst/>
            </a:endParaRPr>
          </a:p>
          <a:p>
            <a:pPr marL="0" indent="0" rtl="0">
              <a:spcBef>
                <a:spcPts val="0"/>
              </a:spcBef>
              <a:spcAft>
                <a:spcPts val="0"/>
              </a:spcAft>
              <a:buNone/>
            </a:pPr>
            <a:r>
              <a:rPr lang="en-US" sz="1800"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he corresponding call is invoked and put the data using adapter’s insert method, those will tell if data are insert correctly and returning something back.</a:t>
            </a:r>
            <a:endParaRPr lang="en-US" sz="900" b="0" dirty="0">
              <a:effectLst/>
            </a:endParaRPr>
          </a:p>
          <a:p>
            <a:pPr marL="0" indent="0">
              <a:buNone/>
            </a:pPr>
            <a:br>
              <a:rPr lang="en-US" sz="900" dirty="0"/>
            </a:br>
            <a:br>
              <a:rPr lang="en-US" sz="1200" dirty="0"/>
            </a:br>
            <a:endParaRPr lang="en-US" sz="2000" dirty="0">
              <a:latin typeface="+mj-lt"/>
            </a:endParaRPr>
          </a:p>
        </p:txBody>
      </p:sp>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52476" y="3020079"/>
            <a:ext cx="1338897" cy="413969"/>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52476" y="3534105"/>
            <a:ext cx="1338897" cy="375828"/>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39329" y="3937181"/>
            <a:ext cx="1359409" cy="375828"/>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34234" y="4396154"/>
            <a:ext cx="1376191" cy="384260"/>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391373" y="3223423"/>
            <a:ext cx="753322" cy="36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flipV="1">
            <a:off x="6391373" y="3709818"/>
            <a:ext cx="764589" cy="1220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398738" y="4125095"/>
            <a:ext cx="778688" cy="242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flipV="1">
            <a:off x="6410425" y="4588069"/>
            <a:ext cx="767001" cy="21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stCxn id="4" idx="2"/>
            <a:endCxn id="7" idx="0"/>
          </p:cNvCxnSpPr>
          <p:nvPr/>
        </p:nvCxnSpPr>
        <p:spPr>
          <a:xfrm>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3147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650DB-2625-E966-080E-045632D1E732}"/>
              </a:ext>
            </a:extLst>
          </p:cNvPr>
          <p:cNvSpPr>
            <a:spLocks noGrp="1"/>
          </p:cNvSpPr>
          <p:nvPr>
            <p:ph type="title"/>
          </p:nvPr>
        </p:nvSpPr>
        <p:spPr/>
        <p:txBody>
          <a:bodyPr/>
          <a:lstStyle/>
          <a:p>
            <a:r>
              <a:rPr lang="en-US" dirty="0"/>
              <a:t>Create Database</a:t>
            </a:r>
          </a:p>
        </p:txBody>
      </p:sp>
      <p:sp>
        <p:nvSpPr>
          <p:cNvPr id="3" name="Segnaposto contenuto 2">
            <a:extLst>
              <a:ext uri="{FF2B5EF4-FFF2-40B4-BE49-F238E27FC236}">
                <a16:creationId xmlns:a16="http://schemas.microsoft.com/office/drawing/2014/main" id="{4A98B081-5BEE-FE0C-6345-9E3CDAECFA43}"/>
              </a:ext>
            </a:extLst>
          </p:cNvPr>
          <p:cNvSpPr>
            <a:spLocks noGrp="1"/>
          </p:cNvSpPr>
          <p:nvPr>
            <p:ph idx="1"/>
          </p:nvPr>
        </p:nvSpPr>
        <p:spPr>
          <a:xfrm>
            <a:off x="609600" y="1600202"/>
            <a:ext cx="10972800" cy="2506578"/>
          </a:xfrm>
        </p:spPr>
        <p:txBody>
          <a:bodyPr>
            <a:normAutofit/>
          </a:bodyPr>
          <a:lstStyle/>
          <a:p>
            <a:pPr marL="514350" indent="-514350">
              <a:buFont typeface="+mj-lt"/>
              <a:buAutoNum type="arabicPeriod"/>
            </a:pPr>
            <a:r>
              <a:rPr lang="en-US" sz="2400" dirty="0"/>
              <a:t>Create a SQLiteOpenHelper implementation</a:t>
            </a:r>
          </a:p>
          <a:p>
            <a:pPr marL="514350" indent="-514350">
              <a:buFont typeface="+mj-lt"/>
              <a:buAutoNum type="arabicPeriod"/>
            </a:pPr>
            <a:r>
              <a:rPr lang="en-US" sz="2400" dirty="0"/>
              <a:t>Define inside static values, which represent Database name, Table, column name.</a:t>
            </a: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private static final String DATABASE_NAME=”</a:t>
            </a:r>
            <a:r>
              <a:rPr lang="en-US" sz="1400" i="1" u="none" strike="noStrike" dirty="0" err="1">
                <a:solidFill>
                  <a:srgbClr val="000000"/>
                </a:solidFill>
                <a:effectLst/>
                <a:latin typeface="Arial" panose="020B0604020202020204" pitchFamily="34" charset="0"/>
              </a:rPr>
              <a:t>mydatabase.db</a:t>
            </a:r>
            <a:r>
              <a:rPr lang="en-US" sz="1400" i="1" u="none" strike="noStrike" dirty="0">
                <a:solidFill>
                  <a:srgbClr val="000000"/>
                </a:solidFill>
                <a:effectLst/>
                <a:latin typeface="Arial" panose="020B0604020202020204" pitchFamily="34" charset="0"/>
              </a:rPr>
              <a:t>” or “</a:t>
            </a:r>
            <a:r>
              <a:rPr lang="en-US" sz="1400" i="1" u="none" strike="noStrike" dirty="0" err="1">
                <a:solidFill>
                  <a:srgbClr val="000000"/>
                </a:solidFill>
                <a:effectLst/>
                <a:latin typeface="Arial" panose="020B0604020202020204" pitchFamily="34" charset="0"/>
              </a:rPr>
              <a:t>mydatabase</a:t>
            </a:r>
            <a:r>
              <a:rPr lang="en-US" sz="1400" i="1" u="none" strike="noStrike" dirty="0">
                <a:solidFill>
                  <a:srgbClr val="000000"/>
                </a:solidFill>
                <a:effectLst/>
                <a:latin typeface="Arial" panose="020B0604020202020204" pitchFamily="34" charset="0"/>
              </a:rPr>
              <a:t>”;</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TABLE_NAME=”Table1”;</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a:t>
            </a:r>
            <a:r>
              <a:rPr lang="en-US" sz="1400" i="1" u="none" strike="noStrike" dirty="0" err="1">
                <a:solidFill>
                  <a:srgbClr val="000000"/>
                </a:solidFill>
                <a:effectLst/>
                <a:latin typeface="Arial" panose="020B0604020202020204" pitchFamily="34" charset="0"/>
              </a:rPr>
              <a:t>String</a:t>
            </a:r>
            <a:r>
              <a:rPr lang="en-US" sz="1400" i="1" u="none" strike="noStrike" dirty="0">
                <a:solidFill>
                  <a:srgbClr val="000000"/>
                </a:solidFill>
                <a:effectLst/>
                <a:latin typeface="Arial" panose="020B0604020202020204" pitchFamily="34" charset="0"/>
              </a:rPr>
              <a:t> UID=”id”;</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a:t>
            </a:r>
            <a:r>
              <a:rPr lang="en-US" sz="1400" i="1" u="none" strike="noStrike" dirty="0" err="1">
                <a:solidFill>
                  <a:srgbClr val="000000"/>
                </a:solidFill>
                <a:effectLst/>
                <a:latin typeface="Arial" panose="020B0604020202020204" pitchFamily="34" charset="0"/>
              </a:rPr>
              <a:t>String</a:t>
            </a:r>
            <a:r>
              <a:rPr lang="en-US" sz="1400" i="1" u="none" strike="noStrike" dirty="0">
                <a:solidFill>
                  <a:srgbClr val="000000"/>
                </a:solidFill>
                <a:effectLst/>
                <a:latin typeface="Arial" panose="020B0604020202020204" pitchFamily="34" charset="0"/>
              </a:rPr>
              <a:t> NAME=”name”;</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int DATABASE_VERSION=1;</a:t>
            </a:r>
            <a:endParaRPr lang="en-US" sz="2000" i="1" dirty="0"/>
          </a:p>
          <a:p>
            <a:pPr marL="514350" indent="-514350">
              <a:buFont typeface="+mj-lt"/>
              <a:buAutoNum type="arabicPeriod"/>
            </a:pPr>
            <a:r>
              <a:rPr lang="en-US" sz="2400" dirty="0"/>
              <a:t>Implement onCreate() ,onUpgrade() methods</a:t>
            </a:r>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5" name="CasellaDiTesto 4">
            <a:extLst>
              <a:ext uri="{FF2B5EF4-FFF2-40B4-BE49-F238E27FC236}">
                <a16:creationId xmlns:a16="http://schemas.microsoft.com/office/drawing/2014/main" id="{F9BCD7BE-DFC2-8412-82EB-BB7544332797}"/>
              </a:ext>
            </a:extLst>
          </p:cNvPr>
          <p:cNvSpPr txBox="1"/>
          <p:nvPr/>
        </p:nvSpPr>
        <p:spPr>
          <a:xfrm>
            <a:off x="609600" y="4675843"/>
            <a:ext cx="10768262" cy="923330"/>
          </a:xfrm>
          <a:prstGeom prst="rect">
            <a:avLst/>
          </a:prstGeom>
          <a:noFill/>
        </p:spPr>
        <p:txBody>
          <a:bodyPr wrap="square">
            <a:spAutoFit/>
          </a:bodyPr>
          <a:lstStyle/>
          <a:p>
            <a:r>
              <a:rPr lang="en-US" b="1" dirty="0"/>
              <a:t>Note</a:t>
            </a:r>
          </a:p>
          <a:p>
            <a:pPr marL="285750" indent="-285750">
              <a:buFont typeface="Arial" panose="020B0604020202020204" pitchFamily="34" charset="0"/>
              <a:buChar char="•"/>
            </a:pPr>
            <a:r>
              <a:rPr lang="en-US" dirty="0"/>
              <a:t>Use ALTER_TABLE To transfer data inside the onUpgrade method from old to new one and add existing null values or something for newly created columns that we have provided they support nullable value.</a:t>
            </a:r>
          </a:p>
        </p:txBody>
      </p:sp>
    </p:spTree>
    <p:extLst>
      <p:ext uri="{BB962C8B-B14F-4D97-AF65-F5344CB8AC3E}">
        <p14:creationId xmlns:p14="http://schemas.microsoft.com/office/powerpoint/2010/main" val="3612236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50D8C-06B5-6C71-581B-DA0486F6D983}"/>
              </a:ext>
            </a:extLst>
          </p:cNvPr>
          <p:cNvSpPr>
            <a:spLocks noGrp="1"/>
          </p:cNvSpPr>
          <p:nvPr>
            <p:ph type="title"/>
          </p:nvPr>
        </p:nvSpPr>
        <p:spPr/>
        <p:txBody>
          <a:bodyPr/>
          <a:lstStyle/>
          <a:p>
            <a:r>
              <a:rPr lang="en-US" dirty="0"/>
              <a:t>Implementation</a:t>
            </a:r>
          </a:p>
        </p:txBody>
      </p:sp>
      <p:sp>
        <p:nvSpPr>
          <p:cNvPr id="5" name="Rectangle 2">
            <a:extLst>
              <a:ext uri="{FF2B5EF4-FFF2-40B4-BE49-F238E27FC236}">
                <a16:creationId xmlns:a16="http://schemas.microsoft.com/office/drawing/2014/main" id="{6EF6D490-65EF-4CD7-CD61-C5DDAC90FF8F}"/>
              </a:ext>
            </a:extLst>
          </p:cNvPr>
          <p:cNvSpPr>
            <a:spLocks noGrp="1" noChangeArrowheads="1"/>
          </p:cNvSpPr>
          <p:nvPr>
            <p:ph idx="1"/>
          </p:nvPr>
        </p:nvSpPr>
        <p:spPr bwMode="auto">
          <a:xfrm>
            <a:off x="526461" y="1504918"/>
            <a:ext cx="5359399" cy="424731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JetBrains Mono"/>
              </a:rPr>
              <a:t>class </a:t>
            </a:r>
            <a:r>
              <a:rPr kumimoji="0" lang="en-US" altLang="en-US" sz="1200" b="1" i="0" u="none" strike="noStrike" cap="none" normalizeH="0" baseline="0" dirty="0">
                <a:ln>
                  <a:noFill/>
                </a:ln>
                <a:solidFill>
                  <a:srgbClr val="A9B7C6"/>
                </a:solidFill>
                <a:effectLst/>
                <a:latin typeface="JetBrains Mono"/>
              </a:rPr>
              <a:t>SQLiteHelper </a:t>
            </a:r>
            <a:r>
              <a:rPr kumimoji="0" lang="en-US" altLang="en-US" sz="1200" b="1" i="0" u="none" strike="noStrike" cap="none" normalizeH="0" baseline="0" dirty="0">
                <a:ln>
                  <a:noFill/>
                </a:ln>
                <a:solidFill>
                  <a:srgbClr val="CC7832"/>
                </a:solidFill>
                <a:effectLst/>
                <a:latin typeface="JetBrains Mono"/>
              </a:rPr>
              <a:t>extends </a:t>
            </a:r>
            <a:r>
              <a:rPr kumimoji="0" lang="en-US" altLang="en-US" sz="1200" b="1" i="0" u="none" strike="noStrike" cap="none" normalizeH="0" baseline="0" dirty="0">
                <a:ln>
                  <a:noFill/>
                </a:ln>
                <a:solidFill>
                  <a:srgbClr val="A9B7C6"/>
                </a:solidFill>
                <a:effectLst/>
                <a:latin typeface="JetBrains Mono"/>
              </a:rPr>
              <a:t>SQLiteOpenHelper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DATABASE_NAME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"MyDataBase.db"</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static final int </a:t>
            </a:r>
            <a:r>
              <a:rPr kumimoji="0" lang="en-US" altLang="en-US" sz="1200" b="1" i="1" u="none" strike="noStrike" cap="none" normalizeH="0" baseline="0" dirty="0">
                <a:ln>
                  <a:noFill/>
                </a:ln>
                <a:solidFill>
                  <a:srgbClr val="9876AA"/>
                </a:solidFill>
                <a:effectLst/>
                <a:latin typeface="JetBrains Mono"/>
              </a:rPr>
              <a:t>DATABASE_VERSION </a:t>
            </a:r>
            <a:r>
              <a:rPr kumimoji="0" lang="en-US" altLang="en-US" sz="1200" b="1" i="0" u="none" strike="noStrike" cap="none" normalizeH="0" baseline="0" dirty="0">
                <a:ln>
                  <a:noFill/>
                </a:ln>
                <a:solidFill>
                  <a:srgbClr val="A9B7C6"/>
                </a:solidFill>
                <a:effectLst/>
                <a:latin typeface="JetBrains Mono"/>
              </a:rPr>
              <a:t>= </a:t>
            </a:r>
            <a:r>
              <a:rPr lang="en-US" altLang="en-US" sz="1200" b="1" dirty="0">
                <a:solidFill>
                  <a:srgbClr val="6897BB"/>
                </a:solidFill>
                <a:latin typeface="JetBrains Mono"/>
              </a:rPr>
              <a:t>1</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PASSWORD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"Password"</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"Name"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UID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"_id"</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TABLE_NAME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"USERS"</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createTable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"CREATE TABLE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TABLE_NAME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UID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INTEGER PRIMARY KEY AUTOINCREMENT,"</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VARCHAR(255),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PASSWORD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VARCHAR(255), UNIQUE("</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JetBrains Mono"/>
              </a:rPr>
              <a:t>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dropTable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"DROP TABLE IF EXISTS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TABLE_NAME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a:t>
            </a:r>
            <a:r>
              <a:rPr kumimoji="0" lang="en-US" altLang="en-US" sz="1200" b="1" i="0" u="none" strike="noStrike" cap="none" normalizeH="0" baseline="0" dirty="0">
                <a:ln>
                  <a:noFill/>
                </a:ln>
                <a:solidFill>
                  <a:srgbClr val="A9B7C6"/>
                </a:solidFill>
                <a:effectLst/>
                <a:latin typeface="JetBrains Mono"/>
              </a:rPr>
              <a:t>Context </a:t>
            </a:r>
            <a:r>
              <a:rPr kumimoji="0" lang="en-US" altLang="en-US" sz="1200" b="1" i="0" u="none" strike="noStrike" cap="none" normalizeH="0" baseline="0" dirty="0">
                <a:ln>
                  <a:noFill/>
                </a:ln>
                <a:solidFill>
                  <a:srgbClr val="9876AA"/>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endParaRPr lang="en-US" altLang="en-US" sz="1200" b="1" dirty="0">
              <a:solidFill>
                <a:srgbClr val="CC7832"/>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a:t>
            </a:r>
            <a:r>
              <a:rPr kumimoji="0" lang="en-US" altLang="en-US" sz="1200" b="1" i="0" u="none" strike="noStrike" cap="none" normalizeH="0" baseline="0" dirty="0">
                <a:ln>
                  <a:noFill/>
                </a:ln>
                <a:solidFill>
                  <a:srgbClr val="FFC66D"/>
                </a:solidFill>
                <a:effectLst/>
                <a:latin typeface="JetBrains Mono"/>
              </a:rPr>
              <a:t>SQLiteHelper</a:t>
            </a:r>
            <a:r>
              <a:rPr kumimoji="0" lang="en-US" altLang="en-US" sz="1200" b="1" i="0" u="none" strike="noStrike" cap="none" normalizeH="0" baseline="0" dirty="0">
                <a:ln>
                  <a:noFill/>
                </a:ln>
                <a:solidFill>
                  <a:srgbClr val="A9B7C6"/>
                </a:solidFill>
                <a:effectLst/>
                <a:latin typeface="JetBrains Mono"/>
              </a:rPr>
              <a:t>(Context context)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super</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 </a:t>
            </a:r>
            <a:r>
              <a:rPr kumimoji="0" lang="en-US" altLang="en-US" sz="1200" b="1" i="1" u="none" strike="noStrike" cap="none" normalizeH="0" baseline="0" dirty="0">
                <a:ln>
                  <a:noFill/>
                </a:ln>
                <a:solidFill>
                  <a:srgbClr val="9876AA"/>
                </a:solidFill>
                <a:effectLst/>
                <a:latin typeface="JetBrains Mono"/>
              </a:rPr>
              <a:t>DATABASE_NAME</a:t>
            </a:r>
            <a:r>
              <a:rPr kumimoji="0" lang="en-US" altLang="en-US" sz="1200" b="1" i="0" u="none" strike="noStrike" cap="none" normalizeH="0" baseline="0" dirty="0">
                <a:ln>
                  <a:noFill/>
                </a:ln>
                <a:solidFill>
                  <a:srgbClr val="CC7832"/>
                </a:solidFill>
                <a:effectLst/>
                <a:latin typeface="JetBrains Mono"/>
              </a:rPr>
              <a:t>, null, </a:t>
            </a:r>
            <a:r>
              <a:rPr kumimoji="0" lang="en-US" altLang="en-US" sz="1200" b="1" i="1" u="none" strike="noStrike" cap="none" normalizeH="0" baseline="0" dirty="0">
                <a:ln>
                  <a:noFill/>
                </a:ln>
                <a:solidFill>
                  <a:srgbClr val="9876AA"/>
                </a:solidFill>
                <a:effectLst/>
                <a:latin typeface="JetBrains Mono"/>
              </a:rPr>
              <a:t>DATABASE_VERSION</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this</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9876AA"/>
                </a:solidFill>
                <a:effectLst/>
                <a:latin typeface="JetBrains Mono"/>
              </a:rPr>
              <a:t>context</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Toast.</a:t>
            </a:r>
            <a:r>
              <a:rPr kumimoji="0" lang="en-US" altLang="en-US" sz="1200" b="1" i="1" u="none" strike="noStrike" cap="none" normalizeH="0" baseline="0" dirty="0">
                <a:ln>
                  <a:noFill/>
                </a:ln>
                <a:solidFill>
                  <a:srgbClr val="A9B7C6"/>
                </a:solidFill>
                <a:effectLst/>
                <a:latin typeface="JetBrains Mono"/>
              </a:rPr>
              <a:t>makeText</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"constructor called"</a:t>
            </a:r>
            <a:r>
              <a:rPr kumimoji="0" lang="en-US" altLang="en-US" sz="1200" b="1" i="0" u="none" strike="noStrike" cap="none" normalizeH="0" baseline="0" dirty="0">
                <a:ln>
                  <a:noFill/>
                </a:ln>
                <a:solidFill>
                  <a:srgbClr val="CC7832"/>
                </a:solidFill>
                <a:effectLst/>
                <a:latin typeface="JetBrains Mono"/>
              </a:rPr>
              <a:t>,</a:t>
            </a:r>
            <a:r>
              <a:rPr kumimoji="0" lang="en-US" altLang="en-US" sz="1200" b="1" i="0" u="none" strike="noStrike" cap="none" normalizeH="0" baseline="0" dirty="0">
                <a:ln>
                  <a:noFill/>
                </a:ln>
                <a:solidFill>
                  <a:srgbClr val="A9B7C6"/>
                </a:solidFill>
                <a:effectLst/>
                <a:latin typeface="JetBrains Mono"/>
              </a:rPr>
              <a:t>Toast.</a:t>
            </a:r>
            <a:r>
              <a:rPr kumimoji="0" lang="en-US" altLang="en-US" sz="1200" b="1" i="1" u="none" strike="noStrike" cap="none" normalizeH="0" baseline="0" dirty="0">
                <a:ln>
                  <a:noFill/>
                </a:ln>
                <a:solidFill>
                  <a:srgbClr val="9876AA"/>
                </a:solidFill>
                <a:effectLst/>
                <a:latin typeface="JetBrains Mono"/>
              </a:rPr>
              <a:t>LENGTH_SHORT</a:t>
            </a:r>
            <a:r>
              <a:rPr kumimoji="0" lang="en-US" altLang="en-US" sz="1200" b="1" i="0" u="none" strike="noStrike" cap="none" normalizeH="0" baseline="0" dirty="0">
                <a:ln>
                  <a:noFill/>
                </a:ln>
                <a:solidFill>
                  <a:srgbClr val="A9B7C6"/>
                </a:solidFill>
                <a:effectLst/>
                <a:latin typeface="JetBrains Mono"/>
              </a:rPr>
              <a:t>).show()</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C714DE9D-10B4-3B96-DA52-24B83A56C5CF}"/>
              </a:ext>
            </a:extLst>
          </p:cNvPr>
          <p:cNvSpPr txBox="1"/>
          <p:nvPr/>
        </p:nvSpPr>
        <p:spPr>
          <a:xfrm>
            <a:off x="6096000" y="1474234"/>
            <a:ext cx="5776930" cy="4154984"/>
          </a:xfrm>
          <a:prstGeom prst="rect">
            <a:avLst/>
          </a:prstGeom>
          <a:noFill/>
        </p:spPr>
        <p:txBody>
          <a:bodyPr wrap="square">
            <a:spAutoFit/>
          </a:bodyPr>
          <a:lstStyle/>
          <a:p>
            <a:r>
              <a:rPr kumimoji="0" lang="en-US" altLang="en-US" sz="1200" b="0"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BBB529"/>
                </a:solidFill>
                <a:effectLst/>
                <a:latin typeface="JetBrains Mono"/>
              </a:rPr>
              <a:t>@Override</a:t>
            </a:r>
            <a:br>
              <a:rPr kumimoji="0" lang="en-US" altLang="en-US" sz="1200" b="1" i="0" u="none" strike="noStrike" cap="none" normalizeH="0" baseline="0" dirty="0">
                <a:ln>
                  <a:noFill/>
                </a:ln>
                <a:solidFill>
                  <a:srgbClr val="BBB529"/>
                </a:solidFill>
                <a:effectLst/>
                <a:latin typeface="JetBrains Mono"/>
              </a:rPr>
            </a:br>
            <a:r>
              <a:rPr kumimoji="0" lang="en-US" altLang="en-US" sz="1200" b="1" i="0" u="none" strike="noStrike" cap="none" normalizeH="0" baseline="0" dirty="0">
                <a:ln>
                  <a:noFill/>
                </a:ln>
                <a:solidFill>
                  <a:srgbClr val="BBB529"/>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public void </a:t>
            </a:r>
            <a:r>
              <a:rPr kumimoji="0" lang="en-US" altLang="en-US" sz="1200" b="1" i="0" u="none" strike="noStrike" cap="none" normalizeH="0" baseline="0" dirty="0">
                <a:ln>
                  <a:noFill/>
                </a:ln>
                <a:solidFill>
                  <a:srgbClr val="FFC66D"/>
                </a:solidFill>
                <a:effectLst/>
                <a:latin typeface="JetBrains Mono"/>
              </a:rPr>
              <a:t>onCreate</a:t>
            </a:r>
            <a:r>
              <a:rPr kumimoji="0" lang="en-US" altLang="en-US" sz="1200" b="1" i="0" u="none" strike="noStrike" cap="none" normalizeH="0" baseline="0" dirty="0">
                <a:ln>
                  <a:noFill/>
                </a:ln>
                <a:solidFill>
                  <a:srgbClr val="A9B7C6"/>
                </a:solidFill>
                <a:effectLst/>
                <a:latin typeface="JetBrains Mono"/>
              </a:rPr>
              <a:t>(SQLiteDatabase db)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try</a:t>
            </a:r>
            <a:r>
              <a:rPr lang="en-US" altLang="en-US" sz="1200" b="1" dirty="0">
                <a:solidFill>
                  <a:srgbClr val="A9B7C6"/>
                </a:solidFill>
                <a:latin typeface="JetBrains Mono"/>
              </a:rPr>
              <a:t>{</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db.execSQL(</a:t>
            </a:r>
            <a:r>
              <a:rPr kumimoji="0" lang="en-US" altLang="en-US" sz="1200" b="1" i="1" u="none" strike="noStrike" cap="none" normalizeH="0" baseline="0" dirty="0">
                <a:ln>
                  <a:noFill/>
                </a:ln>
                <a:solidFill>
                  <a:srgbClr val="9876AA"/>
                </a:solidFill>
                <a:effectLst/>
                <a:latin typeface="JetBrains Mono"/>
              </a:rPr>
              <a:t>createTable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     </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catch </a:t>
            </a:r>
            <a:r>
              <a:rPr kumimoji="0" lang="en-US" altLang="en-US" sz="1200" b="1" i="0" u="none" strike="noStrike" cap="none" normalizeH="0" baseline="0" dirty="0">
                <a:ln>
                  <a:noFill/>
                </a:ln>
                <a:solidFill>
                  <a:srgbClr val="A9B7C6"/>
                </a:solidFill>
                <a:effectLst/>
                <a:latin typeface="JetBrains Mono"/>
              </a:rPr>
              <a:t>(SQLException e)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e.printStackTrace()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BBB529"/>
                </a:solidFill>
                <a:effectLst/>
                <a:latin typeface="JetBrains Mono"/>
              </a:rPr>
              <a:t>@Override</a:t>
            </a:r>
            <a:br>
              <a:rPr kumimoji="0" lang="en-US" altLang="en-US" sz="1200" b="1" i="0" u="none" strike="noStrike" cap="none" normalizeH="0" baseline="0" dirty="0">
                <a:ln>
                  <a:noFill/>
                </a:ln>
                <a:solidFill>
                  <a:srgbClr val="BBB529"/>
                </a:solidFill>
                <a:effectLst/>
                <a:latin typeface="JetBrains Mono"/>
              </a:rPr>
            </a:br>
            <a:r>
              <a:rPr kumimoji="0" lang="en-US" altLang="en-US" sz="1200" b="1" i="0" u="none" strike="noStrike" cap="none" normalizeH="0" baseline="0" dirty="0">
                <a:ln>
                  <a:noFill/>
                </a:ln>
                <a:solidFill>
                  <a:srgbClr val="BBB529"/>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public void </a:t>
            </a:r>
            <a:r>
              <a:rPr kumimoji="0" lang="en-US" altLang="en-US" sz="1200" b="1" i="0" u="none" strike="noStrike" cap="none" normalizeH="0" baseline="0" dirty="0">
                <a:ln>
                  <a:noFill/>
                </a:ln>
                <a:solidFill>
                  <a:srgbClr val="FFC66D"/>
                </a:solidFill>
                <a:effectLst/>
                <a:latin typeface="JetBrains Mono"/>
              </a:rPr>
              <a:t>onUpgrade</a:t>
            </a:r>
            <a:r>
              <a:rPr kumimoji="0" lang="en-US" altLang="en-US" sz="1200" b="1" i="0" u="none" strike="noStrike" cap="none" normalizeH="0" baseline="0" dirty="0">
                <a:ln>
                  <a:noFill/>
                </a:ln>
                <a:solidFill>
                  <a:srgbClr val="A9B7C6"/>
                </a:solidFill>
                <a:effectLst/>
                <a:latin typeface="JetBrains Mono"/>
              </a:rPr>
              <a:t>(SQLiteDatabase db</a:t>
            </a:r>
            <a:r>
              <a:rPr kumimoji="0" lang="en-US" altLang="en-US" sz="1200" b="1" i="0" u="none" strike="noStrike" cap="none" normalizeH="0" baseline="0" dirty="0">
                <a:ln>
                  <a:noFill/>
                </a:ln>
                <a:solidFill>
                  <a:srgbClr val="CC7832"/>
                </a:solidFill>
                <a:effectLst/>
                <a:latin typeface="JetBrains Mono"/>
              </a:rPr>
              <a:t>, int </a:t>
            </a:r>
            <a:r>
              <a:rPr kumimoji="0" lang="en-US" altLang="en-US" sz="1200" b="1" i="0" u="none" strike="noStrike" cap="none" normalizeH="0" baseline="0" dirty="0">
                <a:ln>
                  <a:noFill/>
                </a:ln>
                <a:solidFill>
                  <a:srgbClr val="A9B7C6"/>
                </a:solidFill>
                <a:effectLst/>
                <a:latin typeface="JetBrains Mono"/>
              </a:rPr>
              <a:t>oldVersion</a:t>
            </a:r>
            <a:r>
              <a:rPr kumimoji="0" lang="en-US" altLang="en-US" sz="1200" b="1" i="0" u="none" strike="noStrike" cap="none" normalizeH="0" baseline="0" dirty="0">
                <a:ln>
                  <a:noFill/>
                </a:ln>
                <a:solidFill>
                  <a:srgbClr val="CC7832"/>
                </a:solidFill>
                <a:effectLst/>
                <a:latin typeface="JetBrains Mono"/>
              </a:rPr>
              <a:t>, int </a:t>
            </a:r>
            <a:r>
              <a:rPr kumimoji="0" lang="en-US" altLang="en-US" sz="1200" b="1" i="0" u="none" strike="noStrike" cap="none" normalizeH="0" baseline="0" dirty="0">
                <a:ln>
                  <a:noFill/>
                </a:ln>
                <a:solidFill>
                  <a:srgbClr val="A9B7C6"/>
                </a:solidFill>
                <a:effectLst/>
                <a:latin typeface="JetBrains Mono"/>
              </a:rPr>
              <a:t>newVersion)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db.execSQL(</a:t>
            </a:r>
            <a:r>
              <a:rPr kumimoji="0" lang="en-US" altLang="en-US" sz="1200" b="1" i="0" u="none" strike="noStrike" cap="none" normalizeH="0" baseline="0" dirty="0">
                <a:ln>
                  <a:noFill/>
                </a:ln>
                <a:solidFill>
                  <a:srgbClr val="6A8759"/>
                </a:solidFill>
                <a:effectLst/>
                <a:latin typeface="JetBrains Mono"/>
              </a:rPr>
              <a:t>"DROP TABLE if exists table1;"</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try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db.execSQL(</a:t>
            </a:r>
            <a:r>
              <a:rPr kumimoji="0" lang="en-US" altLang="en-US" sz="1200" b="1" i="1" u="none" strike="noStrike" cap="none" normalizeH="0" baseline="0" dirty="0">
                <a:ln>
                  <a:noFill/>
                </a:ln>
                <a:solidFill>
                  <a:srgbClr val="9876AA"/>
                </a:solidFill>
                <a:effectLst/>
                <a:latin typeface="JetBrains Mono"/>
              </a:rPr>
              <a:t>dropTable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onCreate(db)</a:t>
            </a:r>
            <a:r>
              <a:rPr lang="en-US" altLang="en-US" sz="1200" b="1" dirty="0">
                <a:solidFill>
                  <a:srgbClr val="CC7832"/>
                </a:solidFill>
                <a:latin typeface="JetBrains Mono"/>
              </a:rPr>
              <a:t>;</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catch </a:t>
            </a:r>
            <a:r>
              <a:rPr kumimoji="0" lang="en-US" altLang="en-US" sz="1200" b="1" i="0" u="none" strike="noStrike" cap="none" normalizeH="0" baseline="0" dirty="0">
                <a:ln>
                  <a:noFill/>
                </a:ln>
                <a:solidFill>
                  <a:srgbClr val="A9B7C6"/>
                </a:solidFill>
                <a:effectLst/>
                <a:latin typeface="JetBrains Mono"/>
              </a:rPr>
              <a:t>(SQLException e)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e.printStackTrace()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endParaRPr lang="en-US" sz="1200" b="1" dirty="0"/>
          </a:p>
        </p:txBody>
      </p:sp>
      <p:sp>
        <p:nvSpPr>
          <p:cNvPr id="9" name="CasellaDiTesto 8">
            <a:extLst>
              <a:ext uri="{FF2B5EF4-FFF2-40B4-BE49-F238E27FC236}">
                <a16:creationId xmlns:a16="http://schemas.microsoft.com/office/drawing/2014/main" id="{902A23E1-43D2-61D9-10BD-98254AA96BFE}"/>
              </a:ext>
            </a:extLst>
          </p:cNvPr>
          <p:cNvSpPr txBox="1"/>
          <p:nvPr/>
        </p:nvSpPr>
        <p:spPr>
          <a:xfrm>
            <a:off x="568030" y="5752235"/>
            <a:ext cx="11055939" cy="584775"/>
          </a:xfrm>
          <a:prstGeom prst="rect">
            <a:avLst/>
          </a:prstGeom>
          <a:noFill/>
        </p:spPr>
        <p:txBody>
          <a:bodyPr wrap="square">
            <a:spAutoFit/>
          </a:bodyPr>
          <a:lstStyle/>
          <a:p>
            <a:r>
              <a:rPr lang="en-US" sz="1600" dirty="0"/>
              <a:t>Avoid RAW queries like executeQuery("select * FROM table;"); because they are dangerous because we can run any query that has a valid SQL syntax. Actually. IDE has high SQL syntax control.</a:t>
            </a:r>
          </a:p>
        </p:txBody>
      </p:sp>
    </p:spTree>
    <p:extLst>
      <p:ext uri="{BB962C8B-B14F-4D97-AF65-F5344CB8AC3E}">
        <p14:creationId xmlns:p14="http://schemas.microsoft.com/office/powerpoint/2010/main" val="1367577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FAF69-9BD8-94E5-44BE-7DEE67327E9D}"/>
              </a:ext>
            </a:extLst>
          </p:cNvPr>
          <p:cNvSpPr>
            <a:spLocks noGrp="1"/>
          </p:cNvSpPr>
          <p:nvPr>
            <p:ph type="title"/>
          </p:nvPr>
        </p:nvSpPr>
        <p:spPr/>
        <p:txBody>
          <a:bodyPr/>
          <a:lstStyle/>
          <a:p>
            <a:r>
              <a:rPr lang="en-US" dirty="0"/>
              <a:t>Insert Data</a:t>
            </a:r>
          </a:p>
        </p:txBody>
      </p:sp>
      <p:sp>
        <p:nvSpPr>
          <p:cNvPr id="4" name="Rectangle 1">
            <a:extLst>
              <a:ext uri="{FF2B5EF4-FFF2-40B4-BE49-F238E27FC236}">
                <a16:creationId xmlns:a16="http://schemas.microsoft.com/office/drawing/2014/main" id="{496054F5-D6EC-1BB8-8997-0E977AD2A85C}"/>
              </a:ext>
            </a:extLst>
          </p:cNvPr>
          <p:cNvSpPr>
            <a:spLocks noChangeArrowheads="1"/>
          </p:cNvSpPr>
          <p:nvPr/>
        </p:nvSpPr>
        <p:spPr bwMode="auto">
          <a:xfrm>
            <a:off x="6458552" y="1785356"/>
            <a:ext cx="5733448"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mj-lt"/>
              </a:rPr>
              <a:t>public class </a:t>
            </a:r>
            <a:r>
              <a:rPr kumimoji="0" lang="en-US" altLang="en-US" sz="1400" b="1" i="0" u="none" strike="noStrike" cap="none" normalizeH="0" baseline="0" dirty="0">
                <a:ln>
                  <a:noFill/>
                </a:ln>
                <a:solidFill>
                  <a:srgbClr val="A9B7C6"/>
                </a:solidFill>
                <a:effectLst/>
                <a:latin typeface="+mj-lt"/>
              </a:rPr>
              <a:t>DataBaseAdapter  {</a:t>
            </a:r>
            <a:br>
              <a:rPr kumimoji="0" lang="en-US" altLang="en-US" sz="1400" b="1" i="0" u="none" strike="noStrike" cap="none" normalizeH="0" baseline="0" dirty="0">
                <a:ln>
                  <a:noFill/>
                </a:ln>
                <a:solidFill>
                  <a:srgbClr val="A9B7C6"/>
                </a:solidFill>
                <a:effectLst/>
                <a:latin typeface="+mj-lt"/>
              </a:rPr>
            </a:br>
            <a:br>
              <a:rPr kumimoji="0" lang="en-US" altLang="en-US" sz="1400" b="1" i="0" u="none" strike="noStrike" cap="none" normalizeH="0" baseline="0" dirty="0">
                <a:ln>
                  <a:noFill/>
                </a:ln>
                <a:solidFill>
                  <a:srgbClr val="A9B7C6"/>
                </a:solidFill>
                <a:effectLst/>
                <a:latin typeface="+mj-lt"/>
              </a:rPr>
            </a:br>
            <a:r>
              <a:rPr kumimoji="0" lang="en-US" altLang="en-US" sz="1400" b="1" i="0" u="none" strike="noStrike" cap="none" normalizeH="0" baseline="0" dirty="0">
                <a:ln>
                  <a:noFill/>
                </a:ln>
                <a:solidFill>
                  <a:srgbClr val="A9B7C6"/>
                </a:solidFill>
                <a:effectLst/>
                <a:latin typeface="+mj-lt"/>
              </a:rPr>
              <a:t>    </a:t>
            </a:r>
            <a:r>
              <a:rPr kumimoji="0" lang="en-US" altLang="en-US" sz="1400" b="1" i="0" u="none" strike="noStrike" cap="none" normalizeH="0" baseline="0" dirty="0">
                <a:ln>
                  <a:noFill/>
                </a:ln>
                <a:solidFill>
                  <a:srgbClr val="CC7832"/>
                </a:solidFill>
                <a:effectLst/>
                <a:latin typeface="+mj-lt"/>
              </a:rPr>
              <a:t>private </a:t>
            </a:r>
            <a:r>
              <a:rPr kumimoji="0" lang="en-US" altLang="en-US" sz="1400" b="1" i="0" u="none" strike="noStrike" cap="none" normalizeH="0" baseline="0" dirty="0">
                <a:ln>
                  <a:noFill/>
                </a:ln>
                <a:solidFill>
                  <a:srgbClr val="A9B7C6"/>
                </a:solidFill>
                <a:effectLst/>
                <a:latin typeface="+mj-lt"/>
              </a:rPr>
              <a:t>SQLiteHelper </a:t>
            </a:r>
            <a:r>
              <a:rPr kumimoji="0" lang="en-US" altLang="en-US" sz="1400" b="1" i="0" u="none" strike="noStrike" cap="none" normalizeH="0" baseline="0" dirty="0" err="1">
                <a:ln>
                  <a:noFill/>
                </a:ln>
                <a:solidFill>
                  <a:srgbClr val="9876AA"/>
                </a:solidFill>
                <a:effectLst/>
                <a:latin typeface="+mj-lt"/>
              </a:rPr>
              <a:t>sqLiteHelper</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private </a:t>
            </a:r>
            <a:r>
              <a:rPr kumimoji="0" lang="en-US" altLang="en-US" sz="1400" b="1" i="0" u="none" strike="noStrike" cap="none" normalizeH="0" baseline="0" dirty="0">
                <a:ln>
                  <a:noFill/>
                </a:ln>
                <a:solidFill>
                  <a:srgbClr val="A9B7C6"/>
                </a:solidFill>
                <a:effectLst/>
                <a:latin typeface="+mj-lt"/>
              </a:rPr>
              <a:t>Context </a:t>
            </a:r>
            <a:r>
              <a:rPr kumimoji="0" lang="en-US" altLang="en-US" sz="1400" b="1" i="0" u="none" strike="noStrike" cap="none" normalizeH="0" baseline="0" dirty="0">
                <a:ln>
                  <a:noFill/>
                </a:ln>
                <a:solidFill>
                  <a:srgbClr val="9876AA"/>
                </a:solidFill>
                <a:effectLst/>
                <a:latin typeface="+mj-lt"/>
              </a:rPr>
              <a:t>context</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a:t>
            </a:r>
            <a:r>
              <a:rPr kumimoji="0" lang="en-US" altLang="en-US" sz="1400" b="1" i="0" u="none" strike="noStrike" cap="none" normalizeH="0" baseline="0" dirty="0">
                <a:ln>
                  <a:noFill/>
                </a:ln>
                <a:solidFill>
                  <a:srgbClr val="CC7832"/>
                </a:solidFill>
                <a:effectLst/>
                <a:latin typeface="JetBrains Mono"/>
              </a:rPr>
              <a:t>public </a:t>
            </a:r>
            <a:r>
              <a:rPr kumimoji="0" lang="en-US" altLang="en-US" sz="1400" b="1" i="0" u="none" strike="noStrike" cap="none" normalizeH="0" baseline="0" dirty="0">
                <a:ln>
                  <a:noFill/>
                </a:ln>
                <a:solidFill>
                  <a:srgbClr val="FFC66D"/>
                </a:solidFill>
                <a:effectLst/>
                <a:latin typeface="JetBrains Mono"/>
              </a:rPr>
              <a:t>DataBaseAdapter</a:t>
            </a:r>
            <a:r>
              <a:rPr kumimoji="0" lang="en-US" altLang="en-US" sz="1400" b="1" i="0" u="none" strike="noStrike" cap="none" normalizeH="0" baseline="0" dirty="0">
                <a:ln>
                  <a:noFill/>
                </a:ln>
                <a:solidFill>
                  <a:srgbClr val="A9B7C6"/>
                </a:solidFill>
                <a:effectLst/>
                <a:latin typeface="JetBrains Mono"/>
              </a:rPr>
              <a:t>(Context context)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CC7832"/>
                </a:solidFill>
                <a:effectLst/>
                <a:latin typeface="JetBrains Mono"/>
              </a:rPr>
              <a:t>this</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a:ln>
                  <a:noFill/>
                </a:ln>
                <a:solidFill>
                  <a:srgbClr val="9876AA"/>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SQLiteHelper(context)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A9B7C6"/>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A9B7C6"/>
              </a:solidFill>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JetBrains Mono"/>
              </a:rPr>
              <a:t>public long  </a:t>
            </a:r>
            <a:r>
              <a:rPr kumimoji="0" lang="en-US" altLang="en-US" sz="1400" b="1" i="0" u="none" strike="noStrike" cap="none" normalizeH="0" baseline="0" dirty="0" err="1">
                <a:ln>
                  <a:noFill/>
                </a:ln>
                <a:solidFill>
                  <a:srgbClr val="FFC66D"/>
                </a:solidFill>
                <a:effectLst/>
                <a:latin typeface="JetBrains Mono"/>
              </a:rPr>
              <a:t>insertData</a:t>
            </a:r>
            <a:r>
              <a:rPr kumimoji="0" lang="en-US" altLang="en-US" sz="1400" b="1" i="0" u="none" strike="noStrike" cap="none" normalizeH="0" baseline="0" dirty="0">
                <a:ln>
                  <a:noFill/>
                </a:ln>
                <a:solidFill>
                  <a:srgbClr val="A9B7C6"/>
                </a:solidFill>
                <a:effectLst/>
                <a:latin typeface="JetBrains Mono"/>
              </a:rPr>
              <a:t>(String username</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String pass)</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 </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ContentValues()</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SQLiteDatabase</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db</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.getWritableDatabase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NAME</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PASSWORD</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password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long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err="1">
                <a:ln>
                  <a:noFill/>
                </a:ln>
                <a:solidFill>
                  <a:srgbClr val="A9B7C6"/>
                </a:solidFill>
                <a:effectLst/>
                <a:latin typeface="JetBrains Mono"/>
              </a:rPr>
              <a:t>db.insert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TABLE_NAME</a:t>
            </a:r>
            <a:r>
              <a:rPr kumimoji="0" lang="en-US" altLang="en-US" sz="1400" b="1" i="0" u="none" strike="noStrike" cap="none" normalizeH="0" baseline="0" dirty="0" err="1">
                <a:ln>
                  <a:noFill/>
                </a:ln>
                <a:solidFill>
                  <a:srgbClr val="CC7832"/>
                </a:solidFill>
                <a:effectLst/>
                <a:latin typeface="JetBrains Mono"/>
              </a:rPr>
              <a:t>,null,</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return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p>
          <a:p>
            <a:pPr lvl="1" eaLnBrk="0" fontAlgn="base" hangingPunct="0">
              <a:spcBef>
                <a:spcPct val="0"/>
              </a:spcBef>
              <a:spcAft>
                <a:spcPct val="0"/>
              </a:spcAft>
            </a:pPr>
            <a:r>
              <a:rPr kumimoji="0" lang="en-US" altLang="en-US" sz="1400" b="1" i="0" u="none" strike="noStrike" cap="none" normalizeH="0" baseline="0" dirty="0">
                <a:ln>
                  <a:noFill/>
                </a:ln>
                <a:solidFill>
                  <a:srgbClr val="A9B7C6"/>
                </a:solidFill>
                <a:effectLst/>
                <a:latin typeface="+mj-lt"/>
              </a:rPr>
              <a:t>}</a:t>
            </a:r>
            <a:endParaRPr kumimoji="0" lang="en-US" altLang="en-US" sz="1400" b="1" i="0" u="none" strike="noStrike" cap="none" normalizeH="0" baseline="0" dirty="0">
              <a:ln>
                <a:noFill/>
              </a:ln>
              <a:solidFill>
                <a:schemeClr val="tx1"/>
              </a:solidFill>
              <a:effectLst/>
              <a:latin typeface="+mj-lt"/>
            </a:endParaRPr>
          </a:p>
        </p:txBody>
      </p:sp>
      <p:sp>
        <p:nvSpPr>
          <p:cNvPr id="10" name="CasellaDiTesto 9">
            <a:extLst>
              <a:ext uri="{FF2B5EF4-FFF2-40B4-BE49-F238E27FC236}">
                <a16:creationId xmlns:a16="http://schemas.microsoft.com/office/drawing/2014/main" id="{DF89DB58-A403-77D1-B099-537F312DBAAF}"/>
              </a:ext>
            </a:extLst>
          </p:cNvPr>
          <p:cNvSpPr txBox="1"/>
          <p:nvPr/>
        </p:nvSpPr>
        <p:spPr>
          <a:xfrm>
            <a:off x="609600" y="1541556"/>
            <a:ext cx="6026870" cy="1246495"/>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endParaRPr lang="en-US" sz="1100" dirty="0">
              <a:latin typeface="+mj-lt"/>
            </a:endParaRPr>
          </a:p>
          <a:p>
            <a:pPr marL="228600" indent="-228600">
              <a:buFont typeface="+mj-lt"/>
              <a:buAutoNum type="arabicPeriod"/>
            </a:pPr>
            <a:r>
              <a:rPr lang="en-US" sz="1600" dirty="0">
                <a:latin typeface="+mj-lt"/>
              </a:rPr>
              <a:t>Get a reference to database</a:t>
            </a:r>
          </a:p>
          <a:p>
            <a:pPr marL="228600" indent="-228600">
              <a:buFont typeface="+mj-lt"/>
              <a:buAutoNum type="arabicPeriod"/>
            </a:pPr>
            <a:r>
              <a:rPr lang="en-US" sz="1600" dirty="0">
                <a:latin typeface="+mj-lt"/>
              </a:rPr>
              <a:t>Use ContentValues to store data </a:t>
            </a:r>
          </a:p>
          <a:p>
            <a:pPr marL="228600" indent="-228600">
              <a:buFont typeface="+mj-lt"/>
              <a:buAutoNum type="arabicPeriod"/>
            </a:pPr>
            <a:r>
              <a:rPr lang="en-US" sz="1600" dirty="0">
                <a:latin typeface="+mj-lt"/>
              </a:rPr>
              <a:t>Insert record inside database with insert() method</a:t>
            </a:r>
          </a:p>
          <a:p>
            <a:pPr marL="228600" indent="-228600">
              <a:buFont typeface="+mj-lt"/>
              <a:buAutoNum type="arabicPeriod"/>
            </a:pPr>
            <a:r>
              <a:rPr lang="en-US" sz="1600" dirty="0">
                <a:latin typeface="+mj-lt"/>
              </a:rPr>
              <a:t>Return result of the operation.</a:t>
            </a:r>
          </a:p>
        </p:txBody>
      </p:sp>
      <p:sp>
        <p:nvSpPr>
          <p:cNvPr id="5" name="CasellaDiTesto 4">
            <a:extLst>
              <a:ext uri="{FF2B5EF4-FFF2-40B4-BE49-F238E27FC236}">
                <a16:creationId xmlns:a16="http://schemas.microsoft.com/office/drawing/2014/main" id="{24BC674B-A4B6-15C7-BCAA-56E9149514CF}"/>
              </a:ext>
            </a:extLst>
          </p:cNvPr>
          <p:cNvSpPr txBox="1"/>
          <p:nvPr/>
        </p:nvSpPr>
        <p:spPr>
          <a:xfrm>
            <a:off x="543612" y="2981337"/>
            <a:ext cx="5310433" cy="2862322"/>
          </a:xfrm>
          <a:prstGeom prst="rect">
            <a:avLst/>
          </a:prstGeom>
          <a:noFill/>
        </p:spPr>
        <p:txBody>
          <a:bodyPr wrap="square">
            <a:spAutoFit/>
          </a:bodyPr>
          <a:lstStyle/>
          <a:p>
            <a:pPr marL="171450" indent="-171450" rtl="0">
              <a:spcBef>
                <a:spcPts val="0"/>
              </a:spcBef>
              <a:spcAft>
                <a:spcPts val="0"/>
              </a:spcAft>
              <a:buFont typeface="Arial" panose="020B0604020202020204" pitchFamily="34" charset="0"/>
              <a:buChar char="•"/>
            </a:pPr>
            <a:r>
              <a:rPr lang="en-US" sz="1800" dirty="0">
                <a:latin typeface="+mj-lt"/>
              </a:rPr>
              <a:t>By initializing SQLiteHelper we have not  yet accessed the database, to access a database object that represents the physical database file stored on our device, we must call the getWriteableDatabase() method and that ‘ll trigger the other lifecycle methods of SQLiteOpenHelper.</a:t>
            </a:r>
          </a:p>
          <a:p>
            <a:pPr marL="285750" indent="-285750" rtl="0">
              <a:spcBef>
                <a:spcPts val="0"/>
              </a:spcBef>
              <a:spcAft>
                <a:spcPts val="0"/>
              </a:spcAft>
              <a:buFont typeface="Arial" panose="020B0604020202020204" pitchFamily="34" charset="0"/>
              <a:buChar char="•"/>
            </a:pPr>
            <a:endParaRPr lang="en-US" sz="1800" dirty="0">
              <a:latin typeface="+mj-lt"/>
            </a:endParaRPr>
          </a:p>
          <a:p>
            <a:pPr marL="171450" indent="-171450" rtl="0">
              <a:spcBef>
                <a:spcPts val="0"/>
              </a:spcBef>
              <a:spcAft>
                <a:spcPts val="0"/>
              </a:spcAft>
              <a:buFont typeface="Arial" panose="020B0604020202020204" pitchFamily="34" charset="0"/>
              <a:buChar char="•"/>
            </a:pPr>
            <a:r>
              <a:rPr lang="en-US" sz="1800" dirty="0">
                <a:latin typeface="+mj-lt"/>
              </a:rPr>
              <a:t>ContentValues </a:t>
            </a:r>
            <a:r>
              <a:rPr lang="en-US" sz="1800" b="0" i="0" u="none" strike="noStrike" dirty="0">
                <a:solidFill>
                  <a:srgbClr val="000000"/>
                </a:solidFill>
                <a:effectLst/>
                <a:latin typeface="+mj-lt"/>
              </a:rPr>
              <a:t>Java Class that maps data structure, takes as parameters a Key and a Value. For every column specify the name of the column as KEY. </a:t>
            </a:r>
          </a:p>
        </p:txBody>
      </p:sp>
    </p:spTree>
    <p:extLst>
      <p:ext uri="{BB962C8B-B14F-4D97-AF65-F5344CB8AC3E}">
        <p14:creationId xmlns:p14="http://schemas.microsoft.com/office/powerpoint/2010/main" val="3730953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FAF69-9BD8-94E5-44BE-7DEE67327E9D}"/>
              </a:ext>
            </a:extLst>
          </p:cNvPr>
          <p:cNvSpPr>
            <a:spLocks noGrp="1"/>
          </p:cNvSpPr>
          <p:nvPr>
            <p:ph type="title"/>
          </p:nvPr>
        </p:nvSpPr>
        <p:spPr/>
        <p:txBody>
          <a:bodyPr/>
          <a:lstStyle/>
          <a:p>
            <a:r>
              <a:rPr lang="en-US" dirty="0"/>
              <a:t>Insert Data</a:t>
            </a:r>
          </a:p>
        </p:txBody>
      </p:sp>
      <p:sp>
        <p:nvSpPr>
          <p:cNvPr id="4" name="Rectangle 1">
            <a:extLst>
              <a:ext uri="{FF2B5EF4-FFF2-40B4-BE49-F238E27FC236}">
                <a16:creationId xmlns:a16="http://schemas.microsoft.com/office/drawing/2014/main" id="{496054F5-D6EC-1BB8-8997-0E977AD2A85C}"/>
              </a:ext>
            </a:extLst>
          </p:cNvPr>
          <p:cNvSpPr>
            <a:spLocks noChangeArrowheads="1"/>
          </p:cNvSpPr>
          <p:nvPr/>
        </p:nvSpPr>
        <p:spPr bwMode="auto">
          <a:xfrm>
            <a:off x="6458552" y="1691088"/>
            <a:ext cx="5733448"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mj-lt"/>
              </a:rPr>
              <a:t>public class </a:t>
            </a:r>
            <a:r>
              <a:rPr kumimoji="0" lang="en-US" altLang="en-US" sz="1400" b="1" i="0" u="none" strike="noStrike" cap="none" normalizeH="0" baseline="0" dirty="0">
                <a:ln>
                  <a:noFill/>
                </a:ln>
                <a:solidFill>
                  <a:srgbClr val="A9B7C6"/>
                </a:solidFill>
                <a:effectLst/>
                <a:latin typeface="+mj-lt"/>
              </a:rPr>
              <a:t>DataBaseAdapter  {</a:t>
            </a:r>
            <a:br>
              <a:rPr kumimoji="0" lang="en-US" altLang="en-US" sz="1400" b="1" i="0" u="none" strike="noStrike" cap="none" normalizeH="0" baseline="0" dirty="0">
                <a:ln>
                  <a:noFill/>
                </a:ln>
                <a:solidFill>
                  <a:srgbClr val="A9B7C6"/>
                </a:solidFill>
                <a:effectLst/>
                <a:latin typeface="+mj-lt"/>
              </a:rPr>
            </a:br>
            <a:br>
              <a:rPr kumimoji="0" lang="en-US" altLang="en-US" sz="1400" b="1" i="0" u="none" strike="noStrike" cap="none" normalizeH="0" baseline="0" dirty="0">
                <a:ln>
                  <a:noFill/>
                </a:ln>
                <a:solidFill>
                  <a:srgbClr val="A9B7C6"/>
                </a:solidFill>
                <a:effectLst/>
                <a:latin typeface="+mj-lt"/>
              </a:rPr>
            </a:br>
            <a:r>
              <a:rPr kumimoji="0" lang="en-US" altLang="en-US" sz="1400" b="1" i="0" u="none" strike="noStrike" cap="none" normalizeH="0" baseline="0" dirty="0">
                <a:ln>
                  <a:noFill/>
                </a:ln>
                <a:solidFill>
                  <a:srgbClr val="A9B7C6"/>
                </a:solidFill>
                <a:effectLst/>
                <a:latin typeface="+mj-lt"/>
              </a:rPr>
              <a:t>    </a:t>
            </a:r>
            <a:r>
              <a:rPr kumimoji="0" lang="en-US" altLang="en-US" sz="1400" b="1" i="0" u="none" strike="noStrike" cap="none" normalizeH="0" baseline="0" dirty="0">
                <a:ln>
                  <a:noFill/>
                </a:ln>
                <a:solidFill>
                  <a:srgbClr val="CC7832"/>
                </a:solidFill>
                <a:effectLst/>
                <a:latin typeface="+mj-lt"/>
              </a:rPr>
              <a:t>private </a:t>
            </a:r>
            <a:r>
              <a:rPr kumimoji="0" lang="en-US" altLang="en-US" sz="1400" b="1" i="0" u="none" strike="noStrike" cap="none" normalizeH="0" baseline="0" dirty="0">
                <a:ln>
                  <a:noFill/>
                </a:ln>
                <a:solidFill>
                  <a:srgbClr val="A9B7C6"/>
                </a:solidFill>
                <a:effectLst/>
                <a:latin typeface="+mj-lt"/>
              </a:rPr>
              <a:t>SQLiteHelper </a:t>
            </a:r>
            <a:r>
              <a:rPr kumimoji="0" lang="en-US" altLang="en-US" sz="1400" b="1" i="0" u="none" strike="noStrike" cap="none" normalizeH="0" baseline="0" dirty="0" err="1">
                <a:ln>
                  <a:noFill/>
                </a:ln>
                <a:solidFill>
                  <a:srgbClr val="9876AA"/>
                </a:solidFill>
                <a:effectLst/>
                <a:latin typeface="+mj-lt"/>
              </a:rPr>
              <a:t>sqLiteHelper</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private </a:t>
            </a:r>
            <a:r>
              <a:rPr kumimoji="0" lang="en-US" altLang="en-US" sz="1400" b="1" i="0" u="none" strike="noStrike" cap="none" normalizeH="0" baseline="0" dirty="0">
                <a:ln>
                  <a:noFill/>
                </a:ln>
                <a:solidFill>
                  <a:srgbClr val="A9B7C6"/>
                </a:solidFill>
                <a:effectLst/>
                <a:latin typeface="+mj-lt"/>
              </a:rPr>
              <a:t>Context </a:t>
            </a:r>
            <a:r>
              <a:rPr kumimoji="0" lang="en-US" altLang="en-US" sz="1400" b="1" i="0" u="none" strike="noStrike" cap="none" normalizeH="0" baseline="0" dirty="0">
                <a:ln>
                  <a:noFill/>
                </a:ln>
                <a:solidFill>
                  <a:srgbClr val="9876AA"/>
                </a:solidFill>
                <a:effectLst/>
                <a:latin typeface="+mj-lt"/>
              </a:rPr>
              <a:t>context</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a:t>
            </a:r>
            <a:r>
              <a:rPr kumimoji="0" lang="en-US" altLang="en-US" sz="1400" b="1" i="0" u="none" strike="noStrike" cap="none" normalizeH="0" baseline="0" dirty="0">
                <a:ln>
                  <a:noFill/>
                </a:ln>
                <a:solidFill>
                  <a:srgbClr val="CC7832"/>
                </a:solidFill>
                <a:effectLst/>
                <a:latin typeface="JetBrains Mono"/>
              </a:rPr>
              <a:t>public </a:t>
            </a:r>
            <a:r>
              <a:rPr kumimoji="0" lang="en-US" altLang="en-US" sz="1400" b="1" i="0" u="none" strike="noStrike" cap="none" normalizeH="0" baseline="0" dirty="0">
                <a:ln>
                  <a:noFill/>
                </a:ln>
                <a:solidFill>
                  <a:srgbClr val="FFC66D"/>
                </a:solidFill>
                <a:effectLst/>
                <a:latin typeface="JetBrains Mono"/>
              </a:rPr>
              <a:t>DataBaseAdapter</a:t>
            </a:r>
            <a:r>
              <a:rPr kumimoji="0" lang="en-US" altLang="en-US" sz="1400" b="1" i="0" u="none" strike="noStrike" cap="none" normalizeH="0" baseline="0" dirty="0">
                <a:ln>
                  <a:noFill/>
                </a:ln>
                <a:solidFill>
                  <a:srgbClr val="A9B7C6"/>
                </a:solidFill>
                <a:effectLst/>
                <a:latin typeface="JetBrains Mono"/>
              </a:rPr>
              <a:t>(Context context)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CC7832"/>
                </a:solidFill>
                <a:effectLst/>
                <a:latin typeface="JetBrains Mono"/>
              </a:rPr>
              <a:t>this</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a:ln>
                  <a:noFill/>
                </a:ln>
                <a:solidFill>
                  <a:srgbClr val="9876AA"/>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SQLiteHelper(context)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A9B7C6"/>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A9B7C6"/>
              </a:solidFill>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JetBrains Mono"/>
              </a:rPr>
              <a:t>public long  </a:t>
            </a:r>
            <a:r>
              <a:rPr kumimoji="0" lang="en-US" altLang="en-US" sz="1400" b="1" i="0" u="none" strike="noStrike" cap="none" normalizeH="0" baseline="0" dirty="0" err="1">
                <a:ln>
                  <a:noFill/>
                </a:ln>
                <a:solidFill>
                  <a:srgbClr val="FFC66D"/>
                </a:solidFill>
                <a:effectLst/>
                <a:latin typeface="JetBrains Mono"/>
              </a:rPr>
              <a:t>insertData</a:t>
            </a:r>
            <a:r>
              <a:rPr kumimoji="0" lang="en-US" altLang="en-US" sz="1400" b="1" i="0" u="none" strike="noStrike" cap="none" normalizeH="0" baseline="0" dirty="0">
                <a:ln>
                  <a:noFill/>
                </a:ln>
                <a:solidFill>
                  <a:srgbClr val="A9B7C6"/>
                </a:solidFill>
                <a:effectLst/>
                <a:latin typeface="JetBrains Mono"/>
              </a:rPr>
              <a:t>(String username</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String pass)</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 </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ContentValues()</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SQLiteDatabase</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db</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.getWritableDatabase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NAME</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contentValues.put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PASSWORD</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password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long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err="1">
                <a:ln>
                  <a:noFill/>
                </a:ln>
                <a:solidFill>
                  <a:srgbClr val="A9B7C6"/>
                </a:solidFill>
                <a:effectLst/>
                <a:latin typeface="JetBrains Mono"/>
              </a:rPr>
              <a:t>db.insert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TABLE_NAME</a:t>
            </a:r>
            <a:r>
              <a:rPr kumimoji="0" lang="en-US" altLang="en-US" sz="1400" b="1" i="0" u="none" strike="noStrike" cap="none" normalizeH="0" baseline="0" dirty="0" err="1">
                <a:ln>
                  <a:noFill/>
                </a:ln>
                <a:solidFill>
                  <a:srgbClr val="CC7832"/>
                </a:solidFill>
                <a:effectLst/>
                <a:latin typeface="JetBrains Mono"/>
              </a:rPr>
              <a:t>,null,</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return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p>
          <a:p>
            <a:pPr lvl="1" eaLnBrk="0" fontAlgn="base" hangingPunct="0">
              <a:spcBef>
                <a:spcPct val="0"/>
              </a:spcBef>
              <a:spcAft>
                <a:spcPct val="0"/>
              </a:spcAft>
            </a:pPr>
            <a:r>
              <a:rPr kumimoji="0" lang="en-US" altLang="en-US" sz="1400" b="1" i="0" u="none" strike="noStrike" cap="none" normalizeH="0" baseline="0" dirty="0">
                <a:ln>
                  <a:noFill/>
                </a:ln>
                <a:solidFill>
                  <a:srgbClr val="A9B7C6"/>
                </a:solidFill>
                <a:effectLst/>
                <a:latin typeface="+mj-lt"/>
              </a:rPr>
              <a:t>}</a:t>
            </a:r>
            <a:endParaRPr kumimoji="0" lang="en-US" altLang="en-US" sz="1400" b="1" i="0" u="none" strike="noStrike" cap="none" normalizeH="0" baseline="0" dirty="0">
              <a:ln>
                <a:noFill/>
              </a:ln>
              <a:solidFill>
                <a:schemeClr val="tx1"/>
              </a:solidFill>
              <a:effectLst/>
              <a:latin typeface="+mj-lt"/>
            </a:endParaRPr>
          </a:p>
        </p:txBody>
      </p:sp>
      <p:sp>
        <p:nvSpPr>
          <p:cNvPr id="6" name="CasellaDiTesto 5">
            <a:extLst>
              <a:ext uri="{FF2B5EF4-FFF2-40B4-BE49-F238E27FC236}">
                <a16:creationId xmlns:a16="http://schemas.microsoft.com/office/drawing/2014/main" id="{7E427A1D-DA86-30F6-7E46-2DC0FD06DF02}"/>
              </a:ext>
            </a:extLst>
          </p:cNvPr>
          <p:cNvSpPr txBox="1"/>
          <p:nvPr/>
        </p:nvSpPr>
        <p:spPr>
          <a:xfrm>
            <a:off x="430490" y="1794783"/>
            <a:ext cx="5848952" cy="4339650"/>
          </a:xfrm>
          <a:prstGeom prst="rect">
            <a:avLst/>
          </a:prstGeom>
          <a:noFill/>
        </p:spPr>
        <p:txBody>
          <a:bodyPr wrap="square">
            <a:spAutoFit/>
          </a:bodyPr>
          <a:lstStyle/>
          <a:p>
            <a:pPr rtl="0">
              <a:spcBef>
                <a:spcPts val="0"/>
              </a:spcBef>
              <a:spcAft>
                <a:spcPts val="0"/>
              </a:spcAft>
            </a:pPr>
            <a:endParaRPr lang="en-US" sz="1200" b="0" i="0" u="none" strike="noStrike" dirty="0">
              <a:solidFill>
                <a:srgbClr val="000000"/>
              </a:solidFill>
              <a:effectLst/>
              <a:latin typeface="+mj-lt"/>
            </a:endParaRPr>
          </a:p>
          <a:p>
            <a:pPr marL="285750" indent="-285750" rtl="0">
              <a:spcBef>
                <a:spcPts val="0"/>
              </a:spcBef>
              <a:spcAft>
                <a:spcPts val="0"/>
              </a:spcAft>
              <a:buFont typeface="Arial" panose="020B0604020202020204" pitchFamily="34" charset="0"/>
              <a:buChar char="•"/>
            </a:pPr>
            <a:r>
              <a:rPr lang="en-US" sz="1200" b="1" i="1" u="none" strike="noStrike" dirty="0">
                <a:solidFill>
                  <a:srgbClr val="000000"/>
                </a:solidFill>
                <a:effectLst/>
                <a:latin typeface="+mj-lt"/>
              </a:rPr>
              <a:t>Insert(String table, String </a:t>
            </a:r>
            <a:r>
              <a:rPr lang="en-US" sz="1200" b="1" i="1" u="none" strike="noStrike" dirty="0" err="1">
                <a:solidFill>
                  <a:srgbClr val="000000"/>
                </a:solidFill>
                <a:effectLst/>
                <a:latin typeface="+mj-lt"/>
              </a:rPr>
              <a:t>nullColumnHack</a:t>
            </a:r>
            <a:r>
              <a:rPr lang="en-US" sz="1200" b="1" i="1" u="none" strike="noStrike" dirty="0">
                <a:solidFill>
                  <a:srgbClr val="000000"/>
                </a:solidFill>
                <a:effectLst/>
                <a:latin typeface="+mj-lt"/>
              </a:rPr>
              <a:t>, ContentValues </a:t>
            </a:r>
            <a:r>
              <a:rPr lang="en-US" sz="1200" b="1" i="1" u="none" strike="noStrike" dirty="0" err="1">
                <a:solidFill>
                  <a:srgbClr val="000000"/>
                </a:solidFill>
                <a:effectLst/>
                <a:latin typeface="+mj-lt"/>
              </a:rPr>
              <a:t>contentValues</a:t>
            </a:r>
            <a:r>
              <a:rPr lang="en-US" sz="1200" b="1" i="1" u="none" strike="noStrike" dirty="0">
                <a:solidFill>
                  <a:srgbClr val="000000"/>
                </a:solidFill>
                <a:effectLst/>
                <a:latin typeface="+mj-lt"/>
              </a:rPr>
              <a:t>)</a:t>
            </a:r>
          </a:p>
          <a:p>
            <a:pPr lvl="1"/>
            <a:r>
              <a:rPr lang="en-US" sz="1200" b="0" i="0" u="none" strike="noStrike" dirty="0" err="1">
                <a:solidFill>
                  <a:srgbClr val="000000"/>
                </a:solidFill>
                <a:effectLst/>
                <a:latin typeface="+mj-lt"/>
              </a:rPr>
              <a:t>nullColumnHack</a:t>
            </a:r>
            <a:r>
              <a:rPr lang="en-US" sz="1200" b="0" i="0" u="none" strike="noStrike" dirty="0">
                <a:solidFill>
                  <a:srgbClr val="000000"/>
                </a:solidFill>
                <a:effectLst/>
                <a:latin typeface="+mj-lt"/>
              </a:rPr>
              <a:t> is optional and may be null. SQL doesn't allow inserting a completely empty row without naming at least one column name. If provide empty values, no column names are known, and an empty row can't be inserted. If not set to null, the </a:t>
            </a:r>
            <a:r>
              <a:rPr lang="en-US" sz="1200" b="0" i="0" u="none" strike="noStrike" dirty="0" err="1">
                <a:solidFill>
                  <a:srgbClr val="000000"/>
                </a:solidFill>
                <a:effectLst/>
                <a:latin typeface="+mj-lt"/>
              </a:rPr>
              <a:t>nullColumnHack</a:t>
            </a:r>
            <a:r>
              <a:rPr lang="en-US" sz="1200" b="0" i="0" u="none" strike="noStrike" dirty="0">
                <a:solidFill>
                  <a:srgbClr val="000000"/>
                </a:solidFill>
                <a:effectLst/>
                <a:latin typeface="+mj-lt"/>
              </a:rPr>
              <a:t> parameter provides the name of the nullable column name to explicitly insert a NULL into in the case where your values is empty.</a:t>
            </a:r>
          </a:p>
          <a:p>
            <a:pPr lvl="1"/>
            <a:r>
              <a:rPr lang="en-US" sz="1200" dirty="0">
                <a:solidFill>
                  <a:srgbClr val="000000"/>
                </a:solidFill>
                <a:latin typeface="+mj-lt"/>
              </a:rPr>
              <a:t>Ex:</a:t>
            </a:r>
            <a:endParaRPr lang="en-US" sz="1200" b="0" i="0" u="none" strike="noStrike" dirty="0">
              <a:solidFill>
                <a:srgbClr val="000000"/>
              </a:solidFill>
              <a:effectLst/>
              <a:latin typeface="+mj-lt"/>
            </a:endParaRPr>
          </a:p>
          <a:p>
            <a:pPr lvl="1"/>
            <a:r>
              <a:rPr lang="en-US" sz="1200" b="0" i="0" u="none" strike="noStrike" dirty="0" err="1">
                <a:solidFill>
                  <a:srgbClr val="A9B7C6"/>
                </a:solidFill>
                <a:effectLst/>
                <a:latin typeface="Courier New" panose="02070309020205020404" pitchFamily="49" charset="0"/>
              </a:rPr>
              <a:t>db.insert</a:t>
            </a:r>
            <a:r>
              <a:rPr lang="en-US" sz="1200" b="0" i="0" u="none" strike="noStrike" dirty="0">
                <a:solidFill>
                  <a:srgbClr val="A9B7C6"/>
                </a:solidFill>
                <a:effectLst/>
                <a:latin typeface="Courier New" panose="02070309020205020404" pitchFamily="49" charset="0"/>
              </a:rPr>
              <a:t>(</a:t>
            </a:r>
            <a:r>
              <a:rPr lang="en-US" sz="1200" b="0" i="0" u="none" strike="noStrike" dirty="0" err="1">
                <a:solidFill>
                  <a:srgbClr val="A9B7C6"/>
                </a:solidFill>
                <a:effectLst/>
                <a:latin typeface="Courier New" panose="02070309020205020404" pitchFamily="49" charset="0"/>
              </a:rPr>
              <a:t>SQLiteHelper.</a:t>
            </a:r>
            <a:r>
              <a:rPr lang="en-US" sz="1200" b="0" i="1" u="none" strike="noStrike" dirty="0" err="1">
                <a:solidFill>
                  <a:srgbClr val="9876AA"/>
                </a:solidFill>
                <a:effectLst/>
                <a:latin typeface="Courier New" panose="02070309020205020404" pitchFamily="49" charset="0"/>
              </a:rPr>
              <a:t>TABLE_NAME</a:t>
            </a:r>
            <a:r>
              <a:rPr lang="en-US" sz="1200" b="0" i="0" u="none" strike="noStrike" dirty="0" err="1">
                <a:solidFill>
                  <a:srgbClr val="CC7832"/>
                </a:solidFill>
                <a:effectLst/>
                <a:latin typeface="Courier New" panose="02070309020205020404" pitchFamily="49" charset="0"/>
              </a:rPr>
              <a:t>,null,</a:t>
            </a:r>
            <a:r>
              <a:rPr lang="en-US" sz="1200" b="0" i="0" u="none" strike="noStrike" dirty="0" err="1">
                <a:solidFill>
                  <a:srgbClr val="9876AA"/>
                </a:solidFill>
                <a:effectLst/>
                <a:latin typeface="Courier New" panose="02070309020205020404" pitchFamily="49" charset="0"/>
              </a:rPr>
              <a:t>contentValues</a:t>
            </a:r>
            <a:r>
              <a:rPr lang="en-US" sz="1200" b="0" i="0" u="none" strike="noStrike" dirty="0">
                <a:solidFill>
                  <a:srgbClr val="9876AA"/>
                </a:solidFill>
                <a:effectLst/>
                <a:latin typeface="Courier New" panose="02070309020205020404" pitchFamily="49" charset="0"/>
              </a:rPr>
              <a:t>)</a:t>
            </a:r>
            <a:r>
              <a:rPr lang="en-US" sz="1200" b="0" i="0" u="none" strike="noStrike" dirty="0">
                <a:solidFill>
                  <a:srgbClr val="CC7832"/>
                </a:solidFill>
                <a:effectLst/>
                <a:latin typeface="Courier New" panose="02070309020205020404" pitchFamily="49" charset="0"/>
              </a:rPr>
              <a:t>;</a:t>
            </a:r>
            <a:endParaRPr lang="en-US" sz="1200" b="0" dirty="0">
              <a:effectLst/>
            </a:endParaRPr>
          </a:p>
          <a:p>
            <a:pPr lvl="1"/>
            <a:r>
              <a:rPr lang="en-US" sz="1200" b="0" i="0" u="none" strike="noStrike" dirty="0">
                <a:solidFill>
                  <a:srgbClr val="000000"/>
                </a:solidFill>
                <a:effectLst/>
                <a:latin typeface="+mj-lt"/>
              </a:rPr>
              <a:t>this wouldn’t work</a:t>
            </a:r>
            <a:r>
              <a:rPr lang="en-US" sz="1200" dirty="0">
                <a:latin typeface="+mj-lt"/>
              </a:rPr>
              <a:t>, but if s</a:t>
            </a:r>
            <a:r>
              <a:rPr lang="en-US" sz="1200" b="0" i="0" u="none" strike="noStrike" dirty="0">
                <a:solidFill>
                  <a:srgbClr val="000000"/>
                </a:solidFill>
                <a:effectLst/>
                <a:latin typeface="+mj-lt"/>
              </a:rPr>
              <a:t>pecify name of any 1 column inside table can be NULL, we can have other column but is needed to be specified.</a:t>
            </a:r>
            <a:endParaRPr lang="en-US" sz="1200" b="0" dirty="0">
              <a:effectLst/>
              <a:latin typeface="+mj-lt"/>
            </a:endParaRPr>
          </a:p>
          <a:p>
            <a:pPr lvl="1"/>
            <a:r>
              <a:rPr lang="en-US" sz="1200" b="0" i="0" u="none" strike="noStrike" dirty="0" err="1">
                <a:solidFill>
                  <a:srgbClr val="A9B7C6"/>
                </a:solidFill>
                <a:effectLst/>
                <a:latin typeface="+mj-lt"/>
              </a:rPr>
              <a:t>db.insert</a:t>
            </a:r>
            <a:r>
              <a:rPr lang="en-US" sz="1200" b="0" i="0" u="none" strike="noStrike" dirty="0">
                <a:solidFill>
                  <a:srgbClr val="A9B7C6"/>
                </a:solidFill>
                <a:effectLst/>
                <a:latin typeface="+mj-lt"/>
              </a:rPr>
              <a:t>(</a:t>
            </a:r>
            <a:r>
              <a:rPr lang="en-US" sz="1200" b="0" i="0" u="none" strike="noStrike" dirty="0" err="1">
                <a:solidFill>
                  <a:srgbClr val="A9B7C6"/>
                </a:solidFill>
                <a:effectLst/>
                <a:latin typeface="+mj-lt"/>
              </a:rPr>
              <a:t>SQLiteHelper.</a:t>
            </a:r>
            <a:r>
              <a:rPr lang="en-US" sz="1200" b="0" i="1" u="none" strike="noStrike" dirty="0" err="1">
                <a:solidFill>
                  <a:srgbClr val="9876AA"/>
                </a:solidFill>
                <a:effectLst/>
                <a:latin typeface="+mj-lt"/>
              </a:rPr>
              <a:t>TABLE_NAME</a:t>
            </a:r>
            <a:r>
              <a:rPr lang="en-US" sz="1200" b="0" i="0" u="none" strike="noStrike" dirty="0" err="1">
                <a:solidFill>
                  <a:srgbClr val="CC7832"/>
                </a:solidFill>
                <a:effectLst/>
                <a:latin typeface="+mj-lt"/>
              </a:rPr>
              <a:t>,</a:t>
            </a:r>
            <a:r>
              <a:rPr lang="en-US" sz="1200" b="0" i="0" u="none" strike="noStrike" dirty="0" err="1">
                <a:solidFill>
                  <a:srgbClr val="A9B7C6"/>
                </a:solidFill>
                <a:effectLst/>
                <a:latin typeface="+mj-lt"/>
              </a:rPr>
              <a:t>SQLiteHelper.</a:t>
            </a:r>
            <a:r>
              <a:rPr lang="en-US" sz="1200" b="0" i="1" u="none" strike="noStrike" dirty="0" err="1">
                <a:solidFill>
                  <a:srgbClr val="9876AA"/>
                </a:solidFill>
                <a:effectLst/>
                <a:latin typeface="+mj-lt"/>
              </a:rPr>
              <a:t>COLUMN_NAME</a:t>
            </a:r>
            <a:r>
              <a:rPr lang="en-US" sz="1200" b="0" i="0" u="none" strike="noStrike" dirty="0" err="1">
                <a:solidFill>
                  <a:srgbClr val="CC7832"/>
                </a:solidFill>
                <a:effectLst/>
                <a:latin typeface="+mj-lt"/>
              </a:rPr>
              <a:t>,</a:t>
            </a:r>
            <a:r>
              <a:rPr lang="en-US" sz="1200" b="0" i="0" u="none" strike="noStrike" dirty="0" err="1">
                <a:solidFill>
                  <a:srgbClr val="9876AA"/>
                </a:solidFill>
                <a:effectLst/>
                <a:latin typeface="+mj-lt"/>
              </a:rPr>
              <a:t>contentValues</a:t>
            </a:r>
            <a:r>
              <a:rPr lang="en-US" sz="1200" b="0" i="0" u="none" strike="noStrike" dirty="0">
                <a:solidFill>
                  <a:srgbClr val="9876AA"/>
                </a:solidFill>
                <a:effectLst/>
                <a:latin typeface="+mj-lt"/>
              </a:rPr>
              <a:t>)</a:t>
            </a:r>
            <a:r>
              <a:rPr lang="en-US" sz="1200" b="0" i="0" u="none" strike="noStrike" dirty="0">
                <a:solidFill>
                  <a:srgbClr val="CC7832"/>
                </a:solidFill>
                <a:effectLst/>
                <a:latin typeface="+mj-lt"/>
              </a:rPr>
              <a:t>;</a:t>
            </a:r>
            <a:endParaRPr lang="en-US" sz="1200" b="0" dirty="0">
              <a:effectLst/>
              <a:latin typeface="+mj-lt"/>
            </a:endParaRPr>
          </a:p>
          <a:p>
            <a:pPr lvl="1"/>
            <a:r>
              <a:rPr lang="en-US" sz="1200" b="0" i="0" u="none" strike="noStrike" dirty="0">
                <a:solidFill>
                  <a:srgbClr val="000000"/>
                </a:solidFill>
                <a:effectLst/>
                <a:latin typeface="+mj-lt"/>
              </a:rPr>
              <a:t>in this way we can insert a null row.</a:t>
            </a:r>
          </a:p>
          <a:p>
            <a:pPr lvl="1"/>
            <a:endParaRPr lang="en-US" sz="1200" b="0" i="0" u="none" strike="noStrike" dirty="0">
              <a:solidFill>
                <a:srgbClr val="000000"/>
              </a:solidFill>
              <a:effectLst/>
              <a:latin typeface="+mj-lt"/>
            </a:endParaRPr>
          </a:p>
          <a:p>
            <a:pPr marL="171450" indent="-171450" rtl="0">
              <a:spcBef>
                <a:spcPts val="0"/>
              </a:spcBef>
              <a:spcAft>
                <a:spcPts val="0"/>
              </a:spcAft>
              <a:buFont typeface="Arial" panose="020B0604020202020204" pitchFamily="34" charset="0"/>
              <a:buChar char="•"/>
            </a:pPr>
            <a:r>
              <a:rPr lang="en-US" sz="1200" dirty="0">
                <a:solidFill>
                  <a:srgbClr val="000000"/>
                </a:solidFill>
                <a:latin typeface="Arial" panose="020B0604020202020204" pitchFamily="34" charset="0"/>
              </a:rPr>
              <a:t>I</a:t>
            </a:r>
            <a:r>
              <a:rPr lang="en-US" sz="1200" b="0" i="0" u="none" strike="noStrike" dirty="0">
                <a:solidFill>
                  <a:srgbClr val="000000"/>
                </a:solidFill>
                <a:effectLst/>
                <a:latin typeface="Arial" panose="020B0604020202020204" pitchFamily="34" charset="0"/>
              </a:rPr>
              <a:t>f insert operation is successful it will return ID inserted row  or -1 if the operation fails.</a:t>
            </a:r>
            <a:r>
              <a:rPr lang="en-US" sz="1200" dirty="0"/>
              <a:t> </a:t>
            </a:r>
            <a:r>
              <a:rPr lang="en-US" sz="1200" b="0" i="0" u="none" strike="noStrike" dirty="0">
                <a:solidFill>
                  <a:srgbClr val="000000"/>
                </a:solidFill>
                <a:effectLst/>
                <a:latin typeface="Arial" panose="020B0604020202020204" pitchFamily="34" charset="0"/>
              </a:rPr>
              <a:t>public long insert.</a:t>
            </a:r>
          </a:p>
          <a:p>
            <a:pPr lvl="1"/>
            <a:endParaRPr lang="en-US" sz="1200" dirty="0">
              <a:latin typeface="+mj-lt"/>
            </a:endParaRPr>
          </a:p>
          <a:p>
            <a:pPr lvl="1"/>
            <a:endParaRPr lang="en-US" sz="1200" b="1" dirty="0">
              <a:solidFill>
                <a:srgbClr val="000000"/>
              </a:solidFill>
              <a:latin typeface="+mj-lt"/>
            </a:endParaRPr>
          </a:p>
          <a:p>
            <a:pPr lvl="1"/>
            <a:endParaRPr lang="en-US" sz="1200" b="1" dirty="0">
              <a:solidFill>
                <a:srgbClr val="000000"/>
              </a:solidFill>
              <a:latin typeface="+mj-lt"/>
            </a:endParaRPr>
          </a:p>
          <a:p>
            <a:pPr lvl="1"/>
            <a:r>
              <a:rPr lang="en-US" sz="1200" b="1" dirty="0">
                <a:solidFill>
                  <a:srgbClr val="000000"/>
                </a:solidFill>
                <a:latin typeface="+mj-lt"/>
              </a:rPr>
              <a:t>Note</a:t>
            </a:r>
          </a:p>
          <a:p>
            <a:pPr lvl="1"/>
            <a:r>
              <a:rPr lang="en-US" sz="1200" b="0" i="0" u="none" strike="noStrike" dirty="0">
                <a:solidFill>
                  <a:srgbClr val="000000"/>
                </a:solidFill>
                <a:effectLst/>
                <a:latin typeface="+mj-lt"/>
              </a:rPr>
              <a:t>Every time we modify database schemas, we must change database versions to avoid runtime exceptions. </a:t>
            </a:r>
            <a:endParaRPr lang="en-US" sz="1200" b="0" dirty="0">
              <a:effectLst/>
              <a:latin typeface="+mj-lt"/>
            </a:endParaRPr>
          </a:p>
          <a:p>
            <a:endParaRPr lang="en-US" sz="1200" dirty="0">
              <a:latin typeface="+mj-lt"/>
            </a:endParaRPr>
          </a:p>
        </p:txBody>
      </p:sp>
    </p:spTree>
    <p:extLst>
      <p:ext uri="{BB962C8B-B14F-4D97-AF65-F5344CB8AC3E}">
        <p14:creationId xmlns:p14="http://schemas.microsoft.com/office/powerpoint/2010/main" val="40392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04D21-3FE2-ED08-2DD0-87CDD8BF6D24}"/>
              </a:ext>
            </a:extLst>
          </p:cNvPr>
          <p:cNvSpPr>
            <a:spLocks noGrp="1"/>
          </p:cNvSpPr>
          <p:nvPr>
            <p:ph type="title"/>
          </p:nvPr>
        </p:nvSpPr>
        <p:spPr/>
        <p:txBody>
          <a:bodyPr/>
          <a:lstStyle/>
          <a:p>
            <a:r>
              <a:rPr lang="en-US" dirty="0"/>
              <a:t>Internal Structure</a:t>
            </a:r>
          </a:p>
        </p:txBody>
      </p:sp>
      <p:sp>
        <p:nvSpPr>
          <p:cNvPr id="3" name="Segnaposto contenuto 2">
            <a:extLst>
              <a:ext uri="{FF2B5EF4-FFF2-40B4-BE49-F238E27FC236}">
                <a16:creationId xmlns:a16="http://schemas.microsoft.com/office/drawing/2014/main" id="{751C3FDB-4859-C9C8-CB87-57B18A541513}"/>
              </a:ext>
            </a:extLst>
          </p:cNvPr>
          <p:cNvSpPr>
            <a:spLocks noGrp="1"/>
          </p:cNvSpPr>
          <p:nvPr>
            <p:ph idx="1"/>
          </p:nvPr>
        </p:nvSpPr>
        <p:spPr>
          <a:xfrm>
            <a:off x="609600" y="1600202"/>
            <a:ext cx="10972800" cy="1567140"/>
          </a:xfrm>
        </p:spPr>
        <p:txBody>
          <a:bodyPr>
            <a:normAutofit/>
          </a:bodyPr>
          <a:lstStyle/>
          <a:p>
            <a:pPr marL="0" indent="0">
              <a:buNone/>
            </a:pPr>
            <a:r>
              <a:rPr lang="en-US" sz="2200" dirty="0">
                <a:latin typeface="+mj-lt"/>
              </a:rPr>
              <a:t>Shared preferences internally has an in-memory storage on top of disk storage. Every operation goes through in-memory storage first and then to the disk if </a:t>
            </a:r>
            <a:r>
              <a:rPr lang="en-US" sz="2200" dirty="0" err="1">
                <a:latin typeface="+mj-lt"/>
              </a:rPr>
              <a:t>necessary.</a:t>
            </a:r>
            <a:r>
              <a:rPr lang="en-US" sz="2200" b="0" i="0" dirty="0" err="1">
                <a:effectLst/>
                <a:latin typeface="+mj-lt"/>
              </a:rPr>
              <a:t>In</a:t>
            </a:r>
            <a:r>
              <a:rPr lang="en-US" sz="2200" b="0" i="0" dirty="0">
                <a:effectLst/>
                <a:latin typeface="+mj-lt"/>
              </a:rPr>
              <a:t>-memory storage is basically a HashMap which allows O(1) runtime complexity for all operations and Disk storage is an xml file.</a:t>
            </a:r>
          </a:p>
          <a:p>
            <a:pPr marL="0" indent="0">
              <a:buNone/>
            </a:pPr>
            <a:endParaRPr lang="en-US" sz="2200" b="0" i="0" dirty="0">
              <a:solidFill>
                <a:srgbClr val="292929"/>
              </a:solidFill>
              <a:effectLst/>
              <a:latin typeface="+mj-lt"/>
            </a:endParaRPr>
          </a:p>
          <a:p>
            <a:pPr marL="0" indent="0">
              <a:buNone/>
            </a:pPr>
            <a:endParaRPr lang="en-US" sz="2200" dirty="0">
              <a:latin typeface="+mj-lt"/>
            </a:endParaRPr>
          </a:p>
        </p:txBody>
      </p:sp>
      <p:sp>
        <p:nvSpPr>
          <p:cNvPr id="4" name="Rectangle 1">
            <a:extLst>
              <a:ext uri="{FF2B5EF4-FFF2-40B4-BE49-F238E27FC236}">
                <a16:creationId xmlns:a16="http://schemas.microsoft.com/office/drawing/2014/main" id="{EB0FC232-47D5-D904-E9D2-B670D509DB6B}"/>
              </a:ext>
            </a:extLst>
          </p:cNvPr>
          <p:cNvSpPr>
            <a:spLocks noChangeArrowheads="1"/>
          </p:cNvSpPr>
          <p:nvPr/>
        </p:nvSpPr>
        <p:spPr bwMode="auto">
          <a:xfrm>
            <a:off x="8262723" y="3690659"/>
            <a:ext cx="3843552"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25000" dirty="0">
                <a:ln>
                  <a:noFill/>
                </a:ln>
                <a:effectLst/>
                <a:latin typeface="JetBrains Mono"/>
              </a:rPr>
              <a:t> &lt;?xml version='1.0' encoding='utf-8' standalone='yes' ?&gt;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&lt;map&gt;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&lt;string name="KEY"&gt;value&lt;/string&gt;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&lt;/map&gt;</a:t>
            </a:r>
            <a:endParaRPr kumimoji="0" lang="en-US" altLang="en-US" sz="4000" b="1" i="0" u="none" strike="noStrike" cap="none" normalizeH="0" baseline="-25000" dirty="0">
              <a:ln>
                <a:noFill/>
              </a:ln>
              <a:effectLst/>
              <a:latin typeface="Arial" panose="020B0604020202020204" pitchFamily="34" charset="0"/>
            </a:endParaRPr>
          </a:p>
        </p:txBody>
      </p:sp>
      <p:pic>
        <p:nvPicPr>
          <p:cNvPr id="6" name="Immagine 5">
            <a:extLst>
              <a:ext uri="{FF2B5EF4-FFF2-40B4-BE49-F238E27FC236}">
                <a16:creationId xmlns:a16="http://schemas.microsoft.com/office/drawing/2014/main" id="{8B8143E0-C062-A9D4-2252-4FD1DF950EE1}"/>
              </a:ext>
            </a:extLst>
          </p:cNvPr>
          <p:cNvPicPr>
            <a:picLocks noChangeAspect="1"/>
          </p:cNvPicPr>
          <p:nvPr/>
        </p:nvPicPr>
        <p:blipFill rotWithShape="1">
          <a:blip r:embed="rId2">
            <a:extLst>
              <a:ext uri="{28A0092B-C50C-407E-A947-70E740481C1C}">
                <a14:useLocalDpi xmlns:a14="http://schemas.microsoft.com/office/drawing/2010/main" val="0"/>
              </a:ext>
            </a:extLst>
          </a:blip>
          <a:srcRect l="21978" t="4102" r="22744" b="3842"/>
          <a:stretch/>
        </p:blipFill>
        <p:spPr>
          <a:xfrm>
            <a:off x="3925834" y="3814121"/>
            <a:ext cx="4138367" cy="2007910"/>
          </a:xfrm>
          <a:prstGeom prst="roundRect">
            <a:avLst/>
          </a:prstGeom>
        </p:spPr>
      </p:pic>
      <p:sp>
        <p:nvSpPr>
          <p:cNvPr id="8" name="CasellaDiTesto 7">
            <a:extLst>
              <a:ext uri="{FF2B5EF4-FFF2-40B4-BE49-F238E27FC236}">
                <a16:creationId xmlns:a16="http://schemas.microsoft.com/office/drawing/2014/main" id="{831A99BF-AEEB-5016-CB4A-E9DF56D0A011}"/>
              </a:ext>
            </a:extLst>
          </p:cNvPr>
          <p:cNvSpPr txBox="1"/>
          <p:nvPr/>
        </p:nvSpPr>
        <p:spPr>
          <a:xfrm>
            <a:off x="313849" y="3992304"/>
            <a:ext cx="3512724" cy="338554"/>
          </a:xfrm>
          <a:prstGeom prst="rect">
            <a:avLst/>
          </a:prstGeom>
          <a:noFill/>
        </p:spPr>
        <p:txBody>
          <a:bodyPr wrap="square">
            <a:spAutoFit/>
          </a:bodyPr>
          <a:lstStyle/>
          <a:p>
            <a:r>
              <a:rPr lang="en-US" sz="1600" b="0" i="0" dirty="0">
                <a:solidFill>
                  <a:srgbClr val="292929"/>
                </a:solidFill>
                <a:effectLst/>
                <a:latin typeface="Menlo"/>
              </a:rPr>
              <a:t>value map = HashMap&lt;String, Any&gt;()</a:t>
            </a:r>
            <a:endParaRPr lang="en-US" sz="1600" dirty="0"/>
          </a:p>
        </p:txBody>
      </p:sp>
      <p:cxnSp>
        <p:nvCxnSpPr>
          <p:cNvPr id="10" name="Connettore a gomito 9">
            <a:extLst>
              <a:ext uri="{FF2B5EF4-FFF2-40B4-BE49-F238E27FC236}">
                <a16:creationId xmlns:a16="http://schemas.microsoft.com/office/drawing/2014/main" id="{949FBD70-36B8-388E-B929-1CF4F4125262}"/>
              </a:ext>
            </a:extLst>
          </p:cNvPr>
          <p:cNvCxnSpPr>
            <a:cxnSpLocks/>
            <a:stCxn id="6" idx="1"/>
            <a:endCxn id="8" idx="2"/>
          </p:cNvCxnSpPr>
          <p:nvPr/>
        </p:nvCxnSpPr>
        <p:spPr>
          <a:xfrm rot="10800000">
            <a:off x="2070212" y="4330858"/>
            <a:ext cx="1855623" cy="487218"/>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Connettore a gomito 16">
            <a:extLst>
              <a:ext uri="{FF2B5EF4-FFF2-40B4-BE49-F238E27FC236}">
                <a16:creationId xmlns:a16="http://schemas.microsoft.com/office/drawing/2014/main" id="{BEFAA921-97D6-9A87-97AA-E093FBB23FE3}"/>
              </a:ext>
            </a:extLst>
          </p:cNvPr>
          <p:cNvCxnSpPr>
            <a:cxnSpLocks/>
            <a:stCxn id="6" idx="3"/>
            <a:endCxn id="4" idx="2"/>
          </p:cNvCxnSpPr>
          <p:nvPr/>
        </p:nvCxnSpPr>
        <p:spPr>
          <a:xfrm flipV="1">
            <a:off x="8064201" y="4521656"/>
            <a:ext cx="2120298" cy="296420"/>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4915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5EAC6-816F-402E-4D73-D8B4C2333948}"/>
              </a:ext>
            </a:extLst>
          </p:cNvPr>
          <p:cNvSpPr>
            <a:spLocks noGrp="1"/>
          </p:cNvSpPr>
          <p:nvPr>
            <p:ph type="title"/>
          </p:nvPr>
        </p:nvSpPr>
        <p:spPr/>
        <p:txBody>
          <a:bodyPr/>
          <a:lstStyle/>
          <a:p>
            <a:r>
              <a:rPr lang="en-US" dirty="0"/>
              <a:t>Get Data</a:t>
            </a:r>
          </a:p>
        </p:txBody>
      </p:sp>
      <p:sp>
        <p:nvSpPr>
          <p:cNvPr id="6" name="CasellaDiTesto 5">
            <a:extLst>
              <a:ext uri="{FF2B5EF4-FFF2-40B4-BE49-F238E27FC236}">
                <a16:creationId xmlns:a16="http://schemas.microsoft.com/office/drawing/2014/main" id="{E229D3DF-F833-6FC7-6344-766B9AF9E25D}"/>
              </a:ext>
            </a:extLst>
          </p:cNvPr>
          <p:cNvSpPr txBox="1"/>
          <p:nvPr/>
        </p:nvSpPr>
        <p:spPr>
          <a:xfrm>
            <a:off x="609600" y="1569137"/>
            <a:ext cx="10633436" cy="1600438"/>
          </a:xfrm>
          <a:prstGeom prst="rect">
            <a:avLst/>
          </a:prstGeom>
          <a:noFill/>
        </p:spPr>
        <p:txBody>
          <a:bodyPr wrap="square">
            <a:spAutoFit/>
          </a:bodyPr>
          <a:lstStyle/>
          <a:p>
            <a:pPr rtl="0" fontAlgn="base">
              <a:spcBef>
                <a:spcPts val="0"/>
              </a:spcBef>
              <a:spcAft>
                <a:spcPts val="0"/>
              </a:spcAft>
              <a:buFont typeface="+mj-lt"/>
              <a:buAutoNum type="arabicPeriod"/>
            </a:pPr>
            <a:r>
              <a:rPr lang="en-US" sz="1400" dirty="0">
                <a:solidFill>
                  <a:srgbClr val="000000"/>
                </a:solidFill>
                <a:latin typeface="Arial" panose="020B0604020202020204" pitchFamily="34" charset="0"/>
              </a:rPr>
              <a:t> C</a:t>
            </a:r>
            <a:r>
              <a:rPr lang="en-US" sz="1400" b="0" i="0" u="none" strike="noStrike" dirty="0">
                <a:solidFill>
                  <a:srgbClr val="000000"/>
                </a:solidFill>
                <a:effectLst/>
                <a:latin typeface="Arial" panose="020B0604020202020204" pitchFamily="34" charset="0"/>
              </a:rPr>
              <a:t>reate an object reference to SQLiteOpenHelper</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SQLiteOpenHelper </a:t>
            </a:r>
            <a:r>
              <a:rPr lang="en-US" sz="1400" b="0" i="1" u="none" strike="noStrike" dirty="0" err="1">
                <a:solidFill>
                  <a:srgbClr val="000000"/>
                </a:solidFill>
                <a:effectLst/>
                <a:latin typeface="Arial" panose="020B0604020202020204" pitchFamily="34" charset="0"/>
              </a:rPr>
              <a:t>sqLiteHelper</a:t>
            </a:r>
            <a:r>
              <a:rPr lang="en-US" sz="1400" b="0" i="1" u="none" strike="noStrike" dirty="0">
                <a:solidFill>
                  <a:srgbClr val="000000"/>
                </a:solidFill>
                <a:effectLst/>
                <a:latin typeface="Arial" panose="020B0604020202020204" pitchFamily="34" charset="0"/>
              </a:rPr>
              <a:t> = new SQLiteHelper(context);</a:t>
            </a:r>
            <a:endParaRPr lang="en-US" sz="1400" b="0" dirty="0">
              <a:effectLst/>
            </a:endParaRPr>
          </a:p>
          <a:p>
            <a:pPr rtl="0" fontAlgn="base">
              <a:spcBef>
                <a:spcPts val="0"/>
              </a:spcBef>
              <a:spcAft>
                <a:spcPts val="0"/>
              </a:spcAft>
              <a:buFont typeface="+mj-lt"/>
              <a:buAutoNum type="arabicPeriod" startAt="2"/>
            </a:pPr>
            <a:r>
              <a:rPr lang="en-US" sz="1400" dirty="0">
                <a:solidFill>
                  <a:srgbClr val="000000"/>
                </a:solidFill>
                <a:latin typeface="Arial" panose="020B0604020202020204" pitchFamily="34" charset="0"/>
              </a:rPr>
              <a:t> G</a:t>
            </a:r>
            <a:r>
              <a:rPr lang="en-US" sz="1400" b="0" i="0" u="none" strike="noStrike" dirty="0">
                <a:solidFill>
                  <a:srgbClr val="000000"/>
                </a:solidFill>
                <a:effectLst/>
                <a:latin typeface="Arial" panose="020B0604020202020204" pitchFamily="34" charset="0"/>
              </a:rPr>
              <a:t>et a reference to </a:t>
            </a:r>
            <a:r>
              <a:rPr lang="en-US" sz="1400" b="0" i="0" u="none" strike="noStrike" dirty="0" err="1">
                <a:solidFill>
                  <a:srgbClr val="000000"/>
                </a:solidFill>
                <a:effectLst/>
                <a:latin typeface="Arial" panose="020B0604020202020204" pitchFamily="34" charset="0"/>
              </a:rPr>
              <a:t>db</a:t>
            </a:r>
            <a:r>
              <a:rPr lang="en-US" sz="1400" b="0" i="0" u="none" strike="noStrike" dirty="0">
                <a:solidFill>
                  <a:srgbClr val="000000"/>
                </a:solidFill>
                <a:effectLst/>
                <a:latin typeface="Arial" panose="020B0604020202020204" pitchFamily="34" charset="0"/>
              </a:rPr>
              <a:t>:</a:t>
            </a:r>
          </a:p>
          <a:p>
            <a:pPr marL="457200" rtl="0">
              <a:spcBef>
                <a:spcPts val="0"/>
              </a:spcBef>
              <a:spcAft>
                <a:spcPts val="0"/>
              </a:spcAft>
            </a:pPr>
            <a:r>
              <a:rPr lang="en-US" sz="1400" b="0" i="1" u="none" strike="noStrike" dirty="0" err="1">
                <a:solidFill>
                  <a:srgbClr val="000000"/>
                </a:solidFill>
                <a:effectLst/>
                <a:latin typeface="Arial" panose="020B0604020202020204" pitchFamily="34" charset="0"/>
              </a:rPr>
              <a:t>SQLiteDatabase</a:t>
            </a:r>
            <a:r>
              <a:rPr lang="en-US" sz="1400" b="0" i="1" u="none" strike="noStrike" dirty="0">
                <a:solidFill>
                  <a:srgbClr val="000000"/>
                </a:solidFill>
                <a:effectLst/>
                <a:latin typeface="Arial" panose="020B0604020202020204" pitchFamily="34" charset="0"/>
              </a:rPr>
              <a:t> </a:t>
            </a:r>
            <a:r>
              <a:rPr lang="en-US" sz="1400" b="0" i="1" u="none" strike="noStrike" dirty="0" err="1">
                <a:solidFill>
                  <a:srgbClr val="000000"/>
                </a:solidFill>
                <a:effectLst/>
                <a:latin typeface="Arial" panose="020B0604020202020204" pitchFamily="34" charset="0"/>
              </a:rPr>
              <a:t>db</a:t>
            </a:r>
            <a:r>
              <a:rPr lang="en-US" sz="1400" b="0" i="1" u="none" strike="noStrike" dirty="0">
                <a:solidFill>
                  <a:srgbClr val="000000"/>
                </a:solidFill>
                <a:effectLst/>
                <a:latin typeface="Arial" panose="020B0604020202020204" pitchFamily="34" charset="0"/>
              </a:rPr>
              <a:t>=</a:t>
            </a:r>
            <a:r>
              <a:rPr lang="en-US" sz="1400" b="0" i="1" u="none" strike="noStrike" dirty="0" err="1">
                <a:solidFill>
                  <a:srgbClr val="000000"/>
                </a:solidFill>
                <a:effectLst/>
                <a:latin typeface="Arial" panose="020B0604020202020204" pitchFamily="34" charset="0"/>
              </a:rPr>
              <a:t>sqLiteHelper.getWritableDatabase</a:t>
            </a:r>
            <a:r>
              <a:rPr lang="en-US" sz="1400" b="0" i="1" u="none" strike="noStrike" dirty="0">
                <a:solidFill>
                  <a:srgbClr val="000000"/>
                </a:solidFill>
                <a:effectLst/>
                <a:latin typeface="Arial" panose="020B0604020202020204" pitchFamily="34" charset="0"/>
              </a:rPr>
              <a:t>();</a:t>
            </a:r>
            <a:endParaRPr lang="en-US" sz="1400" b="0" dirty="0">
              <a:effectLst/>
            </a:endParaRPr>
          </a:p>
          <a:p>
            <a:pPr rtl="0" fontAlgn="base">
              <a:spcBef>
                <a:spcPts val="0"/>
              </a:spcBef>
              <a:spcAft>
                <a:spcPts val="0"/>
              </a:spcAft>
              <a:buFont typeface="+mj-lt"/>
              <a:buAutoNum type="arabicPeriod" startAt="3"/>
            </a:pPr>
            <a:r>
              <a:rPr lang="en-US" sz="1400" dirty="0">
                <a:solidFill>
                  <a:srgbClr val="000000"/>
                </a:solidFill>
                <a:latin typeface="Arial" panose="020B0604020202020204" pitchFamily="34" charset="0"/>
              </a:rPr>
              <a:t> P</a:t>
            </a:r>
            <a:r>
              <a:rPr lang="en-US" sz="1400" b="0" i="0" u="none" strike="noStrike" dirty="0">
                <a:solidFill>
                  <a:srgbClr val="000000"/>
                </a:solidFill>
                <a:effectLst/>
                <a:latin typeface="Arial" panose="020B0604020202020204" pitchFamily="34" charset="0"/>
              </a:rPr>
              <a:t>erform a </a:t>
            </a:r>
            <a:r>
              <a:rPr lang="en-US" sz="1400" b="0" i="0" u="none" strike="noStrike" dirty="0" err="1">
                <a:solidFill>
                  <a:srgbClr val="000000"/>
                </a:solidFill>
                <a:effectLst/>
                <a:latin typeface="Arial" panose="020B0604020202020204" pitchFamily="34" charset="0"/>
              </a:rPr>
              <a:t>rawQuery</a:t>
            </a:r>
            <a:r>
              <a:rPr lang="en-US" sz="1400" b="0" i="0" u="none" strike="noStrike" dirty="0">
                <a:solidFill>
                  <a:srgbClr val="000000"/>
                </a:solidFill>
                <a:effectLst/>
                <a:latin typeface="Arial" panose="020B0604020202020204" pitchFamily="34" charset="0"/>
              </a:rPr>
              <a:t> and store the data return</a:t>
            </a:r>
          </a:p>
          <a:p>
            <a:pPr marL="457200" rtl="0">
              <a:spcBef>
                <a:spcPts val="0"/>
              </a:spcBef>
              <a:spcAft>
                <a:spcPts val="0"/>
              </a:spcAft>
            </a:pPr>
            <a:r>
              <a:rPr lang="en-US" sz="1400" b="0" i="0" u="none" strike="noStrike" dirty="0">
                <a:solidFill>
                  <a:srgbClr val="000000"/>
                </a:solidFill>
                <a:effectLst/>
                <a:latin typeface="Arial" panose="020B0604020202020204" pitchFamily="34" charset="0"/>
              </a:rPr>
              <a:t>String query=”SELECT * FROM TABLENAME”;</a:t>
            </a:r>
            <a:endParaRPr lang="en-US" sz="1400" b="0" dirty="0">
              <a:effectLst/>
            </a:endParaRPr>
          </a:p>
          <a:p>
            <a:pPr indent="457200" rtl="0">
              <a:spcBef>
                <a:spcPts val="0"/>
              </a:spcBef>
              <a:spcAft>
                <a:spcPts val="0"/>
              </a:spcAft>
            </a:pPr>
            <a:r>
              <a:rPr lang="en-US" sz="1400" b="0" i="0" u="none" strike="noStrike" dirty="0">
                <a:solidFill>
                  <a:srgbClr val="000000"/>
                </a:solidFill>
                <a:effectLst/>
                <a:latin typeface="Arial" panose="020B0604020202020204" pitchFamily="34" charset="0"/>
              </a:rPr>
              <a:t>Cursor </a:t>
            </a:r>
            <a:r>
              <a:rPr lang="en-US" sz="1400" b="0" i="0" u="none" strike="noStrike" dirty="0" err="1">
                <a:solidFill>
                  <a:srgbClr val="000000"/>
                </a:solidFill>
                <a:effectLst/>
                <a:latin typeface="Arial" panose="020B0604020202020204" pitchFamily="34" charset="0"/>
              </a:rPr>
              <a:t>cursor</a:t>
            </a:r>
            <a:r>
              <a:rPr lang="en-US" sz="1400" b="0" i="0" u="none" strike="noStrike" dirty="0">
                <a:solidFill>
                  <a:srgbClr val="000000"/>
                </a:solidFill>
                <a:effectLst/>
                <a:latin typeface="Arial" panose="020B0604020202020204" pitchFamily="34" charset="0"/>
              </a:rPr>
              <a:t> = </a:t>
            </a:r>
            <a:r>
              <a:rPr lang="en-US" sz="1400" b="0" i="0" u="none" strike="noStrike" dirty="0" err="1">
                <a:solidFill>
                  <a:srgbClr val="000000"/>
                </a:solidFill>
                <a:effectLst/>
                <a:latin typeface="Arial" panose="020B0604020202020204" pitchFamily="34" charset="0"/>
              </a:rPr>
              <a:t>db.query</a:t>
            </a: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SQLiteHelper.TABLE_NAME</a:t>
            </a:r>
            <a:r>
              <a:rPr lang="en-US" sz="1400" b="0" i="0" u="none" strike="noStrike" dirty="0">
                <a:solidFill>
                  <a:srgbClr val="000000"/>
                </a:solidFill>
                <a:effectLst/>
                <a:latin typeface="Arial" panose="020B0604020202020204" pitchFamily="34" charset="0"/>
              </a:rPr>
              <a:t>, columns, null, null, null, null, null);</a:t>
            </a:r>
            <a:endParaRPr lang="en-US" sz="1400" dirty="0"/>
          </a:p>
        </p:txBody>
      </p:sp>
      <p:sp>
        <p:nvSpPr>
          <p:cNvPr id="11" name="CasellaDiTesto 10">
            <a:extLst>
              <a:ext uri="{FF2B5EF4-FFF2-40B4-BE49-F238E27FC236}">
                <a16:creationId xmlns:a16="http://schemas.microsoft.com/office/drawing/2014/main" id="{99548C40-2F76-1058-88A6-B0FE814B673A}"/>
              </a:ext>
            </a:extLst>
          </p:cNvPr>
          <p:cNvSpPr txBox="1"/>
          <p:nvPr/>
        </p:nvSpPr>
        <p:spPr>
          <a:xfrm>
            <a:off x="459488" y="3170060"/>
            <a:ext cx="11273019" cy="584775"/>
          </a:xfrm>
          <a:prstGeom prst="rect">
            <a:avLst/>
          </a:prstGeom>
          <a:noFill/>
        </p:spPr>
        <p:txBody>
          <a:bodyPr wrap="square">
            <a:spAutoFit/>
          </a:bodyPr>
          <a:lstStyle/>
          <a:p>
            <a:r>
              <a:rPr lang="en-US" sz="1600" i="1" u="none" strike="noStrike" dirty="0">
                <a:solidFill>
                  <a:srgbClr val="000000"/>
                </a:solidFill>
                <a:effectLst/>
                <a:latin typeface="Arial" panose="020B0604020202020204" pitchFamily="34" charset="0"/>
              </a:rPr>
              <a:t>query(String </a:t>
            </a:r>
            <a:r>
              <a:rPr lang="en-US" sz="1600" b="1" i="1" u="none" strike="noStrike" dirty="0">
                <a:solidFill>
                  <a:schemeClr val="accent5">
                    <a:lumMod val="50000"/>
                  </a:schemeClr>
                </a:solidFill>
                <a:effectLst/>
                <a:latin typeface="Arial" panose="020B0604020202020204" pitchFamily="34" charset="0"/>
              </a:rPr>
              <a:t>table</a:t>
            </a:r>
            <a:r>
              <a:rPr lang="en-US" sz="1600" i="1" u="none" strike="noStrike" dirty="0">
                <a:solidFill>
                  <a:srgbClr val="000000"/>
                </a:solidFill>
                <a:effectLst/>
                <a:latin typeface="Arial" panose="020B0604020202020204" pitchFamily="34" charset="0"/>
              </a:rPr>
              <a:t>, String</a:t>
            </a:r>
            <a:r>
              <a:rPr lang="en-US" sz="1600" i="1" dirty="0">
                <a:solidFill>
                  <a:srgbClr val="000000"/>
                </a:solidFill>
                <a:latin typeface="Arial" panose="020B0604020202020204" pitchFamily="34" charset="0"/>
              </a:rPr>
              <a:t>[ ] </a:t>
            </a:r>
            <a:r>
              <a:rPr lang="en-US" sz="1600" b="1" i="1" dirty="0">
                <a:solidFill>
                  <a:schemeClr val="accent5"/>
                </a:solidFill>
                <a:latin typeface="Arial" panose="020B0604020202020204" pitchFamily="34" charset="0"/>
              </a:rPr>
              <a:t>columns</a:t>
            </a:r>
            <a:r>
              <a:rPr lang="en-US" sz="1600" i="1" dirty="0">
                <a:solidFill>
                  <a:srgbClr val="000000"/>
                </a:solidFill>
                <a:latin typeface="Arial" panose="020B0604020202020204" pitchFamily="34" charset="0"/>
              </a:rPr>
              <a:t>, String </a:t>
            </a:r>
            <a:r>
              <a:rPr lang="en-US" sz="1600" b="1" i="1" dirty="0">
                <a:solidFill>
                  <a:srgbClr val="FF0000"/>
                </a:solidFill>
                <a:latin typeface="Arial" panose="020B0604020202020204" pitchFamily="34" charset="0"/>
              </a:rPr>
              <a:t>selection</a:t>
            </a:r>
            <a:r>
              <a:rPr lang="en-US" sz="1600" i="1" dirty="0">
                <a:solidFill>
                  <a:srgbClr val="000000"/>
                </a:solidFill>
                <a:latin typeface="Arial" panose="020B0604020202020204" pitchFamily="34" charset="0"/>
              </a:rPr>
              <a:t>, String[ ] </a:t>
            </a:r>
            <a:r>
              <a:rPr lang="en-US" sz="1600" b="1" i="1" dirty="0">
                <a:solidFill>
                  <a:srgbClr val="FFC000"/>
                </a:solidFill>
                <a:latin typeface="Arial" panose="020B0604020202020204" pitchFamily="34" charset="0"/>
              </a:rPr>
              <a:t>selectionArgs</a:t>
            </a:r>
            <a:r>
              <a:rPr lang="en-US" sz="1600" i="1" dirty="0">
                <a:solidFill>
                  <a:srgbClr val="000000"/>
                </a:solidFill>
                <a:latin typeface="Arial" panose="020B0604020202020204" pitchFamily="34" charset="0"/>
              </a:rPr>
              <a:t>, String </a:t>
            </a:r>
            <a:r>
              <a:rPr lang="en-US" sz="1600" b="1" i="1" dirty="0">
                <a:solidFill>
                  <a:srgbClr val="92D050"/>
                </a:solidFill>
                <a:latin typeface="Arial" panose="020B0604020202020204" pitchFamily="34" charset="0"/>
              </a:rPr>
              <a:t>groupBy</a:t>
            </a:r>
            <a:r>
              <a:rPr lang="en-US" sz="1600" i="1" dirty="0">
                <a:solidFill>
                  <a:srgbClr val="000000"/>
                </a:solidFill>
                <a:latin typeface="Arial" panose="020B0604020202020204" pitchFamily="34" charset="0"/>
              </a:rPr>
              <a:t>, String </a:t>
            </a:r>
            <a:r>
              <a:rPr lang="en-US" sz="1600" b="1" i="1" dirty="0">
                <a:solidFill>
                  <a:srgbClr val="002060"/>
                </a:solidFill>
                <a:latin typeface="Arial" panose="020B0604020202020204" pitchFamily="34" charset="0"/>
              </a:rPr>
              <a:t>having</a:t>
            </a:r>
            <a:r>
              <a:rPr lang="en-US" sz="1600" i="1" dirty="0">
                <a:solidFill>
                  <a:srgbClr val="000000"/>
                </a:solidFill>
                <a:latin typeface="Arial" panose="020B0604020202020204" pitchFamily="34" charset="0"/>
              </a:rPr>
              <a:t>, String </a:t>
            </a:r>
            <a:r>
              <a:rPr lang="en-US" sz="1600" b="1" i="1" dirty="0">
                <a:solidFill>
                  <a:srgbClr val="7030A0"/>
                </a:solidFill>
                <a:latin typeface="Arial" panose="020B0604020202020204" pitchFamily="34" charset="0"/>
              </a:rPr>
              <a:t>orderBy</a:t>
            </a:r>
            <a:r>
              <a:rPr lang="en-US" sz="1600" i="1" u="none" strike="noStrike" dirty="0">
                <a:solidFill>
                  <a:srgbClr val="000000"/>
                </a:solidFill>
                <a:effectLst/>
                <a:latin typeface="Arial" panose="020B0604020202020204" pitchFamily="34" charset="0"/>
              </a:rPr>
              <a:t>);</a:t>
            </a:r>
            <a:endParaRPr lang="en-US" sz="1600" i="1" dirty="0"/>
          </a:p>
        </p:txBody>
      </p:sp>
      <p:sp>
        <p:nvSpPr>
          <p:cNvPr id="15" name="CasellaDiTesto 14">
            <a:extLst>
              <a:ext uri="{FF2B5EF4-FFF2-40B4-BE49-F238E27FC236}">
                <a16:creationId xmlns:a16="http://schemas.microsoft.com/office/drawing/2014/main" id="{96DD9D6A-20AC-BD12-E0D2-FCA5A8DFDC85}"/>
              </a:ext>
            </a:extLst>
          </p:cNvPr>
          <p:cNvSpPr txBox="1"/>
          <p:nvPr/>
        </p:nvSpPr>
        <p:spPr>
          <a:xfrm>
            <a:off x="272587" y="3906334"/>
            <a:ext cx="11646819" cy="2031325"/>
          </a:xfrm>
          <a:prstGeom prst="rect">
            <a:avLst/>
          </a:prstGeom>
          <a:noFill/>
        </p:spPr>
        <p:txBody>
          <a:bodyPr wrap="square">
            <a:spAutoFit/>
          </a:bodyPr>
          <a:lstStyle/>
          <a:p>
            <a:pPr marL="285750" indent="-285750">
              <a:buFont typeface="Arial" panose="020B0604020202020204" pitchFamily="34" charset="0"/>
              <a:buChar char="•"/>
            </a:pPr>
            <a:r>
              <a:rPr lang="en-US" dirty="0"/>
              <a:t>String </a:t>
            </a:r>
            <a:r>
              <a:rPr lang="en-US" b="1" dirty="0">
                <a:solidFill>
                  <a:srgbClr val="215968"/>
                </a:solidFill>
              </a:rPr>
              <a:t>table</a:t>
            </a:r>
            <a:r>
              <a:rPr lang="en-US" dirty="0"/>
              <a:t>: Table name to compile the query </a:t>
            </a:r>
          </a:p>
          <a:p>
            <a:pPr marL="285750" indent="-285750">
              <a:buFont typeface="Arial" panose="020B0604020202020204" pitchFamily="34" charset="0"/>
              <a:buChar char="•"/>
            </a:pPr>
            <a:r>
              <a:rPr lang="en-US" dirty="0"/>
              <a:t>String[] </a:t>
            </a:r>
            <a:r>
              <a:rPr lang="en-US" b="1" dirty="0">
                <a:ln w="3175">
                  <a:noFill/>
                </a:ln>
                <a:solidFill>
                  <a:srgbClr val="B2DCE7"/>
                </a:solidFill>
              </a:rPr>
              <a:t>columns</a:t>
            </a:r>
            <a:r>
              <a:rPr lang="en-US" dirty="0"/>
              <a:t>: A list of which columns to return. Passing null will return all columns, which is discouraged to prevent reading data from storage that isn't going to be used.</a:t>
            </a:r>
          </a:p>
          <a:p>
            <a:pPr marL="285750" indent="-285750">
              <a:buFont typeface="Arial" panose="020B0604020202020204" pitchFamily="34" charset="0"/>
              <a:buChar char="•"/>
            </a:pPr>
            <a:r>
              <a:rPr lang="en-US" dirty="0"/>
              <a:t>String </a:t>
            </a:r>
            <a:r>
              <a:rPr lang="en-US" b="1" dirty="0">
                <a:solidFill>
                  <a:srgbClr val="FF0000"/>
                </a:solidFill>
              </a:rPr>
              <a:t>selection</a:t>
            </a:r>
            <a:r>
              <a:rPr lang="en-US" dirty="0"/>
              <a:t>: A filter declaring which rows to return, formatted as an SQL WHERE clause (excluding the WHERE itself). Passing null will return all rows for the given table.</a:t>
            </a:r>
          </a:p>
          <a:p>
            <a:pPr marL="285750" indent="-285750">
              <a:buFont typeface="Arial" panose="020B0604020202020204" pitchFamily="34" charset="0"/>
              <a:buChar char="•"/>
            </a:pPr>
            <a:r>
              <a:rPr lang="en-US" dirty="0"/>
              <a:t>String[] </a:t>
            </a:r>
            <a:r>
              <a:rPr lang="en-US" b="1" dirty="0">
                <a:solidFill>
                  <a:srgbClr val="FFC000"/>
                </a:solidFill>
              </a:rPr>
              <a:t>selectionArgs</a:t>
            </a:r>
            <a:r>
              <a:rPr lang="en-US" dirty="0"/>
              <a:t>: inside query  we may include “?” in selection, which will be replaced by the values from selectionArgs at run time, in order that they appear in the selection. </a:t>
            </a:r>
          </a:p>
        </p:txBody>
      </p:sp>
    </p:spTree>
    <p:extLst>
      <p:ext uri="{BB962C8B-B14F-4D97-AF65-F5344CB8AC3E}">
        <p14:creationId xmlns:p14="http://schemas.microsoft.com/office/powerpoint/2010/main" val="139006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5EAC6-816F-402E-4D73-D8B4C2333948}"/>
              </a:ext>
            </a:extLst>
          </p:cNvPr>
          <p:cNvSpPr>
            <a:spLocks noGrp="1"/>
          </p:cNvSpPr>
          <p:nvPr>
            <p:ph type="title"/>
          </p:nvPr>
        </p:nvSpPr>
        <p:spPr/>
        <p:txBody>
          <a:bodyPr/>
          <a:lstStyle/>
          <a:p>
            <a:r>
              <a:rPr lang="en-US" dirty="0"/>
              <a:t>Get Data</a:t>
            </a:r>
          </a:p>
        </p:txBody>
      </p:sp>
      <p:sp>
        <p:nvSpPr>
          <p:cNvPr id="6" name="CasellaDiTesto 5">
            <a:extLst>
              <a:ext uri="{FF2B5EF4-FFF2-40B4-BE49-F238E27FC236}">
                <a16:creationId xmlns:a16="http://schemas.microsoft.com/office/drawing/2014/main" id="{E229D3DF-F833-6FC7-6344-766B9AF9E25D}"/>
              </a:ext>
            </a:extLst>
          </p:cNvPr>
          <p:cNvSpPr txBox="1"/>
          <p:nvPr/>
        </p:nvSpPr>
        <p:spPr>
          <a:xfrm>
            <a:off x="609600" y="1515727"/>
            <a:ext cx="10633436" cy="1600438"/>
          </a:xfrm>
          <a:prstGeom prst="rect">
            <a:avLst/>
          </a:prstGeom>
          <a:noFill/>
        </p:spPr>
        <p:txBody>
          <a:bodyPr wrap="square">
            <a:spAutoFit/>
          </a:bodyPr>
          <a:lstStyle/>
          <a:p>
            <a:pPr rtl="0" fontAlgn="base">
              <a:spcBef>
                <a:spcPts val="0"/>
              </a:spcBef>
              <a:spcAft>
                <a:spcPts val="0"/>
              </a:spcAft>
              <a:buFont typeface="+mj-lt"/>
              <a:buAutoNum type="arabicPeriod"/>
            </a:pPr>
            <a:r>
              <a:rPr lang="en-US" sz="1400" dirty="0">
                <a:solidFill>
                  <a:srgbClr val="000000"/>
                </a:solidFill>
                <a:latin typeface="Arial" panose="020B0604020202020204" pitchFamily="34" charset="0"/>
              </a:rPr>
              <a:t> C</a:t>
            </a:r>
            <a:r>
              <a:rPr lang="en-US" sz="1400" b="0" i="0" u="none" strike="noStrike" dirty="0">
                <a:solidFill>
                  <a:srgbClr val="000000"/>
                </a:solidFill>
                <a:effectLst/>
                <a:latin typeface="Arial" panose="020B0604020202020204" pitchFamily="34" charset="0"/>
              </a:rPr>
              <a:t>reate an object reference to SQLiteOpenHelper</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SQLiteOpenHelper </a:t>
            </a:r>
            <a:r>
              <a:rPr lang="en-US" sz="1400" b="0" i="1" u="none" strike="noStrike" dirty="0" err="1">
                <a:solidFill>
                  <a:srgbClr val="000000"/>
                </a:solidFill>
                <a:effectLst/>
                <a:latin typeface="Arial" panose="020B0604020202020204" pitchFamily="34" charset="0"/>
              </a:rPr>
              <a:t>sqLiteHelper</a:t>
            </a:r>
            <a:r>
              <a:rPr lang="en-US" sz="1400" b="0" i="1" u="none" strike="noStrike" dirty="0">
                <a:solidFill>
                  <a:srgbClr val="000000"/>
                </a:solidFill>
                <a:effectLst/>
                <a:latin typeface="Arial" panose="020B0604020202020204" pitchFamily="34" charset="0"/>
              </a:rPr>
              <a:t> = new SQLiteHelper(context);</a:t>
            </a:r>
            <a:endParaRPr lang="en-US" sz="1400" b="0" dirty="0">
              <a:effectLst/>
            </a:endParaRPr>
          </a:p>
          <a:p>
            <a:pPr rtl="0" fontAlgn="base">
              <a:spcBef>
                <a:spcPts val="0"/>
              </a:spcBef>
              <a:spcAft>
                <a:spcPts val="0"/>
              </a:spcAft>
              <a:buFont typeface="+mj-lt"/>
              <a:buAutoNum type="arabicPeriod" startAt="2"/>
            </a:pPr>
            <a:r>
              <a:rPr lang="en-US" sz="1400" dirty="0">
                <a:solidFill>
                  <a:srgbClr val="000000"/>
                </a:solidFill>
                <a:latin typeface="Arial" panose="020B0604020202020204" pitchFamily="34" charset="0"/>
              </a:rPr>
              <a:t> G</a:t>
            </a:r>
            <a:r>
              <a:rPr lang="en-US" sz="1400" b="0" i="0" u="none" strike="noStrike" dirty="0">
                <a:solidFill>
                  <a:srgbClr val="000000"/>
                </a:solidFill>
                <a:effectLst/>
                <a:latin typeface="Arial" panose="020B0604020202020204" pitchFamily="34" charset="0"/>
              </a:rPr>
              <a:t>et a reference to </a:t>
            </a:r>
            <a:r>
              <a:rPr lang="en-US" sz="1400" b="0" i="0" u="none" strike="noStrike" dirty="0" err="1">
                <a:solidFill>
                  <a:srgbClr val="000000"/>
                </a:solidFill>
                <a:effectLst/>
                <a:latin typeface="Arial" panose="020B0604020202020204" pitchFamily="34" charset="0"/>
              </a:rPr>
              <a:t>db</a:t>
            </a:r>
            <a:r>
              <a:rPr lang="en-US" sz="1400" b="0" i="0" u="none" strike="noStrike" dirty="0">
                <a:solidFill>
                  <a:srgbClr val="000000"/>
                </a:solidFill>
                <a:effectLst/>
                <a:latin typeface="Arial" panose="020B0604020202020204" pitchFamily="34" charset="0"/>
              </a:rPr>
              <a:t>:</a:t>
            </a:r>
          </a:p>
          <a:p>
            <a:pPr marL="457200" rtl="0">
              <a:spcBef>
                <a:spcPts val="0"/>
              </a:spcBef>
              <a:spcAft>
                <a:spcPts val="0"/>
              </a:spcAft>
            </a:pPr>
            <a:r>
              <a:rPr lang="en-US" sz="1400" b="0" i="1" u="none" strike="noStrike" dirty="0" err="1">
                <a:solidFill>
                  <a:srgbClr val="000000"/>
                </a:solidFill>
                <a:effectLst/>
                <a:latin typeface="Arial" panose="020B0604020202020204" pitchFamily="34" charset="0"/>
              </a:rPr>
              <a:t>SQLiteDatabase</a:t>
            </a:r>
            <a:r>
              <a:rPr lang="en-US" sz="1400" b="0" i="1" u="none" strike="noStrike" dirty="0">
                <a:solidFill>
                  <a:srgbClr val="000000"/>
                </a:solidFill>
                <a:effectLst/>
                <a:latin typeface="Arial" panose="020B0604020202020204" pitchFamily="34" charset="0"/>
              </a:rPr>
              <a:t> </a:t>
            </a:r>
            <a:r>
              <a:rPr lang="en-US" sz="1400" b="0" i="1" u="none" strike="noStrike" dirty="0" err="1">
                <a:solidFill>
                  <a:srgbClr val="000000"/>
                </a:solidFill>
                <a:effectLst/>
                <a:latin typeface="Arial" panose="020B0604020202020204" pitchFamily="34" charset="0"/>
              </a:rPr>
              <a:t>db</a:t>
            </a:r>
            <a:r>
              <a:rPr lang="en-US" sz="1400" b="0" i="1" u="none" strike="noStrike" dirty="0">
                <a:solidFill>
                  <a:srgbClr val="000000"/>
                </a:solidFill>
                <a:effectLst/>
                <a:latin typeface="Arial" panose="020B0604020202020204" pitchFamily="34" charset="0"/>
              </a:rPr>
              <a:t>=</a:t>
            </a:r>
            <a:r>
              <a:rPr lang="en-US" sz="1400" b="0" i="1" u="none" strike="noStrike" dirty="0" err="1">
                <a:solidFill>
                  <a:srgbClr val="000000"/>
                </a:solidFill>
                <a:effectLst/>
                <a:latin typeface="Arial" panose="020B0604020202020204" pitchFamily="34" charset="0"/>
              </a:rPr>
              <a:t>sqLiteHelper.getWritableDatabase</a:t>
            </a:r>
            <a:r>
              <a:rPr lang="en-US" sz="1400" b="0" i="1" u="none" strike="noStrike" dirty="0">
                <a:solidFill>
                  <a:srgbClr val="000000"/>
                </a:solidFill>
                <a:effectLst/>
                <a:latin typeface="Arial" panose="020B0604020202020204" pitchFamily="34" charset="0"/>
              </a:rPr>
              <a:t>();</a:t>
            </a:r>
            <a:endParaRPr lang="en-US" sz="1400" b="0" dirty="0">
              <a:effectLst/>
            </a:endParaRPr>
          </a:p>
          <a:p>
            <a:pPr rtl="0" fontAlgn="base">
              <a:spcBef>
                <a:spcPts val="0"/>
              </a:spcBef>
              <a:spcAft>
                <a:spcPts val="0"/>
              </a:spcAft>
              <a:buFont typeface="+mj-lt"/>
              <a:buAutoNum type="arabicPeriod" startAt="3"/>
            </a:pPr>
            <a:r>
              <a:rPr lang="en-US" sz="1400" dirty="0">
                <a:solidFill>
                  <a:srgbClr val="000000"/>
                </a:solidFill>
                <a:latin typeface="Arial" panose="020B0604020202020204" pitchFamily="34" charset="0"/>
              </a:rPr>
              <a:t> P</a:t>
            </a:r>
            <a:r>
              <a:rPr lang="en-US" sz="1400" b="0" i="0" u="none" strike="noStrike" dirty="0">
                <a:solidFill>
                  <a:srgbClr val="000000"/>
                </a:solidFill>
                <a:effectLst/>
                <a:latin typeface="Arial" panose="020B0604020202020204" pitchFamily="34" charset="0"/>
              </a:rPr>
              <a:t>erform a </a:t>
            </a:r>
            <a:r>
              <a:rPr lang="en-US" sz="1400" b="0" i="0" u="none" strike="noStrike" dirty="0" err="1">
                <a:solidFill>
                  <a:srgbClr val="000000"/>
                </a:solidFill>
                <a:effectLst/>
                <a:latin typeface="Arial" panose="020B0604020202020204" pitchFamily="34" charset="0"/>
              </a:rPr>
              <a:t>rawQuery</a:t>
            </a:r>
            <a:r>
              <a:rPr lang="en-US" sz="1400" b="0" i="0" u="none" strike="noStrike" dirty="0">
                <a:solidFill>
                  <a:srgbClr val="000000"/>
                </a:solidFill>
                <a:effectLst/>
                <a:latin typeface="Arial" panose="020B0604020202020204" pitchFamily="34" charset="0"/>
              </a:rPr>
              <a:t> and store the data return</a:t>
            </a:r>
          </a:p>
          <a:p>
            <a:pPr marL="457200" rtl="0">
              <a:spcBef>
                <a:spcPts val="0"/>
              </a:spcBef>
              <a:spcAft>
                <a:spcPts val="0"/>
              </a:spcAft>
            </a:pPr>
            <a:r>
              <a:rPr lang="en-US" sz="1400" b="0" i="0" u="none" strike="noStrike" dirty="0">
                <a:solidFill>
                  <a:srgbClr val="000000"/>
                </a:solidFill>
                <a:effectLst/>
                <a:latin typeface="Arial" panose="020B0604020202020204" pitchFamily="34" charset="0"/>
              </a:rPr>
              <a:t>String query=”SELECT * FROM TABLENAME”;</a:t>
            </a:r>
            <a:endParaRPr lang="en-US" sz="1400" b="0" dirty="0">
              <a:effectLst/>
            </a:endParaRPr>
          </a:p>
          <a:p>
            <a:pPr indent="457200" rtl="0">
              <a:spcBef>
                <a:spcPts val="0"/>
              </a:spcBef>
              <a:spcAft>
                <a:spcPts val="0"/>
              </a:spcAft>
            </a:pPr>
            <a:r>
              <a:rPr lang="en-US" sz="1400" b="0" i="0" u="none" strike="noStrike" dirty="0">
                <a:solidFill>
                  <a:srgbClr val="000000"/>
                </a:solidFill>
                <a:effectLst/>
                <a:latin typeface="Arial" panose="020B0604020202020204" pitchFamily="34" charset="0"/>
              </a:rPr>
              <a:t>Cursor </a:t>
            </a:r>
            <a:r>
              <a:rPr lang="en-US" sz="1400" b="0" i="0" u="none" strike="noStrike" dirty="0" err="1">
                <a:solidFill>
                  <a:srgbClr val="000000"/>
                </a:solidFill>
                <a:effectLst/>
                <a:latin typeface="Arial" panose="020B0604020202020204" pitchFamily="34" charset="0"/>
              </a:rPr>
              <a:t>cursor</a:t>
            </a:r>
            <a:r>
              <a:rPr lang="en-US" sz="1400" b="0" i="0" u="none" strike="noStrike" dirty="0">
                <a:solidFill>
                  <a:srgbClr val="000000"/>
                </a:solidFill>
                <a:effectLst/>
                <a:latin typeface="Arial" panose="020B0604020202020204" pitchFamily="34" charset="0"/>
              </a:rPr>
              <a:t> = </a:t>
            </a:r>
            <a:r>
              <a:rPr lang="en-US" sz="1400" b="0" i="0" u="none" strike="noStrike" dirty="0" err="1">
                <a:solidFill>
                  <a:srgbClr val="000000"/>
                </a:solidFill>
                <a:effectLst/>
                <a:latin typeface="Arial" panose="020B0604020202020204" pitchFamily="34" charset="0"/>
              </a:rPr>
              <a:t>db.query</a:t>
            </a: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SQLiteHelper.TABLE_NAME</a:t>
            </a:r>
            <a:r>
              <a:rPr lang="en-US" sz="1400" b="0" i="0" u="none" strike="noStrike" dirty="0">
                <a:solidFill>
                  <a:srgbClr val="000000"/>
                </a:solidFill>
                <a:effectLst/>
                <a:latin typeface="Arial" panose="020B0604020202020204" pitchFamily="34" charset="0"/>
              </a:rPr>
              <a:t>, columns, null, null, null, null, null);</a:t>
            </a:r>
            <a:endParaRPr lang="en-US" sz="1400" dirty="0"/>
          </a:p>
        </p:txBody>
      </p:sp>
      <p:sp>
        <p:nvSpPr>
          <p:cNvPr id="11" name="CasellaDiTesto 10">
            <a:extLst>
              <a:ext uri="{FF2B5EF4-FFF2-40B4-BE49-F238E27FC236}">
                <a16:creationId xmlns:a16="http://schemas.microsoft.com/office/drawing/2014/main" id="{99548C40-2F76-1058-88A6-B0FE814B673A}"/>
              </a:ext>
            </a:extLst>
          </p:cNvPr>
          <p:cNvSpPr txBox="1"/>
          <p:nvPr/>
        </p:nvSpPr>
        <p:spPr>
          <a:xfrm>
            <a:off x="459488" y="3175105"/>
            <a:ext cx="11273019" cy="584775"/>
          </a:xfrm>
          <a:prstGeom prst="rect">
            <a:avLst/>
          </a:prstGeom>
          <a:noFill/>
        </p:spPr>
        <p:txBody>
          <a:bodyPr wrap="square">
            <a:spAutoFit/>
          </a:bodyPr>
          <a:lstStyle/>
          <a:p>
            <a:r>
              <a:rPr lang="en-US" sz="1600" i="1" u="none" strike="noStrike" dirty="0">
                <a:solidFill>
                  <a:srgbClr val="000000"/>
                </a:solidFill>
                <a:effectLst/>
                <a:latin typeface="Arial" panose="020B0604020202020204" pitchFamily="34" charset="0"/>
              </a:rPr>
              <a:t>query(String </a:t>
            </a:r>
            <a:r>
              <a:rPr lang="en-US" sz="1600" b="1" i="1" u="none" strike="noStrike" dirty="0">
                <a:solidFill>
                  <a:schemeClr val="accent5">
                    <a:lumMod val="50000"/>
                  </a:schemeClr>
                </a:solidFill>
                <a:effectLst/>
                <a:latin typeface="Arial" panose="020B0604020202020204" pitchFamily="34" charset="0"/>
              </a:rPr>
              <a:t>table</a:t>
            </a:r>
            <a:r>
              <a:rPr lang="en-US" sz="1600" i="1" u="none" strike="noStrike" dirty="0">
                <a:solidFill>
                  <a:srgbClr val="000000"/>
                </a:solidFill>
                <a:effectLst/>
                <a:latin typeface="Arial" panose="020B0604020202020204" pitchFamily="34" charset="0"/>
              </a:rPr>
              <a:t>, String</a:t>
            </a:r>
            <a:r>
              <a:rPr lang="en-US" sz="1600" i="1" dirty="0">
                <a:solidFill>
                  <a:srgbClr val="000000"/>
                </a:solidFill>
                <a:latin typeface="Arial" panose="020B0604020202020204" pitchFamily="34" charset="0"/>
              </a:rPr>
              <a:t>[ ] </a:t>
            </a:r>
            <a:r>
              <a:rPr lang="en-US" sz="1600" b="1" i="1" dirty="0">
                <a:solidFill>
                  <a:schemeClr val="accent5"/>
                </a:solidFill>
                <a:latin typeface="Arial" panose="020B0604020202020204" pitchFamily="34" charset="0"/>
              </a:rPr>
              <a:t>columns</a:t>
            </a:r>
            <a:r>
              <a:rPr lang="en-US" sz="1600" i="1" dirty="0">
                <a:solidFill>
                  <a:srgbClr val="000000"/>
                </a:solidFill>
                <a:latin typeface="Arial" panose="020B0604020202020204" pitchFamily="34" charset="0"/>
              </a:rPr>
              <a:t>, String </a:t>
            </a:r>
            <a:r>
              <a:rPr lang="en-US" sz="1600" b="1" i="1" dirty="0">
                <a:solidFill>
                  <a:srgbClr val="FF0000"/>
                </a:solidFill>
                <a:latin typeface="Arial" panose="020B0604020202020204" pitchFamily="34" charset="0"/>
              </a:rPr>
              <a:t>selection</a:t>
            </a:r>
            <a:r>
              <a:rPr lang="en-US" sz="1600" i="1" dirty="0">
                <a:solidFill>
                  <a:srgbClr val="000000"/>
                </a:solidFill>
                <a:latin typeface="Arial" panose="020B0604020202020204" pitchFamily="34" charset="0"/>
              </a:rPr>
              <a:t>, String[ ] </a:t>
            </a:r>
            <a:r>
              <a:rPr lang="en-US" sz="1600" b="1" i="1" dirty="0">
                <a:solidFill>
                  <a:srgbClr val="FFC000"/>
                </a:solidFill>
                <a:latin typeface="Arial" panose="020B0604020202020204" pitchFamily="34" charset="0"/>
              </a:rPr>
              <a:t>selectionArgs</a:t>
            </a:r>
            <a:r>
              <a:rPr lang="en-US" sz="1600" i="1" dirty="0">
                <a:solidFill>
                  <a:srgbClr val="000000"/>
                </a:solidFill>
                <a:latin typeface="Arial" panose="020B0604020202020204" pitchFamily="34" charset="0"/>
              </a:rPr>
              <a:t>, String </a:t>
            </a:r>
            <a:r>
              <a:rPr lang="en-US" sz="1600" b="1" i="1" dirty="0">
                <a:solidFill>
                  <a:srgbClr val="92D050"/>
                </a:solidFill>
                <a:latin typeface="Arial" panose="020B0604020202020204" pitchFamily="34" charset="0"/>
              </a:rPr>
              <a:t>groupBy</a:t>
            </a:r>
            <a:r>
              <a:rPr lang="en-US" sz="1600" i="1" dirty="0">
                <a:solidFill>
                  <a:srgbClr val="000000"/>
                </a:solidFill>
                <a:latin typeface="Arial" panose="020B0604020202020204" pitchFamily="34" charset="0"/>
              </a:rPr>
              <a:t>, String </a:t>
            </a:r>
            <a:r>
              <a:rPr lang="en-US" sz="1600" b="1" i="1" dirty="0">
                <a:solidFill>
                  <a:srgbClr val="002060"/>
                </a:solidFill>
                <a:latin typeface="Arial" panose="020B0604020202020204" pitchFamily="34" charset="0"/>
              </a:rPr>
              <a:t>having</a:t>
            </a:r>
            <a:r>
              <a:rPr lang="en-US" sz="1600" i="1" dirty="0">
                <a:solidFill>
                  <a:srgbClr val="000000"/>
                </a:solidFill>
                <a:latin typeface="Arial" panose="020B0604020202020204" pitchFamily="34" charset="0"/>
              </a:rPr>
              <a:t>, String </a:t>
            </a:r>
            <a:r>
              <a:rPr lang="en-US" sz="1600" b="1" i="1" dirty="0">
                <a:solidFill>
                  <a:srgbClr val="7030A0"/>
                </a:solidFill>
                <a:latin typeface="Arial" panose="020B0604020202020204" pitchFamily="34" charset="0"/>
              </a:rPr>
              <a:t>orderBy</a:t>
            </a:r>
            <a:r>
              <a:rPr lang="en-US" sz="1600" i="1" u="none" strike="noStrike" dirty="0">
                <a:solidFill>
                  <a:srgbClr val="000000"/>
                </a:solidFill>
                <a:effectLst/>
                <a:latin typeface="Arial" panose="020B0604020202020204" pitchFamily="34" charset="0"/>
              </a:rPr>
              <a:t>);</a:t>
            </a:r>
            <a:endParaRPr lang="en-US" sz="1600" i="1" dirty="0"/>
          </a:p>
        </p:txBody>
      </p:sp>
      <p:sp>
        <p:nvSpPr>
          <p:cNvPr id="15" name="CasellaDiTesto 14">
            <a:extLst>
              <a:ext uri="{FF2B5EF4-FFF2-40B4-BE49-F238E27FC236}">
                <a16:creationId xmlns:a16="http://schemas.microsoft.com/office/drawing/2014/main" id="{96DD9D6A-20AC-BD12-E0D2-FCA5A8DFDC85}"/>
              </a:ext>
            </a:extLst>
          </p:cNvPr>
          <p:cNvSpPr txBox="1"/>
          <p:nvPr/>
        </p:nvSpPr>
        <p:spPr>
          <a:xfrm>
            <a:off x="272589" y="3818820"/>
            <a:ext cx="11646819" cy="2308324"/>
          </a:xfrm>
          <a:prstGeom prst="rect">
            <a:avLst/>
          </a:prstGeom>
          <a:noFill/>
        </p:spPr>
        <p:txBody>
          <a:bodyPr wrap="square">
            <a:spAutoFit/>
          </a:bodyPr>
          <a:lstStyle/>
          <a:p>
            <a:pPr marL="285750" indent="-285750">
              <a:buFont typeface="Arial" panose="020B0604020202020204" pitchFamily="34" charset="0"/>
              <a:buChar char="•"/>
            </a:pPr>
            <a:r>
              <a:rPr lang="en-US" dirty="0"/>
              <a:t>String </a:t>
            </a:r>
            <a:r>
              <a:rPr lang="en-US" b="1" dirty="0">
                <a:solidFill>
                  <a:srgbClr val="AFDD7F"/>
                </a:solidFill>
              </a:rPr>
              <a:t>groupBy</a:t>
            </a:r>
            <a:r>
              <a:rPr lang="en-US" dirty="0"/>
              <a:t>: A filter declaring how to group rows, formatted as an SQL GROUP BY clause (excluding the GROUP BY itself). Passing null will cause the rows to not be grouped.</a:t>
            </a:r>
          </a:p>
          <a:p>
            <a:pPr marL="285750" indent="-285750">
              <a:buFont typeface="Arial" panose="020B0604020202020204" pitchFamily="34" charset="0"/>
              <a:buChar char="•"/>
            </a:pPr>
            <a:r>
              <a:rPr lang="en-US" dirty="0"/>
              <a:t>String </a:t>
            </a:r>
            <a:r>
              <a:rPr lang="en-US" b="1" dirty="0">
                <a:solidFill>
                  <a:srgbClr val="002060"/>
                </a:solidFill>
              </a:rPr>
              <a:t>having</a:t>
            </a:r>
            <a:r>
              <a:rPr lang="en-US" dirty="0"/>
              <a:t>: A filter declare which row groups to include in the cursor, if row grouping is being used, formatted as an SQL HAVING clause (excluding the HAVING itself). Passing null will cause all row groups to be included and is required when row grouping is not being used.</a:t>
            </a:r>
          </a:p>
          <a:p>
            <a:pPr marL="285750" indent="-285750">
              <a:buFont typeface="Arial" panose="020B0604020202020204" pitchFamily="34" charset="0"/>
              <a:buChar char="•"/>
            </a:pPr>
            <a:r>
              <a:rPr lang="en-US" dirty="0"/>
              <a:t>String </a:t>
            </a:r>
            <a:r>
              <a:rPr lang="en-US" b="1" dirty="0">
                <a:solidFill>
                  <a:srgbClr val="7030A0"/>
                </a:solidFill>
              </a:rPr>
              <a:t>orderBy</a:t>
            </a:r>
            <a:r>
              <a:rPr lang="en-US" dirty="0"/>
              <a:t>: How to order the rows, formatted as an SQL ORDER BY clause (excluding the ORDER BY itself). Passing null will use the default sort order, which may be unordered.</a:t>
            </a:r>
          </a:p>
          <a:p>
            <a:endParaRPr lang="en-US" dirty="0"/>
          </a:p>
        </p:txBody>
      </p:sp>
    </p:spTree>
    <p:extLst>
      <p:ext uri="{BB962C8B-B14F-4D97-AF65-F5344CB8AC3E}">
        <p14:creationId xmlns:p14="http://schemas.microsoft.com/office/powerpoint/2010/main" val="1524551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EFBA9C-132E-6CA2-8DB3-799DC87E18C6}"/>
              </a:ext>
            </a:extLst>
          </p:cNvPr>
          <p:cNvSpPr>
            <a:spLocks noGrp="1"/>
          </p:cNvSpPr>
          <p:nvPr>
            <p:ph type="title"/>
          </p:nvPr>
        </p:nvSpPr>
        <p:spPr/>
        <p:txBody>
          <a:bodyPr/>
          <a:lstStyle/>
          <a:p>
            <a:r>
              <a:rPr lang="en-US" dirty="0"/>
              <a:t>Cursor Object</a:t>
            </a:r>
          </a:p>
        </p:txBody>
      </p:sp>
      <p:pic>
        <p:nvPicPr>
          <p:cNvPr id="4" name="Segnaposto contenuto 3" descr="Immagine che contiene tavolo&#10;&#10;Descrizione generata automaticamente">
            <a:extLst>
              <a:ext uri="{FF2B5EF4-FFF2-40B4-BE49-F238E27FC236}">
                <a16:creationId xmlns:a16="http://schemas.microsoft.com/office/drawing/2014/main" id="{B039FFAE-BF4B-8F2D-EC49-D53FD1F0C3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67" t="18136" r="3213" b="11634"/>
          <a:stretch/>
        </p:blipFill>
        <p:spPr>
          <a:xfrm>
            <a:off x="6385091" y="4017756"/>
            <a:ext cx="5088906" cy="2226872"/>
          </a:xfrm>
          <a:prstGeom prst="rect">
            <a:avLst/>
          </a:prstGeom>
          <a:ln>
            <a:solidFill>
              <a:schemeClr val="tx1"/>
            </a:solidFill>
          </a:ln>
        </p:spPr>
      </p:pic>
      <p:sp>
        <p:nvSpPr>
          <p:cNvPr id="8" name="CasellaDiTesto 7">
            <a:extLst>
              <a:ext uri="{FF2B5EF4-FFF2-40B4-BE49-F238E27FC236}">
                <a16:creationId xmlns:a16="http://schemas.microsoft.com/office/drawing/2014/main" id="{9F1F559F-415E-B4F6-EBD1-6B674252AED4}"/>
              </a:ext>
            </a:extLst>
          </p:cNvPr>
          <p:cNvSpPr txBox="1"/>
          <p:nvPr/>
        </p:nvSpPr>
        <p:spPr>
          <a:xfrm>
            <a:off x="609600" y="1695807"/>
            <a:ext cx="11151910" cy="1754326"/>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mj-lt"/>
              </a:rPr>
              <a:t>An object that represent a  control that lets us navigate from top to bottom of result set (result obtained).</a:t>
            </a:r>
            <a:endParaRPr lang="en-US" b="0" dirty="0">
              <a:effectLst/>
              <a:latin typeface="+mj-l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Provides random read-write access to the result set returned by a database query. </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Cursor implementations are not required to be synchronized. So, code using a Cursor from multiple threads should perform its own synchronization. Be Careful when we use multiple threads.</a:t>
            </a:r>
          </a:p>
          <a:p>
            <a:pPr marL="285750" indent="-285750" fontAlgn="base">
              <a:buFont typeface="Arial" panose="020B0604020202020204" pitchFamily="34" charset="0"/>
              <a:buChar char="•"/>
            </a:pPr>
            <a:r>
              <a:rPr lang="en-US" dirty="0"/>
              <a:t>If the database is empty, the returned object is null, if data is present, a cursor pointing to the column name is returned. We can scroll the cursor with the following methods:</a:t>
            </a:r>
          </a:p>
        </p:txBody>
      </p:sp>
      <p:sp>
        <p:nvSpPr>
          <p:cNvPr id="10" name="CasellaDiTesto 9">
            <a:extLst>
              <a:ext uri="{FF2B5EF4-FFF2-40B4-BE49-F238E27FC236}">
                <a16:creationId xmlns:a16="http://schemas.microsoft.com/office/drawing/2014/main" id="{7086D2ED-A9DB-AEC5-1098-257948E23B50}"/>
              </a:ext>
            </a:extLst>
          </p:cNvPr>
          <p:cNvSpPr txBox="1"/>
          <p:nvPr/>
        </p:nvSpPr>
        <p:spPr>
          <a:xfrm>
            <a:off x="609599" y="3728302"/>
            <a:ext cx="5197311" cy="258532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600" b="0" i="1" u="none" strike="noStrike" dirty="0">
                <a:solidFill>
                  <a:srgbClr val="000000"/>
                </a:solidFill>
                <a:effectLst/>
                <a:latin typeface="+mj-lt"/>
              </a:rPr>
              <a:t>String </a:t>
            </a:r>
            <a:r>
              <a:rPr lang="en-US" sz="1600" b="0" i="1" u="none" strike="noStrike" dirty="0" err="1">
                <a:solidFill>
                  <a:srgbClr val="000000"/>
                </a:solidFill>
                <a:effectLst/>
                <a:latin typeface="+mj-lt"/>
              </a:rPr>
              <a:t>getColumnName</a:t>
            </a: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p>
          <a:p>
            <a:pPr marL="285750" indent="-285750" rtl="0" fontAlgn="base">
              <a:spcBef>
                <a:spcPts val="0"/>
              </a:spcBef>
              <a:spcAft>
                <a:spcPts val="0"/>
              </a:spcAft>
              <a:buFont typeface="Wingdings" panose="05000000000000000000" pitchFamily="2" charset="2"/>
              <a:buChar char="§"/>
            </a:pPr>
            <a:r>
              <a:rPr lang="en-US" altLang="en-US" sz="1600" i="1" dirty="0">
                <a:latin typeface="+mj-lt"/>
              </a:rPr>
              <a:t>String </a:t>
            </a:r>
            <a:r>
              <a:rPr kumimoji="0" lang="en-US" altLang="en-US" sz="1600" b="0" i="1" u="none" strike="noStrike" cap="none" normalizeH="0" baseline="0" dirty="0" err="1">
                <a:ln>
                  <a:noFill/>
                </a:ln>
                <a:effectLst/>
                <a:latin typeface="+mj-lt"/>
              </a:rPr>
              <a:t>getColumnIndex</a:t>
            </a:r>
            <a:r>
              <a:rPr kumimoji="0" lang="en-US" altLang="en-US" sz="1600" b="0" i="1" u="none" strike="noStrike" cap="none" normalizeH="0" baseline="0" dirty="0">
                <a:ln>
                  <a:noFill/>
                </a:ln>
                <a:effectLst/>
                <a:latin typeface="+mj-lt"/>
              </a:rPr>
              <a:t>(String </a:t>
            </a:r>
            <a:r>
              <a:rPr kumimoji="0" lang="en-US" altLang="en-US" sz="1600" b="0" i="1" u="none" strike="noStrike" cap="none" normalizeH="0" baseline="0" dirty="0" err="1">
                <a:ln>
                  <a:noFill/>
                </a:ln>
                <a:effectLst/>
                <a:latin typeface="+mj-lt"/>
              </a:rPr>
              <a:t>columnName</a:t>
            </a:r>
            <a:r>
              <a:rPr kumimoji="0" lang="en-US" altLang="en-US" sz="1600" b="0" i="1" u="none" strike="noStrike" cap="none" normalizeH="0" baseline="0" dirty="0">
                <a:ln>
                  <a:noFill/>
                </a:ln>
                <a:effectLst/>
                <a:latin typeface="+mj-lt"/>
              </a:rPr>
              <a:t>)</a:t>
            </a:r>
          </a:p>
          <a:p>
            <a:pPr marL="285750" indent="-285750" rtl="0" fontAlgn="base">
              <a:spcBef>
                <a:spcPts val="0"/>
              </a:spcBef>
              <a:spcAft>
                <a:spcPts val="0"/>
              </a:spcAft>
              <a:buFont typeface="Wingdings" panose="05000000000000000000" pitchFamily="2" charset="2"/>
              <a:buChar char="§"/>
            </a:pP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getCount</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number of rows in the cursor.</a:t>
            </a:r>
          </a:p>
          <a:p>
            <a:pPr marL="285750" indent="-285750" rtl="0" fontAlgn="base">
              <a:spcBef>
                <a:spcPts val="0"/>
              </a:spcBef>
              <a:spcAft>
                <a:spcPts val="0"/>
              </a:spcAft>
              <a:buFont typeface="Wingdings" panose="05000000000000000000" pitchFamily="2" charset="2"/>
              <a:buChar char="§"/>
            </a:pPr>
            <a:r>
              <a:rPr lang="en-US" sz="1600" b="0" i="1" u="none" strike="noStrike" dirty="0" err="1">
                <a:solidFill>
                  <a:srgbClr val="000000"/>
                </a:solidFill>
                <a:effectLst/>
                <a:latin typeface="+mj-lt"/>
              </a:rPr>
              <a:t>getString</a:t>
            </a:r>
            <a:r>
              <a:rPr lang="en-US" sz="1600" b="0" i="1" u="none" strike="noStrike" dirty="0">
                <a:solidFill>
                  <a:srgbClr val="000000"/>
                </a:solidFill>
                <a:effectLst/>
                <a:latin typeface="+mj-lt"/>
              </a:rPr>
              <a:t> (int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value of that column as an int.</a:t>
            </a:r>
          </a:p>
          <a:p>
            <a:pPr marL="285750" indent="-285750" rtl="0" fontAlgn="base">
              <a:spcBef>
                <a:spcPts val="0"/>
              </a:spcBef>
              <a:spcAft>
                <a:spcPts val="0"/>
              </a:spcAft>
              <a:buFont typeface="Wingdings" panose="05000000000000000000" pitchFamily="2" charset="2"/>
              <a:buChar char="§"/>
            </a:pPr>
            <a:r>
              <a:rPr lang="en-US" sz="1600" i="1" dirty="0" err="1">
                <a:solidFill>
                  <a:srgbClr val="000000"/>
                </a:solidFill>
                <a:latin typeface="+mj-lt"/>
              </a:rPr>
              <a:t>getInt</a:t>
            </a:r>
            <a:r>
              <a:rPr lang="en-US" sz="1600" i="1" dirty="0">
                <a:solidFill>
                  <a:srgbClr val="000000"/>
                </a:solidFill>
                <a:latin typeface="+mj-lt"/>
              </a:rPr>
              <a:t>(</a:t>
            </a: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value of that column as a String.</a:t>
            </a:r>
          </a:p>
          <a:p>
            <a:pPr marL="285750" indent="-285750" rtl="0" fontAlgn="base">
              <a:spcBef>
                <a:spcPts val="0"/>
              </a:spcBef>
              <a:spcAft>
                <a:spcPts val="0"/>
              </a:spcAft>
              <a:buFont typeface="Wingdings" panose="05000000000000000000" pitchFamily="2" charset="2"/>
              <a:buChar char="§"/>
            </a:pPr>
            <a:r>
              <a:rPr lang="en-US" sz="1600" i="1" dirty="0" err="1">
                <a:solidFill>
                  <a:srgbClr val="000000"/>
                </a:solidFill>
                <a:latin typeface="+mj-lt"/>
              </a:rPr>
              <a:t>getType</a:t>
            </a:r>
            <a:r>
              <a:rPr lang="en-US" sz="1600" i="1" dirty="0">
                <a:solidFill>
                  <a:srgbClr val="000000"/>
                </a:solidFill>
                <a:latin typeface="+mj-lt"/>
              </a:rPr>
              <a:t>(int </a:t>
            </a:r>
            <a:r>
              <a:rPr lang="en-US" sz="1600" i="1" dirty="0" err="1">
                <a:solidFill>
                  <a:srgbClr val="000000"/>
                </a:solidFill>
                <a:latin typeface="+mj-lt"/>
              </a:rPr>
              <a:t>columnIndex</a:t>
            </a:r>
            <a:r>
              <a:rPr lang="en-US" sz="1600" i="1" dirty="0">
                <a:solidFill>
                  <a:srgbClr val="000000"/>
                </a:solidFill>
                <a:latin typeface="+mj-lt"/>
              </a:rPr>
              <a:t>)</a:t>
            </a:r>
            <a:r>
              <a:rPr lang="en-US" sz="1600" dirty="0">
                <a:solidFill>
                  <a:srgbClr val="000000"/>
                </a:solidFill>
                <a:latin typeface="+mj-lt"/>
              </a:rPr>
              <a:t>: returns column value type</a:t>
            </a:r>
            <a:endParaRPr lang="en-US" sz="1600" b="0" i="1" u="none" strike="noStrike" dirty="0">
              <a:solidFill>
                <a:srgbClr val="000000"/>
              </a:solidFill>
              <a:effectLst/>
              <a:latin typeface="+mj-lt"/>
            </a:endParaRPr>
          </a:p>
          <a:p>
            <a:pPr marL="285750" indent="-285750" rtl="0" fontAlgn="base">
              <a:spcBef>
                <a:spcPts val="0"/>
              </a:spcBef>
              <a:spcAft>
                <a:spcPts val="0"/>
              </a:spcAft>
              <a:buFont typeface="Wingdings" panose="05000000000000000000" pitchFamily="2" charset="2"/>
              <a:buChar char="§"/>
            </a:pPr>
            <a:r>
              <a:rPr lang="en-US" sz="1600" b="0" i="1" u="none" strike="noStrike" dirty="0" err="1">
                <a:solidFill>
                  <a:srgbClr val="000000"/>
                </a:solidFill>
                <a:effectLst/>
                <a:latin typeface="+mj-lt"/>
              </a:rPr>
              <a:t>boolean</a:t>
            </a:r>
            <a:r>
              <a:rPr lang="en-US" sz="1600" b="0" i="1" u="none" strike="noStrike" dirty="0">
                <a:solidFill>
                  <a:srgbClr val="000000"/>
                </a:solidFill>
                <a:effectLst/>
                <a:latin typeface="+mj-lt"/>
              </a:rPr>
              <a:t> </a:t>
            </a:r>
            <a:r>
              <a:rPr lang="en-US" sz="1600" b="0" i="1" u="none" strike="noStrike" dirty="0" err="1">
                <a:solidFill>
                  <a:srgbClr val="000000"/>
                </a:solidFill>
                <a:effectLst/>
                <a:latin typeface="+mj-lt"/>
              </a:rPr>
              <a:t>moveToNext</a:t>
            </a:r>
            <a:r>
              <a:rPr lang="en-US" sz="1600" b="0" i="1" u="none" strike="noStrike" dirty="0">
                <a:solidFill>
                  <a:srgbClr val="000000"/>
                </a:solidFill>
                <a:effectLst/>
                <a:latin typeface="+mj-lt"/>
              </a:rPr>
              <a:t>(): </a:t>
            </a:r>
            <a:r>
              <a:rPr lang="en-US" sz="1600" b="0" u="none" strike="noStrike" dirty="0">
                <a:solidFill>
                  <a:srgbClr val="000000"/>
                </a:solidFill>
                <a:effectLst/>
                <a:latin typeface="+mj-lt"/>
              </a:rPr>
              <a:t>whether the move succeeded</a:t>
            </a:r>
          </a:p>
          <a:p>
            <a:endParaRPr lang="en-US" dirty="0">
              <a:latin typeface="+mj-lt"/>
            </a:endParaRPr>
          </a:p>
        </p:txBody>
      </p:sp>
      <p:sp>
        <p:nvSpPr>
          <p:cNvPr id="11" name="Freccia a destra 10">
            <a:extLst>
              <a:ext uri="{FF2B5EF4-FFF2-40B4-BE49-F238E27FC236}">
                <a16:creationId xmlns:a16="http://schemas.microsoft.com/office/drawing/2014/main" id="{06C7BE0F-BFC6-88B1-E5E3-BB7A0E798C20}"/>
              </a:ext>
            </a:extLst>
          </p:cNvPr>
          <p:cNvSpPr/>
          <p:nvPr/>
        </p:nvSpPr>
        <p:spPr>
          <a:xfrm>
            <a:off x="5649749" y="3970130"/>
            <a:ext cx="641514" cy="2399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Cursor</a:t>
            </a:r>
          </a:p>
        </p:txBody>
      </p:sp>
    </p:spTree>
    <p:extLst>
      <p:ext uri="{BB962C8B-B14F-4D97-AF65-F5344CB8AC3E}">
        <p14:creationId xmlns:p14="http://schemas.microsoft.com/office/powerpoint/2010/main" val="138148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F4B38-83B1-1219-27B4-5BC96BA73E01}"/>
              </a:ext>
            </a:extLst>
          </p:cNvPr>
          <p:cNvSpPr>
            <a:spLocks noGrp="1"/>
          </p:cNvSpPr>
          <p:nvPr>
            <p:ph type="title"/>
          </p:nvPr>
        </p:nvSpPr>
        <p:spPr/>
        <p:txBody>
          <a:bodyPr/>
          <a:lstStyle/>
          <a:p>
            <a:r>
              <a:rPr lang="en-US" dirty="0"/>
              <a:t>Accessing  to data</a:t>
            </a:r>
          </a:p>
        </p:txBody>
      </p:sp>
      <p:sp>
        <p:nvSpPr>
          <p:cNvPr id="3" name="Segnaposto contenuto 2">
            <a:extLst>
              <a:ext uri="{FF2B5EF4-FFF2-40B4-BE49-F238E27FC236}">
                <a16:creationId xmlns:a16="http://schemas.microsoft.com/office/drawing/2014/main" id="{370ABD9B-1DEB-D6E5-39A8-9D066B553DAD}"/>
              </a:ext>
            </a:extLst>
          </p:cNvPr>
          <p:cNvSpPr>
            <a:spLocks noGrp="1"/>
          </p:cNvSpPr>
          <p:nvPr>
            <p:ph idx="1"/>
          </p:nvPr>
        </p:nvSpPr>
        <p:spPr>
          <a:xfrm>
            <a:off x="609600" y="1600202"/>
            <a:ext cx="10972800" cy="2870198"/>
          </a:xfrm>
        </p:spPr>
        <p:txBody>
          <a:bodyPr>
            <a:normAutofit/>
          </a:bodyPr>
          <a:lstStyle/>
          <a:p>
            <a:pPr marL="0" indent="0" rtl="0">
              <a:spcBef>
                <a:spcPts val="0"/>
              </a:spcBef>
              <a:spcAft>
                <a:spcPts val="0"/>
              </a:spcAft>
              <a:buNone/>
            </a:pPr>
            <a:r>
              <a:rPr lang="en-US" sz="2400" dirty="0">
                <a:solidFill>
                  <a:srgbClr val="000000"/>
                </a:solidFill>
                <a:latin typeface="+mj-lt"/>
              </a:rPr>
              <a:t>I</a:t>
            </a:r>
            <a:r>
              <a:rPr lang="en-US" sz="2400" b="0" i="0" u="none" strike="noStrike" dirty="0">
                <a:solidFill>
                  <a:srgbClr val="000000"/>
                </a:solidFill>
                <a:effectLst/>
                <a:latin typeface="+mj-lt"/>
              </a:rPr>
              <a:t>f we have only one preference file, we can access it with </a:t>
            </a:r>
            <a:r>
              <a:rPr lang="en-US" sz="2400" b="0" i="1" u="none" strike="noStrike" dirty="0" err="1">
                <a:solidFill>
                  <a:srgbClr val="000000"/>
                </a:solidFill>
                <a:effectLst/>
                <a:latin typeface="+mj-lt"/>
              </a:rPr>
              <a:t>getPreferences</a:t>
            </a:r>
            <a:r>
              <a:rPr lang="en-US" sz="2400" b="0" i="1" u="none" strike="noStrike" dirty="0">
                <a:solidFill>
                  <a:srgbClr val="000000"/>
                </a:solidFill>
                <a:effectLst/>
                <a:latin typeface="+mj-lt"/>
              </a:rPr>
              <a:t>(int mode</a:t>
            </a:r>
            <a:r>
              <a:rPr lang="en-US" sz="2400" b="0" i="0" u="none" strike="noStrike" dirty="0">
                <a:solidFill>
                  <a:srgbClr val="000000"/>
                </a:solidFill>
                <a:effectLst/>
                <a:latin typeface="+mj-lt"/>
              </a:rPr>
              <a:t>), but if we have several of them, we must use </a:t>
            </a:r>
            <a:r>
              <a:rPr lang="en-US" sz="2400" b="0" i="1" u="none" strike="noStrike" dirty="0" err="1">
                <a:solidFill>
                  <a:srgbClr val="000000"/>
                </a:solidFill>
                <a:effectLst/>
                <a:latin typeface="+mj-lt"/>
              </a:rPr>
              <a:t>getSharedPreferences</a:t>
            </a:r>
            <a:r>
              <a:rPr lang="en-US" sz="2400" b="0" i="1" u="none" strike="noStrike" dirty="0">
                <a:solidFill>
                  <a:srgbClr val="000000"/>
                </a:solidFill>
                <a:effectLst/>
                <a:latin typeface="+mj-lt"/>
              </a:rPr>
              <a:t>(String name, int mode).</a:t>
            </a:r>
          </a:p>
          <a:p>
            <a:pPr marL="0" indent="0" rtl="0">
              <a:spcBef>
                <a:spcPts val="0"/>
              </a:spcBef>
              <a:spcAft>
                <a:spcPts val="0"/>
              </a:spcAft>
              <a:buNone/>
            </a:pPr>
            <a:endParaRPr lang="en-US" sz="2000" i="1" u="none" strike="noStrike" dirty="0">
              <a:solidFill>
                <a:srgbClr val="000000"/>
              </a:solidFill>
              <a:latin typeface="+mj-lt"/>
            </a:endParaRPr>
          </a:p>
          <a:p>
            <a:pPr marL="0" indent="0" rtl="0">
              <a:spcBef>
                <a:spcPts val="0"/>
              </a:spcBef>
              <a:spcAft>
                <a:spcPts val="0"/>
              </a:spcAft>
              <a:buNone/>
            </a:pPr>
            <a:r>
              <a:rPr lang="en-US" sz="1800" b="1" i="0" u="none" strike="noStrike" dirty="0">
                <a:solidFill>
                  <a:schemeClr val="accent6">
                    <a:lumMod val="75000"/>
                  </a:schemeClr>
                </a:solidFill>
                <a:effectLst/>
                <a:latin typeface="Arial" panose="020B0604020202020204" pitchFamily="34" charset="0"/>
              </a:rPr>
              <a:t>Type of mode:</a:t>
            </a:r>
            <a:endParaRPr lang="en-US" b="0" dirty="0">
              <a:solidFill>
                <a:schemeClr val="accent6">
                  <a:lumMod val="75000"/>
                </a:schemeClr>
              </a:solidFill>
              <a:effectLst/>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MODE_PRIVATE</a:t>
            </a:r>
            <a:r>
              <a:rPr lang="en-US" sz="1800" b="0" i="0" u="none" strike="noStrike" dirty="0">
                <a:solidFill>
                  <a:srgbClr val="000000"/>
                </a:solidFill>
                <a:effectLst/>
                <a:latin typeface="Arial" panose="020B0604020202020204" pitchFamily="34" charset="0"/>
              </a:rPr>
              <a:t>: only our app can access the file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MODE_WORD_READABLE</a:t>
            </a:r>
            <a:r>
              <a:rPr lang="en-US" sz="1800" b="0" i="0" u="none" strike="noStrike" dirty="0">
                <a:solidFill>
                  <a:srgbClr val="000000"/>
                </a:solidFill>
                <a:effectLst/>
                <a:latin typeface="Arial" panose="020B0604020202020204" pitchFamily="34" charset="0"/>
              </a:rPr>
              <a:t>: All apps can read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MODE_WORD_WRITABLE</a:t>
            </a:r>
            <a:r>
              <a:rPr lang="en-US" sz="1800" b="0" i="0" u="none" strike="noStrike" dirty="0">
                <a:solidFill>
                  <a:srgbClr val="000000"/>
                </a:solidFill>
                <a:effectLst/>
                <a:latin typeface="Arial" panose="020B0604020202020204" pitchFamily="34" charset="0"/>
              </a:rPr>
              <a:t>: All apps can write on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MODE_MULTI_PROCESS</a:t>
            </a:r>
            <a:r>
              <a:rPr lang="en-US" sz="1800" b="0" i="0" u="none" strike="noStrike" dirty="0">
                <a:solidFill>
                  <a:srgbClr val="000000"/>
                </a:solidFill>
                <a:effectLst/>
                <a:latin typeface="Arial" panose="020B0604020202020204" pitchFamily="34" charset="0"/>
              </a:rPr>
              <a:t>: Multiple processes can modify the same shared preference file.</a:t>
            </a:r>
          </a:p>
          <a:p>
            <a:pPr marL="0" indent="0">
              <a:buNone/>
            </a:pPr>
            <a:endParaRPr lang="en-US" dirty="0"/>
          </a:p>
        </p:txBody>
      </p:sp>
      <p:pic>
        <p:nvPicPr>
          <p:cNvPr id="5" name="Immagine 4">
            <a:extLst>
              <a:ext uri="{FF2B5EF4-FFF2-40B4-BE49-F238E27FC236}">
                <a16:creationId xmlns:a16="http://schemas.microsoft.com/office/drawing/2014/main" id="{5EC1EF82-962E-B4E5-BC8A-2A4D3F37F84C}"/>
              </a:ext>
            </a:extLst>
          </p:cNvPr>
          <p:cNvPicPr>
            <a:picLocks noChangeAspect="1"/>
          </p:cNvPicPr>
          <p:nvPr/>
        </p:nvPicPr>
        <p:blipFill rotWithShape="1">
          <a:blip r:embed="rId2">
            <a:extLst>
              <a:ext uri="{28A0092B-C50C-407E-A947-70E740481C1C}">
                <a14:useLocalDpi xmlns:a14="http://schemas.microsoft.com/office/drawing/2010/main" val="0"/>
              </a:ext>
            </a:extLst>
          </a:blip>
          <a:srcRect l="660" t="7999" r="1" b="18159"/>
          <a:stretch/>
        </p:blipFill>
        <p:spPr>
          <a:xfrm>
            <a:off x="1780936" y="4181416"/>
            <a:ext cx="8630127" cy="1871041"/>
          </a:xfrm>
          <a:prstGeom prst="rect">
            <a:avLst/>
          </a:prstGeom>
        </p:spPr>
      </p:pic>
    </p:spTree>
    <p:extLst>
      <p:ext uri="{BB962C8B-B14F-4D97-AF65-F5344CB8AC3E}">
        <p14:creationId xmlns:p14="http://schemas.microsoft.com/office/powerpoint/2010/main" val="348828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27DF3-8637-D634-35BD-9192F78E6124}"/>
              </a:ext>
            </a:extLst>
          </p:cNvPr>
          <p:cNvSpPr>
            <a:spLocks noGrp="1"/>
          </p:cNvSpPr>
          <p:nvPr>
            <p:ph type="title"/>
          </p:nvPr>
        </p:nvSpPr>
        <p:spPr/>
        <p:txBody>
          <a:bodyPr/>
          <a:lstStyle/>
          <a:p>
            <a:r>
              <a:rPr lang="en-US" dirty="0"/>
              <a:t>Accessing  to data</a:t>
            </a:r>
          </a:p>
        </p:txBody>
      </p:sp>
      <p:sp>
        <p:nvSpPr>
          <p:cNvPr id="3" name="Segnaposto contenuto 2">
            <a:extLst>
              <a:ext uri="{FF2B5EF4-FFF2-40B4-BE49-F238E27FC236}">
                <a16:creationId xmlns:a16="http://schemas.microsoft.com/office/drawing/2014/main" id="{27FEBFE2-B479-96C5-7FBA-B6A121D88CC3}"/>
              </a:ext>
            </a:extLst>
          </p:cNvPr>
          <p:cNvSpPr>
            <a:spLocks noGrp="1"/>
          </p:cNvSpPr>
          <p:nvPr>
            <p:ph idx="1"/>
          </p:nvPr>
        </p:nvSpPr>
        <p:spPr>
          <a:xfrm>
            <a:off x="609600" y="2045285"/>
            <a:ext cx="5486400" cy="1505855"/>
          </a:xfrm>
        </p:spPr>
        <p:txBody>
          <a:bodyPr>
            <a:normAutofit/>
          </a:bodyPr>
          <a:lstStyle/>
          <a:p>
            <a:r>
              <a:rPr lang="en-US" sz="2400" dirty="0"/>
              <a:t>Each shared preferences will have its own instance based on the preference name.</a:t>
            </a:r>
          </a:p>
          <a:p>
            <a:endParaRPr lang="en-US" sz="2200" b="0" i="0" dirty="0">
              <a:solidFill>
                <a:srgbClr val="292929"/>
              </a:solidFill>
              <a:effectLst/>
              <a:latin typeface="+mj-lt"/>
            </a:endParaRPr>
          </a:p>
          <a:p>
            <a:endParaRPr lang="en-US" sz="2200" dirty="0">
              <a:latin typeface="+mj-lt"/>
            </a:endParaRPr>
          </a:p>
        </p:txBody>
      </p:sp>
      <p:pic>
        <p:nvPicPr>
          <p:cNvPr id="4" name="Immagine 3" descr="Immagine che contiene tavolo">
            <a:extLst>
              <a:ext uri="{FF2B5EF4-FFF2-40B4-BE49-F238E27FC236}">
                <a16:creationId xmlns:a16="http://schemas.microsoft.com/office/drawing/2014/main" id="{523F7889-78BD-5616-AD2F-A9467B64C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348" y="1600201"/>
            <a:ext cx="6106023" cy="2133502"/>
          </a:xfrm>
          <a:prstGeom prst="rect">
            <a:avLst/>
          </a:prstGeom>
        </p:spPr>
      </p:pic>
      <p:pic>
        <p:nvPicPr>
          <p:cNvPr id="5" name="Immagine 4">
            <a:extLst>
              <a:ext uri="{FF2B5EF4-FFF2-40B4-BE49-F238E27FC236}">
                <a16:creationId xmlns:a16="http://schemas.microsoft.com/office/drawing/2014/main" id="{289FEFC5-0756-659E-AE39-54125811E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348" y="3733703"/>
            <a:ext cx="6049016" cy="2216532"/>
          </a:xfrm>
          <a:prstGeom prst="rect">
            <a:avLst/>
          </a:prstGeom>
        </p:spPr>
      </p:pic>
      <p:sp>
        <p:nvSpPr>
          <p:cNvPr id="7" name="CasellaDiTesto 6">
            <a:extLst>
              <a:ext uri="{FF2B5EF4-FFF2-40B4-BE49-F238E27FC236}">
                <a16:creationId xmlns:a16="http://schemas.microsoft.com/office/drawing/2014/main" id="{E445EB40-B3AC-4DAC-55D5-F8C19E0CBD46}"/>
              </a:ext>
            </a:extLst>
          </p:cNvPr>
          <p:cNvSpPr txBox="1"/>
          <p:nvPr/>
        </p:nvSpPr>
        <p:spPr>
          <a:xfrm>
            <a:off x="609600" y="4043298"/>
            <a:ext cx="5229634" cy="1785104"/>
          </a:xfrm>
          <a:prstGeom prst="rect">
            <a:avLst/>
          </a:prstGeom>
          <a:noFill/>
        </p:spPr>
        <p:txBody>
          <a:bodyPr wrap="square">
            <a:spAutoFit/>
          </a:bodyPr>
          <a:lstStyle/>
          <a:p>
            <a:pPr marL="342900" indent="-342900">
              <a:buFont typeface="Arial" panose="020B0604020202020204" pitchFamily="34" charset="0"/>
              <a:buChar char="•"/>
            </a:pPr>
            <a:r>
              <a:rPr lang="en-US" sz="2200" b="0" i="0" dirty="0">
                <a:effectLst/>
                <a:latin typeface="+mj-lt"/>
              </a:rPr>
              <a:t>No matter in which context (Activity, fragment, application) it’s called, it will always return the same instance for the same name. This guarantees that you will always see the latest changes</a:t>
            </a:r>
            <a:r>
              <a:rPr lang="en-US" sz="2200" b="0" i="0" dirty="0">
                <a:solidFill>
                  <a:srgbClr val="292929"/>
                </a:solidFill>
                <a:effectLst/>
                <a:latin typeface="+mj-lt"/>
              </a:rPr>
              <a:t>.</a:t>
            </a:r>
          </a:p>
        </p:txBody>
      </p:sp>
    </p:spTree>
    <p:extLst>
      <p:ext uri="{BB962C8B-B14F-4D97-AF65-F5344CB8AC3E}">
        <p14:creationId xmlns:p14="http://schemas.microsoft.com/office/powerpoint/2010/main" val="371489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CD5593-F4C0-8C54-E632-7E799D53E2B0}"/>
              </a:ext>
            </a:extLst>
          </p:cNvPr>
          <p:cNvSpPr>
            <a:spLocks noGrp="1"/>
          </p:cNvSpPr>
          <p:nvPr>
            <p:ph type="title"/>
          </p:nvPr>
        </p:nvSpPr>
        <p:spPr/>
        <p:txBody>
          <a:bodyPr/>
          <a:lstStyle/>
          <a:p>
            <a:r>
              <a:rPr lang="en-US" dirty="0"/>
              <a:t>Save data</a:t>
            </a:r>
          </a:p>
        </p:txBody>
      </p:sp>
      <p:sp>
        <p:nvSpPr>
          <p:cNvPr id="3" name="Segnaposto contenuto 2">
            <a:extLst>
              <a:ext uri="{FF2B5EF4-FFF2-40B4-BE49-F238E27FC236}">
                <a16:creationId xmlns:a16="http://schemas.microsoft.com/office/drawing/2014/main" id="{2B540602-4492-BD88-6FE6-5A1BE4D1456D}"/>
              </a:ext>
            </a:extLst>
          </p:cNvPr>
          <p:cNvSpPr>
            <a:spLocks noGrp="1"/>
          </p:cNvSpPr>
          <p:nvPr>
            <p:ph idx="1"/>
          </p:nvPr>
        </p:nvSpPr>
        <p:spPr/>
        <p:txBody>
          <a:bodyPr>
            <a:normAutofit fontScale="55000" lnSpcReduction="20000"/>
          </a:bodyPr>
          <a:lstStyle/>
          <a:p>
            <a:pPr marL="0" indent="0">
              <a:buNone/>
            </a:pPr>
            <a:r>
              <a:rPr lang="en-US" sz="4800" dirty="0"/>
              <a:t>After obtaining a </a:t>
            </a:r>
            <a:r>
              <a:rPr lang="en-US" sz="4800" dirty="0" err="1"/>
              <a:t>SharePreference</a:t>
            </a:r>
            <a:r>
              <a:rPr lang="en-US" sz="4800" dirty="0"/>
              <a:t> reference with the appropriate parameters, to save the data we need to have a reference to the </a:t>
            </a:r>
            <a:r>
              <a:rPr lang="en-US" sz="4800" dirty="0" err="1"/>
              <a:t>SharePreferences</a:t>
            </a:r>
            <a:r>
              <a:rPr lang="en-US" sz="4800" dirty="0"/>
              <a:t> editor that allows us to edit the file.</a:t>
            </a:r>
          </a:p>
          <a:p>
            <a:pPr marL="0" indent="0" defTabSz="914400" eaLnBrk="0" fontAlgn="base" hangingPunct="0">
              <a:spcBef>
                <a:spcPct val="0"/>
              </a:spcBef>
              <a:spcAft>
                <a:spcPct val="0"/>
              </a:spcAft>
              <a:buNone/>
            </a:pPr>
            <a:r>
              <a:rPr kumimoji="0" lang="en-US" altLang="en-US" sz="4800" b="0" i="1" u="none" strike="noStrike" cap="none" normalizeH="0" baseline="0" dirty="0" err="1">
                <a:ln>
                  <a:noFill/>
                </a:ln>
                <a:solidFill>
                  <a:srgbClr val="A9B7C6"/>
                </a:solidFill>
                <a:effectLst/>
                <a:latin typeface="JetBrains Mono"/>
              </a:rPr>
              <a:t>SharedPreferences.Editor</a:t>
            </a:r>
            <a:r>
              <a:rPr kumimoji="0" lang="en-US" altLang="en-US" sz="4800" b="0" i="1" u="none" strike="noStrike" cap="none" normalizeH="0" baseline="0" dirty="0">
                <a:ln>
                  <a:noFill/>
                </a:ln>
                <a:solidFill>
                  <a:srgbClr val="A9B7C6"/>
                </a:solidFill>
                <a:effectLst/>
                <a:latin typeface="JetBrains Mono"/>
              </a:rPr>
              <a:t> editor = </a:t>
            </a:r>
            <a:r>
              <a:rPr kumimoji="0" lang="en-US" altLang="en-US" sz="4800" b="0" i="1" u="none" strike="noStrike" cap="none" normalizeH="0" baseline="0" dirty="0" err="1">
                <a:ln>
                  <a:noFill/>
                </a:ln>
                <a:solidFill>
                  <a:srgbClr val="A9B7C6"/>
                </a:solidFill>
                <a:effectLst/>
                <a:latin typeface="JetBrains Mono"/>
              </a:rPr>
              <a:t>sharedPreferences.edit</a:t>
            </a:r>
            <a:r>
              <a:rPr kumimoji="0" lang="en-US" altLang="en-US" sz="4800" b="0" i="1" u="none" strike="noStrike" cap="none" normalizeH="0" baseline="0" dirty="0">
                <a:ln>
                  <a:noFill/>
                </a:ln>
                <a:solidFill>
                  <a:srgbClr val="A9B7C6"/>
                </a:solidFill>
                <a:effectLst/>
                <a:latin typeface="JetBrains Mono"/>
              </a:rPr>
              <a:t>()</a:t>
            </a:r>
            <a:r>
              <a:rPr kumimoji="0" lang="en-US" altLang="en-US" sz="4800" b="0" i="1" u="none" strike="noStrike" cap="none" normalizeH="0" baseline="0" dirty="0">
                <a:ln>
                  <a:noFill/>
                </a:ln>
                <a:solidFill>
                  <a:srgbClr val="CC7832"/>
                </a:solidFill>
                <a:effectLst/>
                <a:latin typeface="JetBrains Mono"/>
              </a:rPr>
              <a:t>;</a:t>
            </a:r>
          </a:p>
          <a:p>
            <a:pPr marL="0" indent="0" defTabSz="914400" eaLnBrk="0" fontAlgn="base" hangingPunct="0">
              <a:spcBef>
                <a:spcPct val="0"/>
              </a:spcBef>
              <a:spcAft>
                <a:spcPct val="0"/>
              </a:spcAft>
              <a:buNone/>
            </a:pPr>
            <a:r>
              <a:rPr kumimoji="0" lang="en-US" altLang="en-US" sz="4800" b="0" u="none" strike="noStrike" cap="none" normalizeH="0" baseline="0" dirty="0">
                <a:ln>
                  <a:noFill/>
                </a:ln>
                <a:effectLst/>
                <a:latin typeface="JetBrains Mono"/>
              </a:rPr>
              <a:t>At this point we can write to the file one of the possible types </a:t>
            </a:r>
          </a:p>
          <a:p>
            <a:pPr marL="0" indent="0" defTabSz="914400" eaLnBrk="0" fontAlgn="base" hangingPunct="0">
              <a:spcBef>
                <a:spcPct val="0"/>
              </a:spcBef>
              <a:spcAft>
                <a:spcPct val="0"/>
              </a:spcAft>
              <a:buNone/>
            </a:pPr>
            <a:r>
              <a:rPr kumimoji="0" lang="en-US" altLang="en-US" sz="4800" b="0" i="0" u="none" strike="noStrike" cap="none" normalizeH="0" baseline="0" dirty="0" err="1">
                <a:ln>
                  <a:noFill/>
                </a:ln>
                <a:solidFill>
                  <a:srgbClr val="A9B7C6"/>
                </a:solidFill>
                <a:effectLst/>
                <a:latin typeface="JetBrains Mono"/>
              </a:rPr>
              <a:t>editor.putString</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6A8759"/>
                </a:solidFill>
                <a:effectLst/>
                <a:latin typeface="JetBrains Mono"/>
              </a:rPr>
              <a:t>"username"</a:t>
            </a:r>
            <a:r>
              <a:rPr kumimoji="0" lang="en-US" altLang="en-US" sz="4800" b="0" i="0" u="none" strike="noStrike" cap="none" normalizeH="0" baseline="0" dirty="0">
                <a:ln>
                  <a:noFill/>
                </a:ln>
                <a:solidFill>
                  <a:srgbClr val="CC7832"/>
                </a:solidFill>
                <a:effectLst/>
                <a:latin typeface="JetBrains Mono"/>
              </a:rPr>
              <a:t>, </a:t>
            </a:r>
            <a:r>
              <a:rPr kumimoji="0" lang="en-US" altLang="en-US" sz="4800" b="0" i="0" u="none" strike="noStrike" cap="none" normalizeH="0" baseline="0" dirty="0">
                <a:ln>
                  <a:noFill/>
                </a:ln>
                <a:solidFill>
                  <a:schemeClr val="accent3">
                    <a:lumMod val="75000"/>
                  </a:schemeClr>
                </a:solidFill>
                <a:effectLst/>
                <a:latin typeface="JetBrains Mono"/>
              </a:rPr>
              <a:t>“David</a:t>
            </a:r>
            <a:r>
              <a:rPr kumimoji="0" lang="en-US" altLang="en-US" sz="4800" b="0" u="none" strike="noStrike" cap="none" normalizeH="0" baseline="0" dirty="0">
                <a:ln>
                  <a:noFill/>
                </a:ln>
                <a:solidFill>
                  <a:schemeClr val="accent3">
                    <a:lumMod val="75000"/>
                  </a:schemeClr>
                </a:solidFill>
                <a:effectLst/>
                <a:latin typeface="JetBrains Mono"/>
              </a:rPr>
              <a:t>”</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CC7832"/>
                </a:solidFill>
                <a:effectLst/>
                <a:latin typeface="JetBrains Mono"/>
              </a:rPr>
              <a:t>;</a:t>
            </a:r>
          </a:p>
          <a:p>
            <a:pPr marL="0" indent="0" defTabSz="914400" eaLnBrk="0" fontAlgn="base" hangingPunct="0">
              <a:spcBef>
                <a:spcPct val="0"/>
              </a:spcBef>
              <a:spcAft>
                <a:spcPct val="0"/>
              </a:spcAft>
              <a:buNone/>
            </a:pPr>
            <a:endParaRPr kumimoji="0" lang="en-US" altLang="en-US" sz="4800" b="0" i="0" u="none" strike="noStrike" cap="none" normalizeH="0" baseline="0" dirty="0">
              <a:ln>
                <a:noFill/>
              </a:ln>
              <a:solidFill>
                <a:srgbClr val="CC7832"/>
              </a:solidFill>
              <a:effectLst/>
              <a:latin typeface="JetBrains Mono"/>
            </a:endParaRPr>
          </a:p>
          <a:p>
            <a:pPr marL="0" indent="0" defTabSz="914400" eaLnBrk="0" fontAlgn="base" hangingPunct="0">
              <a:spcBef>
                <a:spcPct val="0"/>
              </a:spcBef>
              <a:spcAft>
                <a:spcPct val="0"/>
              </a:spcAft>
              <a:buNone/>
            </a:pPr>
            <a:r>
              <a:rPr kumimoji="0" lang="en-US" altLang="en-US" sz="4800" b="0" i="0" u="none" strike="noStrike" cap="none" normalizeH="0" baseline="0" dirty="0">
                <a:ln>
                  <a:noFill/>
                </a:ln>
                <a:solidFill>
                  <a:schemeClr val="tx1"/>
                </a:solidFill>
                <a:effectLst/>
                <a:latin typeface="+mj-lt"/>
              </a:rPr>
              <a:t>However, only writing is not enough to make the changes effective. The most common mistake is forgetting to make the changes effective; we have two methods available</a:t>
            </a:r>
          </a:p>
          <a:p>
            <a:pPr marL="0" indent="0" defTabSz="914400" eaLnBrk="0" fontAlgn="base" hangingPunct="0">
              <a:spcBef>
                <a:spcPct val="0"/>
              </a:spcBef>
              <a:spcAft>
                <a:spcPct val="0"/>
              </a:spcAft>
              <a:buNone/>
            </a:pPr>
            <a:endParaRPr kumimoji="0" lang="en-US" altLang="en-US" sz="2800" b="0" u="none" strike="noStrike" cap="none" normalizeH="0" baseline="0" dirty="0">
              <a:ln>
                <a:noFill/>
              </a:ln>
              <a:effectLst/>
              <a:latin typeface="JetBrains Mono"/>
            </a:endParaRPr>
          </a:p>
          <a:p>
            <a:pPr marL="0" indent="0" defTabSz="914400" eaLnBrk="0" fontAlgn="base" hangingPunct="0">
              <a:spcBef>
                <a:spcPct val="0"/>
              </a:spcBef>
              <a:spcAft>
                <a:spcPct val="0"/>
              </a:spcAft>
              <a:buNone/>
            </a:pPr>
            <a:endParaRPr kumimoji="0" lang="en-US" altLang="en-US" sz="2800" b="0" i="1" u="none" strike="noStrike" cap="none" normalizeH="0" baseline="0" dirty="0">
              <a:ln>
                <a:noFill/>
              </a:ln>
              <a:solidFill>
                <a:srgbClr val="CC7832"/>
              </a:solidFill>
              <a:effectLst/>
              <a:latin typeface="JetBrains Mono"/>
            </a:endParaRPr>
          </a:p>
          <a:p>
            <a:pPr marL="0" indent="0" defTabSz="914400" eaLnBrk="0" fontAlgn="base" hangingPunct="0">
              <a:spcBef>
                <a:spcPct val="0"/>
              </a:spcBef>
              <a:spcAft>
                <a:spcPct val="0"/>
              </a:spcAft>
              <a:buNone/>
            </a:pPr>
            <a:endParaRPr kumimoji="0" lang="en-US" altLang="en-US" sz="2400" b="0" i="1" u="none" strike="noStrike" cap="none" normalizeH="0" baseline="0" dirty="0">
              <a:ln>
                <a:noFill/>
              </a:ln>
              <a:solidFill>
                <a:schemeClr val="tx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400" b="0" i="0" u="none" strike="noStrike" cap="none" normalizeH="0" baseline="0" dirty="0">
                <a:ln>
                  <a:noFill/>
                </a:ln>
                <a:solidFill>
                  <a:schemeClr val="tx1"/>
                </a:solidFill>
                <a:effectLst/>
                <a:latin typeface="Arial" panose="020B0604020202020204" pitchFamily="34" charset="0"/>
              </a:rPr>
            </a:b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Rectangle 1">
            <a:extLst>
              <a:ext uri="{FF2B5EF4-FFF2-40B4-BE49-F238E27FC236}">
                <a16:creationId xmlns:a16="http://schemas.microsoft.com/office/drawing/2014/main" id="{12FC9D39-D701-61DC-4A6F-4E952B921C1F}"/>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720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62CD2F-31FC-2D49-EDB3-DF6897ED3699}"/>
              </a:ext>
            </a:extLst>
          </p:cNvPr>
          <p:cNvSpPr>
            <a:spLocks noGrp="1"/>
          </p:cNvSpPr>
          <p:nvPr>
            <p:ph type="title"/>
          </p:nvPr>
        </p:nvSpPr>
        <p:spPr/>
        <p:txBody>
          <a:bodyPr/>
          <a:lstStyle/>
          <a:p>
            <a:r>
              <a:rPr lang="en-US" dirty="0"/>
              <a:t>Save data with .commit()</a:t>
            </a:r>
          </a:p>
        </p:txBody>
      </p:sp>
      <p:sp>
        <p:nvSpPr>
          <p:cNvPr id="3" name="Segnaposto contenuto 2">
            <a:extLst>
              <a:ext uri="{FF2B5EF4-FFF2-40B4-BE49-F238E27FC236}">
                <a16:creationId xmlns:a16="http://schemas.microsoft.com/office/drawing/2014/main" id="{0F636010-F43B-31D6-CA20-9DF3738764BC}"/>
              </a:ext>
            </a:extLst>
          </p:cNvPr>
          <p:cNvSpPr>
            <a:spLocks noGrp="1"/>
          </p:cNvSpPr>
          <p:nvPr>
            <p:ph idx="1"/>
          </p:nvPr>
        </p:nvSpPr>
        <p:spPr/>
        <p:txBody>
          <a:bodyPr>
            <a:normAutofit/>
          </a:bodyPr>
          <a:lstStyle/>
          <a:p>
            <a:r>
              <a:rPr lang="en-US" sz="2200" dirty="0"/>
              <a:t>Saves the data to in-memory storage first and then synchronously writes it to disk. Since IO operation is involved, main thread is blocked until the data is written to the disk. This is an expensive operation.</a:t>
            </a:r>
          </a:p>
          <a:p>
            <a:endParaRPr lang="en-US" sz="2200" dirty="0"/>
          </a:p>
          <a:p>
            <a:r>
              <a:rPr lang="en-US" sz="2200" dirty="0"/>
              <a:t>Since the disk write operation is synchronous, success status is returned as a </a:t>
            </a:r>
            <a:r>
              <a:rPr lang="en-US" sz="2200" dirty="0" err="1"/>
              <a:t>boolean</a:t>
            </a:r>
            <a:r>
              <a:rPr lang="en-US" sz="2200" dirty="0"/>
              <a:t>. Therefore, you can verify that whether the operation is successful or not by checking the return value.		 </a:t>
            </a:r>
          </a:p>
          <a:p>
            <a:pPr marL="0" indent="0">
              <a:buNone/>
            </a:pPr>
            <a:r>
              <a:rPr lang="en-US" sz="2200" b="0" i="0" dirty="0">
                <a:solidFill>
                  <a:srgbClr val="292929"/>
                </a:solidFill>
                <a:effectLst/>
                <a:latin typeface="+mj-lt"/>
              </a:rPr>
              <a:t>	</a:t>
            </a:r>
            <a:r>
              <a:rPr lang="en-US" sz="2200" b="0" i="0" dirty="0" err="1">
                <a:solidFill>
                  <a:srgbClr val="292929"/>
                </a:solidFill>
                <a:effectLst/>
                <a:latin typeface="+mj-lt"/>
              </a:rPr>
              <a:t>val</a:t>
            </a:r>
            <a:r>
              <a:rPr lang="en-US" sz="2200" b="0" i="0" dirty="0">
                <a:solidFill>
                  <a:srgbClr val="292929"/>
                </a:solidFill>
                <a:effectLst/>
                <a:latin typeface="+mj-lt"/>
              </a:rPr>
              <a:t> result = </a:t>
            </a:r>
            <a:r>
              <a:rPr lang="en-US" sz="2200" b="0" i="0" dirty="0" err="1">
                <a:solidFill>
                  <a:srgbClr val="292929"/>
                </a:solidFill>
                <a:effectLst/>
                <a:latin typeface="+mj-lt"/>
              </a:rPr>
              <a:t>pref.edit</a:t>
            </a:r>
            <a:r>
              <a:rPr lang="en-US" sz="2200" b="0" i="0" dirty="0">
                <a:solidFill>
                  <a:srgbClr val="292929"/>
                </a:solidFill>
                <a:effectLst/>
                <a:latin typeface="+mj-lt"/>
              </a:rPr>
              <a:t>().</a:t>
            </a:r>
            <a:r>
              <a:rPr lang="en-US" sz="2200" b="0" i="0" dirty="0" err="1">
                <a:solidFill>
                  <a:srgbClr val="292929"/>
                </a:solidFill>
                <a:effectLst/>
                <a:latin typeface="+mj-lt"/>
              </a:rPr>
              <a:t>putString</a:t>
            </a:r>
            <a:r>
              <a:rPr lang="en-US" sz="2200" b="0" i="0" dirty="0">
                <a:solidFill>
                  <a:srgbClr val="292929"/>
                </a:solidFill>
                <a:effectLst/>
                <a:latin typeface="+mj-lt"/>
              </a:rPr>
              <a:t>(key, "value").commit()</a:t>
            </a:r>
            <a:endParaRPr lang="en-US" sz="2200" dirty="0">
              <a:latin typeface="+mj-lt"/>
            </a:endParaRPr>
          </a:p>
        </p:txBody>
      </p:sp>
      <p:pic>
        <p:nvPicPr>
          <p:cNvPr id="5" name="Immagine 4">
            <a:extLst>
              <a:ext uri="{FF2B5EF4-FFF2-40B4-BE49-F238E27FC236}">
                <a16:creationId xmlns:a16="http://schemas.microsoft.com/office/drawing/2014/main" id="{F64E3C1E-8ED6-14A5-04B8-D44EC6595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92" y="4808536"/>
            <a:ext cx="8232615" cy="1927228"/>
          </a:xfrm>
          <a:prstGeom prst="rect">
            <a:avLst/>
          </a:prstGeom>
        </p:spPr>
      </p:pic>
    </p:spTree>
    <p:extLst>
      <p:ext uri="{BB962C8B-B14F-4D97-AF65-F5344CB8AC3E}">
        <p14:creationId xmlns:p14="http://schemas.microsoft.com/office/powerpoint/2010/main" val="259338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283AA-6C6C-A47C-4EF5-E9A7AD69DFF5}"/>
              </a:ext>
            </a:extLst>
          </p:cNvPr>
          <p:cNvSpPr>
            <a:spLocks noGrp="1"/>
          </p:cNvSpPr>
          <p:nvPr>
            <p:ph type="title"/>
          </p:nvPr>
        </p:nvSpPr>
        <p:spPr/>
        <p:txBody>
          <a:bodyPr/>
          <a:lstStyle/>
          <a:p>
            <a:r>
              <a:rPr lang="en-US" dirty="0"/>
              <a:t>Save data with .apply()</a:t>
            </a:r>
          </a:p>
        </p:txBody>
      </p:sp>
      <p:sp>
        <p:nvSpPr>
          <p:cNvPr id="3" name="Segnaposto contenuto 2">
            <a:extLst>
              <a:ext uri="{FF2B5EF4-FFF2-40B4-BE49-F238E27FC236}">
                <a16:creationId xmlns:a16="http://schemas.microsoft.com/office/drawing/2014/main" id="{D952E9A7-9FD8-7F01-5FDC-E75C181BCDF0}"/>
              </a:ext>
            </a:extLst>
          </p:cNvPr>
          <p:cNvSpPr>
            <a:spLocks noGrp="1"/>
          </p:cNvSpPr>
          <p:nvPr>
            <p:ph idx="1"/>
          </p:nvPr>
        </p:nvSpPr>
        <p:spPr/>
        <p:txBody>
          <a:bodyPr>
            <a:normAutofit/>
          </a:bodyPr>
          <a:lstStyle/>
          <a:p>
            <a:r>
              <a:rPr lang="en-US" sz="2000" dirty="0"/>
              <a:t>Saves the data to in-memory storage first and then asynchronously writes it to disk. Main thread is not blocked and waiting for the disk operation anymore. Any read (get) after apply will return the latest saved value because of get operations are done through in-memory storage. </a:t>
            </a:r>
          </a:p>
          <a:p>
            <a:pPr marL="0" indent="0">
              <a:buNone/>
            </a:pPr>
            <a:r>
              <a:rPr lang="en-US" sz="2000" b="0" i="0" dirty="0">
                <a:solidFill>
                  <a:srgbClr val="292929"/>
                </a:solidFill>
                <a:effectLst/>
                <a:latin typeface="Menlo"/>
              </a:rPr>
              <a:t>	</a:t>
            </a:r>
            <a:r>
              <a:rPr lang="en-US" sz="2000" b="0" i="1" dirty="0" err="1">
                <a:solidFill>
                  <a:srgbClr val="292929"/>
                </a:solidFill>
                <a:effectLst/>
                <a:latin typeface="Menlo"/>
              </a:rPr>
              <a:t>pref.edit</a:t>
            </a:r>
            <a:r>
              <a:rPr lang="en-US" sz="2000" b="0" i="1" dirty="0">
                <a:solidFill>
                  <a:srgbClr val="292929"/>
                </a:solidFill>
                <a:effectLst/>
                <a:latin typeface="Menlo"/>
              </a:rPr>
              <a:t>().</a:t>
            </a:r>
            <a:r>
              <a:rPr lang="en-US" sz="2000" b="0" i="1" dirty="0" err="1">
                <a:solidFill>
                  <a:srgbClr val="292929"/>
                </a:solidFill>
                <a:effectLst/>
                <a:latin typeface="Menlo"/>
              </a:rPr>
              <a:t>putString</a:t>
            </a:r>
            <a:r>
              <a:rPr lang="en-US" sz="2000" b="0" i="1" dirty="0">
                <a:solidFill>
                  <a:srgbClr val="292929"/>
                </a:solidFill>
                <a:effectLst/>
                <a:latin typeface="Menlo"/>
              </a:rPr>
              <a:t>(key, "value").apply()</a:t>
            </a:r>
            <a:endParaRPr lang="en-US" sz="2000" dirty="0"/>
          </a:p>
          <a:p>
            <a:r>
              <a:rPr lang="en-US" sz="2000" dirty="0"/>
              <a:t>Since the disk write operation is asynchronous there is no return value as status. Therefore, you cannot check if the transaction is successful or not.</a:t>
            </a:r>
          </a:p>
        </p:txBody>
      </p:sp>
      <p:pic>
        <p:nvPicPr>
          <p:cNvPr id="5" name="Immagine 4">
            <a:extLst>
              <a:ext uri="{FF2B5EF4-FFF2-40B4-BE49-F238E27FC236}">
                <a16:creationId xmlns:a16="http://schemas.microsoft.com/office/drawing/2014/main" id="{B1F82A84-90C7-DD65-C296-866369DA2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318" y="3760390"/>
            <a:ext cx="8467363" cy="2994818"/>
          </a:xfrm>
          <a:prstGeom prst="rect">
            <a:avLst/>
          </a:prstGeom>
        </p:spPr>
      </p:pic>
    </p:spTree>
    <p:extLst>
      <p:ext uri="{BB962C8B-B14F-4D97-AF65-F5344CB8AC3E}">
        <p14:creationId xmlns:p14="http://schemas.microsoft.com/office/powerpoint/2010/main" val="350368782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4746</TotalTime>
  <Words>5807</Words>
  <Application>Microsoft Office PowerPoint</Application>
  <PresentationFormat>Widescreen</PresentationFormat>
  <Paragraphs>519</Paragraphs>
  <Slides>42</Slides>
  <Notes>3</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42</vt:i4>
      </vt:variant>
    </vt:vector>
  </HeadingPairs>
  <TitlesOfParts>
    <vt:vector size="52" baseType="lpstr">
      <vt:lpstr>Arial</vt:lpstr>
      <vt:lpstr>Calibri</vt:lpstr>
      <vt:lpstr>Calibri Light</vt:lpstr>
      <vt:lpstr>Courier New</vt:lpstr>
      <vt:lpstr>JetBrains Mono</vt:lpstr>
      <vt:lpstr>Menlo</vt:lpstr>
      <vt:lpstr>Roboto</vt:lpstr>
      <vt:lpstr>var(--devsite-code-font-family)</vt:lpstr>
      <vt:lpstr>Wingdings</vt:lpstr>
      <vt:lpstr>Tema2</vt:lpstr>
      <vt:lpstr>Managing Data</vt:lpstr>
      <vt:lpstr>Storing Data</vt:lpstr>
      <vt:lpstr>Shared Preferences</vt:lpstr>
      <vt:lpstr>Internal Structure</vt:lpstr>
      <vt:lpstr>Accessing  to data</vt:lpstr>
      <vt:lpstr>Accessing  to data</vt:lpstr>
      <vt:lpstr>Save data</vt:lpstr>
      <vt:lpstr>Save data with .commit()</vt:lpstr>
      <vt:lpstr>Save data with .apply()</vt:lpstr>
      <vt:lpstr>Get data</vt:lpstr>
      <vt:lpstr>Example</vt:lpstr>
      <vt:lpstr>Implementation</vt:lpstr>
      <vt:lpstr>At runtime</vt:lpstr>
      <vt:lpstr>What happens if?</vt:lpstr>
      <vt:lpstr>Pros and cons</vt:lpstr>
      <vt:lpstr>Cache Storage</vt:lpstr>
      <vt:lpstr>Store and Retrieve data</vt:lpstr>
      <vt:lpstr>Internal Storage</vt:lpstr>
      <vt:lpstr>InputFileStream &amp; OutputFileStream</vt:lpstr>
      <vt:lpstr>Read Example</vt:lpstr>
      <vt:lpstr>Write Example</vt:lpstr>
      <vt:lpstr>External Storage</vt:lpstr>
      <vt:lpstr>Read &amp; Write External Storage</vt:lpstr>
      <vt:lpstr>getExternalStorageDirectory()</vt:lpstr>
      <vt:lpstr>Methods</vt:lpstr>
      <vt:lpstr>Evironment.getExternalStoragePublicDirectory(String type)</vt:lpstr>
      <vt:lpstr>Internal Vs External storage</vt:lpstr>
      <vt:lpstr>Internal Vs Shared Preferences</vt:lpstr>
      <vt:lpstr>SQLite </vt:lpstr>
      <vt:lpstr>Issue</vt:lpstr>
      <vt:lpstr>Introducing Pattern Adapter</vt:lpstr>
      <vt:lpstr>3 Level Design</vt:lpstr>
      <vt:lpstr>3 Level Design</vt:lpstr>
      <vt:lpstr>3 Level Design</vt:lpstr>
      <vt:lpstr>3 Level Design</vt:lpstr>
      <vt:lpstr>Create Database</vt:lpstr>
      <vt:lpstr>Implementation</vt:lpstr>
      <vt:lpstr>Insert Data</vt:lpstr>
      <vt:lpstr>Insert Data</vt:lpstr>
      <vt:lpstr>Get Data</vt:lpstr>
      <vt:lpstr>Get Data</vt:lpstr>
      <vt:lpstr>Cursor Object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98</cp:revision>
  <dcterms:created xsi:type="dcterms:W3CDTF">2022-03-03T15:59:55Z</dcterms:created>
  <dcterms:modified xsi:type="dcterms:W3CDTF">2022-10-16T15:24:53Z</dcterms:modified>
</cp:coreProperties>
</file>