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9"/>
  </p:notesMasterIdLst>
  <p:sldIdLst>
    <p:sldId id="289" r:id="rId2"/>
    <p:sldId id="304" r:id="rId3"/>
    <p:sldId id="305" r:id="rId4"/>
    <p:sldId id="291" r:id="rId5"/>
    <p:sldId id="292" r:id="rId6"/>
    <p:sldId id="308" r:id="rId7"/>
    <p:sldId id="310" r:id="rId8"/>
    <p:sldId id="311" r:id="rId9"/>
    <p:sldId id="312" r:id="rId10"/>
    <p:sldId id="315" r:id="rId11"/>
    <p:sldId id="307" r:id="rId12"/>
    <p:sldId id="301" r:id="rId13"/>
    <p:sldId id="316" r:id="rId14"/>
    <p:sldId id="313" r:id="rId15"/>
    <p:sldId id="314" r:id="rId16"/>
    <p:sldId id="318" r:id="rId17"/>
    <p:sldId id="317" r:id="rId18"/>
    <p:sldId id="322" r:id="rId19"/>
    <p:sldId id="323" r:id="rId20"/>
    <p:sldId id="319" r:id="rId21"/>
    <p:sldId id="320" r:id="rId22"/>
    <p:sldId id="324" r:id="rId23"/>
    <p:sldId id="325" r:id="rId24"/>
    <p:sldId id="326" r:id="rId25"/>
    <p:sldId id="327" r:id="rId26"/>
    <p:sldId id="328" r:id="rId27"/>
    <p:sldId id="347" r:id="rId28"/>
    <p:sldId id="329" r:id="rId29"/>
    <p:sldId id="330" r:id="rId30"/>
    <p:sldId id="306" r:id="rId31"/>
    <p:sldId id="295" r:id="rId32"/>
    <p:sldId id="331" r:id="rId33"/>
    <p:sldId id="334" r:id="rId34"/>
    <p:sldId id="333" r:id="rId35"/>
    <p:sldId id="336" r:id="rId36"/>
    <p:sldId id="332" r:id="rId37"/>
    <p:sldId id="338" r:id="rId38"/>
    <p:sldId id="337" r:id="rId39"/>
    <p:sldId id="339" r:id="rId40"/>
    <p:sldId id="340" r:id="rId41"/>
    <p:sldId id="341" r:id="rId42"/>
    <p:sldId id="343" r:id="rId43"/>
    <p:sldId id="342" r:id="rId44"/>
    <p:sldId id="344" r:id="rId45"/>
    <p:sldId id="345" r:id="rId46"/>
    <p:sldId id="346" r:id="rId47"/>
    <p:sldId id="348" r:id="rId4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1829" autoAdjust="0"/>
  </p:normalViewPr>
  <p:slideViewPr>
    <p:cSldViewPr snapToGrid="0">
      <p:cViewPr>
        <p:scale>
          <a:sx n="75" d="100"/>
          <a:sy n="75" d="100"/>
        </p:scale>
        <p:origin x="612" y="-2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8/17/2022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18</a:t>
            </a:fld>
            <a:endParaRPr lang="en-US"/>
          </a:p>
        </p:txBody>
      </p:sp>
    </p:spTree>
    <p:extLst>
      <p:ext uri="{BB962C8B-B14F-4D97-AF65-F5344CB8AC3E}">
        <p14:creationId xmlns:p14="http://schemas.microsoft.com/office/powerpoint/2010/main" val="93813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31</a:t>
            </a:fld>
            <a:endParaRPr lang="en-US"/>
          </a:p>
        </p:txBody>
      </p:sp>
    </p:spTree>
    <p:extLst>
      <p:ext uri="{BB962C8B-B14F-4D97-AF65-F5344CB8AC3E}">
        <p14:creationId xmlns:p14="http://schemas.microsoft.com/office/powerpoint/2010/main" val="231264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a:t>
            </a: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44</a:t>
            </a:fld>
            <a:endParaRPr lang="en-US"/>
          </a:p>
        </p:txBody>
      </p:sp>
    </p:spTree>
    <p:extLst>
      <p:ext uri="{BB962C8B-B14F-4D97-AF65-F5344CB8AC3E}">
        <p14:creationId xmlns:p14="http://schemas.microsoft.com/office/powerpoint/2010/main" val="100043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45</a:t>
            </a:fld>
            <a:endParaRPr lang="en-US"/>
          </a:p>
        </p:txBody>
      </p:sp>
    </p:spTree>
    <p:extLst>
      <p:ext uri="{BB962C8B-B14F-4D97-AF65-F5344CB8AC3E}">
        <p14:creationId xmlns:p14="http://schemas.microsoft.com/office/powerpoint/2010/main" val="170812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Android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66AF2-4301-BC1D-CA53-7445CE3CB841}"/>
              </a:ext>
            </a:extLst>
          </p:cNvPr>
          <p:cNvSpPr>
            <a:spLocks noGrp="1"/>
          </p:cNvSpPr>
          <p:nvPr>
            <p:ph type="ctrTitle"/>
          </p:nvPr>
        </p:nvSpPr>
        <p:spPr/>
        <p:txBody>
          <a:bodyPr>
            <a:normAutofit/>
          </a:bodyPr>
          <a:lstStyle/>
          <a:p>
            <a:r>
              <a:rPr lang="en-US" sz="4800" dirty="0"/>
              <a:t>Resources</a:t>
            </a:r>
          </a:p>
        </p:txBody>
      </p:sp>
      <p:sp>
        <p:nvSpPr>
          <p:cNvPr id="3" name="Sottotitolo 2">
            <a:extLst>
              <a:ext uri="{FF2B5EF4-FFF2-40B4-BE49-F238E27FC236}">
                <a16:creationId xmlns:a16="http://schemas.microsoft.com/office/drawing/2014/main" id="{550863E3-CE26-8544-7F31-B03C4AB71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79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D9A91-CF57-F042-930B-B3EDCC85F53D}"/>
              </a:ext>
            </a:extLst>
          </p:cNvPr>
          <p:cNvSpPr>
            <a:spLocks noGrp="1"/>
          </p:cNvSpPr>
          <p:nvPr>
            <p:ph type="title"/>
          </p:nvPr>
        </p:nvSpPr>
        <p:spPr>
          <a:xfrm>
            <a:off x="609600" y="274638"/>
            <a:ext cx="10972800" cy="1143000"/>
          </a:xfrm>
        </p:spPr>
        <p:txBody>
          <a:bodyPr anchor="ctr">
            <a:normAutofit/>
          </a:bodyPr>
          <a:lstStyle/>
          <a:p>
            <a:r>
              <a:rPr lang="en-US" dirty="0"/>
              <a:t>Structure</a:t>
            </a:r>
          </a:p>
        </p:txBody>
      </p:sp>
      <p:pic>
        <p:nvPicPr>
          <p:cNvPr id="6" name="Segnaposto contenuto 5">
            <a:extLst>
              <a:ext uri="{FF2B5EF4-FFF2-40B4-BE49-F238E27FC236}">
                <a16:creationId xmlns:a16="http://schemas.microsoft.com/office/drawing/2014/main" id="{1FB39D8B-E52C-FE2A-D640-DE72767E3955}"/>
              </a:ext>
            </a:extLst>
          </p:cNvPr>
          <p:cNvPicPr>
            <a:picLocks noGrp="1" noChangeAspect="1"/>
          </p:cNvPicPr>
          <p:nvPr>
            <p:ph sz="half" idx="1"/>
          </p:nvPr>
        </p:nvPicPr>
        <p:blipFill>
          <a:blip r:embed="rId2"/>
          <a:stretch>
            <a:fillRect/>
          </a:stretch>
        </p:blipFill>
        <p:spPr>
          <a:xfrm>
            <a:off x="750010" y="1600200"/>
            <a:ext cx="4341980" cy="4525963"/>
          </a:xfrm>
          <a:noFill/>
        </p:spPr>
      </p:pic>
      <p:sp>
        <p:nvSpPr>
          <p:cNvPr id="11" name="Content Placeholder 3">
            <a:extLst>
              <a:ext uri="{FF2B5EF4-FFF2-40B4-BE49-F238E27FC236}">
                <a16:creationId xmlns:a16="http://schemas.microsoft.com/office/drawing/2014/main" id="{3C59B57D-3B31-8862-7C33-11F1F1F2E842}"/>
              </a:ext>
            </a:extLst>
          </p:cNvPr>
          <p:cNvSpPr>
            <a:spLocks noGrp="1"/>
          </p:cNvSpPr>
          <p:nvPr>
            <p:ph sz="half" idx="2"/>
          </p:nvPr>
        </p:nvSpPr>
        <p:spPr>
          <a:xfrm>
            <a:off x="5422900" y="1600200"/>
            <a:ext cx="6451600" cy="4983162"/>
          </a:xfrm>
        </p:spPr>
        <p:txBody>
          <a:bodyPr>
            <a:normAutofit fontScale="92500" lnSpcReduction="10000"/>
          </a:bodyPr>
          <a:lstStyle/>
          <a:p>
            <a:pPr marL="0" indent="0">
              <a:buNone/>
            </a:pPr>
            <a:r>
              <a:rPr lang="en-US" sz="2000" dirty="0"/>
              <a:t>Resources in android are saved and organized in the root folder named res which contains several sub folders:</a:t>
            </a:r>
          </a:p>
          <a:p>
            <a:r>
              <a:rPr lang="en-US" sz="2000" b="1" dirty="0">
                <a:solidFill>
                  <a:schemeClr val="accent6">
                    <a:lumMod val="75000"/>
                  </a:schemeClr>
                </a:solidFill>
              </a:rPr>
              <a:t>layout</a:t>
            </a:r>
            <a:r>
              <a:rPr lang="en-US" sz="2000" dirty="0"/>
              <a:t>: it will contain the graphical architecture of the user interface components. </a:t>
            </a:r>
          </a:p>
          <a:p>
            <a:r>
              <a:rPr lang="en-US" sz="2000" b="1" dirty="0">
                <a:solidFill>
                  <a:schemeClr val="accent6">
                    <a:lumMod val="75000"/>
                  </a:schemeClr>
                </a:solidFill>
              </a:rPr>
              <a:t>values</a:t>
            </a:r>
            <a:r>
              <a:rPr lang="en-US" sz="2000" dirty="0"/>
              <a:t>: will contain strings, colors, dimensions and other types of values that can be used in additional resources or in the Java code. It is important to note that these values will constitute the content of appropriate XML tags (&lt;string&gt;, &lt;dimension&gt;, etc.) grouped in files with the name usually indicative:  strings.xml, dimens.xml, colors.xml and so on. Such names are the result of pure convention, but the programmer can freely choose how to call them;</a:t>
            </a:r>
          </a:p>
          <a:p>
            <a:r>
              <a:rPr lang="en-US" sz="2000" b="1" dirty="0">
                <a:solidFill>
                  <a:schemeClr val="accent6">
                    <a:lumMod val="75000"/>
                  </a:schemeClr>
                </a:solidFill>
              </a:rPr>
              <a:t>drawable</a:t>
            </a:r>
            <a:r>
              <a:rPr lang="en-US" sz="2000" dirty="0"/>
              <a:t>: are images in the most common formats configured in XML;</a:t>
            </a:r>
          </a:p>
          <a:p>
            <a:r>
              <a:rPr lang="en-US" sz="2000" b="1" dirty="0">
                <a:solidFill>
                  <a:schemeClr val="accent6">
                    <a:lumMod val="75000"/>
                  </a:schemeClr>
                </a:solidFill>
              </a:rPr>
              <a:t>mipmap</a:t>
            </a:r>
            <a:r>
              <a:rPr lang="en-US" sz="2000" dirty="0"/>
              <a:t>: are images that constitute the icon of the application, the one with which it is launched from the operating system. </a:t>
            </a:r>
          </a:p>
          <a:p>
            <a:pPr marL="0" indent="0">
              <a:buNone/>
            </a:pPr>
            <a:endParaRPr lang="en-US" sz="2000" dirty="0"/>
          </a:p>
        </p:txBody>
      </p:sp>
    </p:spTree>
    <p:extLst>
      <p:ext uri="{BB962C8B-B14F-4D97-AF65-F5344CB8AC3E}">
        <p14:creationId xmlns:p14="http://schemas.microsoft.com/office/powerpoint/2010/main" val="4568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0E617-FBC2-8949-ED5A-76E12E33FC19}"/>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47162F73-B1E3-4CFC-A066-B2E51F1B7D50}"/>
              </a:ext>
            </a:extLst>
          </p:cNvPr>
          <p:cNvSpPr>
            <a:spLocks noGrp="1"/>
          </p:cNvSpPr>
          <p:nvPr>
            <p:ph sz="half" idx="1"/>
          </p:nvPr>
        </p:nvSpPr>
        <p:spPr>
          <a:xfrm>
            <a:off x="609599" y="1600201"/>
            <a:ext cx="10972799" cy="4525963"/>
          </a:xfrm>
        </p:spPr>
        <p:txBody>
          <a:bodyPr>
            <a:normAutofit/>
          </a:bodyPr>
          <a:lstStyle/>
          <a:p>
            <a:pPr marL="0" indent="0">
              <a:buNone/>
            </a:pPr>
            <a:r>
              <a:rPr lang="en-US" sz="2400" dirty="0"/>
              <a:t>As best practice the text contained in a View: Buttons, TextView, </a:t>
            </a:r>
            <a:r>
              <a:rPr lang="en-US" sz="2400" dirty="0" err="1"/>
              <a:t>EditView</a:t>
            </a:r>
            <a:r>
              <a:rPr lang="en-US" sz="2400" dirty="0"/>
              <a:t> should not be editable directly through the text attribute but defined in a single XML file and edit directly inside it.</a:t>
            </a:r>
          </a:p>
          <a:p>
            <a:pPr marL="0" indent="0">
              <a:buNone/>
            </a:pPr>
            <a:endParaRPr lang="en-US" dirty="0">
              <a:solidFill>
                <a:schemeClr val="accent6">
                  <a:lumMod val="75000"/>
                </a:schemeClr>
              </a:solidFill>
            </a:endParaRPr>
          </a:p>
        </p:txBody>
      </p:sp>
      <p:pic>
        <p:nvPicPr>
          <p:cNvPr id="9" name="Immagine 8">
            <a:extLst>
              <a:ext uri="{FF2B5EF4-FFF2-40B4-BE49-F238E27FC236}">
                <a16:creationId xmlns:a16="http://schemas.microsoft.com/office/drawing/2014/main" id="{B438B8C4-CD0D-7A2E-B4C4-48782D13AD89}"/>
              </a:ext>
            </a:extLst>
          </p:cNvPr>
          <p:cNvPicPr>
            <a:picLocks noChangeAspect="1"/>
          </p:cNvPicPr>
          <p:nvPr/>
        </p:nvPicPr>
        <p:blipFill>
          <a:blip r:embed="rId2"/>
          <a:stretch>
            <a:fillRect/>
          </a:stretch>
        </p:blipFill>
        <p:spPr>
          <a:xfrm>
            <a:off x="473172" y="2905099"/>
            <a:ext cx="5328021" cy="2144528"/>
          </a:xfrm>
          <a:prstGeom prst="rect">
            <a:avLst/>
          </a:prstGeom>
        </p:spPr>
      </p:pic>
      <p:sp>
        <p:nvSpPr>
          <p:cNvPr id="10" name="CasellaDiTesto 9">
            <a:extLst>
              <a:ext uri="{FF2B5EF4-FFF2-40B4-BE49-F238E27FC236}">
                <a16:creationId xmlns:a16="http://schemas.microsoft.com/office/drawing/2014/main" id="{4D87FD3E-C41D-AC5F-BEF2-D108A84C8D2B}"/>
              </a:ext>
            </a:extLst>
          </p:cNvPr>
          <p:cNvSpPr txBox="1"/>
          <p:nvPr/>
        </p:nvSpPr>
        <p:spPr>
          <a:xfrm>
            <a:off x="6095998" y="4525726"/>
            <a:ext cx="6505732" cy="1600438"/>
          </a:xfrm>
          <a:prstGeom prst="rect">
            <a:avLst/>
          </a:prstGeom>
          <a:noFill/>
        </p:spPr>
        <p:txBody>
          <a:bodyPr wrap="square" rtlCol="0">
            <a:spAutoFit/>
          </a:bodyPr>
          <a:lstStyle/>
          <a:p>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b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app_name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err="1">
                <a:ln w="3175">
                  <a:solidFill>
                    <a:sysClr val="windowText" lastClr="000000"/>
                  </a:solidFill>
                </a:ln>
                <a:solidFill>
                  <a:srgbClr val="00B050"/>
                </a:solidFill>
                <a:effectLst/>
                <a:latin typeface="JetBrains Mono"/>
              </a:rPr>
              <a:t>MyApp</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 &lt;string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hello_world</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a:ln w="3175">
                  <a:solidFill>
                    <a:sysClr val="windowText" lastClr="000000"/>
                  </a:solidFill>
                </a:ln>
                <a:solidFill>
                  <a:srgbClr val="00B050"/>
                </a:solidFill>
                <a:effectLst/>
                <a:latin typeface="JetBrains Mono"/>
              </a:rPr>
              <a:t>Hello World!</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endParaRPr kumimoji="0" lang="en-US" altLang="en-US" sz="4400" b="1" i="0" u="none" strike="noStrike" cap="none" normalizeH="0" baseline="0" dirty="0">
              <a:ln w="3175">
                <a:solidFill>
                  <a:sysClr val="windowText" lastClr="000000"/>
                </a:solidFill>
              </a:ln>
              <a:solidFill>
                <a:schemeClr val="accent6">
                  <a:lumMod val="75000"/>
                </a:schemeClr>
              </a:solidFill>
              <a:effectLst/>
              <a:latin typeface="Arial" panose="020B0604020202020204" pitchFamily="34" charset="0"/>
            </a:endParaRPr>
          </a:p>
          <a:p>
            <a:endParaRPr lang="en-US" dirty="0">
              <a:ln w="3175">
                <a:solidFill>
                  <a:sysClr val="windowText" lastClr="000000"/>
                </a:solidFill>
              </a:ln>
            </a:endParaRPr>
          </a:p>
        </p:txBody>
      </p:sp>
      <p:cxnSp>
        <p:nvCxnSpPr>
          <p:cNvPr id="13" name="Connettore a gomito 12">
            <a:extLst>
              <a:ext uri="{FF2B5EF4-FFF2-40B4-BE49-F238E27FC236}">
                <a16:creationId xmlns:a16="http://schemas.microsoft.com/office/drawing/2014/main" id="{B48A21CC-416D-89AD-4AEA-4AC36BE4EA12}"/>
              </a:ext>
            </a:extLst>
          </p:cNvPr>
          <p:cNvCxnSpPr>
            <a:cxnSpLocks/>
          </p:cNvCxnSpPr>
          <p:nvPr/>
        </p:nvCxnSpPr>
        <p:spPr>
          <a:xfrm>
            <a:off x="5801193" y="3429000"/>
            <a:ext cx="2548328" cy="1096726"/>
          </a:xfrm>
          <a:prstGeom prst="bentConnector3">
            <a:avLst>
              <a:gd name="adj1" fmla="val 10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22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A890D-E3D1-1B77-174E-14200F1609D8}"/>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C13BBEF0-444B-9600-A34A-C35DB1612F7E}"/>
              </a:ext>
            </a:extLst>
          </p:cNvPr>
          <p:cNvSpPr>
            <a:spLocks noGrp="1"/>
          </p:cNvSpPr>
          <p:nvPr>
            <p:ph sz="half" idx="1"/>
          </p:nvPr>
        </p:nvSpPr>
        <p:spPr>
          <a:xfrm>
            <a:off x="359764" y="1782763"/>
            <a:ext cx="5994400" cy="4525963"/>
          </a:xfrm>
        </p:spPr>
        <p:txBody>
          <a:bodyPr>
            <a:noAutofit/>
          </a:bodyPr>
          <a:lstStyle/>
          <a:p>
            <a:pPr marL="0" indent="0">
              <a:buNone/>
            </a:pPr>
            <a:r>
              <a:rPr lang="en-US" sz="2400" b="1" dirty="0">
                <a:ln w="3175">
                  <a:solidFill>
                    <a:sysClr val="windowText" lastClr="000000"/>
                  </a:solidFill>
                </a:ln>
              </a:rPr>
              <a:t>To avoid:</a:t>
            </a:r>
          </a:p>
          <a:p>
            <a:pPr marL="0" indent="0">
              <a:buNone/>
            </a:pPr>
            <a:r>
              <a:rPr lang="en-US" sz="2400" b="1" i="1" dirty="0">
                <a:ln w="3175">
                  <a:solidFill>
                    <a:sysClr val="windowText" lastClr="000000"/>
                  </a:solidFill>
                </a:ln>
              </a:rPr>
              <a:t>(activity_main.xml)</a:t>
            </a:r>
          </a:p>
          <a:p>
            <a:pPr marL="0" indent="0">
              <a:buNone/>
            </a:pPr>
            <a:endParaRPr lang="en-US" sz="2400" b="1" i="1" dirty="0">
              <a:ln w="3175">
                <a:solidFill>
                  <a:sysClr val="windowText" lastClr="000000"/>
                </a:solidFill>
              </a:ln>
            </a:endParaRPr>
          </a:p>
          <a:p>
            <a:pPr marL="0" indent="0">
              <a:buNone/>
            </a:pPr>
            <a:r>
              <a:rPr kumimoji="0" lang="en-US" altLang="en-US" sz="2200" b="1" i="0" u="none" strike="noStrike" cap="none" normalizeH="0" baseline="0" dirty="0">
                <a:ln w="3175">
                  <a:solidFill>
                    <a:sysClr val="windowText" lastClr="000000"/>
                  </a:solidFill>
                </a:ln>
                <a:solidFill>
                  <a:srgbClr val="E8BF6A"/>
                </a:solidFill>
                <a:effectLst/>
                <a:latin typeface="JetBrains Mono"/>
              </a:rPr>
              <a:t>&lt;Button</a:t>
            </a:r>
            <a:endParaRPr lang="en-US" sz="2200" b="1" i="1" dirty="0">
              <a:ln w="3175">
                <a:solidFill>
                  <a:sysClr val="windowText" lastClr="000000"/>
                </a:solidFill>
              </a:ln>
            </a:endParaRP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2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2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200" b="1" i="0" u="none" strike="noStrike" cap="none" normalizeH="0" baseline="0" dirty="0">
                <a:ln w="3175">
                  <a:solidFill>
                    <a:sysClr val="windowText" lastClr="000000"/>
                  </a:solidFill>
                </a:ln>
                <a:solidFill>
                  <a:srgbClr val="6A8759"/>
                </a:solidFill>
                <a:effectLst/>
                <a:latin typeface="JetBrains Mono"/>
              </a:rPr>
              <a:t>=“click"</a:t>
            </a:r>
            <a:r>
              <a:rPr kumimoji="0" lang="en-US" altLang="en-US" sz="22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2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lang="en-US" sz="2400" b="1" dirty="0">
              <a:ln w="3175">
                <a:solidFill>
                  <a:sysClr val="windowText" lastClr="000000"/>
                </a:solidFill>
              </a:ln>
            </a:endParaRPr>
          </a:p>
          <a:p>
            <a:pPr marL="0" indent="0">
              <a:buNone/>
            </a:pPr>
            <a:endParaRPr lang="en-US" sz="2400" b="1" dirty="0">
              <a:ln w="3175">
                <a:solidFill>
                  <a:sysClr val="windowText" lastClr="000000"/>
                </a:solidFill>
              </a:ln>
            </a:endParaRPr>
          </a:p>
        </p:txBody>
      </p:sp>
      <p:sp>
        <p:nvSpPr>
          <p:cNvPr id="4" name="Segnaposto contenuto 3">
            <a:extLst>
              <a:ext uri="{FF2B5EF4-FFF2-40B4-BE49-F238E27FC236}">
                <a16:creationId xmlns:a16="http://schemas.microsoft.com/office/drawing/2014/main" id="{041E6F1C-1843-DC9C-CF55-CEC512941F1D}"/>
              </a:ext>
            </a:extLst>
          </p:cNvPr>
          <p:cNvSpPr>
            <a:spLocks noGrp="1"/>
          </p:cNvSpPr>
          <p:nvPr>
            <p:ph sz="half" idx="2"/>
          </p:nvPr>
        </p:nvSpPr>
        <p:spPr>
          <a:xfrm>
            <a:off x="6096000" y="1782762"/>
            <a:ext cx="5994400" cy="4525963"/>
          </a:xfrm>
        </p:spPr>
        <p:txBody>
          <a:bodyPr>
            <a:normAutofit fontScale="77500" lnSpcReduction="20000"/>
          </a:bodyPr>
          <a:lstStyle/>
          <a:p>
            <a:pPr marL="0" indent="0">
              <a:buNone/>
            </a:pPr>
            <a:r>
              <a:rPr lang="en-US" sz="2900" b="1" dirty="0">
                <a:ln w="3175">
                  <a:solidFill>
                    <a:sysClr val="windowText" lastClr="000000"/>
                  </a:solidFill>
                </a:ln>
              </a:rPr>
              <a:t>To do:</a:t>
            </a:r>
          </a:p>
          <a:p>
            <a:pPr marL="0" indent="0">
              <a:buNone/>
            </a:pPr>
            <a:r>
              <a:rPr lang="en-US" sz="2900" b="1" i="1" dirty="0">
                <a:ln w="3175">
                  <a:solidFill>
                    <a:sysClr val="windowText" lastClr="000000"/>
                  </a:solidFill>
                </a:ln>
              </a:rPr>
              <a:t>(Strings.xml)</a:t>
            </a:r>
          </a:p>
          <a:p>
            <a:pPr marL="0" indent="0">
              <a:buNone/>
            </a:pP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&lt;string name="</a:t>
            </a:r>
            <a:r>
              <a:rPr kumimoji="0" lang="en-US" altLang="en-US" sz="2900" b="1" i="1" u="none" strike="noStrike" cap="none" normalizeH="0" baseline="0" dirty="0" err="1">
                <a:ln w="3175">
                  <a:solidFill>
                    <a:sysClr val="windowText" lastClr="000000"/>
                  </a:solidFill>
                </a:ln>
                <a:solidFill>
                  <a:srgbClr val="7D8976"/>
                </a:solidFill>
                <a:effectLst/>
                <a:latin typeface="JetBrains Mono"/>
              </a:rPr>
              <a:t>button_string</a:t>
            </a:r>
            <a:r>
              <a:rPr kumimoji="0" lang="en-US" altLang="en-US" sz="2900" b="1" i="1" u="none" strike="noStrike" cap="none" normalizeH="0" baseline="0" dirty="0">
                <a:ln w="3175">
                  <a:solidFill>
                    <a:sysClr val="windowText" lastClr="000000"/>
                  </a:solidFill>
                </a:ln>
                <a:solidFill>
                  <a:srgbClr val="7D8976"/>
                </a:solidFill>
                <a:effectLst/>
                <a:latin typeface="JetBrains Mono"/>
              </a:rPr>
              <a:t>"&gt;click&lt;/string&gt;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p>
          <a:p>
            <a:pPr marL="0" indent="0">
              <a:buNone/>
            </a:pPr>
            <a:endParaRPr kumimoji="0" lang="en-US" altLang="en-US" sz="2900" b="1" i="1" u="none" strike="noStrike" cap="none" normalizeH="0" baseline="0" dirty="0">
              <a:ln w="3175">
                <a:solidFill>
                  <a:sysClr val="windowText" lastClr="000000"/>
                </a:solidFill>
              </a:ln>
              <a:effectLst/>
              <a:latin typeface="JetBrains Mono"/>
            </a:endParaRPr>
          </a:p>
          <a:p>
            <a:pPr marL="0" indent="0">
              <a:buNone/>
            </a:pPr>
            <a:r>
              <a:rPr lang="en-US" sz="2900" b="1" i="1" dirty="0">
                <a:ln w="3175">
                  <a:solidFill>
                    <a:sysClr val="windowText" lastClr="000000"/>
                  </a:solidFill>
                </a:ln>
              </a:rPr>
              <a:t>(activity_main.xml)</a:t>
            </a:r>
          </a:p>
          <a:p>
            <a:pPr marL="0" indent="0">
              <a:buNone/>
            </a:pPr>
            <a:r>
              <a:rPr kumimoji="0" lang="en-US" altLang="en-US" sz="2900" b="1" i="0" u="none" strike="noStrike" cap="none" normalizeH="0" baseline="0" dirty="0">
                <a:ln w="3175">
                  <a:solidFill>
                    <a:sysClr val="windowText" lastClr="000000"/>
                  </a:solidFill>
                </a:ln>
                <a:solidFill>
                  <a:srgbClr val="E8BF6A"/>
                </a:solidFill>
                <a:effectLst/>
                <a:latin typeface="JetBrains Mono"/>
              </a:rPr>
              <a:t>&lt;Button</a:t>
            </a:r>
            <a:endParaRPr lang="en-US" sz="2900" b="1" i="1" dirty="0">
              <a:ln w="3175">
                <a:solidFill>
                  <a:sysClr val="windowText" lastClr="000000"/>
                </a:solidFill>
              </a:ln>
            </a:endParaRP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9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9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900" b="1" i="0" u="none" strike="noStrike" cap="none" normalizeH="0" baseline="0" dirty="0">
                <a:ln w="3175">
                  <a:solidFill>
                    <a:sysClr val="windowText" lastClr="000000"/>
                  </a:solidFill>
                </a:ln>
                <a:solidFill>
                  <a:srgbClr val="6A8759"/>
                </a:solidFill>
                <a:effectLst/>
                <a:latin typeface="JetBrains Mono"/>
              </a:rPr>
              <a:t>=“@string/</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button_string</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9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kumimoji="0" lang="en-US" altLang="en-US" sz="4400" b="1" i="1" u="none" strike="noStrike" cap="none" normalizeH="0" baseline="0" dirty="0">
              <a:ln w="3175">
                <a:solidFill>
                  <a:sysClr val="windowText" lastClr="000000"/>
                </a:solidFill>
              </a:ln>
              <a:effectLst/>
              <a:latin typeface="Arial" panose="020B0604020202020204" pitchFamily="34" charset="0"/>
            </a:endParaRPr>
          </a:p>
          <a:p>
            <a:pPr marL="0" indent="0">
              <a:buNone/>
            </a:pPr>
            <a:endParaRPr lang="en-US" sz="1800" b="1" dirty="0">
              <a:ln w="3175">
                <a:solidFill>
                  <a:sysClr val="windowText" lastClr="000000"/>
                </a:solidFill>
              </a:ln>
            </a:endParaRPr>
          </a:p>
          <a:p>
            <a:pPr marL="0" indent="0">
              <a:buNone/>
            </a:pPr>
            <a:endParaRPr lang="en-US" b="1" dirty="0">
              <a:ln w="3175">
                <a:solidFill>
                  <a:sysClr val="windowText" lastClr="000000"/>
                </a:solidFill>
              </a:ln>
            </a:endParaRPr>
          </a:p>
          <a:p>
            <a:pPr marL="0" indent="0">
              <a:buNone/>
            </a:pPr>
            <a:endParaRPr lang="en-US" b="1" dirty="0">
              <a:ln w="3175">
                <a:solidFill>
                  <a:sysClr val="windowText" lastClr="000000"/>
                </a:solidFill>
              </a:ln>
            </a:endParaRPr>
          </a:p>
        </p:txBody>
      </p:sp>
    </p:spTree>
    <p:extLst>
      <p:ext uri="{BB962C8B-B14F-4D97-AF65-F5344CB8AC3E}">
        <p14:creationId xmlns:p14="http://schemas.microsoft.com/office/powerpoint/2010/main" val="21659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FF128-2942-ED83-1042-951D14A52939}"/>
              </a:ext>
            </a:extLst>
          </p:cNvPr>
          <p:cNvSpPr>
            <a:spLocks noGrp="1"/>
          </p:cNvSpPr>
          <p:nvPr>
            <p:ph type="title"/>
          </p:nvPr>
        </p:nvSpPr>
        <p:spPr/>
        <p:txBody>
          <a:bodyPr/>
          <a:lstStyle/>
          <a:p>
            <a:r>
              <a:rPr lang="en-US" dirty="0"/>
              <a:t>Access Resources</a:t>
            </a:r>
          </a:p>
        </p:txBody>
      </p:sp>
      <p:sp>
        <p:nvSpPr>
          <p:cNvPr id="3" name="Segnaposto contenuto 2">
            <a:extLst>
              <a:ext uri="{FF2B5EF4-FFF2-40B4-BE49-F238E27FC236}">
                <a16:creationId xmlns:a16="http://schemas.microsoft.com/office/drawing/2014/main" id="{78722398-178F-AB0D-6621-89174B9DCB42}"/>
              </a:ext>
            </a:extLst>
          </p:cNvPr>
          <p:cNvSpPr>
            <a:spLocks noGrp="1"/>
          </p:cNvSpPr>
          <p:nvPr>
            <p:ph sz="half" idx="1"/>
          </p:nvPr>
        </p:nvSpPr>
        <p:spPr>
          <a:xfrm>
            <a:off x="609600" y="1600201"/>
            <a:ext cx="10972800" cy="4525963"/>
          </a:xfrm>
        </p:spPr>
        <p:txBody>
          <a:bodyPr/>
          <a:lstStyle/>
          <a:p>
            <a:pPr marL="0" indent="0">
              <a:buNone/>
            </a:pPr>
            <a:r>
              <a:rPr lang="en-US" dirty="0"/>
              <a:t>Resources are compiled in a binary format and indexed with a unique ID. These IDs are stored in a Java class, named R, automatically generated with each change. By identifiers, the resources are accessible both from Java code and from other resources defined in XML:</a:t>
            </a:r>
          </a:p>
          <a:p>
            <a:pPr marL="0" indent="0">
              <a:buNone/>
            </a:pPr>
            <a:r>
              <a:rPr lang="en-US" dirty="0"/>
              <a:t>Java:  </a:t>
            </a:r>
            <a:r>
              <a:rPr lang="en-US" dirty="0" err="1"/>
              <a:t>R.</a:t>
            </a:r>
            <a:r>
              <a:rPr lang="en-US" i="1" dirty="0" err="1"/>
              <a:t>resource_type.resource_name</a:t>
            </a:r>
            <a:r>
              <a:rPr lang="en-US" dirty="0"/>
              <a:t>;</a:t>
            </a:r>
          </a:p>
          <a:p>
            <a:pPr marL="0" indent="0">
              <a:buNone/>
            </a:pPr>
            <a:r>
              <a:rPr kumimoji="0" lang="en-US" altLang="en-US" sz="2800" b="0" i="0" u="none" strike="noStrike" cap="none" normalizeH="0" baseline="0" dirty="0" err="1">
                <a:ln>
                  <a:noFill/>
                </a:ln>
                <a:solidFill>
                  <a:srgbClr val="A9B7C6"/>
                </a:solidFill>
                <a:effectLst/>
                <a:latin typeface="JetBrains Mono"/>
              </a:rPr>
              <a:t>R.id.</a:t>
            </a:r>
            <a:r>
              <a:rPr kumimoji="0" lang="en-US" altLang="en-US" sz="2800" b="0" i="1" u="none" strike="noStrike" cap="none" normalizeH="0" baseline="0" dirty="0" err="1">
                <a:ln>
                  <a:noFill/>
                </a:ln>
                <a:solidFill>
                  <a:srgbClr val="9876AA"/>
                </a:solidFill>
                <a:effectLst/>
                <a:latin typeface="JetBrains Mono"/>
              </a:rPr>
              <a:t>button</a:t>
            </a:r>
            <a:r>
              <a:rPr kumimoji="0" lang="en-US" altLang="en-US" sz="2800" b="0" i="1" u="none" strike="noStrike" cap="none" normalizeH="0" baseline="0" dirty="0">
                <a:ln>
                  <a:noFill/>
                </a:ln>
                <a:solidFill>
                  <a:srgbClr val="9876AA"/>
                </a:solidFill>
                <a:effectLst/>
                <a:latin typeface="JetBrains Mono"/>
              </a:rPr>
              <a:t>;</a:t>
            </a:r>
            <a:endParaRPr lang="en-US" dirty="0"/>
          </a:p>
          <a:p>
            <a:pPr marL="0" indent="0">
              <a:buNone/>
            </a:pPr>
            <a:r>
              <a:rPr lang="en-US" dirty="0"/>
              <a:t>XML: </a:t>
            </a:r>
            <a:r>
              <a:rPr lang="en-US" i="1" dirty="0"/>
              <a:t>@resource_type / </a:t>
            </a:r>
            <a:r>
              <a:rPr lang="en-US" i="1" dirty="0" err="1"/>
              <a:t>resource_name</a:t>
            </a:r>
            <a:r>
              <a:rPr lang="en-US" i="1" dirty="0"/>
              <a:t>.</a:t>
            </a:r>
          </a:p>
          <a:p>
            <a:pPr marL="0" indent="0">
              <a:buNone/>
            </a:pPr>
            <a:r>
              <a:rPr kumimoji="0" lang="en-US" altLang="en-US" sz="2800" b="0" i="0" u="none" strike="noStrike" cap="none" normalizeH="0" baseline="0" dirty="0">
                <a:ln>
                  <a:noFill/>
                </a:ln>
                <a:solidFill>
                  <a:srgbClr val="6A8759"/>
                </a:solidFill>
                <a:effectLst/>
                <a:latin typeface="JetBrains Mono"/>
              </a:rPr>
              <a:t>@string/button_string</a:t>
            </a:r>
            <a:endParaRPr lang="en-US" i="1" dirty="0"/>
          </a:p>
        </p:txBody>
      </p:sp>
    </p:spTree>
    <p:extLst>
      <p:ext uri="{BB962C8B-B14F-4D97-AF65-F5344CB8AC3E}">
        <p14:creationId xmlns:p14="http://schemas.microsoft.com/office/powerpoint/2010/main" val="310965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E8B2F-1E83-DC25-371D-EC7FA281AD97}"/>
              </a:ext>
            </a:extLst>
          </p:cNvPr>
          <p:cNvSpPr>
            <a:spLocks noGrp="1"/>
          </p:cNvSpPr>
          <p:nvPr>
            <p:ph type="title"/>
          </p:nvPr>
        </p:nvSpPr>
        <p:spPr>
          <a:xfrm>
            <a:off x="609600" y="274638"/>
            <a:ext cx="10972800" cy="1143000"/>
          </a:xfrm>
        </p:spPr>
        <p:txBody>
          <a:bodyPr anchor="ctr">
            <a:normAutofit/>
          </a:bodyPr>
          <a:lstStyle/>
          <a:p>
            <a:r>
              <a:rPr lang="en-US" dirty="0"/>
              <a:t>Alternative Resources</a:t>
            </a:r>
          </a:p>
        </p:txBody>
      </p:sp>
      <p:pic>
        <p:nvPicPr>
          <p:cNvPr id="7" name="Immagine 6" descr="Immagine che contiene testo&#10;&#10;Descrizione generata automaticamente">
            <a:extLst>
              <a:ext uri="{FF2B5EF4-FFF2-40B4-BE49-F238E27FC236}">
                <a16:creationId xmlns:a16="http://schemas.microsoft.com/office/drawing/2014/main" id="{A22840FF-9ABC-7DC3-3502-9CF3793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1" y="3137079"/>
            <a:ext cx="5565169" cy="2476500"/>
          </a:xfrm>
          <a:prstGeom prst="rect">
            <a:avLst/>
          </a:prstGeom>
          <a:noFill/>
        </p:spPr>
      </p:pic>
      <p:sp>
        <p:nvSpPr>
          <p:cNvPr id="3" name="Segnaposto contenuto 2">
            <a:extLst>
              <a:ext uri="{FF2B5EF4-FFF2-40B4-BE49-F238E27FC236}">
                <a16:creationId xmlns:a16="http://schemas.microsoft.com/office/drawing/2014/main" id="{E28F284F-3008-2F23-D969-3FF8A5AA7B6C}"/>
              </a:ext>
            </a:extLst>
          </p:cNvPr>
          <p:cNvSpPr>
            <a:spLocks noGrp="1"/>
          </p:cNvSpPr>
          <p:nvPr>
            <p:ph sz="half" idx="2"/>
          </p:nvPr>
        </p:nvSpPr>
        <p:spPr>
          <a:xfrm>
            <a:off x="6197600" y="3007831"/>
            <a:ext cx="5384800" cy="2821469"/>
          </a:xfrm>
        </p:spPr>
        <p:txBody>
          <a:bodyPr>
            <a:normAutofit/>
          </a:bodyPr>
          <a:lstStyle/>
          <a:p>
            <a:pPr marL="0" indent="0">
              <a:lnSpc>
                <a:spcPct val="90000"/>
              </a:lnSpc>
              <a:buNone/>
            </a:pPr>
            <a:r>
              <a:rPr lang="en-US" sz="2000" dirty="0"/>
              <a:t>To create new resource folder, we can name: &lt;</a:t>
            </a:r>
            <a:r>
              <a:rPr lang="en-US" sz="2000" dirty="0" err="1"/>
              <a:t>resources_name</a:t>
            </a:r>
            <a:r>
              <a:rPr lang="en-US" sz="2000" dirty="0"/>
              <a:t>&gt;-&lt;qualifier&gt;.</a:t>
            </a:r>
          </a:p>
          <a:p>
            <a:pPr>
              <a:lnSpc>
                <a:spcPct val="90000"/>
              </a:lnSpc>
            </a:pPr>
            <a:r>
              <a:rPr lang="en-US" sz="2000" b="1" dirty="0"/>
              <a:t>&lt;</a:t>
            </a:r>
            <a:r>
              <a:rPr lang="en-US" sz="2000" b="1" dirty="0" err="1"/>
              <a:t>resources_name</a:t>
            </a:r>
            <a:r>
              <a:rPr lang="en-US" sz="2000" b="1" dirty="0"/>
              <a:t>&gt;:</a:t>
            </a:r>
            <a:r>
              <a:rPr lang="en-US" sz="2000" dirty="0"/>
              <a:t> directory name of the corresponding default resources such as: values, drawable, mipmap, themes exc.</a:t>
            </a:r>
          </a:p>
          <a:p>
            <a:pPr>
              <a:lnSpc>
                <a:spcPct val="90000"/>
              </a:lnSpc>
            </a:pPr>
            <a:r>
              <a:rPr lang="en-US" sz="2000" b="1" dirty="0"/>
              <a:t> &lt;qualifier&gt;:</a:t>
            </a:r>
            <a:r>
              <a:rPr lang="en-US" sz="2000" dirty="0"/>
              <a:t>name that specifies an individual configuration for which these resources are to be used such as: Language (</a:t>
            </a:r>
            <a:r>
              <a:rPr lang="en-US" sz="2000" dirty="0" err="1"/>
              <a:t>en,fr,en</a:t>
            </a:r>
            <a:r>
              <a:rPr lang="en-US" sz="2000" dirty="0"/>
              <a:t>),resolution(</a:t>
            </a:r>
            <a:r>
              <a:rPr lang="en-US" sz="2000" dirty="0" err="1"/>
              <a:t>hdpi,mdpi,xhdpi,xxhdpi</a:t>
            </a:r>
            <a:r>
              <a:rPr lang="en-US" sz="2000" dirty="0"/>
              <a:t>) </a:t>
            </a:r>
          </a:p>
        </p:txBody>
      </p:sp>
      <p:sp>
        <p:nvSpPr>
          <p:cNvPr id="9" name="CasellaDiTesto 8">
            <a:extLst>
              <a:ext uri="{FF2B5EF4-FFF2-40B4-BE49-F238E27FC236}">
                <a16:creationId xmlns:a16="http://schemas.microsoft.com/office/drawing/2014/main" id="{44E752BD-1D64-E46C-9BC1-E1F4BDB314E3}"/>
              </a:ext>
            </a:extLst>
          </p:cNvPr>
          <p:cNvSpPr txBox="1"/>
          <p:nvPr/>
        </p:nvSpPr>
        <p:spPr>
          <a:xfrm>
            <a:off x="609600" y="1587187"/>
            <a:ext cx="11176000" cy="1200329"/>
          </a:xfrm>
          <a:prstGeom prst="rect">
            <a:avLst/>
          </a:prstGeom>
          <a:noFill/>
        </p:spPr>
        <p:txBody>
          <a:bodyPr wrap="square">
            <a:spAutoFit/>
          </a:bodyPr>
          <a:lstStyle/>
          <a:p>
            <a:pPr marL="0" indent="0">
              <a:lnSpc>
                <a:spcPct val="90000"/>
              </a:lnSpc>
              <a:buNone/>
            </a:pPr>
            <a:r>
              <a:rPr lang="en-US" sz="2000" dirty="0"/>
              <a:t>Almost every app should provide alternative resources to support specific device configurations. For instance, you should include alternative drawable resources for different screen densities and alternative string resources for different languages. During runtime, Android detects the current device configuration and loads the right resources for your application.</a:t>
            </a:r>
          </a:p>
        </p:txBody>
      </p:sp>
    </p:spTree>
    <p:extLst>
      <p:ext uri="{BB962C8B-B14F-4D97-AF65-F5344CB8AC3E}">
        <p14:creationId xmlns:p14="http://schemas.microsoft.com/office/powerpoint/2010/main" val="117079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76BD3-7B50-1CA7-7D8C-FB25E35BEB3C}"/>
              </a:ext>
            </a:extLst>
          </p:cNvPr>
          <p:cNvSpPr>
            <a:spLocks noGrp="1"/>
          </p:cNvSpPr>
          <p:nvPr>
            <p:ph type="ctrTitle"/>
          </p:nvPr>
        </p:nvSpPr>
        <p:spPr/>
        <p:txBody>
          <a:bodyPr>
            <a:normAutofit/>
          </a:bodyPr>
          <a:lstStyle/>
          <a:p>
            <a:r>
              <a:rPr lang="en-US" sz="5400" dirty="0"/>
              <a:t>Concepts on screens</a:t>
            </a:r>
          </a:p>
        </p:txBody>
      </p:sp>
      <p:sp>
        <p:nvSpPr>
          <p:cNvPr id="3" name="Sottotitolo 2">
            <a:extLst>
              <a:ext uri="{FF2B5EF4-FFF2-40B4-BE49-F238E27FC236}">
                <a16:creationId xmlns:a16="http://schemas.microsoft.com/office/drawing/2014/main" id="{5030A987-8F5F-6D88-906B-D04DDA855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7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BD910-59BD-C2D4-8881-028A8896C938}"/>
              </a:ext>
            </a:extLst>
          </p:cNvPr>
          <p:cNvSpPr>
            <a:spLocks noGrp="1"/>
          </p:cNvSpPr>
          <p:nvPr>
            <p:ph type="title"/>
          </p:nvPr>
        </p:nvSpPr>
        <p:spPr>
          <a:xfrm>
            <a:off x="609600" y="274638"/>
            <a:ext cx="10972800" cy="1143000"/>
          </a:xfrm>
        </p:spPr>
        <p:txBody>
          <a:bodyPr anchor="ctr">
            <a:normAutofit/>
          </a:bodyPr>
          <a:lstStyle/>
          <a:p>
            <a:r>
              <a:rPr lang="en-US" dirty="0"/>
              <a:t>Screen Size</a:t>
            </a:r>
          </a:p>
        </p:txBody>
      </p:sp>
      <p:pic>
        <p:nvPicPr>
          <p:cNvPr id="6" name="Immagine 5">
            <a:extLst>
              <a:ext uri="{FF2B5EF4-FFF2-40B4-BE49-F238E27FC236}">
                <a16:creationId xmlns:a16="http://schemas.microsoft.com/office/drawing/2014/main" id="{6DEC587E-79B2-1432-D241-A72A23094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5" y="1825053"/>
            <a:ext cx="5521376" cy="4141032"/>
          </a:xfrm>
          <a:prstGeom prst="rect">
            <a:avLst/>
          </a:prstGeom>
          <a:noFill/>
        </p:spPr>
      </p:pic>
      <p:sp>
        <p:nvSpPr>
          <p:cNvPr id="3" name="Segnaposto contenuto 2">
            <a:extLst>
              <a:ext uri="{FF2B5EF4-FFF2-40B4-BE49-F238E27FC236}">
                <a16:creationId xmlns:a16="http://schemas.microsoft.com/office/drawing/2014/main" id="{5A5C3180-21A0-F574-C041-D4B1903A2EB8}"/>
              </a:ext>
            </a:extLst>
          </p:cNvPr>
          <p:cNvSpPr>
            <a:spLocks noGrp="1"/>
          </p:cNvSpPr>
          <p:nvPr>
            <p:ph sz="half" idx="2"/>
          </p:nvPr>
        </p:nvSpPr>
        <p:spPr>
          <a:xfrm>
            <a:off x="6197600" y="1600201"/>
            <a:ext cx="5384800" cy="4525963"/>
          </a:xfrm>
        </p:spPr>
        <p:txBody>
          <a:bodyPr>
            <a:normAutofit/>
          </a:bodyPr>
          <a:lstStyle/>
          <a:p>
            <a:pPr marL="0" indent="0">
              <a:buNone/>
            </a:pPr>
            <a:r>
              <a:rPr lang="en-US" dirty="0"/>
              <a:t>To show in our applications components such as Buttons, TextView and images it is important to understand with which measures are defined.</a:t>
            </a:r>
          </a:p>
          <a:p>
            <a:pPr marL="0" indent="0">
              <a:buNone/>
            </a:pPr>
            <a:r>
              <a:rPr lang="en-US" dirty="0"/>
              <a:t>When we talk about screen size we talk </a:t>
            </a:r>
            <a:r>
              <a:rPr lang="en-US" b="1" dirty="0"/>
              <a:t>about p</a:t>
            </a:r>
            <a:r>
              <a:rPr lang="en-US" b="1" i="0" u="none" strike="noStrike" dirty="0">
                <a:effectLst/>
              </a:rPr>
              <a:t>hysical size measured along diagonal</a:t>
            </a:r>
            <a:r>
              <a:rPr lang="en-US" b="0" i="0" u="none" strike="noStrike" dirty="0">
                <a:effectLst/>
              </a:rPr>
              <a:t>, we have 4 general sizes: small, normal, large and extra large.</a:t>
            </a:r>
            <a:endParaRPr lang="en-US" dirty="0"/>
          </a:p>
        </p:txBody>
      </p:sp>
    </p:spTree>
    <p:extLst>
      <p:ext uri="{BB962C8B-B14F-4D97-AF65-F5344CB8AC3E}">
        <p14:creationId xmlns:p14="http://schemas.microsoft.com/office/powerpoint/2010/main" val="28930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694334-E562-7080-A210-906279AA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44" y="2446080"/>
            <a:ext cx="8035564" cy="3696358"/>
          </a:xfrm>
          <a:prstGeom prst="rect">
            <a:avLst/>
          </a:prstGeom>
          <a:noFill/>
        </p:spPr>
      </p:pic>
      <p:sp>
        <p:nvSpPr>
          <p:cNvPr id="2" name="Titolo 1">
            <a:extLst>
              <a:ext uri="{FF2B5EF4-FFF2-40B4-BE49-F238E27FC236}">
                <a16:creationId xmlns:a16="http://schemas.microsoft.com/office/drawing/2014/main" id="{DE2C775E-D883-D32F-AA1F-CE98A5E38734}"/>
              </a:ext>
            </a:extLst>
          </p:cNvPr>
          <p:cNvSpPr>
            <a:spLocks noGrp="1"/>
          </p:cNvSpPr>
          <p:nvPr>
            <p:ph type="title"/>
          </p:nvPr>
        </p:nvSpPr>
        <p:spPr>
          <a:xfrm>
            <a:off x="609600" y="274638"/>
            <a:ext cx="10972800" cy="1143000"/>
          </a:xfrm>
        </p:spPr>
        <p:txBody>
          <a:bodyPr anchor="ctr">
            <a:normAutofit/>
          </a:bodyPr>
          <a:lstStyle/>
          <a:p>
            <a:r>
              <a:rPr lang="en-US" dirty="0"/>
              <a:t>Screen Density</a:t>
            </a:r>
          </a:p>
        </p:txBody>
      </p:sp>
      <p:sp>
        <p:nvSpPr>
          <p:cNvPr id="3" name="Segnaposto contenuto 2">
            <a:extLst>
              <a:ext uri="{FF2B5EF4-FFF2-40B4-BE49-F238E27FC236}">
                <a16:creationId xmlns:a16="http://schemas.microsoft.com/office/drawing/2014/main" id="{D36EC375-5478-720F-23BF-E738E3D496E9}"/>
              </a:ext>
            </a:extLst>
          </p:cNvPr>
          <p:cNvSpPr>
            <a:spLocks noGrp="1"/>
          </p:cNvSpPr>
          <p:nvPr>
            <p:ph sz="half" idx="1"/>
          </p:nvPr>
        </p:nvSpPr>
        <p:spPr>
          <a:xfrm>
            <a:off x="609599" y="1600202"/>
            <a:ext cx="11582401" cy="663314"/>
          </a:xfrm>
        </p:spPr>
        <p:txBody>
          <a:bodyPr>
            <a:noAutofit/>
          </a:bodyPr>
          <a:lstStyle/>
          <a:p>
            <a:pPr marL="0" indent="0" rtl="0">
              <a:lnSpc>
                <a:spcPct val="90000"/>
              </a:lnSpc>
              <a:spcBef>
                <a:spcPts val="0"/>
              </a:spcBef>
              <a:spcAft>
                <a:spcPts val="0"/>
              </a:spcAft>
              <a:buNone/>
            </a:pPr>
            <a:r>
              <a:rPr lang="en-US" sz="2200" b="0" i="0" u="none" strike="noStrike" dirty="0">
                <a:effectLst/>
              </a:rPr>
              <a:t>Number of pixels in an inch known as dpi (dots per inch) or </a:t>
            </a:r>
            <a:r>
              <a:rPr lang="en-US" sz="2200" b="0" i="0" u="none" strike="noStrike" dirty="0" err="1">
                <a:effectLst/>
              </a:rPr>
              <a:t>ppi</a:t>
            </a:r>
            <a:r>
              <a:rPr lang="en-US" sz="2200" b="0" i="0" u="none" strike="noStrike" dirty="0">
                <a:effectLst/>
              </a:rPr>
              <a:t> (pixels per inch).</a:t>
            </a:r>
          </a:p>
          <a:p>
            <a:pPr marL="0" indent="0">
              <a:lnSpc>
                <a:spcPct val="90000"/>
              </a:lnSpc>
              <a:buNone/>
            </a:pPr>
            <a:br>
              <a:rPr lang="en-US" sz="2200" dirty="0"/>
            </a:br>
            <a:endParaRPr lang="en-US" sz="2200" dirty="0"/>
          </a:p>
        </p:txBody>
      </p:sp>
      <p:sp>
        <p:nvSpPr>
          <p:cNvPr id="9" name="CasellaDiTesto 8">
            <a:extLst>
              <a:ext uri="{FF2B5EF4-FFF2-40B4-BE49-F238E27FC236}">
                <a16:creationId xmlns:a16="http://schemas.microsoft.com/office/drawing/2014/main" id="{84DF1609-5E06-12AE-EB4D-29CC0E8081B5}"/>
              </a:ext>
            </a:extLst>
          </p:cNvPr>
          <p:cNvSpPr txBox="1"/>
          <p:nvPr/>
        </p:nvSpPr>
        <p:spPr>
          <a:xfrm>
            <a:off x="294389" y="2101306"/>
            <a:ext cx="3752955" cy="4081117"/>
          </a:xfrm>
          <a:prstGeom prst="rect">
            <a:avLst/>
          </a:prstGeom>
          <a:noFill/>
        </p:spPr>
        <p:txBody>
          <a:bodyPr wrap="square">
            <a:spAutoFit/>
          </a:bodyPr>
          <a:lstStyle/>
          <a:p>
            <a:pPr marL="0" indent="0" rtl="0">
              <a:lnSpc>
                <a:spcPct val="90000"/>
              </a:lnSpc>
              <a:spcBef>
                <a:spcPts val="0"/>
              </a:spcBef>
              <a:spcAft>
                <a:spcPts val="0"/>
              </a:spcAft>
              <a:buNone/>
            </a:pPr>
            <a:r>
              <a:rPr lang="en-US" sz="2400" dirty="0"/>
              <a:t>T</a:t>
            </a:r>
            <a:r>
              <a:rPr lang="en-US" sz="2400" b="0" i="0" u="none" strike="noStrike" dirty="0">
                <a:effectLst/>
              </a:rPr>
              <a:t>here are </a:t>
            </a:r>
            <a:r>
              <a:rPr lang="en-US" sz="2400" dirty="0"/>
              <a:t>4</a:t>
            </a:r>
            <a:r>
              <a:rPr lang="en-US" sz="2400" b="0" i="0" u="none" strike="noStrike" dirty="0">
                <a:effectLst/>
              </a:rPr>
              <a:t> main categories:</a:t>
            </a:r>
          </a:p>
          <a:p>
            <a:pPr marL="0" indent="0" rtl="0">
              <a:lnSpc>
                <a:spcPct val="90000"/>
              </a:lnSpc>
              <a:spcBef>
                <a:spcPts val="0"/>
              </a:spcBef>
              <a:spcAft>
                <a:spcPts val="0"/>
              </a:spcAft>
              <a:buNone/>
            </a:pP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ldpi</a:t>
            </a:r>
            <a:r>
              <a:rPr lang="en-US" sz="2400" b="0" i="0" u="none" strike="noStrike" dirty="0">
                <a:effectLst/>
              </a:rPr>
              <a:t>: low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mdpi</a:t>
            </a:r>
            <a:r>
              <a:rPr lang="en-US" sz="2400" b="0" i="0" u="none" strike="noStrike" dirty="0">
                <a:effectLst/>
              </a:rPr>
              <a:t>: medium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hdpi</a:t>
            </a:r>
            <a:r>
              <a:rPr lang="en-US" sz="2400" b="0" i="0" u="none" strike="noStrike" dirty="0">
                <a:effectLst/>
              </a:rPr>
              <a:t>: high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xhdpi</a:t>
            </a:r>
            <a:r>
              <a:rPr lang="en-US" sz="2400" b="0" i="0" u="none" strike="noStrike" dirty="0">
                <a:effectLst/>
              </a:rPr>
              <a:t>: extra high density per inch.</a:t>
            </a:r>
          </a:p>
          <a:p>
            <a:pPr rtl="0">
              <a:lnSpc>
                <a:spcPct val="90000"/>
              </a:lnSpc>
              <a:spcBef>
                <a:spcPts val="0"/>
              </a:spcBef>
              <a:spcAft>
                <a:spcPts val="0"/>
              </a:spcAft>
            </a:pPr>
            <a:endParaRPr lang="en-US" sz="2400" b="0" dirty="0">
              <a:effectLst/>
            </a:endParaRPr>
          </a:p>
          <a:p>
            <a:pPr marL="0" indent="0" rtl="0">
              <a:lnSpc>
                <a:spcPct val="90000"/>
              </a:lnSpc>
              <a:spcBef>
                <a:spcPts val="0"/>
              </a:spcBef>
              <a:spcAft>
                <a:spcPts val="0"/>
              </a:spcAft>
              <a:buNone/>
            </a:pPr>
            <a:r>
              <a:rPr lang="en-US" sz="2400" b="0" i="0" u="none" strike="noStrike" dirty="0">
                <a:effectLst/>
              </a:rPr>
              <a:t>Every android device has different density size.</a:t>
            </a:r>
            <a:endParaRPr lang="en-US" sz="2400" b="0" dirty="0">
              <a:effectLst/>
            </a:endParaRPr>
          </a:p>
        </p:txBody>
      </p:sp>
    </p:spTree>
    <p:extLst>
      <p:ext uri="{BB962C8B-B14F-4D97-AF65-F5344CB8AC3E}">
        <p14:creationId xmlns:p14="http://schemas.microsoft.com/office/powerpoint/2010/main" val="7217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92734-5C62-77A4-ADA7-F973F0500EAE}"/>
              </a:ext>
            </a:extLst>
          </p:cNvPr>
          <p:cNvSpPr>
            <a:spLocks noGrp="1"/>
          </p:cNvSpPr>
          <p:nvPr>
            <p:ph type="title"/>
          </p:nvPr>
        </p:nvSpPr>
        <p:spPr/>
        <p:txBody>
          <a:bodyPr/>
          <a:lstStyle/>
          <a:p>
            <a:r>
              <a:rPr lang="en-US" dirty="0"/>
              <a:t>Screen Density</a:t>
            </a:r>
          </a:p>
        </p:txBody>
      </p:sp>
      <p:pic>
        <p:nvPicPr>
          <p:cNvPr id="5" name="Segnaposto contenuto 4">
            <a:extLst>
              <a:ext uri="{FF2B5EF4-FFF2-40B4-BE49-F238E27FC236}">
                <a16:creationId xmlns:a16="http://schemas.microsoft.com/office/drawing/2014/main" id="{BAE6449A-4418-72B4-512A-EF4738337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286" y="3510346"/>
            <a:ext cx="6171428" cy="3073016"/>
          </a:xfrm>
        </p:spPr>
      </p:pic>
      <p:sp>
        <p:nvSpPr>
          <p:cNvPr id="7" name="CasellaDiTesto 6">
            <a:extLst>
              <a:ext uri="{FF2B5EF4-FFF2-40B4-BE49-F238E27FC236}">
                <a16:creationId xmlns:a16="http://schemas.microsoft.com/office/drawing/2014/main" id="{067D00F1-5762-FE9C-058C-A35FD727D9B6}"/>
              </a:ext>
            </a:extLst>
          </p:cNvPr>
          <p:cNvSpPr txBox="1"/>
          <p:nvPr/>
        </p:nvSpPr>
        <p:spPr>
          <a:xfrm>
            <a:off x="472190" y="1630421"/>
            <a:ext cx="11959652" cy="2569934"/>
          </a:xfrm>
          <a:prstGeom prst="rect">
            <a:avLst/>
          </a:prstGeom>
          <a:noFill/>
        </p:spPr>
        <p:txBody>
          <a:bodyPr wrap="square">
            <a:spAutoFit/>
          </a:bodyPr>
          <a:lstStyle/>
          <a:p>
            <a:pPr rtl="0">
              <a:spcBef>
                <a:spcPts val="0"/>
              </a:spcBef>
              <a:spcAft>
                <a:spcPts val="0"/>
              </a:spcAft>
            </a:pPr>
            <a:r>
              <a:rPr lang="en-US" sz="2300" b="0" i="0" u="none" strike="noStrike" dirty="0">
                <a:solidFill>
                  <a:srgbClr val="000000"/>
                </a:solidFill>
                <a:effectLst/>
                <a:latin typeface="+mj-lt"/>
              </a:rPr>
              <a:t>1 inch on low density we  have 10 pixel </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medium density we  have 20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high density we  have 30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if we use pixels as base unit, we must manage the difference density and different screen sizes </a:t>
            </a:r>
          </a:p>
          <a:p>
            <a:pPr rtl="0">
              <a:spcBef>
                <a:spcPts val="0"/>
              </a:spcBef>
              <a:spcAft>
                <a:spcPts val="0"/>
              </a:spcAft>
            </a:pPr>
            <a:r>
              <a:rPr lang="en-US" sz="2300" b="0" i="0" u="none" strike="noStrike" dirty="0">
                <a:solidFill>
                  <a:srgbClr val="000000"/>
                </a:solidFill>
                <a:effectLst/>
                <a:latin typeface="+mj-lt"/>
              </a:rPr>
              <a:t>ex: 10 pixels are perfectly on </a:t>
            </a:r>
            <a:r>
              <a:rPr lang="en-US" sz="2300" b="0" i="0" u="none" strike="noStrike" dirty="0" err="1">
                <a:solidFill>
                  <a:srgbClr val="000000"/>
                </a:solidFill>
                <a:effectLst/>
                <a:latin typeface="+mj-lt"/>
              </a:rPr>
              <a:t>ldpi</a:t>
            </a:r>
            <a:r>
              <a:rPr lang="en-US" sz="2300" b="0" i="0" u="none" strike="noStrike" dirty="0">
                <a:solidFill>
                  <a:srgbClr val="000000"/>
                </a:solidFill>
                <a:effectLst/>
                <a:latin typeface="+mj-lt"/>
              </a:rPr>
              <a:t>, the </a:t>
            </a:r>
            <a:r>
              <a:rPr lang="en-US" sz="2300" b="0" i="0" u="none" strike="noStrike" dirty="0" err="1">
                <a:solidFill>
                  <a:srgbClr val="000000"/>
                </a:solidFill>
                <a:effectLst/>
                <a:latin typeface="+mj-lt"/>
              </a:rPr>
              <a:t>mdpi</a:t>
            </a:r>
            <a:r>
              <a:rPr lang="en-US" sz="2300" b="0" i="0" u="none" strike="noStrike" dirty="0">
                <a:solidFill>
                  <a:srgbClr val="000000"/>
                </a:solidFill>
                <a:effectLst/>
                <a:latin typeface="+mj-lt"/>
              </a:rPr>
              <a:t> is half size of screen and </a:t>
            </a:r>
            <a:r>
              <a:rPr lang="en-US" sz="2300" b="0" i="0" u="none" strike="noStrike" dirty="0" err="1">
                <a:solidFill>
                  <a:srgbClr val="000000"/>
                </a:solidFill>
                <a:effectLst/>
                <a:latin typeface="+mj-lt"/>
              </a:rPr>
              <a:t>hdpi</a:t>
            </a:r>
            <a:r>
              <a:rPr lang="en-US" sz="2300" b="0" i="0" u="none" strike="noStrike" dirty="0">
                <a:solidFill>
                  <a:srgbClr val="000000"/>
                </a:solidFill>
                <a:effectLst/>
                <a:latin typeface="+mj-lt"/>
              </a:rPr>
              <a:t> is ¼ of the screen.</a:t>
            </a:r>
            <a:endParaRPr lang="en-US" sz="2300" b="0" dirty="0">
              <a:effectLst/>
              <a:latin typeface="+mj-lt"/>
            </a:endParaRPr>
          </a:p>
          <a:p>
            <a:br>
              <a:rPr lang="en-US" sz="2300" dirty="0">
                <a:latin typeface="+mj-lt"/>
              </a:rPr>
            </a:br>
            <a:endParaRPr lang="en-US" sz="2300" dirty="0">
              <a:latin typeface="+mj-lt"/>
            </a:endParaRPr>
          </a:p>
        </p:txBody>
      </p:sp>
    </p:spTree>
    <p:extLst>
      <p:ext uri="{BB962C8B-B14F-4D97-AF65-F5344CB8AC3E}">
        <p14:creationId xmlns:p14="http://schemas.microsoft.com/office/powerpoint/2010/main" val="272075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p:txBody>
          <a:bodyPr/>
          <a:lstStyle/>
          <a:p>
            <a:pPr marL="0" indent="0">
              <a:buNone/>
            </a:pPr>
            <a:r>
              <a:rPr lang="en-US" dirty="0"/>
              <a:t>Now that we know the basic elements to create a small working application, let’s go into graphic aspects such as: what objects to show, where to place them, what they should look like</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Manifest &amp; Resources</a:t>
            </a:r>
          </a:p>
          <a:p>
            <a:pPr>
              <a:buFont typeface="Wingdings" panose="05000000000000000000" pitchFamily="2" charset="2"/>
              <a:buChar char="Ø"/>
            </a:pPr>
            <a:r>
              <a:rPr lang="en-US" b="1" dirty="0">
                <a:solidFill>
                  <a:schemeClr val="accent6">
                    <a:lumMod val="75000"/>
                  </a:schemeClr>
                </a:solidFill>
              </a:rPr>
              <a:t>Concepts on screens</a:t>
            </a:r>
          </a:p>
          <a:p>
            <a:pPr>
              <a:buFont typeface="Wingdings" panose="05000000000000000000" pitchFamily="2" charset="2"/>
              <a:buChar char="Ø"/>
            </a:pPr>
            <a:r>
              <a:rPr lang="en-US" b="1" dirty="0">
                <a:solidFill>
                  <a:schemeClr val="accent6">
                    <a:lumMod val="75000"/>
                  </a:schemeClr>
                </a:solidFill>
              </a:rPr>
              <a:t>Layout &amp; attributes</a:t>
            </a:r>
          </a:p>
          <a:p>
            <a:endParaRPr lang="en-US" dirty="0"/>
          </a:p>
        </p:txBody>
      </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EB90C-48B2-9CA8-E634-6F595CE4B053}"/>
              </a:ext>
            </a:extLst>
          </p:cNvPr>
          <p:cNvSpPr>
            <a:spLocks noGrp="1"/>
          </p:cNvSpPr>
          <p:nvPr>
            <p:ph type="title"/>
          </p:nvPr>
        </p:nvSpPr>
        <p:spPr>
          <a:xfrm>
            <a:off x="609600" y="274638"/>
            <a:ext cx="10972800" cy="1143000"/>
          </a:xfrm>
        </p:spPr>
        <p:txBody>
          <a:bodyPr anchor="ctr">
            <a:normAutofit/>
          </a:bodyPr>
          <a:lstStyle/>
          <a:p>
            <a:r>
              <a:rPr lang="en-US" dirty="0"/>
              <a:t>Issue: using pixels</a:t>
            </a:r>
          </a:p>
        </p:txBody>
      </p:sp>
      <p:sp>
        <p:nvSpPr>
          <p:cNvPr id="8" name="CasellaDiTesto 7">
            <a:extLst>
              <a:ext uri="{FF2B5EF4-FFF2-40B4-BE49-F238E27FC236}">
                <a16:creationId xmlns:a16="http://schemas.microsoft.com/office/drawing/2014/main" id="{DA6EB1F3-E7DF-8B44-F713-A7890393B334}"/>
              </a:ext>
            </a:extLst>
          </p:cNvPr>
          <p:cNvSpPr txBox="1"/>
          <p:nvPr/>
        </p:nvSpPr>
        <p:spPr>
          <a:xfrm>
            <a:off x="610435" y="1512023"/>
            <a:ext cx="11174334" cy="954107"/>
          </a:xfrm>
          <a:prstGeom prst="rect">
            <a:avLst/>
          </a:prstGeom>
          <a:noFill/>
        </p:spPr>
        <p:txBody>
          <a:bodyPr wrap="square">
            <a:spAutoFit/>
          </a:bodyPr>
          <a:lstStyle/>
          <a:p>
            <a:r>
              <a:rPr lang="en-US" sz="2800" dirty="0"/>
              <a:t>Pixel are a minute area of illumination on a display screen, one of many from which an image is composed. </a:t>
            </a:r>
          </a:p>
        </p:txBody>
      </p:sp>
      <p:sp>
        <p:nvSpPr>
          <p:cNvPr id="11" name="Segnaposto contenuto 2">
            <a:extLst>
              <a:ext uri="{FF2B5EF4-FFF2-40B4-BE49-F238E27FC236}">
                <a16:creationId xmlns:a16="http://schemas.microsoft.com/office/drawing/2014/main" id="{4633DD4D-74C8-7FD4-80B5-6590424E1DDF}"/>
              </a:ext>
            </a:extLst>
          </p:cNvPr>
          <p:cNvSpPr>
            <a:spLocks noGrp="1"/>
          </p:cNvSpPr>
          <p:nvPr>
            <p:ph sz="half" idx="1"/>
          </p:nvPr>
        </p:nvSpPr>
        <p:spPr>
          <a:xfrm>
            <a:off x="609600" y="2560516"/>
            <a:ext cx="5384800" cy="3607816"/>
          </a:xfrm>
        </p:spPr>
        <p:txBody>
          <a:bodyPr>
            <a:normAutofit lnSpcReduction="10000"/>
          </a:bodyPr>
          <a:lstStyle/>
          <a:p>
            <a:pPr marL="0" indent="0">
              <a:buNone/>
            </a:pPr>
            <a:r>
              <a:rPr lang="en-US" sz="3200" dirty="0"/>
              <a:t>Defining dimensions with pixels is a problem because different screens have different pixel densities, so the same number of pixels may correspond to different physical sizes on different devices.</a:t>
            </a:r>
          </a:p>
          <a:p>
            <a:pPr marL="0" indent="0">
              <a:buNone/>
            </a:pPr>
            <a:endParaRPr lang="en-US" dirty="0"/>
          </a:p>
        </p:txBody>
      </p:sp>
      <p:pic>
        <p:nvPicPr>
          <p:cNvPr id="12" name="Immagine 11" descr="Immagine che contiene testo, segnale, parcheggio&#10;&#10;Descrizione generata automaticamente">
            <a:extLst>
              <a:ext uri="{FF2B5EF4-FFF2-40B4-BE49-F238E27FC236}">
                <a16:creationId xmlns:a16="http://schemas.microsoft.com/office/drawing/2014/main" id="{421AFA67-2D9F-8B7C-9A13-752B8C421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222" y="2101443"/>
            <a:ext cx="4900724" cy="4525963"/>
          </a:xfrm>
          <a:prstGeom prst="rect">
            <a:avLst/>
          </a:prstGeom>
          <a:noFill/>
        </p:spPr>
      </p:pic>
    </p:spTree>
    <p:extLst>
      <p:ext uri="{BB962C8B-B14F-4D97-AF65-F5344CB8AC3E}">
        <p14:creationId xmlns:p14="http://schemas.microsoft.com/office/powerpoint/2010/main" val="99094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88A00-EAEB-BE9C-A3E1-451EAB6D50F2}"/>
              </a:ext>
            </a:extLst>
          </p:cNvPr>
          <p:cNvSpPr>
            <a:spLocks noGrp="1"/>
          </p:cNvSpPr>
          <p:nvPr>
            <p:ph type="title"/>
          </p:nvPr>
        </p:nvSpPr>
        <p:spPr>
          <a:xfrm>
            <a:off x="609600" y="274638"/>
            <a:ext cx="10972800" cy="1143000"/>
          </a:xfrm>
        </p:spPr>
        <p:txBody>
          <a:bodyPr anchor="ctr">
            <a:normAutofit/>
          </a:bodyPr>
          <a:lstStyle/>
          <a:p>
            <a:r>
              <a:rPr lang="en-US" dirty="0"/>
              <a:t>Solution: DPI</a:t>
            </a:r>
          </a:p>
        </p:txBody>
      </p:sp>
      <p:sp>
        <p:nvSpPr>
          <p:cNvPr id="3" name="Segnaposto contenuto 2">
            <a:extLst>
              <a:ext uri="{FF2B5EF4-FFF2-40B4-BE49-F238E27FC236}">
                <a16:creationId xmlns:a16="http://schemas.microsoft.com/office/drawing/2014/main" id="{55FCFB9D-CC31-6F2E-4072-F56FA4B1A0A3}"/>
              </a:ext>
            </a:extLst>
          </p:cNvPr>
          <p:cNvSpPr>
            <a:spLocks noGrp="1"/>
          </p:cNvSpPr>
          <p:nvPr>
            <p:ph sz="half" idx="1"/>
          </p:nvPr>
        </p:nvSpPr>
        <p:spPr>
          <a:xfrm>
            <a:off x="609600" y="1600201"/>
            <a:ext cx="6017418" cy="4525963"/>
          </a:xfrm>
        </p:spPr>
        <p:txBody>
          <a:bodyPr>
            <a:noAutofit/>
          </a:bodyPr>
          <a:lstStyle/>
          <a:p>
            <a:pPr marL="0" indent="0" rtl="0">
              <a:lnSpc>
                <a:spcPct val="90000"/>
              </a:lnSpc>
              <a:spcBef>
                <a:spcPts val="0"/>
              </a:spcBef>
              <a:spcAft>
                <a:spcPts val="0"/>
              </a:spcAft>
              <a:buNone/>
            </a:pPr>
            <a:r>
              <a:rPr lang="en-US" sz="2200" b="0" i="0" u="none" strike="noStrike" dirty="0">
                <a:effectLst/>
              </a:rPr>
              <a:t>DPI (</a:t>
            </a:r>
            <a:r>
              <a:rPr lang="en-US" sz="2200" b="1" i="0" u="none" strike="noStrike" dirty="0">
                <a:effectLst/>
              </a:rPr>
              <a:t>density independent pixel/device independent pixel)</a:t>
            </a:r>
            <a:r>
              <a:rPr lang="en-US" sz="2200" b="1" dirty="0"/>
              <a:t> </a:t>
            </a:r>
            <a:r>
              <a:rPr lang="en-US" sz="2200" dirty="0"/>
              <a:t>i</a:t>
            </a:r>
            <a:r>
              <a:rPr lang="en-US" sz="2200" b="0" i="0" u="none" strike="noStrike" dirty="0">
                <a:effectLst/>
              </a:rPr>
              <a:t>s a virtual pixel where we can  define dimensions and position.</a:t>
            </a:r>
          </a:p>
          <a:p>
            <a:pPr marL="0" indent="0" rtl="0">
              <a:lnSpc>
                <a:spcPct val="90000"/>
              </a:lnSpc>
              <a:spcBef>
                <a:spcPts val="0"/>
              </a:spcBef>
              <a:spcAft>
                <a:spcPts val="0"/>
              </a:spcAft>
              <a:buNone/>
            </a:pPr>
            <a:r>
              <a:rPr lang="en-US" sz="2200" b="0" i="0" u="none" strike="noStrike" dirty="0">
                <a:effectLst/>
              </a:rPr>
              <a:t>Android deals how big or small a pixel should appear across different device. </a:t>
            </a:r>
          </a:p>
          <a:p>
            <a:pPr marL="0" indent="0" rtl="0">
              <a:lnSpc>
                <a:spcPct val="90000"/>
              </a:lnSpc>
              <a:spcBef>
                <a:spcPts val="0"/>
              </a:spcBef>
              <a:spcAft>
                <a:spcPts val="0"/>
              </a:spcAft>
              <a:buNone/>
            </a:pPr>
            <a:endParaRPr lang="en-US" sz="2200" b="0" i="0" u="none" strike="noStrike" dirty="0">
              <a:effectLst/>
            </a:endParaRPr>
          </a:p>
          <a:p>
            <a:pPr marL="0" indent="0" rtl="0">
              <a:spcBef>
                <a:spcPts val="0"/>
              </a:spcBef>
              <a:spcAft>
                <a:spcPts val="0"/>
              </a:spcAft>
              <a:buNone/>
            </a:pPr>
            <a:r>
              <a:rPr lang="en-US" sz="2200" b="0" i="0" u="none" strike="noStrike" dirty="0">
                <a:solidFill>
                  <a:srgbClr val="000000"/>
                </a:solidFill>
                <a:effectLst/>
                <a:latin typeface="+mj-lt"/>
              </a:rPr>
              <a:t>On Android all resources by default are considered for </a:t>
            </a:r>
            <a:r>
              <a:rPr lang="en-US" sz="2200" b="0" i="0" u="none" strike="noStrike" dirty="0" err="1">
                <a:solidFill>
                  <a:srgbClr val="000000"/>
                </a:solidFill>
                <a:effectLst/>
                <a:latin typeface="+mj-lt"/>
              </a:rPr>
              <a:t>mdpi</a:t>
            </a:r>
            <a:r>
              <a:rPr lang="en-US" sz="2200" b="0" i="0" u="none" strike="noStrike" dirty="0">
                <a:solidFill>
                  <a:srgbClr val="000000"/>
                </a:solidFill>
                <a:effectLst/>
                <a:latin typeface="+mj-lt"/>
              </a:rPr>
              <a:t> and scaled for other configurations Whenever we give unit in DP or device independent pixels what happens is for </a:t>
            </a:r>
            <a:r>
              <a:rPr lang="en-US" sz="2200" dirty="0" err="1">
                <a:solidFill>
                  <a:srgbClr val="000000"/>
                </a:solidFill>
                <a:latin typeface="+mj-lt"/>
              </a:rPr>
              <a:t>l</a:t>
            </a:r>
            <a:r>
              <a:rPr lang="en-US" sz="2200" b="0" i="0" u="none" strike="noStrike" dirty="0" err="1">
                <a:solidFill>
                  <a:srgbClr val="000000"/>
                </a:solidFill>
                <a:effectLst/>
                <a:latin typeface="+mj-lt"/>
              </a:rPr>
              <a:t>dpi</a:t>
            </a:r>
            <a:r>
              <a:rPr lang="en-US" sz="2200" b="0" i="0" u="none" strike="noStrike" dirty="0">
                <a:solidFill>
                  <a:srgbClr val="000000"/>
                </a:solidFill>
                <a:effectLst/>
                <a:latin typeface="+mj-lt"/>
              </a:rPr>
              <a:t>  is multiplied by 0,75  to give us the actual pixels. </a:t>
            </a:r>
            <a:endParaRPr lang="en-US" sz="2200" b="0" dirty="0">
              <a:effectLst/>
              <a:latin typeface="+mj-lt"/>
            </a:endParaRPr>
          </a:p>
          <a:p>
            <a:pPr marL="0" indent="0" rtl="0">
              <a:spcBef>
                <a:spcPts val="0"/>
              </a:spcBef>
              <a:spcAft>
                <a:spcPts val="0"/>
              </a:spcAft>
              <a:buNone/>
            </a:pPr>
            <a:r>
              <a:rPr lang="en-US" sz="2200" b="0" i="0" u="none" strike="noStrike" dirty="0">
                <a:solidFill>
                  <a:srgbClr val="000000"/>
                </a:solidFill>
                <a:effectLst/>
                <a:latin typeface="+mj-lt"/>
              </a:rPr>
              <a:t>This is useful so we don't have to worry about how our drawable  will look like with different densities on different screens. </a:t>
            </a:r>
            <a:endParaRPr lang="en-US" sz="2200" b="0" dirty="0">
              <a:effectLst/>
              <a:latin typeface="+mj-lt"/>
            </a:endParaRPr>
          </a:p>
          <a:p>
            <a:pPr marL="0" indent="0" rtl="0">
              <a:lnSpc>
                <a:spcPct val="90000"/>
              </a:lnSpc>
              <a:spcBef>
                <a:spcPts val="0"/>
              </a:spcBef>
              <a:spcAft>
                <a:spcPts val="0"/>
              </a:spcAft>
              <a:buNone/>
            </a:pPr>
            <a:endParaRPr lang="en-US" sz="2200" b="0" i="0" u="none" strike="noStrike" dirty="0">
              <a:effectLst/>
            </a:endParaRPr>
          </a:p>
          <a:p>
            <a:pPr marL="0" indent="0" rtl="0">
              <a:lnSpc>
                <a:spcPct val="90000"/>
              </a:lnSpc>
              <a:spcBef>
                <a:spcPts val="0"/>
              </a:spcBef>
              <a:spcAft>
                <a:spcPts val="0"/>
              </a:spcAft>
              <a:buNone/>
            </a:pPr>
            <a:r>
              <a:rPr lang="en-US" sz="2200" b="1" i="1" u="none" strike="noStrike" dirty="0">
                <a:effectLst/>
              </a:rPr>
              <a:t> </a:t>
            </a:r>
            <a:br>
              <a:rPr lang="en-US" sz="2200" dirty="0"/>
            </a:br>
            <a:endParaRPr lang="en-US" sz="2200" dirty="0"/>
          </a:p>
        </p:txBody>
      </p:sp>
      <p:pic>
        <p:nvPicPr>
          <p:cNvPr id="5" name="Immagine 4">
            <a:extLst>
              <a:ext uri="{FF2B5EF4-FFF2-40B4-BE49-F238E27FC236}">
                <a16:creationId xmlns:a16="http://schemas.microsoft.com/office/drawing/2014/main" id="{FBF6E387-40C4-ACBB-87F2-70EA9E18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871" y="1627980"/>
            <a:ext cx="4955382" cy="4955382"/>
          </a:xfrm>
          <a:prstGeom prst="rect">
            <a:avLst/>
          </a:prstGeom>
          <a:noFill/>
        </p:spPr>
      </p:pic>
    </p:spTree>
    <p:extLst>
      <p:ext uri="{BB962C8B-B14F-4D97-AF65-F5344CB8AC3E}">
        <p14:creationId xmlns:p14="http://schemas.microsoft.com/office/powerpoint/2010/main" val="331726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6D47A-9050-6803-E31D-245E8C5A8855}"/>
              </a:ext>
            </a:extLst>
          </p:cNvPr>
          <p:cNvSpPr>
            <a:spLocks noGrp="1"/>
          </p:cNvSpPr>
          <p:nvPr>
            <p:ph type="title"/>
          </p:nvPr>
        </p:nvSpPr>
        <p:spPr/>
        <p:txBody>
          <a:bodyPr/>
          <a:lstStyle/>
          <a:p>
            <a:r>
              <a:rPr lang="en-US" dirty="0"/>
              <a:t>DPI conversion</a:t>
            </a:r>
          </a:p>
        </p:txBody>
      </p:sp>
      <p:sp>
        <p:nvSpPr>
          <p:cNvPr id="3" name="Segnaposto contenuto 2">
            <a:extLst>
              <a:ext uri="{FF2B5EF4-FFF2-40B4-BE49-F238E27FC236}">
                <a16:creationId xmlns:a16="http://schemas.microsoft.com/office/drawing/2014/main" id="{09165DF4-351A-2A2C-26B0-434DD4B35D97}"/>
              </a:ext>
            </a:extLst>
          </p:cNvPr>
          <p:cNvSpPr>
            <a:spLocks noGrp="1"/>
          </p:cNvSpPr>
          <p:nvPr>
            <p:ph sz="half" idx="1"/>
          </p:nvPr>
        </p:nvSpPr>
        <p:spPr>
          <a:xfrm>
            <a:off x="609600" y="1600201"/>
            <a:ext cx="10972800" cy="4525963"/>
          </a:xfrm>
        </p:spPr>
        <p:txBody>
          <a:bodyPr/>
          <a:lstStyle/>
          <a:p>
            <a:pPr marL="0" indent="0">
              <a:buNone/>
            </a:pPr>
            <a:br>
              <a:rPr lang="en-US" dirty="0"/>
            </a:br>
            <a:endParaRPr lang="en-US" dirty="0"/>
          </a:p>
        </p:txBody>
      </p:sp>
      <p:pic>
        <p:nvPicPr>
          <p:cNvPr id="8" name="Immagine 7">
            <a:extLst>
              <a:ext uri="{FF2B5EF4-FFF2-40B4-BE49-F238E27FC236}">
                <a16:creationId xmlns:a16="http://schemas.microsoft.com/office/drawing/2014/main" id="{702BE300-F88B-4841-83F0-B86EF50CDCAA}"/>
              </a:ext>
            </a:extLst>
          </p:cNvPr>
          <p:cNvPicPr>
            <a:picLocks noChangeAspect="1"/>
          </p:cNvPicPr>
          <p:nvPr/>
        </p:nvPicPr>
        <p:blipFill rotWithShape="1">
          <a:blip r:embed="rId2">
            <a:extLst>
              <a:ext uri="{28A0092B-C50C-407E-A947-70E740481C1C}">
                <a14:useLocalDpi xmlns:a14="http://schemas.microsoft.com/office/drawing/2010/main" val="0"/>
              </a:ext>
            </a:extLst>
          </a:blip>
          <a:srcRect t="14645"/>
          <a:stretch/>
        </p:blipFill>
        <p:spPr>
          <a:xfrm>
            <a:off x="2303870" y="2730801"/>
            <a:ext cx="7154923" cy="3852561"/>
          </a:xfrm>
          <a:prstGeom prst="rect">
            <a:avLst/>
          </a:prstGeom>
        </p:spPr>
      </p:pic>
      <p:sp>
        <p:nvSpPr>
          <p:cNvPr id="12" name="CasellaDiTesto 11">
            <a:extLst>
              <a:ext uri="{FF2B5EF4-FFF2-40B4-BE49-F238E27FC236}">
                <a16:creationId xmlns:a16="http://schemas.microsoft.com/office/drawing/2014/main" id="{9E9A7364-7C9F-6FA3-4514-7FB34DF2EEC6}"/>
              </a:ext>
            </a:extLst>
          </p:cNvPr>
          <p:cNvSpPr txBox="1"/>
          <p:nvPr/>
        </p:nvSpPr>
        <p:spPr>
          <a:xfrm>
            <a:off x="375519" y="1600201"/>
            <a:ext cx="11440961" cy="1477328"/>
          </a:xfrm>
          <a:prstGeom prst="rect">
            <a:avLst/>
          </a:prstGeom>
          <a:noFill/>
        </p:spPr>
        <p:txBody>
          <a:bodyPr wrap="square">
            <a:spAutoFit/>
          </a:bodyPr>
          <a:lstStyle/>
          <a:p>
            <a:pPr marL="0" indent="0" rtl="0">
              <a:lnSpc>
                <a:spcPct val="90000"/>
              </a:lnSpc>
              <a:spcBef>
                <a:spcPts val="0"/>
              </a:spcBef>
              <a:spcAft>
                <a:spcPts val="0"/>
              </a:spcAft>
              <a:buNone/>
            </a:pPr>
            <a:r>
              <a:rPr lang="en-US" sz="2000" b="0" i="0" u="none" strike="noStrike" dirty="0">
                <a:effectLst/>
              </a:rPr>
              <a:t>At runtime, the system convert dp into </a:t>
            </a:r>
            <a:r>
              <a:rPr lang="en-US" sz="2000" b="0" i="0" u="none" strike="noStrike" dirty="0" err="1">
                <a:effectLst/>
              </a:rPr>
              <a:t>px</a:t>
            </a:r>
            <a:r>
              <a:rPr lang="en-US" sz="2000" b="0" i="0" u="none" strike="noStrike" dirty="0">
                <a:effectLst/>
              </a:rPr>
              <a:t>.  </a:t>
            </a:r>
            <a:r>
              <a:rPr lang="en-US" sz="2000" b="1" i="1" u="none" strike="noStrike" dirty="0" err="1">
                <a:effectLst/>
              </a:rPr>
              <a:t>px</a:t>
            </a:r>
            <a:r>
              <a:rPr lang="en-US" sz="2000" b="1" i="1" u="none" strike="noStrike" dirty="0">
                <a:effectLst/>
              </a:rPr>
              <a:t>=dp*(dpi on our device/160)</a:t>
            </a:r>
          </a:p>
          <a:p>
            <a:pPr marL="0" indent="0" rtl="0">
              <a:lnSpc>
                <a:spcPct val="90000"/>
              </a:lnSpc>
              <a:spcBef>
                <a:spcPts val="0"/>
              </a:spcBef>
              <a:spcAft>
                <a:spcPts val="0"/>
              </a:spcAft>
              <a:buNone/>
            </a:pPr>
            <a:r>
              <a:rPr lang="en-US" sz="2000" dirty="0"/>
              <a:t>When our app will be run on different devices, Android automatically applies the scaling factor to that particular device, and it  make sure  that the size of the user interface control is proportional to the size of the screen. </a:t>
            </a:r>
          </a:p>
          <a:p>
            <a:pPr marL="0" indent="0" rtl="0">
              <a:lnSpc>
                <a:spcPct val="90000"/>
              </a:lnSpc>
              <a:spcBef>
                <a:spcPts val="0"/>
              </a:spcBef>
              <a:spcAft>
                <a:spcPts val="0"/>
              </a:spcAft>
              <a:buNone/>
            </a:pPr>
            <a:endParaRPr lang="en-US" sz="2000" b="0" i="0" u="none" strike="noStrike" dirty="0">
              <a:effectLst/>
            </a:endParaRPr>
          </a:p>
        </p:txBody>
      </p:sp>
    </p:spTree>
    <p:extLst>
      <p:ext uri="{BB962C8B-B14F-4D97-AF65-F5344CB8AC3E}">
        <p14:creationId xmlns:p14="http://schemas.microsoft.com/office/powerpoint/2010/main" val="391924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151E-B7FD-6D31-656D-8174FFCCF43D}"/>
              </a:ext>
            </a:extLst>
          </p:cNvPr>
          <p:cNvSpPr>
            <a:spLocks noGrp="1"/>
          </p:cNvSpPr>
          <p:nvPr>
            <p:ph type="title"/>
          </p:nvPr>
        </p:nvSpPr>
        <p:spPr/>
        <p:txBody>
          <a:bodyPr/>
          <a:lstStyle/>
          <a:p>
            <a:r>
              <a:rPr lang="en-US" dirty="0"/>
              <a:t>DPI</a:t>
            </a:r>
          </a:p>
        </p:txBody>
      </p:sp>
      <p:sp>
        <p:nvSpPr>
          <p:cNvPr id="3" name="Segnaposto contenuto 2">
            <a:extLst>
              <a:ext uri="{FF2B5EF4-FFF2-40B4-BE49-F238E27FC236}">
                <a16:creationId xmlns:a16="http://schemas.microsoft.com/office/drawing/2014/main" id="{D3053C12-2F20-FB75-2967-25B0EA64B4D9}"/>
              </a:ext>
            </a:extLst>
          </p:cNvPr>
          <p:cNvSpPr>
            <a:spLocks noGrp="1"/>
          </p:cNvSpPr>
          <p:nvPr>
            <p:ph sz="half" idx="1"/>
          </p:nvPr>
        </p:nvSpPr>
        <p:spPr>
          <a:xfrm>
            <a:off x="609600" y="1596552"/>
            <a:ext cx="5384800" cy="507316"/>
          </a:xfrm>
        </p:spPr>
        <p:txBody>
          <a:bodyPr>
            <a:normAutofit lnSpcReduction="10000"/>
          </a:bodyPr>
          <a:lstStyle/>
          <a:p>
            <a:pPr marL="0" indent="0">
              <a:buNone/>
            </a:pPr>
            <a:r>
              <a:rPr lang="en-US" dirty="0"/>
              <a:t>Without DPI:</a:t>
            </a:r>
          </a:p>
          <a:p>
            <a:pPr marL="0" indent="0">
              <a:buNone/>
            </a:pPr>
            <a:endParaRPr lang="en-US" dirty="0"/>
          </a:p>
        </p:txBody>
      </p:sp>
      <p:sp>
        <p:nvSpPr>
          <p:cNvPr id="4" name="Segnaposto contenuto 3">
            <a:extLst>
              <a:ext uri="{FF2B5EF4-FFF2-40B4-BE49-F238E27FC236}">
                <a16:creationId xmlns:a16="http://schemas.microsoft.com/office/drawing/2014/main" id="{15697D3C-1D1D-60AA-1F05-F65A4E84AAFC}"/>
              </a:ext>
            </a:extLst>
          </p:cNvPr>
          <p:cNvSpPr>
            <a:spLocks noGrp="1"/>
          </p:cNvSpPr>
          <p:nvPr>
            <p:ph sz="half" idx="2"/>
          </p:nvPr>
        </p:nvSpPr>
        <p:spPr>
          <a:xfrm>
            <a:off x="609600" y="3889416"/>
            <a:ext cx="5384800" cy="652821"/>
          </a:xfrm>
        </p:spPr>
        <p:txBody>
          <a:bodyPr>
            <a:normAutofit lnSpcReduction="10000"/>
          </a:bodyPr>
          <a:lstStyle/>
          <a:p>
            <a:pPr marL="0" indent="0">
              <a:buNone/>
            </a:pPr>
            <a:r>
              <a:rPr lang="en-US" dirty="0"/>
              <a:t>With DPI:</a:t>
            </a:r>
          </a:p>
          <a:p>
            <a:pPr marL="0" indent="0">
              <a:buNone/>
            </a:pPr>
            <a:endParaRPr lang="en-US" dirty="0"/>
          </a:p>
          <a:p>
            <a:endParaRPr lang="en-US" dirty="0"/>
          </a:p>
        </p:txBody>
      </p:sp>
      <p:pic>
        <p:nvPicPr>
          <p:cNvPr id="5" name="Immagine 4">
            <a:extLst>
              <a:ext uri="{FF2B5EF4-FFF2-40B4-BE49-F238E27FC236}">
                <a16:creationId xmlns:a16="http://schemas.microsoft.com/office/drawing/2014/main" id="{2E27C3E0-E242-96F3-3B47-743D0B962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6" y="2103868"/>
            <a:ext cx="7198033" cy="1729431"/>
          </a:xfrm>
          <a:prstGeom prst="rect">
            <a:avLst/>
          </a:prstGeom>
        </p:spPr>
      </p:pic>
      <p:pic>
        <p:nvPicPr>
          <p:cNvPr id="7" name="Immagine 6">
            <a:extLst>
              <a:ext uri="{FF2B5EF4-FFF2-40B4-BE49-F238E27FC236}">
                <a16:creationId xmlns:a16="http://schemas.microsoft.com/office/drawing/2014/main" id="{064EEC46-907A-55D4-80A3-022B9AD0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016" y="4542237"/>
            <a:ext cx="7198033" cy="1610160"/>
          </a:xfrm>
          <a:prstGeom prst="rect">
            <a:avLst/>
          </a:prstGeom>
        </p:spPr>
      </p:pic>
    </p:spTree>
    <p:extLst>
      <p:ext uri="{BB962C8B-B14F-4D97-AF65-F5344CB8AC3E}">
        <p14:creationId xmlns:p14="http://schemas.microsoft.com/office/powerpoint/2010/main" val="354538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8C4642-B3D9-44A0-5012-D86170FB9175}"/>
              </a:ext>
            </a:extLst>
          </p:cNvPr>
          <p:cNvSpPr>
            <a:spLocks noGrp="1"/>
          </p:cNvSpPr>
          <p:nvPr>
            <p:ph type="title"/>
          </p:nvPr>
        </p:nvSpPr>
        <p:spPr>
          <a:xfrm>
            <a:off x="609600" y="274638"/>
            <a:ext cx="10972800" cy="1143000"/>
          </a:xfrm>
        </p:spPr>
        <p:txBody>
          <a:bodyPr anchor="ctr">
            <a:normAutofit/>
          </a:bodyPr>
          <a:lstStyle/>
          <a:p>
            <a:r>
              <a:rPr lang="en-US" dirty="0"/>
              <a:t>Further aspects</a:t>
            </a:r>
          </a:p>
        </p:txBody>
      </p:sp>
      <p:sp>
        <p:nvSpPr>
          <p:cNvPr id="11" name="Text Placeholder 2">
            <a:extLst>
              <a:ext uri="{FF2B5EF4-FFF2-40B4-BE49-F238E27FC236}">
                <a16:creationId xmlns:a16="http://schemas.microsoft.com/office/drawing/2014/main" id="{E9D2C160-6CA4-D638-EA98-94B92EB22F80}"/>
              </a:ext>
            </a:extLst>
          </p:cNvPr>
          <p:cNvSpPr>
            <a:spLocks noGrp="1"/>
          </p:cNvSpPr>
          <p:nvPr>
            <p:ph type="body" idx="1"/>
          </p:nvPr>
        </p:nvSpPr>
        <p:spPr>
          <a:xfrm>
            <a:off x="474688" y="1913626"/>
            <a:ext cx="5386917" cy="755493"/>
          </a:xfrm>
        </p:spPr>
        <p:txBody>
          <a:bodyPr>
            <a:noAutofit/>
          </a:bodyPr>
          <a:lstStyle/>
          <a:p>
            <a:pPr>
              <a:lnSpc>
                <a:spcPct val="90000"/>
              </a:lnSpc>
              <a:spcBef>
                <a:spcPts val="0"/>
              </a:spcBef>
            </a:pPr>
            <a:r>
              <a:rPr lang="en-US" b="1" i="0" u="none" strike="noStrike" dirty="0">
                <a:effectLst/>
              </a:rPr>
              <a:t>Aspect ratio: </a:t>
            </a:r>
            <a:r>
              <a:rPr lang="en-US" b="0" i="0" u="none" strike="noStrike" dirty="0">
                <a:effectLst/>
              </a:rPr>
              <a:t>ratio between</a:t>
            </a:r>
            <a:r>
              <a:rPr lang="en-US" b="1" dirty="0"/>
              <a:t> </a:t>
            </a:r>
            <a:r>
              <a:rPr lang="en-US" b="0" i="0" u="none" strike="noStrike" dirty="0">
                <a:effectLst/>
              </a:rPr>
              <a:t>width/height can be landscape or portrait.</a:t>
            </a:r>
            <a:endParaRPr lang="en-US" b="0" dirty="0">
              <a:effectLst/>
            </a:endParaRPr>
          </a:p>
        </p:txBody>
      </p:sp>
      <p:sp>
        <p:nvSpPr>
          <p:cNvPr id="13" name="Text Placeholder 4">
            <a:extLst>
              <a:ext uri="{FF2B5EF4-FFF2-40B4-BE49-F238E27FC236}">
                <a16:creationId xmlns:a16="http://schemas.microsoft.com/office/drawing/2014/main" id="{DCF7E786-55B2-3D8D-407F-0D31D9E15BAD}"/>
              </a:ext>
            </a:extLst>
          </p:cNvPr>
          <p:cNvSpPr>
            <a:spLocks noGrp="1"/>
          </p:cNvSpPr>
          <p:nvPr>
            <p:ph type="body" sz="quarter" idx="3"/>
          </p:nvPr>
        </p:nvSpPr>
        <p:spPr>
          <a:xfrm>
            <a:off x="6096000" y="1728552"/>
            <a:ext cx="5701259" cy="1881135"/>
          </a:xfrm>
        </p:spPr>
        <p:txBody>
          <a:bodyPr>
            <a:normAutofit fontScale="92500" lnSpcReduction="20000"/>
          </a:bodyPr>
          <a:lstStyle/>
          <a:p>
            <a:r>
              <a:rPr lang="en-US" b="1" dirty="0"/>
              <a:t>S</a:t>
            </a:r>
            <a:r>
              <a:rPr lang="en-US" b="1" i="0" u="none" strike="noStrike" dirty="0">
                <a:effectLst/>
              </a:rPr>
              <a:t>creen resolution</a:t>
            </a:r>
            <a:r>
              <a:rPr lang="en-US" b="0" i="0" u="none" strike="noStrike" dirty="0">
                <a:effectLst/>
              </a:rPr>
              <a:t>: number of pixels on the screen</a:t>
            </a:r>
            <a:r>
              <a:rPr lang="en-US" dirty="0"/>
              <a:t>. </a:t>
            </a:r>
            <a:r>
              <a:rPr lang="en-US" b="0" i="0" u="none" strike="noStrike" dirty="0">
                <a:effectLst/>
              </a:rPr>
              <a:t>In our developing we don’t work with screen resolution because it varies  heavily in base of which device we use. We work only with screen size and screen density for cross device support.</a:t>
            </a:r>
            <a:endParaRPr lang="en-US" b="0" dirty="0">
              <a:effectLst/>
            </a:endParaRPr>
          </a:p>
        </p:txBody>
      </p:sp>
      <p:pic>
        <p:nvPicPr>
          <p:cNvPr id="6" name="Immagine 5">
            <a:extLst>
              <a:ext uri="{FF2B5EF4-FFF2-40B4-BE49-F238E27FC236}">
                <a16:creationId xmlns:a16="http://schemas.microsoft.com/office/drawing/2014/main" id="{0FEF6A5F-B7DA-C916-2DEE-3F838409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3382650"/>
            <a:ext cx="5389033" cy="2532845"/>
          </a:xfrm>
          <a:prstGeom prst="rect">
            <a:avLst/>
          </a:prstGeom>
          <a:noFill/>
        </p:spPr>
      </p:pic>
      <p:pic>
        <p:nvPicPr>
          <p:cNvPr id="9" name="Immagine 8" descr="Immagine che contiene testo&#10;&#10;Descrizione generata automaticamente">
            <a:extLst>
              <a:ext uri="{FF2B5EF4-FFF2-40B4-BE49-F238E27FC236}">
                <a16:creationId xmlns:a16="http://schemas.microsoft.com/office/drawing/2014/main" id="{3DA5686F-5D65-EA56-941E-036086997900}"/>
              </a:ext>
            </a:extLst>
          </p:cNvPr>
          <p:cNvPicPr>
            <a:picLocks noChangeAspect="1"/>
          </p:cNvPicPr>
          <p:nvPr/>
        </p:nvPicPr>
        <p:blipFill rotWithShape="1">
          <a:blip r:embed="rId3">
            <a:extLst>
              <a:ext uri="{28A0092B-C50C-407E-A947-70E740481C1C}">
                <a14:useLocalDpi xmlns:a14="http://schemas.microsoft.com/office/drawing/2010/main" val="0"/>
              </a:ext>
            </a:extLst>
          </a:blip>
          <a:srcRect t="6255"/>
          <a:stretch/>
        </p:blipFill>
        <p:spPr>
          <a:xfrm>
            <a:off x="6168545" y="3609688"/>
            <a:ext cx="5556167" cy="3248312"/>
          </a:xfrm>
          <a:prstGeom prst="rect">
            <a:avLst/>
          </a:prstGeom>
        </p:spPr>
      </p:pic>
    </p:spTree>
    <p:extLst>
      <p:ext uri="{BB962C8B-B14F-4D97-AF65-F5344CB8AC3E}">
        <p14:creationId xmlns:p14="http://schemas.microsoft.com/office/powerpoint/2010/main" val="154191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7FD2C-6481-AA06-77EB-CFE3B09815C9}"/>
              </a:ext>
            </a:extLst>
          </p:cNvPr>
          <p:cNvSpPr>
            <a:spLocks noGrp="1"/>
          </p:cNvSpPr>
          <p:nvPr>
            <p:ph type="title"/>
          </p:nvPr>
        </p:nvSpPr>
        <p:spPr/>
        <p:txBody>
          <a:bodyPr/>
          <a:lstStyle/>
          <a:p>
            <a:r>
              <a:rPr lang="en-US" dirty="0"/>
              <a:t>Unit of measure</a:t>
            </a:r>
          </a:p>
        </p:txBody>
      </p:sp>
      <p:sp>
        <p:nvSpPr>
          <p:cNvPr id="8" name="CasellaDiTesto 7">
            <a:extLst>
              <a:ext uri="{FF2B5EF4-FFF2-40B4-BE49-F238E27FC236}">
                <a16:creationId xmlns:a16="http://schemas.microsoft.com/office/drawing/2014/main" id="{C011425E-E740-35CE-5FF9-BF1A11F87631}"/>
              </a:ext>
            </a:extLst>
          </p:cNvPr>
          <p:cNvSpPr txBox="1"/>
          <p:nvPr/>
        </p:nvSpPr>
        <p:spPr>
          <a:xfrm>
            <a:off x="609600" y="1570461"/>
            <a:ext cx="10363200" cy="3662541"/>
          </a:xfrm>
          <a:prstGeom prst="rect">
            <a:avLst/>
          </a:prstGeom>
          <a:noFill/>
        </p:spPr>
        <p:txBody>
          <a:bodyPr wrap="square">
            <a:spAutoFit/>
          </a:bodyPr>
          <a:lstStyle/>
          <a:p>
            <a:pPr rtl="0">
              <a:spcBef>
                <a:spcPts val="0"/>
              </a:spcBef>
              <a:spcAft>
                <a:spcPts val="0"/>
              </a:spcAft>
            </a:pPr>
            <a:r>
              <a:rPr lang="en-US" sz="2800" dirty="0">
                <a:latin typeface="+mj-lt"/>
              </a:rPr>
              <a:t>So, when we talk about screens, we can have 6 units of measurement, </a:t>
            </a:r>
            <a:r>
              <a:rPr lang="en-US" sz="2800" dirty="0">
                <a:solidFill>
                  <a:srgbClr val="000000"/>
                </a:solidFill>
                <a:latin typeface="+mj-lt"/>
              </a:rPr>
              <a:t>but we</a:t>
            </a:r>
            <a:r>
              <a:rPr lang="en-US" sz="2800" b="0" i="0" u="none" strike="noStrike" dirty="0">
                <a:solidFill>
                  <a:srgbClr val="000000"/>
                </a:solidFill>
                <a:effectLst/>
                <a:latin typeface="+mj-lt"/>
              </a:rPr>
              <a:t> </a:t>
            </a:r>
            <a:r>
              <a:rPr lang="en-US" sz="2800" dirty="0">
                <a:solidFill>
                  <a:srgbClr val="000000"/>
                </a:solidFill>
                <a:latin typeface="+mj-lt"/>
              </a:rPr>
              <a:t>d</a:t>
            </a:r>
            <a:r>
              <a:rPr lang="en-US" sz="2800" b="0" i="0" u="none" strike="noStrike" dirty="0">
                <a:solidFill>
                  <a:srgbClr val="000000"/>
                </a:solidFill>
                <a:effectLst/>
                <a:latin typeface="+mj-lt"/>
              </a:rPr>
              <a:t>o are not suppose use physical units:</a:t>
            </a:r>
            <a:br>
              <a:rPr lang="en-US" sz="2400" dirty="0"/>
            </a:br>
            <a:endParaRPr lang="en-US" sz="2400" dirty="0"/>
          </a:p>
          <a:p>
            <a:pPr marL="285750" indent="-285750">
              <a:buFont typeface="Arial" panose="020B0604020202020204" pitchFamily="34" charset="0"/>
              <a:buChar char="•"/>
            </a:pPr>
            <a:r>
              <a:rPr lang="en-US" sz="2400" b="1" dirty="0"/>
              <a:t>mm</a:t>
            </a:r>
            <a:r>
              <a:rPr lang="en-US" sz="2400" dirty="0"/>
              <a:t>: millimeters </a:t>
            </a:r>
            <a:r>
              <a:rPr lang="en-US" sz="2400" b="0" i="0" dirty="0">
                <a:solidFill>
                  <a:srgbClr val="FF0000"/>
                </a:solidFill>
                <a:effectLst/>
                <a:latin typeface="arial" panose="020B0604020202020204" pitchFamily="34" charset="0"/>
              </a:rPr>
              <a:t>✘</a:t>
            </a:r>
            <a:r>
              <a:rPr lang="en-US" sz="2400" dirty="0">
                <a:solidFill>
                  <a:srgbClr val="FF0000"/>
                </a:solidFill>
              </a:rPr>
              <a:t> </a:t>
            </a:r>
          </a:p>
          <a:p>
            <a:pPr marL="285750" indent="-285750">
              <a:buFont typeface="Arial" panose="020B0604020202020204" pitchFamily="34" charset="0"/>
              <a:buChar char="•"/>
            </a:pPr>
            <a:r>
              <a:rPr lang="en-US" sz="2400" b="1" dirty="0"/>
              <a:t>in:</a:t>
            </a:r>
            <a:r>
              <a:rPr lang="en-US" sz="2400" dirty="0"/>
              <a:t> inch </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err="1"/>
              <a:t>pt</a:t>
            </a:r>
            <a:r>
              <a:rPr lang="en-US" sz="2400" b="1" dirty="0"/>
              <a:t>:</a:t>
            </a:r>
            <a:r>
              <a:rPr lang="en-US" sz="2400" dirty="0"/>
              <a:t> 1/72 of inch</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a:t>dp:</a:t>
            </a:r>
            <a:r>
              <a:rPr lang="en-US" sz="2400" dirty="0"/>
              <a:t> based on 160 dpi screen and scaled appropriately for other devices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a:t>sp:</a:t>
            </a:r>
            <a:r>
              <a:rPr lang="en-US" sz="2400" dirty="0"/>
              <a:t> for fonts based on user font preference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err="1"/>
              <a:t>px</a:t>
            </a:r>
            <a:r>
              <a:rPr lang="en-US" sz="2400" b="1" dirty="0"/>
              <a:t>:</a:t>
            </a:r>
            <a:r>
              <a:rPr lang="en-US" sz="2400" dirty="0"/>
              <a:t> base on physical screen size. </a:t>
            </a:r>
            <a:r>
              <a:rPr lang="en-US" sz="2400" b="0" i="0" dirty="0">
                <a:solidFill>
                  <a:srgbClr val="FF0000"/>
                </a:solidFill>
                <a:effectLst/>
                <a:latin typeface="arial" panose="020B0604020202020204" pitchFamily="34" charset="0"/>
              </a:rPr>
              <a:t>✘</a:t>
            </a:r>
            <a:endParaRPr lang="en-US" sz="2400" dirty="0">
              <a:solidFill>
                <a:srgbClr val="FF0000"/>
              </a:solidFill>
            </a:endParaRPr>
          </a:p>
        </p:txBody>
      </p:sp>
    </p:spTree>
    <p:extLst>
      <p:ext uri="{BB962C8B-B14F-4D97-AF65-F5344CB8AC3E}">
        <p14:creationId xmlns:p14="http://schemas.microsoft.com/office/powerpoint/2010/main" val="289366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A0A6C-B52B-B61B-9720-DF0FC2C0AF6C}"/>
              </a:ext>
            </a:extLst>
          </p:cNvPr>
          <p:cNvSpPr>
            <a:spLocks noGrp="1"/>
          </p:cNvSpPr>
          <p:nvPr>
            <p:ph type="title"/>
          </p:nvPr>
        </p:nvSpPr>
        <p:spPr>
          <a:xfrm>
            <a:off x="609600" y="274638"/>
            <a:ext cx="10972800" cy="1143000"/>
          </a:xfrm>
        </p:spPr>
        <p:txBody>
          <a:bodyPr anchor="ctr">
            <a:normAutofit/>
          </a:bodyPr>
          <a:lstStyle/>
          <a:p>
            <a:r>
              <a:rPr lang="en-US" dirty="0"/>
              <a:t>Scaled Pixel</a:t>
            </a:r>
          </a:p>
        </p:txBody>
      </p:sp>
      <p:sp>
        <p:nvSpPr>
          <p:cNvPr id="3" name="Segnaposto contenuto 2">
            <a:extLst>
              <a:ext uri="{FF2B5EF4-FFF2-40B4-BE49-F238E27FC236}">
                <a16:creationId xmlns:a16="http://schemas.microsoft.com/office/drawing/2014/main" id="{30DC24A2-A2E8-E6BA-5FAE-DE1E1296BFB8}"/>
              </a:ext>
            </a:extLst>
          </p:cNvPr>
          <p:cNvSpPr>
            <a:spLocks noGrp="1"/>
          </p:cNvSpPr>
          <p:nvPr>
            <p:ph sz="half" idx="1"/>
          </p:nvPr>
        </p:nvSpPr>
        <p:spPr>
          <a:xfrm>
            <a:off x="609600" y="1600201"/>
            <a:ext cx="5384800" cy="4710658"/>
          </a:xfrm>
        </p:spPr>
        <p:txBody>
          <a:bodyPr>
            <a:normAutofit lnSpcReduction="10000"/>
          </a:bodyPr>
          <a:lstStyle/>
          <a:p>
            <a:pPr marL="0" indent="0" rtl="0">
              <a:lnSpc>
                <a:spcPct val="90000"/>
              </a:lnSpc>
              <a:spcBef>
                <a:spcPts val="0"/>
              </a:spcBef>
              <a:spcAft>
                <a:spcPts val="0"/>
              </a:spcAft>
              <a:buNone/>
            </a:pPr>
            <a:r>
              <a:rPr lang="en-US" sz="2400" i="0" u="none" strike="noStrike" dirty="0">
                <a:effectLst/>
                <a:latin typeface="+mj-lt"/>
              </a:rPr>
              <a:t>Scaled pixel </a:t>
            </a:r>
            <a:r>
              <a:rPr lang="en-US" sz="2400" b="1" i="0" u="none" strike="noStrike" dirty="0">
                <a:effectLst/>
                <a:latin typeface="+mj-lt"/>
              </a:rPr>
              <a:t>(sp</a:t>
            </a:r>
            <a:r>
              <a:rPr lang="en-US" sz="2400" b="1" dirty="0">
                <a:latin typeface="+mj-lt"/>
              </a:rPr>
              <a:t>)</a:t>
            </a:r>
            <a:r>
              <a:rPr lang="en-US" sz="2400" b="0" i="0" u="none" strike="noStrike" dirty="0">
                <a:effectLst/>
                <a:latin typeface="+mj-lt"/>
              </a:rPr>
              <a:t> </a:t>
            </a:r>
            <a:r>
              <a:rPr lang="en-US" sz="2400" dirty="0">
                <a:latin typeface="+mj-lt"/>
              </a:rPr>
              <a:t>are v</a:t>
            </a:r>
            <a:r>
              <a:rPr lang="en-US" sz="2400" b="0" i="0" u="none" strike="noStrike" dirty="0">
                <a:effectLst/>
                <a:latin typeface="+mj-lt"/>
              </a:rPr>
              <a:t>irtual pixel according to density and user font preferences, is the same concept of DPI for fonts. </a:t>
            </a:r>
            <a:endParaRPr lang="en-US" sz="2400" dirty="0">
              <a:latin typeface="+mj-lt"/>
            </a:endParaRPr>
          </a:p>
          <a:p>
            <a:pPr marL="0" indent="0" rtl="0">
              <a:lnSpc>
                <a:spcPct val="90000"/>
              </a:lnSpc>
              <a:spcBef>
                <a:spcPts val="0"/>
              </a:spcBef>
              <a:spcAft>
                <a:spcPts val="0"/>
              </a:spcAft>
              <a:buNone/>
            </a:pPr>
            <a:endParaRPr lang="en-US" sz="2400" dirty="0">
              <a:latin typeface="+mj-lt"/>
            </a:endParaRPr>
          </a:p>
          <a:p>
            <a:pPr marL="0" indent="0" rtl="0">
              <a:lnSpc>
                <a:spcPct val="90000"/>
              </a:lnSpc>
              <a:spcBef>
                <a:spcPts val="0"/>
              </a:spcBef>
              <a:spcAft>
                <a:spcPts val="0"/>
              </a:spcAft>
              <a:buNone/>
            </a:pPr>
            <a:r>
              <a:rPr lang="en-US" sz="2400" b="0" i="0" u="none" strike="noStrike" dirty="0">
                <a:effectLst/>
                <a:latin typeface="+mj-lt"/>
              </a:rPr>
              <a:t>Whenever we using font, we want to be sure that it will be the same in proportion across different screen sizes, devices, densities sp are responsible to do it.</a:t>
            </a:r>
          </a:p>
          <a:p>
            <a:pPr marL="0" indent="0" rtl="0">
              <a:lnSpc>
                <a:spcPct val="90000"/>
              </a:lnSpc>
              <a:spcBef>
                <a:spcPts val="0"/>
              </a:spcBef>
              <a:spcAft>
                <a:spcPts val="0"/>
              </a:spcAft>
              <a:buNone/>
            </a:pPr>
            <a:endParaRPr lang="en-US" sz="2400" b="0" i="0" u="none" strike="noStrike" dirty="0">
              <a:effectLst/>
              <a:latin typeface="+mj-lt"/>
            </a:endParaRPr>
          </a:p>
          <a:p>
            <a:pPr marL="0" indent="0">
              <a:lnSpc>
                <a:spcPct val="90000"/>
              </a:lnSpc>
              <a:buNone/>
            </a:pPr>
            <a:r>
              <a:rPr lang="en-US" sz="2400" b="1" dirty="0">
                <a:solidFill>
                  <a:schemeClr val="accent6">
                    <a:lumMod val="75000"/>
                  </a:schemeClr>
                </a:solidFill>
                <a:latin typeface="+mj-lt"/>
              </a:rPr>
              <a:t>Morality:</a:t>
            </a:r>
            <a:endParaRPr lang="en-US" sz="2400" dirty="0">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dpi for normal sizes such as dimensions: wide of Button ,</a:t>
            </a:r>
            <a:r>
              <a:rPr lang="en-US" sz="2400" dirty="0">
                <a:solidFill>
                  <a:srgbClr val="000000"/>
                </a:solidFill>
                <a:latin typeface="+mj-lt"/>
              </a:rPr>
              <a:t>T</a:t>
            </a:r>
            <a:r>
              <a:rPr lang="en-US" sz="2400" b="0" i="0" u="none" strike="noStrike" dirty="0">
                <a:solidFill>
                  <a:srgbClr val="000000"/>
                </a:solidFill>
                <a:effectLst/>
                <a:latin typeface="+mj-lt"/>
              </a:rPr>
              <a:t>extView. </a:t>
            </a:r>
            <a:endParaRPr lang="en-US" sz="2400" b="0" dirty="0">
              <a:effectLst/>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sp only for fonts.</a:t>
            </a:r>
            <a:endParaRPr lang="en-US" sz="2400" b="0" dirty="0">
              <a:effectLst/>
              <a:latin typeface="+mj-lt"/>
            </a:endParaRPr>
          </a:p>
          <a:p>
            <a:pPr marL="0" indent="0">
              <a:buNone/>
            </a:pPr>
            <a:endParaRPr lang="en-US" sz="2400" dirty="0">
              <a:latin typeface="+mj-lt"/>
            </a:endParaRPr>
          </a:p>
        </p:txBody>
      </p:sp>
      <p:pic>
        <p:nvPicPr>
          <p:cNvPr id="5" name="Immagine 4" descr="Immagine che contiene testo&#10;&#10;Descrizione generata automaticamente">
            <a:extLst>
              <a:ext uri="{FF2B5EF4-FFF2-40B4-BE49-F238E27FC236}">
                <a16:creationId xmlns:a16="http://schemas.microsoft.com/office/drawing/2014/main" id="{698D45A6-E432-E5F0-0222-D56AE29F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3" y="1600201"/>
            <a:ext cx="5014917" cy="4525963"/>
          </a:xfrm>
          <a:prstGeom prst="rect">
            <a:avLst/>
          </a:prstGeom>
          <a:noFill/>
        </p:spPr>
      </p:pic>
    </p:spTree>
    <p:extLst>
      <p:ext uri="{BB962C8B-B14F-4D97-AF65-F5344CB8AC3E}">
        <p14:creationId xmlns:p14="http://schemas.microsoft.com/office/powerpoint/2010/main" val="126797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View &amp; </a:t>
            </a:r>
            <a:r>
              <a:rPr lang="en-US" sz="5400" dirty="0" err="1"/>
              <a:t>ViewGroup</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6431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FD868-CF61-5EE7-B140-CD6DADB5FE3C}"/>
              </a:ext>
            </a:extLst>
          </p:cNvPr>
          <p:cNvSpPr>
            <a:spLocks noGrp="1"/>
          </p:cNvSpPr>
          <p:nvPr>
            <p:ph type="title"/>
          </p:nvPr>
        </p:nvSpPr>
        <p:spPr/>
        <p:txBody>
          <a:bodyPr/>
          <a:lstStyle/>
          <a:p>
            <a:r>
              <a:rPr lang="en-US" dirty="0"/>
              <a:t>View &amp; ViewGroup</a:t>
            </a:r>
          </a:p>
        </p:txBody>
      </p:sp>
      <p:pic>
        <p:nvPicPr>
          <p:cNvPr id="8" name="Immagine 7">
            <a:extLst>
              <a:ext uri="{FF2B5EF4-FFF2-40B4-BE49-F238E27FC236}">
                <a16:creationId xmlns:a16="http://schemas.microsoft.com/office/drawing/2014/main" id="{0369793B-5F90-FD4A-24EA-5917376FE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68157"/>
            <a:ext cx="10439400" cy="4572000"/>
          </a:xfrm>
          <a:prstGeom prst="rect">
            <a:avLst/>
          </a:prstGeom>
        </p:spPr>
      </p:pic>
    </p:spTree>
    <p:extLst>
      <p:ext uri="{BB962C8B-B14F-4D97-AF65-F5344CB8AC3E}">
        <p14:creationId xmlns:p14="http://schemas.microsoft.com/office/powerpoint/2010/main" val="406103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206CA-0395-271E-3337-067E480D5483}"/>
              </a:ext>
            </a:extLst>
          </p:cNvPr>
          <p:cNvSpPr>
            <a:spLocks noGrp="1"/>
          </p:cNvSpPr>
          <p:nvPr>
            <p:ph type="title"/>
          </p:nvPr>
        </p:nvSpPr>
        <p:spPr/>
        <p:txBody>
          <a:bodyPr/>
          <a:lstStyle/>
          <a:p>
            <a:r>
              <a:rPr lang="en-US" dirty="0"/>
              <a:t>View &amp; ViewGroup</a:t>
            </a:r>
          </a:p>
        </p:txBody>
      </p:sp>
      <p:sp>
        <p:nvSpPr>
          <p:cNvPr id="6" name="Segnaposto contenuto 2">
            <a:extLst>
              <a:ext uri="{FF2B5EF4-FFF2-40B4-BE49-F238E27FC236}">
                <a16:creationId xmlns:a16="http://schemas.microsoft.com/office/drawing/2014/main" id="{962DABF5-FACA-41A3-5BE2-9B290250F2CF}"/>
              </a:ext>
            </a:extLst>
          </p:cNvPr>
          <p:cNvSpPr>
            <a:spLocks noGrp="1"/>
          </p:cNvSpPr>
          <p:nvPr>
            <p:ph sz="half" idx="1"/>
          </p:nvPr>
        </p:nvSpPr>
        <p:spPr>
          <a:xfrm>
            <a:off x="609600" y="1600200"/>
            <a:ext cx="6019800" cy="4525963"/>
          </a:xfrm>
        </p:spPr>
        <p:txBody>
          <a:bodyPr>
            <a:normAutofit/>
          </a:bodyPr>
          <a:lstStyle/>
          <a:p>
            <a:pPr rtl="0">
              <a:spcBef>
                <a:spcPts val="0"/>
              </a:spcBef>
              <a:spcAft>
                <a:spcPts val="0"/>
              </a:spcAft>
            </a:pPr>
            <a:r>
              <a:rPr lang="en-US" sz="2000" b="1" dirty="0">
                <a:latin typeface="+mj-lt"/>
              </a:rPr>
              <a:t>View</a:t>
            </a:r>
            <a:r>
              <a:rPr lang="en-US" sz="2000" dirty="0">
                <a:latin typeface="+mj-lt"/>
              </a:rPr>
              <a:t>: all elements in the layout are built using a hierarchy of View and ViewGroup objects. </a:t>
            </a:r>
            <a:r>
              <a:rPr lang="en-US" sz="2000" b="0" i="0" u="none" strike="noStrike" dirty="0">
                <a:solidFill>
                  <a:srgbClr val="000000"/>
                </a:solidFill>
                <a:effectLst/>
                <a:latin typeface="+mj-lt"/>
              </a:rPr>
              <a:t>A view is an object that takes rectangular area on the screen and is responsible for handling events in that area ex: button is a View, when is hit is respond in a way.</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1" dirty="0">
                <a:latin typeface="+mj-lt"/>
              </a:rPr>
              <a:t>ViewGroup</a:t>
            </a:r>
            <a:r>
              <a:rPr lang="en-US" sz="2000" dirty="0">
                <a:latin typeface="+mj-lt"/>
              </a:rPr>
              <a:t>: </a:t>
            </a:r>
            <a:r>
              <a:rPr lang="en-US" sz="2000" b="0" i="0" u="none" strike="noStrike" dirty="0">
                <a:solidFill>
                  <a:srgbClr val="000000"/>
                </a:solidFill>
                <a:effectLst/>
                <a:latin typeface="+mj-lt"/>
              </a:rPr>
              <a:t>An object that surrounds the view and is invisible and is responsible for holding </a:t>
            </a:r>
            <a:r>
              <a:rPr lang="en-US" sz="2000" dirty="0">
                <a:solidFill>
                  <a:srgbClr val="000000"/>
                </a:solidFill>
                <a:latin typeface="+mj-lt"/>
              </a:rPr>
              <a:t>Vi</a:t>
            </a:r>
            <a:r>
              <a:rPr lang="en-US" sz="2000" b="0" i="0" u="none" strike="noStrike" dirty="0">
                <a:solidFill>
                  <a:srgbClr val="000000"/>
                </a:solidFill>
                <a:effectLst/>
                <a:latin typeface="+mj-lt"/>
              </a:rPr>
              <a:t>ews in a certain design, a single ViewGroup can contains other </a:t>
            </a:r>
            <a:r>
              <a:rPr lang="en-US" sz="2000" dirty="0">
                <a:solidFill>
                  <a:srgbClr val="000000"/>
                </a:solidFill>
                <a:latin typeface="+mj-lt"/>
              </a:rPr>
              <a:t>V</a:t>
            </a:r>
            <a:r>
              <a:rPr lang="en-US" sz="2000" b="0" i="0" u="none" strike="noStrike" dirty="0">
                <a:solidFill>
                  <a:srgbClr val="000000"/>
                </a:solidFill>
                <a:effectLst/>
                <a:latin typeface="+mj-lt"/>
              </a:rPr>
              <a:t>iewGroup</a:t>
            </a:r>
            <a:r>
              <a:rPr lang="en-US" sz="2000" dirty="0">
                <a:solidFill>
                  <a:srgbClr val="000000"/>
                </a:solidFill>
                <a:latin typeface="+mj-lt"/>
              </a:rPr>
              <a:t>. We can consider it as </a:t>
            </a:r>
            <a:r>
              <a:rPr lang="en-US" sz="2000" b="0" i="0" u="none" strike="noStrike" dirty="0">
                <a:solidFill>
                  <a:srgbClr val="000000"/>
                </a:solidFill>
                <a:effectLst/>
                <a:latin typeface="+mj-lt"/>
              </a:rPr>
              <a:t>something that arranging other element that displays information.</a:t>
            </a:r>
            <a:endParaRPr lang="en-US" sz="2000" b="0" dirty="0">
              <a:effectLst/>
              <a:latin typeface="+mj-lt"/>
            </a:endParaRPr>
          </a:p>
          <a:p>
            <a:pPr marL="0" indent="0">
              <a:buNone/>
            </a:pPr>
            <a:endParaRPr lang="en-US" sz="1600" dirty="0">
              <a:latin typeface="+mj-lt"/>
            </a:endParaRPr>
          </a:p>
        </p:txBody>
      </p:sp>
      <p:pic>
        <p:nvPicPr>
          <p:cNvPr id="8" name="Immagine 7">
            <a:extLst>
              <a:ext uri="{FF2B5EF4-FFF2-40B4-BE49-F238E27FC236}">
                <a16:creationId xmlns:a16="http://schemas.microsoft.com/office/drawing/2014/main" id="{6D1A65B3-2AB0-1A55-4344-531DE20295E3}"/>
              </a:ext>
            </a:extLst>
          </p:cNvPr>
          <p:cNvPicPr>
            <a:picLocks noChangeAspect="1"/>
          </p:cNvPicPr>
          <p:nvPr/>
        </p:nvPicPr>
        <p:blipFill rotWithShape="1">
          <a:blip r:embed="rId2"/>
          <a:srcRect l="9569" r="7666" b="3007"/>
          <a:stretch/>
        </p:blipFill>
        <p:spPr>
          <a:xfrm>
            <a:off x="7132320" y="1600200"/>
            <a:ext cx="2118360" cy="4708525"/>
          </a:xfrm>
          <a:prstGeom prst="roundRect">
            <a:avLst/>
          </a:prstGeom>
          <a:ln>
            <a:solidFill>
              <a:srgbClr val="002060"/>
            </a:solidFill>
          </a:ln>
        </p:spPr>
      </p:pic>
      <p:sp>
        <p:nvSpPr>
          <p:cNvPr id="9" name="CasellaDiTesto 8">
            <a:extLst>
              <a:ext uri="{FF2B5EF4-FFF2-40B4-BE49-F238E27FC236}">
                <a16:creationId xmlns:a16="http://schemas.microsoft.com/office/drawing/2014/main" id="{AC3DF701-B661-CD80-91CE-F7DFBF5487E0}"/>
              </a:ext>
            </a:extLst>
          </p:cNvPr>
          <p:cNvSpPr txBox="1"/>
          <p:nvPr/>
        </p:nvSpPr>
        <p:spPr>
          <a:xfrm>
            <a:off x="9890760" y="4236720"/>
            <a:ext cx="1143000" cy="369332"/>
          </a:xfrm>
          <a:prstGeom prst="rect">
            <a:avLst/>
          </a:prstGeom>
          <a:noFill/>
        </p:spPr>
        <p:txBody>
          <a:bodyPr wrap="square" rtlCol="0">
            <a:spAutoFit/>
          </a:bodyPr>
          <a:lstStyle/>
          <a:p>
            <a:r>
              <a:rPr lang="en-US" b="1" dirty="0"/>
              <a:t>View</a:t>
            </a:r>
          </a:p>
        </p:txBody>
      </p:sp>
      <p:sp>
        <p:nvSpPr>
          <p:cNvPr id="22" name="CasellaDiTesto 21">
            <a:extLst>
              <a:ext uri="{FF2B5EF4-FFF2-40B4-BE49-F238E27FC236}">
                <a16:creationId xmlns:a16="http://schemas.microsoft.com/office/drawing/2014/main" id="{0919BAB2-8490-2709-C7F6-92B44B9D2A3C}"/>
              </a:ext>
            </a:extLst>
          </p:cNvPr>
          <p:cNvSpPr txBox="1"/>
          <p:nvPr/>
        </p:nvSpPr>
        <p:spPr>
          <a:xfrm>
            <a:off x="9704846" y="3314542"/>
            <a:ext cx="1514828" cy="369332"/>
          </a:xfrm>
          <a:prstGeom prst="rect">
            <a:avLst/>
          </a:prstGeom>
          <a:noFill/>
        </p:spPr>
        <p:txBody>
          <a:bodyPr wrap="square" rtlCol="0">
            <a:spAutoFit/>
          </a:bodyPr>
          <a:lstStyle/>
          <a:p>
            <a:r>
              <a:rPr lang="en-US" b="1" dirty="0"/>
              <a:t>ViewGroup</a:t>
            </a:r>
          </a:p>
        </p:txBody>
      </p:sp>
      <p:cxnSp>
        <p:nvCxnSpPr>
          <p:cNvPr id="24" name="Connettore diritto 23">
            <a:extLst>
              <a:ext uri="{FF2B5EF4-FFF2-40B4-BE49-F238E27FC236}">
                <a16:creationId xmlns:a16="http://schemas.microsoft.com/office/drawing/2014/main" id="{2E53979C-A274-7710-4850-207ABDC52ABA}"/>
              </a:ext>
            </a:extLst>
          </p:cNvPr>
          <p:cNvCxnSpPr>
            <a:cxnSpLocks/>
            <a:endCxn id="22" idx="1"/>
          </p:cNvCxnSpPr>
          <p:nvPr/>
        </p:nvCxnSpPr>
        <p:spPr>
          <a:xfrm>
            <a:off x="9250680" y="3379966"/>
            <a:ext cx="454166" cy="119242"/>
          </a:xfrm>
          <a:prstGeom prst="line">
            <a:avLst/>
          </a:prstGeom>
        </p:spPr>
        <p:style>
          <a:lnRef idx="2">
            <a:schemeClr val="accent3"/>
          </a:lnRef>
          <a:fillRef idx="0">
            <a:schemeClr val="accent3"/>
          </a:fillRef>
          <a:effectRef idx="1">
            <a:schemeClr val="accent3"/>
          </a:effectRef>
          <a:fontRef idx="minor">
            <a:schemeClr val="tx1"/>
          </a:fontRef>
        </p:style>
      </p:cxnSp>
      <p:sp>
        <p:nvSpPr>
          <p:cNvPr id="25" name="Rettangolo 24">
            <a:extLst>
              <a:ext uri="{FF2B5EF4-FFF2-40B4-BE49-F238E27FC236}">
                <a16:creationId xmlns:a16="http://schemas.microsoft.com/office/drawing/2014/main" id="{E582B244-F0F0-C61F-C423-EB8BCE15FA7B}"/>
              </a:ext>
            </a:extLst>
          </p:cNvPr>
          <p:cNvSpPr/>
          <p:nvPr/>
        </p:nvSpPr>
        <p:spPr>
          <a:xfrm>
            <a:off x="7132320" y="1600200"/>
            <a:ext cx="2118360" cy="4708525"/>
          </a:xfrm>
          <a:prstGeom prst="rect">
            <a:avLst/>
          </a:prstGeom>
          <a:noFill/>
          <a:ln w="571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asellaDiTesto 26">
            <a:extLst>
              <a:ext uri="{FF2B5EF4-FFF2-40B4-BE49-F238E27FC236}">
                <a16:creationId xmlns:a16="http://schemas.microsoft.com/office/drawing/2014/main" id="{2445EB02-397F-FC79-7152-71367D0C4687}"/>
              </a:ext>
            </a:extLst>
          </p:cNvPr>
          <p:cNvSpPr txBox="1"/>
          <p:nvPr/>
        </p:nvSpPr>
        <p:spPr>
          <a:xfrm>
            <a:off x="9704846" y="2499360"/>
            <a:ext cx="1514828" cy="369332"/>
          </a:xfrm>
          <a:prstGeom prst="rect">
            <a:avLst/>
          </a:prstGeom>
          <a:noFill/>
        </p:spPr>
        <p:txBody>
          <a:bodyPr wrap="square" rtlCol="0">
            <a:spAutoFit/>
          </a:bodyPr>
          <a:lstStyle/>
          <a:p>
            <a:r>
              <a:rPr lang="en-US" b="1" dirty="0"/>
              <a:t>Activity</a:t>
            </a:r>
          </a:p>
        </p:txBody>
      </p:sp>
      <p:cxnSp>
        <p:nvCxnSpPr>
          <p:cNvPr id="28" name="Connettore diritto 27">
            <a:extLst>
              <a:ext uri="{FF2B5EF4-FFF2-40B4-BE49-F238E27FC236}">
                <a16:creationId xmlns:a16="http://schemas.microsoft.com/office/drawing/2014/main" id="{DCF2C1D1-54F8-3A90-0F0B-D59364646191}"/>
              </a:ext>
            </a:extLst>
          </p:cNvPr>
          <p:cNvCxnSpPr>
            <a:endCxn id="27" idx="1"/>
          </p:cNvCxnSpPr>
          <p:nvPr/>
        </p:nvCxnSpPr>
        <p:spPr>
          <a:xfrm>
            <a:off x="9268954" y="2331720"/>
            <a:ext cx="435892" cy="352306"/>
          </a:xfrm>
          <a:prstGeom prst="line">
            <a:avLst/>
          </a:prstGeom>
        </p:spPr>
        <p:style>
          <a:lnRef idx="2">
            <a:schemeClr val="accent2"/>
          </a:lnRef>
          <a:fillRef idx="0">
            <a:schemeClr val="accent2"/>
          </a:fillRef>
          <a:effectRef idx="1">
            <a:schemeClr val="accent2"/>
          </a:effectRef>
          <a:fontRef idx="minor">
            <a:schemeClr val="tx1"/>
          </a:fontRef>
        </p:style>
      </p:cxnSp>
      <p:sp>
        <p:nvSpPr>
          <p:cNvPr id="21" name="Rettangolo 20">
            <a:extLst>
              <a:ext uri="{FF2B5EF4-FFF2-40B4-BE49-F238E27FC236}">
                <a16:creationId xmlns:a16="http://schemas.microsoft.com/office/drawing/2014/main" id="{29C4F54C-B656-0271-FA01-6BC068B57879}"/>
              </a:ext>
            </a:extLst>
          </p:cNvPr>
          <p:cNvSpPr/>
          <p:nvPr/>
        </p:nvSpPr>
        <p:spPr>
          <a:xfrm>
            <a:off x="7132320" y="2499360"/>
            <a:ext cx="2072640" cy="35052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Connettore diritto 10">
            <a:extLst>
              <a:ext uri="{FF2B5EF4-FFF2-40B4-BE49-F238E27FC236}">
                <a16:creationId xmlns:a16="http://schemas.microsoft.com/office/drawing/2014/main" id="{7863E079-2502-B7AF-2DEC-91A390CF61EC}"/>
              </a:ext>
            </a:extLst>
          </p:cNvPr>
          <p:cNvCxnSpPr>
            <a:cxnSpLocks/>
          </p:cNvCxnSpPr>
          <p:nvPr/>
        </p:nvCxnSpPr>
        <p:spPr>
          <a:xfrm>
            <a:off x="8732520" y="3725446"/>
            <a:ext cx="1072868" cy="695940"/>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Connettore diritto 12">
            <a:extLst>
              <a:ext uri="{FF2B5EF4-FFF2-40B4-BE49-F238E27FC236}">
                <a16:creationId xmlns:a16="http://schemas.microsoft.com/office/drawing/2014/main" id="{D9FAF5A5-47F9-AB0D-3CF0-2280CA0D8A9E}"/>
              </a:ext>
            </a:extLst>
          </p:cNvPr>
          <p:cNvCxnSpPr>
            <a:cxnSpLocks/>
          </p:cNvCxnSpPr>
          <p:nvPr/>
        </p:nvCxnSpPr>
        <p:spPr>
          <a:xfrm>
            <a:off x="8732520" y="4421386"/>
            <a:ext cx="10728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Connettore diritto 15">
            <a:extLst>
              <a:ext uri="{FF2B5EF4-FFF2-40B4-BE49-F238E27FC236}">
                <a16:creationId xmlns:a16="http://schemas.microsoft.com/office/drawing/2014/main" id="{526E50C7-3B92-FBB5-FB52-661FD0EFEE6C}"/>
              </a:ext>
            </a:extLst>
          </p:cNvPr>
          <p:cNvCxnSpPr>
            <a:cxnSpLocks/>
          </p:cNvCxnSpPr>
          <p:nvPr/>
        </p:nvCxnSpPr>
        <p:spPr>
          <a:xfrm flipV="1">
            <a:off x="8732520" y="4421386"/>
            <a:ext cx="1072868" cy="912614"/>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571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7B10F-7FBD-80E2-60FF-36A4E6C8962F}"/>
              </a:ext>
            </a:extLst>
          </p:cNvPr>
          <p:cNvSpPr>
            <a:spLocks noGrp="1"/>
          </p:cNvSpPr>
          <p:nvPr>
            <p:ph type="title"/>
          </p:nvPr>
        </p:nvSpPr>
        <p:spPr/>
        <p:txBody>
          <a:bodyPr/>
          <a:lstStyle/>
          <a:p>
            <a:r>
              <a:rPr lang="en-US" dirty="0"/>
              <a:t>XML</a:t>
            </a:r>
          </a:p>
        </p:txBody>
      </p:sp>
      <p:sp>
        <p:nvSpPr>
          <p:cNvPr id="3" name="Segnaposto contenuto 2">
            <a:extLst>
              <a:ext uri="{FF2B5EF4-FFF2-40B4-BE49-F238E27FC236}">
                <a16:creationId xmlns:a16="http://schemas.microsoft.com/office/drawing/2014/main" id="{0B761119-1165-AB0F-D81D-15FFDE961C01}"/>
              </a:ext>
            </a:extLst>
          </p:cNvPr>
          <p:cNvSpPr>
            <a:spLocks noGrp="1"/>
          </p:cNvSpPr>
          <p:nvPr>
            <p:ph idx="1"/>
          </p:nvPr>
        </p:nvSpPr>
        <p:spPr/>
        <p:txBody>
          <a:bodyPr>
            <a:normAutofit/>
          </a:bodyPr>
          <a:lstStyle/>
          <a:p>
            <a:r>
              <a:rPr lang="en-US" sz="2400" dirty="0"/>
              <a:t>One of the greatest strengths of Android is the separation of the logic of the application from its appearance. We saw that each activity is associated with an xml file.</a:t>
            </a:r>
          </a:p>
          <a:p>
            <a:r>
              <a:rPr lang="en-US" sz="2400" dirty="0"/>
              <a:t>The XML language is a markup metalanguage, or a language based on a syntactic mechanism that allows you to define and control the meaning of the elements contained in a document or text. In Android XML files area used to declare our graphical components. This is how Android keeps programming logic and design separate. </a:t>
            </a:r>
          </a:p>
          <a:p>
            <a:endParaRPr lang="en-US" dirty="0"/>
          </a:p>
        </p:txBody>
      </p:sp>
      <p:sp>
        <p:nvSpPr>
          <p:cNvPr id="4" name="Rectangle 1">
            <a:extLst>
              <a:ext uri="{FF2B5EF4-FFF2-40B4-BE49-F238E27FC236}">
                <a16:creationId xmlns:a16="http://schemas.microsoft.com/office/drawing/2014/main" id="{6ECDD6DB-2C32-E65B-4ADF-114B18C20766}"/>
              </a:ext>
            </a:extLst>
          </p:cNvPr>
          <p:cNvSpPr>
            <a:spLocks noChangeArrowheads="1"/>
          </p:cNvSpPr>
          <p:nvPr/>
        </p:nvSpPr>
        <p:spPr bwMode="auto">
          <a:xfrm>
            <a:off x="2093626" y="4970836"/>
            <a:ext cx="7525063"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8BF6A"/>
                </a:solidFill>
                <a:effectLst/>
                <a:latin typeface="JetBrains Mono"/>
              </a:rPr>
              <a:t>&lt;</a:t>
            </a:r>
            <a:r>
              <a:rPr kumimoji="0" lang="en-US" altLang="en-US" sz="2800" b="0" i="0" u="none" strike="noStrike" cap="none" normalizeH="0" baseline="0" dirty="0" err="1">
                <a:ln>
                  <a:noFill/>
                </a:ln>
                <a:solidFill>
                  <a:schemeClr val="accent4"/>
                </a:solidFill>
                <a:effectLst/>
                <a:latin typeface="JetBrains Mono"/>
              </a:rPr>
              <a:t>tagName</a:t>
            </a:r>
            <a:r>
              <a:rPr kumimoji="0" lang="en-US" altLang="en-US" sz="2800" b="0" i="0" u="none" strike="noStrike" cap="none" normalizeH="0" baseline="0" dirty="0">
                <a:ln>
                  <a:noFill/>
                </a:ln>
                <a:solidFill>
                  <a:srgbClr val="E8BF6A"/>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E8BF6A"/>
                </a:solidFill>
                <a:effectLst/>
                <a:latin typeface="JetBrains Mono"/>
              </a:rPr>
              <a:t>Attribute</a:t>
            </a:r>
            <a:r>
              <a:rPr lang="en-US" altLang="en-US" sz="2800" dirty="0" err="1">
                <a:solidFill>
                  <a:srgbClr val="E8BF6A"/>
                </a:solidFill>
                <a:latin typeface="JetBrains Mono"/>
              </a:rPr>
              <a:t>:</a:t>
            </a:r>
            <a:r>
              <a:rPr lang="en-US" altLang="en-US" sz="2800" dirty="0" err="1">
                <a:solidFill>
                  <a:schemeClr val="bg1"/>
                </a:solidFill>
                <a:latin typeface="JetBrains Mono"/>
              </a:rPr>
              <a:t>nameAttribute</a:t>
            </a:r>
            <a:r>
              <a:rPr lang="en-US" altLang="en-US" sz="2800" dirty="0">
                <a:solidFill>
                  <a:srgbClr val="92D050"/>
                </a:solidFill>
                <a:latin typeface="JetBrains Mono"/>
              </a:rPr>
              <a:t>=</a:t>
            </a:r>
            <a:r>
              <a:rPr kumimoji="0" lang="en-US" altLang="en-US" sz="2800" b="0" i="0" u="none" strike="noStrike" cap="none" normalizeH="0" baseline="0" dirty="0">
                <a:ln>
                  <a:noFill/>
                </a:ln>
                <a:solidFill>
                  <a:srgbClr val="92D050"/>
                </a:solidFill>
                <a:effectLst/>
                <a:latin typeface="JetBrains Mono"/>
              </a:rPr>
              <a:t>“values”</a:t>
            </a:r>
            <a:r>
              <a:rPr kumimoji="0" lang="en-US" altLang="en-US" sz="2800" b="0" i="0" u="none" strike="noStrike" cap="none" normalizeH="0" baseline="0" dirty="0">
                <a:ln>
                  <a:noFill/>
                </a:ln>
                <a:solidFill>
                  <a:srgbClr val="FFFF00"/>
                </a:solidFill>
                <a:effectLst/>
                <a:latin typeface="JetBrains Mono"/>
              </a:rPr>
              <a:t>/&gt;</a:t>
            </a:r>
            <a:r>
              <a:rPr kumimoji="0" lang="en-US" altLang="en-US" sz="2800" b="0" i="0" u="none" strike="noStrike" cap="none" normalizeH="0" baseline="0" dirty="0">
                <a:ln>
                  <a:noFill/>
                </a:ln>
                <a:solidFill>
                  <a:srgbClr val="92D050"/>
                </a:solidFill>
                <a:effectLst/>
                <a:latin typeface="JetBrains Mono"/>
              </a:rPr>
              <a:t> </a:t>
            </a:r>
            <a:endParaRPr kumimoji="0" lang="en-US" altLang="en-US" sz="28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312402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Linear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9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BCB0D87-5F08-06E6-9555-B56384EEB6BE}"/>
              </a:ext>
            </a:extLst>
          </p:cNvPr>
          <p:cNvPicPr>
            <a:picLocks noChangeAspect="1"/>
          </p:cNvPicPr>
          <p:nvPr/>
        </p:nvPicPr>
        <p:blipFill rotWithShape="1">
          <a:blip r:embed="rId3">
            <a:extLst>
              <a:ext uri="{28A0092B-C50C-407E-A947-70E740481C1C}">
                <a14:useLocalDpi xmlns:a14="http://schemas.microsoft.com/office/drawing/2010/main" val="0"/>
              </a:ext>
            </a:extLst>
          </a:blip>
          <a:srcRect l="583" t="6262" r="75313" b="834"/>
          <a:stretch/>
        </p:blipFill>
        <p:spPr>
          <a:xfrm>
            <a:off x="78245" y="2696095"/>
            <a:ext cx="2350999" cy="4122851"/>
          </a:xfrm>
          <a:prstGeom prst="rect">
            <a:avLst/>
          </a:prstGeom>
          <a:noFill/>
        </p:spPr>
      </p:pic>
      <p:sp>
        <p:nvSpPr>
          <p:cNvPr id="2" name="Titolo 1">
            <a:extLst>
              <a:ext uri="{FF2B5EF4-FFF2-40B4-BE49-F238E27FC236}">
                <a16:creationId xmlns:a16="http://schemas.microsoft.com/office/drawing/2014/main" id="{9F715C1E-81AB-4BB6-8065-C343E958FFE0}"/>
              </a:ext>
            </a:extLst>
          </p:cNvPr>
          <p:cNvSpPr>
            <a:spLocks noGrp="1"/>
          </p:cNvSpPr>
          <p:nvPr>
            <p:ph type="title"/>
          </p:nvPr>
        </p:nvSpPr>
        <p:spPr>
          <a:xfrm>
            <a:off x="609600" y="274638"/>
            <a:ext cx="10972800" cy="1143000"/>
          </a:xfrm>
        </p:spPr>
        <p:txBody>
          <a:bodyPr anchor="ctr">
            <a:normAutofit/>
          </a:bodyPr>
          <a:lstStyle/>
          <a:p>
            <a:r>
              <a:rPr lang="en-US" dirty="0"/>
              <a:t>Layout </a:t>
            </a:r>
          </a:p>
        </p:txBody>
      </p:sp>
      <p:pic>
        <p:nvPicPr>
          <p:cNvPr id="11" name="Immagine 10">
            <a:extLst>
              <a:ext uri="{FF2B5EF4-FFF2-40B4-BE49-F238E27FC236}">
                <a16:creationId xmlns:a16="http://schemas.microsoft.com/office/drawing/2014/main" id="{D59AD9F9-78D1-E277-B5C8-9974775CD7D0}"/>
              </a:ext>
            </a:extLst>
          </p:cNvPr>
          <p:cNvPicPr>
            <a:picLocks noChangeAspect="1"/>
          </p:cNvPicPr>
          <p:nvPr/>
        </p:nvPicPr>
        <p:blipFill rotWithShape="1">
          <a:blip r:embed="rId3">
            <a:extLst>
              <a:ext uri="{28A0092B-C50C-407E-A947-70E740481C1C}">
                <a14:useLocalDpi xmlns:a14="http://schemas.microsoft.com/office/drawing/2010/main" val="0"/>
              </a:ext>
            </a:extLst>
          </a:blip>
          <a:srcRect l="76573" t="3529" r="-677" b="3568"/>
          <a:stretch/>
        </p:blipFill>
        <p:spPr>
          <a:xfrm>
            <a:off x="4780243" y="2655809"/>
            <a:ext cx="2350999" cy="4122849"/>
          </a:xfrm>
          <a:prstGeom prst="rect">
            <a:avLst/>
          </a:prstGeom>
          <a:noFill/>
        </p:spPr>
      </p:pic>
      <p:pic>
        <p:nvPicPr>
          <p:cNvPr id="13" name="Immagine 12">
            <a:extLst>
              <a:ext uri="{FF2B5EF4-FFF2-40B4-BE49-F238E27FC236}">
                <a16:creationId xmlns:a16="http://schemas.microsoft.com/office/drawing/2014/main" id="{CC704CFF-77A4-47C3-883C-EA29E4175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762" y="2764972"/>
            <a:ext cx="4160958" cy="3380779"/>
          </a:xfrm>
          <a:prstGeom prst="rect">
            <a:avLst/>
          </a:prstGeom>
        </p:spPr>
      </p:pic>
      <p:pic>
        <p:nvPicPr>
          <p:cNvPr id="14" name="Immagine 13">
            <a:extLst>
              <a:ext uri="{FF2B5EF4-FFF2-40B4-BE49-F238E27FC236}">
                <a16:creationId xmlns:a16="http://schemas.microsoft.com/office/drawing/2014/main" id="{DF85D307-AE1E-F674-444B-D871634B1DE4}"/>
              </a:ext>
            </a:extLst>
          </p:cNvPr>
          <p:cNvPicPr>
            <a:picLocks noChangeAspect="1"/>
          </p:cNvPicPr>
          <p:nvPr/>
        </p:nvPicPr>
        <p:blipFill rotWithShape="1">
          <a:blip r:embed="rId3">
            <a:extLst>
              <a:ext uri="{28A0092B-C50C-407E-A947-70E740481C1C}">
                <a14:useLocalDpi xmlns:a14="http://schemas.microsoft.com/office/drawing/2010/main" val="0"/>
              </a:ext>
            </a:extLst>
          </a:blip>
          <a:srcRect l="51110" t="3548" r="24786" b="3548"/>
          <a:stretch/>
        </p:blipFill>
        <p:spPr>
          <a:xfrm>
            <a:off x="2429244" y="2615521"/>
            <a:ext cx="2350999" cy="4122850"/>
          </a:xfrm>
          <a:prstGeom prst="rect">
            <a:avLst/>
          </a:prstGeom>
          <a:noFill/>
        </p:spPr>
      </p:pic>
      <p:sp>
        <p:nvSpPr>
          <p:cNvPr id="3" name="Segnaposto contenuto 2">
            <a:extLst>
              <a:ext uri="{FF2B5EF4-FFF2-40B4-BE49-F238E27FC236}">
                <a16:creationId xmlns:a16="http://schemas.microsoft.com/office/drawing/2014/main" id="{BA6A36D1-41FD-4AC0-814C-5EC142B674E9}"/>
              </a:ext>
            </a:extLst>
          </p:cNvPr>
          <p:cNvSpPr>
            <a:spLocks noGrp="1"/>
          </p:cNvSpPr>
          <p:nvPr>
            <p:ph sz="half" idx="1"/>
          </p:nvPr>
        </p:nvSpPr>
        <p:spPr>
          <a:xfrm>
            <a:off x="609600" y="1417638"/>
            <a:ext cx="11127698" cy="1278457"/>
          </a:xfrm>
        </p:spPr>
        <p:txBody>
          <a:bodyPr>
            <a:normAutofit lnSpcReduction="10000"/>
          </a:bodyPr>
          <a:lstStyle/>
          <a:p>
            <a:pPr marL="0" indent="0">
              <a:buNone/>
            </a:pPr>
            <a:r>
              <a:rPr lang="en-US" dirty="0"/>
              <a:t>A layout defines the structure for a user interface in your app, such as in an activity. As we saw on Swing, we can have different layout  such as: linear layout, relative layout, grid layout and constraint layout</a:t>
            </a:r>
          </a:p>
        </p:txBody>
      </p:sp>
    </p:spTree>
    <p:extLst>
      <p:ext uri="{BB962C8B-B14F-4D97-AF65-F5344CB8AC3E}">
        <p14:creationId xmlns:p14="http://schemas.microsoft.com/office/powerpoint/2010/main" val="1424092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0DCB3-9B8F-F440-C8C2-AB8FA6875126}"/>
              </a:ext>
            </a:extLst>
          </p:cNvPr>
          <p:cNvSpPr>
            <a:spLocks noGrp="1"/>
          </p:cNvSpPr>
          <p:nvPr>
            <p:ph type="title"/>
          </p:nvPr>
        </p:nvSpPr>
        <p:spPr>
          <a:xfrm>
            <a:off x="609600" y="274638"/>
            <a:ext cx="10972800" cy="1143000"/>
          </a:xfrm>
        </p:spPr>
        <p:txBody>
          <a:bodyPr anchor="ctr">
            <a:normAutofit/>
          </a:bodyPr>
          <a:lstStyle/>
          <a:p>
            <a:r>
              <a:rPr lang="en-US" dirty="0"/>
              <a:t>Linear Layout</a:t>
            </a:r>
          </a:p>
        </p:txBody>
      </p:sp>
      <p:sp>
        <p:nvSpPr>
          <p:cNvPr id="3" name="Segnaposto contenuto 2">
            <a:extLst>
              <a:ext uri="{FF2B5EF4-FFF2-40B4-BE49-F238E27FC236}">
                <a16:creationId xmlns:a16="http://schemas.microsoft.com/office/drawing/2014/main" id="{2F1347C9-32CD-4D05-2D8A-E485CEC86316}"/>
              </a:ext>
            </a:extLst>
          </p:cNvPr>
          <p:cNvSpPr>
            <a:spLocks noGrp="1"/>
          </p:cNvSpPr>
          <p:nvPr>
            <p:ph sz="half" idx="1"/>
          </p:nvPr>
        </p:nvSpPr>
        <p:spPr>
          <a:xfrm>
            <a:off x="609600" y="1600201"/>
            <a:ext cx="5384800" cy="4525963"/>
          </a:xfrm>
        </p:spPr>
        <p:txBody>
          <a:bodyPr>
            <a:normAutofit fontScale="92500" lnSpcReduction="10000"/>
          </a:bodyPr>
          <a:lstStyle/>
          <a:p>
            <a:pPr marL="0" indent="0" rtl="0">
              <a:spcBef>
                <a:spcPts val="0"/>
              </a:spcBef>
              <a:spcAft>
                <a:spcPts val="600"/>
              </a:spcAft>
              <a:buNone/>
            </a:pPr>
            <a:r>
              <a:rPr lang="en-US" sz="2600" dirty="0"/>
              <a:t>Contains a set of elements that distributes sequentially from top to bottom (if defined with vertical orientation) or from left to right (if it has horizontal orientation, the default value). It is a very simple and rather natural layout for smartphone and tablet displays. I</a:t>
            </a:r>
            <a:r>
              <a:rPr lang="en-US" sz="2600" b="0" i="0" u="none" strike="noStrike" dirty="0">
                <a:effectLst/>
              </a:rPr>
              <a:t>s responsible from placing the view side by side along different column and same row.</a:t>
            </a:r>
          </a:p>
          <a:p>
            <a:pPr marL="0" indent="0" rtl="0">
              <a:spcBef>
                <a:spcPts val="0"/>
              </a:spcBef>
              <a:spcAft>
                <a:spcPts val="600"/>
              </a:spcAft>
              <a:buNone/>
            </a:pPr>
            <a:endParaRPr lang="en-US" sz="2600" b="0" i="0" u="none" strike="noStrike" dirty="0">
              <a:effectLst/>
            </a:endParaRPr>
          </a:p>
          <a:p>
            <a:pPr marL="0" indent="0" rtl="0">
              <a:spcBef>
                <a:spcPts val="0"/>
              </a:spcBef>
              <a:spcAft>
                <a:spcPts val="600"/>
              </a:spcAft>
              <a:buNone/>
            </a:pPr>
            <a:r>
              <a:rPr lang="en-US" sz="2600" b="1" dirty="0"/>
              <a:t>Note</a:t>
            </a:r>
            <a:r>
              <a:rPr lang="en-US" sz="2600" dirty="0"/>
              <a:t>: layouts can contain one or more layouts</a:t>
            </a:r>
          </a:p>
        </p:txBody>
      </p:sp>
      <p:pic>
        <p:nvPicPr>
          <p:cNvPr id="6" name="Immagine 5">
            <a:extLst>
              <a:ext uri="{FF2B5EF4-FFF2-40B4-BE49-F238E27FC236}">
                <a16:creationId xmlns:a16="http://schemas.microsoft.com/office/drawing/2014/main" id="{CC429B3D-634E-FA77-FA48-1BC8A265B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645921"/>
            <a:ext cx="5486400" cy="4186450"/>
          </a:xfrm>
          <a:prstGeom prst="rect">
            <a:avLst/>
          </a:prstGeom>
          <a:noFill/>
        </p:spPr>
      </p:pic>
    </p:spTree>
    <p:extLst>
      <p:ext uri="{BB962C8B-B14F-4D97-AF65-F5344CB8AC3E}">
        <p14:creationId xmlns:p14="http://schemas.microsoft.com/office/powerpoint/2010/main" val="28605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864547"/>
            <a:ext cx="585651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br>
              <a:rPr kumimoji="0" lang="en-US" altLang="en-US" sz="2000" b="0" i="0" u="none" strike="noStrike" cap="none" normalizeH="0" baseline="0" dirty="0">
                <a:ln>
                  <a:noFill/>
                </a:ln>
                <a:solidFill>
                  <a:srgbClr val="6A8759"/>
                </a:solidFill>
                <a:effectLst/>
                <a:latin typeface="JetBrains Mono"/>
              </a:rPr>
            </a:br>
            <a:r>
              <a:rPr kumimoji="0" lang="en-US" altLang="en-US" sz="2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E8BF6A"/>
                </a:solidFill>
                <a:effectLst/>
                <a:latin typeface="JetBrains Mono"/>
              </a:rPr>
            </a:b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507637" y="1864547"/>
            <a:ext cx="5159829" cy="4801314"/>
          </a:xfrm>
          <a:prstGeom prst="rect">
            <a:avLst/>
          </a:prstGeom>
          <a:noFill/>
        </p:spPr>
        <p:txBody>
          <a:bodyPr wrap="square" rtlCol="0">
            <a:spAutoFit/>
          </a:bodyPr>
          <a:lstStyle/>
          <a:p>
            <a:pPr marL="342900" indent="-342900" rtl="0" fontAlgn="base">
              <a:spcBef>
                <a:spcPts val="0"/>
              </a:spcBef>
              <a:spcAft>
                <a:spcPts val="0"/>
              </a:spcAft>
              <a:buFont typeface="+mj-lt"/>
              <a:buAutoNum type="arabicPeriod"/>
            </a:pPr>
            <a:r>
              <a:rPr lang="en-US" dirty="0">
                <a:solidFill>
                  <a:srgbClr val="000000"/>
                </a:solidFill>
                <a:latin typeface="+mj-lt"/>
              </a:rPr>
              <a:t>In our activity_name.xml o</a:t>
            </a:r>
            <a:r>
              <a:rPr lang="en-US" b="0" i="0" u="none" strike="noStrike" dirty="0">
                <a:solidFill>
                  <a:srgbClr val="000000"/>
                </a:solidFill>
                <a:effectLst/>
                <a:latin typeface="+mj-lt"/>
              </a:rPr>
              <a:t>pen </a:t>
            </a:r>
            <a:r>
              <a:rPr lang="en-US" b="1" i="0" u="none" strike="noStrike" dirty="0">
                <a:solidFill>
                  <a:srgbClr val="000000"/>
                </a:solidFill>
                <a:effectLst/>
                <a:latin typeface="+mj-lt"/>
              </a:rPr>
              <a:t>tag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a:t>
            </a:r>
            <a:r>
              <a:rPr lang="en-US" b="0" i="0" u="none" strike="noStrike" dirty="0">
                <a:solidFill>
                  <a:srgbClr val="000000"/>
                </a:solidFill>
                <a:effectLst/>
                <a:latin typeface="+mj-lt"/>
              </a:rPr>
              <a:t>,which said to Android:</a:t>
            </a:r>
          </a:p>
          <a:p>
            <a:pPr rtl="0" fontAlgn="base">
              <a:spcBef>
                <a:spcPts val="0"/>
              </a:spcBef>
              <a:spcAft>
                <a:spcPts val="0"/>
              </a:spcAft>
            </a:pPr>
            <a:endParaRPr lang="en-US" b="0" i="0" u="none" strike="noStrike" dirty="0">
              <a:solidFill>
                <a:srgbClr val="000000"/>
              </a:solidFill>
              <a:effectLst/>
              <a:latin typeface="+mj-lt"/>
            </a:endParaRPr>
          </a:p>
          <a:p>
            <a:pPr marL="342900" indent="-342900" rtl="0" fontAlgn="base">
              <a:spcBef>
                <a:spcPts val="0"/>
              </a:spcBef>
              <a:spcAft>
                <a:spcPts val="0"/>
              </a:spcAft>
              <a:buFont typeface="Wingdings" panose="05000000000000000000" pitchFamily="2" charset="2"/>
              <a:buChar char="Ø"/>
            </a:pPr>
            <a:r>
              <a:rPr lang="en-US" b="0" i="0" u="none" strike="noStrike" dirty="0">
                <a:solidFill>
                  <a:srgbClr val="000000"/>
                </a:solidFill>
                <a:effectLst/>
                <a:latin typeface="+mj-lt"/>
              </a:rPr>
              <a:t>who is the root of the entire view structure.</a:t>
            </a:r>
            <a:endParaRPr lang="en-US" dirty="0">
              <a:solidFill>
                <a:srgbClr val="000000"/>
              </a:solidFill>
              <a:latin typeface="+mj-lt"/>
            </a:endParaRPr>
          </a:p>
          <a:p>
            <a:pPr marL="342900" indent="-342900" rtl="0" fontAlgn="base">
              <a:spcBef>
                <a:spcPts val="0"/>
              </a:spcBef>
              <a:spcAft>
                <a:spcPts val="0"/>
              </a:spcAft>
              <a:buFont typeface="Wingdings" panose="05000000000000000000" pitchFamily="2" charset="2"/>
              <a:buChar char="Ø"/>
            </a:pPr>
            <a:r>
              <a:rPr lang="en-US" dirty="0">
                <a:solidFill>
                  <a:srgbClr val="000000"/>
                </a:solidFill>
                <a:latin typeface="+mj-lt"/>
              </a:rPr>
              <a:t>who</a:t>
            </a:r>
            <a:r>
              <a:rPr lang="en-US" b="0" i="0" u="none" strike="noStrike" dirty="0">
                <a:solidFill>
                  <a:srgbClr val="000000"/>
                </a:solidFill>
                <a:effectLst/>
                <a:latin typeface="+mj-lt"/>
              </a:rPr>
              <a:t> should be the object responsible for managing all the elements inside it. </a:t>
            </a:r>
          </a:p>
          <a:p>
            <a:pPr rtl="0" fontAlgn="base">
              <a:spcBef>
                <a:spcPts val="0"/>
              </a:spcBef>
              <a:spcAft>
                <a:spcPts val="0"/>
              </a:spcAft>
            </a:pPr>
            <a:endParaRPr lang="en-US" b="0" i="0" u="none" strike="noStrike" dirty="0">
              <a:solidFill>
                <a:srgbClr val="000000"/>
              </a:solidFill>
              <a:effectLst/>
              <a:latin typeface="+mj-lt"/>
            </a:endParaRPr>
          </a:p>
          <a:p>
            <a:pPr rtl="0">
              <a:spcBef>
                <a:spcPts val="0"/>
              </a:spcBef>
              <a:spcAft>
                <a:spcPts val="0"/>
              </a:spcAft>
            </a:pPr>
            <a:r>
              <a:rPr lang="en-US" b="0" i="0" u="none" strike="noStrike" dirty="0">
                <a:solidFill>
                  <a:srgbClr val="000000"/>
                </a:solidFill>
                <a:effectLst/>
                <a:latin typeface="+mj-lt"/>
              </a:rPr>
              <a:t>When we define our UI appearance in XML, we always have a ViewGroup inside which all the other Views and ViewGroups are placed. The main ViewGroup is called </a:t>
            </a:r>
            <a:r>
              <a:rPr lang="en-US" b="1" i="0" u="none" strike="noStrike" dirty="0">
                <a:solidFill>
                  <a:srgbClr val="000000"/>
                </a:solidFill>
                <a:effectLst/>
                <a:latin typeface="+mj-lt"/>
              </a:rPr>
              <a:t>View hierarchy root</a:t>
            </a:r>
            <a:r>
              <a:rPr lang="en-US" b="0" i="0" u="none" strike="noStrike" dirty="0">
                <a:solidFill>
                  <a:srgbClr val="000000"/>
                </a:solidFill>
                <a:effectLst/>
                <a:latin typeface="+mj-lt"/>
              </a:rPr>
              <a:t>. </a:t>
            </a:r>
          </a:p>
          <a:p>
            <a:pPr rtl="0">
              <a:spcBef>
                <a:spcPts val="0"/>
              </a:spcBef>
              <a:spcAft>
                <a:spcPts val="0"/>
              </a:spcAft>
            </a:pPr>
            <a:r>
              <a:rPr lang="en-US" b="0" i="0" u="none" strike="noStrike" dirty="0">
                <a:solidFill>
                  <a:srgbClr val="000000"/>
                </a:solidFill>
                <a:effectLst/>
                <a:latin typeface="+mj-lt"/>
              </a:rPr>
              <a:t>Every XML definition in </a:t>
            </a:r>
            <a:r>
              <a:rPr lang="en-US" dirty="0">
                <a:solidFill>
                  <a:srgbClr val="000000"/>
                </a:solidFill>
                <a:latin typeface="+mj-lt"/>
              </a:rPr>
              <a:t>A</a:t>
            </a:r>
            <a:r>
              <a:rPr lang="en-US" b="0" i="0" u="none" strike="noStrike" dirty="0">
                <a:solidFill>
                  <a:srgbClr val="000000"/>
                </a:solidFill>
                <a:effectLst/>
                <a:latin typeface="+mj-lt"/>
              </a:rPr>
              <a:t>ndroid for appearance requires the mentioning of the root.</a:t>
            </a:r>
          </a:p>
          <a:p>
            <a:pPr marL="342900" indent="-342900" rtl="0">
              <a:spcBef>
                <a:spcPts val="0"/>
              </a:spcBef>
              <a:spcAft>
                <a:spcPts val="0"/>
              </a:spcAft>
              <a:buFont typeface="+mj-lt"/>
              <a:buAutoNum type="arabicPeriod"/>
            </a:pPr>
            <a:endParaRPr lang="en-US" b="0" dirty="0">
              <a:effectLst/>
              <a:latin typeface="+mj-lt"/>
            </a:endParaRPr>
          </a:p>
          <a:p>
            <a:pPr rtl="0" fontAlgn="base">
              <a:spcBef>
                <a:spcPts val="0"/>
              </a:spcBef>
              <a:spcAft>
                <a:spcPts val="0"/>
              </a:spcAft>
            </a:pPr>
            <a:br>
              <a:rPr lang="en-US" dirty="0">
                <a:latin typeface="+mj-lt"/>
              </a:rPr>
            </a:br>
            <a:endParaRPr lang="en-US" dirty="0">
              <a:latin typeface="+mj-lt"/>
            </a:endParaRPr>
          </a:p>
        </p:txBody>
      </p:sp>
    </p:spTree>
    <p:extLst>
      <p:ext uri="{BB962C8B-B14F-4D97-AF65-F5344CB8AC3E}">
        <p14:creationId xmlns:p14="http://schemas.microsoft.com/office/powerpoint/2010/main" val="419157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3" name="Segnaposto contenuto 2">
            <a:extLst>
              <a:ext uri="{FF2B5EF4-FFF2-40B4-BE49-F238E27FC236}">
                <a16:creationId xmlns:a16="http://schemas.microsoft.com/office/drawing/2014/main" id="{F5D84E0B-AB3F-040A-09DB-78807675B441}"/>
              </a:ext>
            </a:extLst>
          </p:cNvPr>
          <p:cNvSpPr>
            <a:spLocks noGrp="1"/>
          </p:cNvSpPr>
          <p:nvPr>
            <p:ph sz="half" idx="1"/>
          </p:nvPr>
        </p:nvSpPr>
        <p:spPr/>
        <p:txBody>
          <a:bodyPr>
            <a:normAutofit fontScale="77500" lnSpcReduction="20000"/>
          </a:bodyPr>
          <a:lstStyle/>
          <a:p>
            <a:pPr marL="0" indent="0" rtl="0" fontAlgn="base">
              <a:spcBef>
                <a:spcPts val="0"/>
              </a:spcBef>
              <a:spcAft>
                <a:spcPts val="0"/>
              </a:spcAft>
              <a:buNone/>
            </a:pPr>
            <a:endParaRPr lang="en-US" sz="3500" b="0" dirty="0">
              <a:effectLst/>
              <a:latin typeface="+mj-lt"/>
            </a:endParaRPr>
          </a:p>
          <a:p>
            <a:pPr fontAlgn="base">
              <a:spcBef>
                <a:spcPts val="0"/>
              </a:spcBef>
              <a:buFont typeface="+mj-lt"/>
              <a:buAutoNum type="arabicPeriod" startAt="2"/>
            </a:pPr>
            <a:r>
              <a:rPr lang="en-US" sz="3500" b="0" i="0" u="none" strike="noStrike" dirty="0">
                <a:solidFill>
                  <a:srgbClr val="000000"/>
                </a:solidFill>
                <a:effectLst/>
                <a:latin typeface="+mj-lt"/>
              </a:rPr>
              <a:t>Indicate the namespace where is coming from (automatically defined) is a URL</a:t>
            </a:r>
            <a:r>
              <a:rPr lang="en-US" sz="3500" dirty="0">
                <a:solidFill>
                  <a:srgbClr val="000000"/>
                </a:solidFill>
                <a:latin typeface="+mj-lt"/>
              </a:rPr>
              <a:t>.</a:t>
            </a:r>
            <a:r>
              <a:rPr lang="en-US" sz="3500" b="0" i="0" u="none" strike="noStrike" dirty="0">
                <a:solidFill>
                  <a:srgbClr val="000000"/>
                </a:solidFill>
                <a:effectLst/>
                <a:latin typeface="+mj-lt"/>
              </a:rPr>
              <a:t> </a:t>
            </a:r>
          </a:p>
          <a:p>
            <a:pPr marL="0" indent="0" fontAlgn="base">
              <a:spcBef>
                <a:spcPts val="0"/>
              </a:spcBef>
              <a:buNone/>
            </a:pPr>
            <a:endParaRPr lang="en-US" sz="3500" b="0" i="0" u="none" strike="noStrike" dirty="0">
              <a:solidFill>
                <a:srgbClr val="000000"/>
              </a:solidFill>
              <a:effectLst/>
              <a:latin typeface="+mj-lt"/>
            </a:endParaRPr>
          </a:p>
          <a:p>
            <a:pPr marL="514350" indent="-514350" fontAlgn="base">
              <a:spcBef>
                <a:spcPts val="0"/>
              </a:spcBef>
              <a:buFont typeface="+mj-lt"/>
              <a:buAutoNum type="arabicPeriod" startAt="3"/>
            </a:pPr>
            <a:r>
              <a:rPr lang="en-US" sz="3500" dirty="0">
                <a:solidFill>
                  <a:srgbClr val="000000"/>
                </a:solidFill>
                <a:latin typeface="+mj-lt"/>
              </a:rPr>
              <a:t>S</a:t>
            </a:r>
            <a:r>
              <a:rPr lang="en-US" sz="3500" b="0" i="0" u="none" strike="noStrike" dirty="0">
                <a:solidFill>
                  <a:srgbClr val="000000"/>
                </a:solidFill>
                <a:effectLst/>
                <a:latin typeface="+mj-lt"/>
              </a:rPr>
              <a:t>pecify Layout dimension: </a:t>
            </a:r>
          </a:p>
          <a:p>
            <a:pPr fontAlgn="base">
              <a:spcBef>
                <a:spcPts val="0"/>
              </a:spcBef>
            </a:pPr>
            <a:r>
              <a:rPr lang="en-US" sz="3500" b="0" i="0" u="none" strike="noStrike" dirty="0" err="1">
                <a:solidFill>
                  <a:srgbClr val="000000"/>
                </a:solidFill>
                <a:effectLst/>
                <a:latin typeface="+mj-lt"/>
              </a:rPr>
              <a:t>match_parent</a:t>
            </a:r>
            <a:r>
              <a:rPr lang="en-US" sz="3500" dirty="0">
                <a:solidFill>
                  <a:srgbClr val="000000"/>
                </a:solidFill>
                <a:latin typeface="+mj-lt"/>
              </a:rPr>
              <a:t>: </a:t>
            </a:r>
            <a:r>
              <a:rPr lang="en-US" sz="3500" b="0" i="0" u="none" strike="noStrike" dirty="0">
                <a:solidFill>
                  <a:srgbClr val="000000"/>
                </a:solidFill>
                <a:effectLst/>
                <a:latin typeface="+mj-lt"/>
              </a:rPr>
              <a:t>takes all the available space.</a:t>
            </a:r>
          </a:p>
          <a:p>
            <a:pPr fontAlgn="base">
              <a:spcBef>
                <a:spcPts val="0"/>
              </a:spcBef>
            </a:pPr>
            <a:r>
              <a:rPr lang="en-US" sz="3500" b="0" i="0" u="none" strike="noStrike" dirty="0" err="1">
                <a:solidFill>
                  <a:srgbClr val="000000"/>
                </a:solidFill>
                <a:effectLst/>
                <a:latin typeface="+mj-lt"/>
              </a:rPr>
              <a:t>wrap_content</a:t>
            </a:r>
            <a:r>
              <a:rPr lang="en-US" sz="3500" dirty="0">
                <a:solidFill>
                  <a:srgbClr val="000000"/>
                </a:solidFill>
                <a:latin typeface="+mj-lt"/>
              </a:rPr>
              <a:t>: t</a:t>
            </a:r>
            <a:r>
              <a:rPr lang="en-US" sz="3500" b="0" i="0" u="none" strike="noStrike" dirty="0">
                <a:solidFill>
                  <a:srgbClr val="000000"/>
                </a:solidFill>
                <a:effectLst/>
                <a:latin typeface="+mj-lt"/>
              </a:rPr>
              <a:t>akes only as much space as needed by  content.</a:t>
            </a:r>
            <a:endParaRPr lang="en-US" sz="3400" b="0" i="0" u="none" strike="noStrike" dirty="0">
              <a:solidFill>
                <a:srgbClr val="000000"/>
              </a:solidFill>
              <a:effectLst/>
              <a:latin typeface="+mj-lt"/>
            </a:endParaRPr>
          </a:p>
          <a:p>
            <a:pPr marL="0" indent="0" fontAlgn="base">
              <a:spcBef>
                <a:spcPts val="0"/>
              </a:spcBef>
              <a:buNone/>
            </a:pPr>
            <a:r>
              <a:rPr lang="en-US" sz="3400" b="0" i="0" u="none" strike="noStrike" dirty="0">
                <a:solidFill>
                  <a:srgbClr val="000000"/>
                </a:solidFill>
                <a:effectLst/>
                <a:latin typeface="+mj-lt"/>
              </a:rPr>
              <a:t>we must occupy the maximum space of screen. </a:t>
            </a:r>
          </a:p>
          <a:p>
            <a:pPr marL="514350" indent="-514350" fontAlgn="base">
              <a:spcBef>
                <a:spcPts val="0"/>
              </a:spcBef>
              <a:buFont typeface="+mj-lt"/>
              <a:buAutoNum type="arabicPeriod" startAt="4"/>
            </a:pPr>
            <a:r>
              <a:rPr lang="en-US" sz="3400" b="0" i="0" u="none" strike="noStrike" dirty="0">
                <a:solidFill>
                  <a:srgbClr val="000000"/>
                </a:solidFill>
                <a:effectLst/>
                <a:latin typeface="+mj-lt"/>
              </a:rPr>
              <a:t>Set orientation </a:t>
            </a:r>
          </a:p>
          <a:p>
            <a:pPr marL="0" indent="0" fontAlgn="base">
              <a:spcBef>
                <a:spcPts val="0"/>
              </a:spcBef>
              <a:buNone/>
            </a:pPr>
            <a:endParaRPr lang="en-US" sz="3500" dirty="0">
              <a:solidFill>
                <a:srgbClr val="000000"/>
              </a:solidFill>
              <a:latin typeface="+mj-lt"/>
            </a:endParaRPr>
          </a:p>
          <a:p>
            <a:pPr marL="342900" indent="-342900" rtl="0" fontAlgn="base">
              <a:spcBef>
                <a:spcPts val="0"/>
              </a:spcBef>
              <a:spcAft>
                <a:spcPts val="0"/>
              </a:spcAft>
              <a:buFont typeface="+mj-lt"/>
              <a:buAutoNum type="arabicPeriod" startAt="2"/>
            </a:pPr>
            <a:endParaRPr lang="en-US" sz="2800" b="0" i="0" u="none" strike="noStrike" dirty="0">
              <a:solidFill>
                <a:srgbClr val="000000"/>
              </a:solidFill>
              <a:effectLst/>
              <a:latin typeface="Arial" panose="020B0604020202020204" pitchFamily="34" charset="0"/>
            </a:endParaRPr>
          </a:p>
          <a:p>
            <a:endParaRPr lang="en-US" dirty="0"/>
          </a:p>
          <a:p>
            <a:endParaRPr lang="en-US" dirty="0"/>
          </a:p>
        </p:txBody>
      </p:sp>
      <p:sp>
        <p:nvSpPr>
          <p:cNvPr id="7" name="Rectangle 1">
            <a:extLst>
              <a:ext uri="{FF2B5EF4-FFF2-40B4-BE49-F238E27FC236}">
                <a16:creationId xmlns:a16="http://schemas.microsoft.com/office/drawing/2014/main" id="{6AD4BF44-C833-E472-A928-BC95E006A49A}"/>
              </a:ext>
            </a:extLst>
          </p:cNvPr>
          <p:cNvSpPr txBox="1">
            <a:spLocks noChangeArrowheads="1"/>
          </p:cNvSpPr>
          <p:nvPr/>
        </p:nvSpPr>
        <p:spPr bwMode="auto">
          <a:xfrm>
            <a:off x="6096000" y="1601847"/>
            <a:ext cx="585651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 </a:t>
            </a:r>
            <a:r>
              <a:rPr lang="en-US" altLang="en-US" sz="1600" dirty="0" err="1">
                <a:solidFill>
                  <a:srgbClr val="BABABA"/>
                </a:solidFill>
                <a:latin typeface="JetBrains Mono"/>
              </a:rPr>
              <a:t>xmlns:</a:t>
            </a:r>
            <a:r>
              <a:rPr lang="en-US" altLang="en-US" sz="1600" dirty="0" err="1">
                <a:solidFill>
                  <a:srgbClr val="9876AA"/>
                </a:solidFill>
                <a:latin typeface="JetBrains Mono"/>
              </a:rPr>
              <a:t>android</a:t>
            </a:r>
            <a:r>
              <a:rPr lang="en-US" altLang="en-US" sz="1600" dirty="0">
                <a:solidFill>
                  <a:srgbClr val="6A8759"/>
                </a:solidFill>
                <a:latin typeface="JetBrains Mono"/>
              </a:rPr>
              <a:t>=http://schemas.android.com/apk/res/android”</a:t>
            </a:r>
          </a:p>
          <a:p>
            <a:pPr marL="0" indent="0" defTabSz="914400" eaLnBrk="0" fontAlgn="base" hangingPunct="0">
              <a:spcBef>
                <a:spcPct val="0"/>
              </a:spcBef>
              <a:spcAft>
                <a:spcPct val="0"/>
              </a:spcAft>
              <a:buFontTx/>
              <a:buNone/>
            </a:pP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app</a:t>
            </a:r>
            <a:r>
              <a:rPr kumimoji="0" lang="en-US" altLang="en-US" sz="1600" b="0" i="0" u="none" strike="noStrike" cap="none" normalizeH="0" baseline="0" dirty="0">
                <a:ln>
                  <a:noFill/>
                </a:ln>
                <a:solidFill>
                  <a:srgbClr val="6A8759"/>
                </a:solidFill>
                <a:effectLst/>
                <a:latin typeface="JetBrains Mono"/>
              </a:rPr>
              <a:t>="http://schemas.android.com/</a:t>
            </a:r>
            <a:r>
              <a:rPr kumimoji="0" lang="en-US" altLang="en-US" sz="1600" b="0" i="0" u="none" strike="noStrike" cap="none" normalizeH="0" baseline="0" dirty="0" err="1">
                <a:ln>
                  <a:noFill/>
                </a:ln>
                <a:solidFill>
                  <a:srgbClr val="6A8759"/>
                </a:solidFill>
                <a:effectLst/>
                <a:latin typeface="JetBrains Mono"/>
              </a:rPr>
              <a:t>apk</a:t>
            </a:r>
            <a:r>
              <a:rPr kumimoji="0" lang="en-US" altLang="en-US" sz="1600" b="0" i="0" u="none" strike="noStrike" cap="none" normalizeH="0" baseline="0" dirty="0">
                <a:ln>
                  <a:noFill/>
                </a:ln>
                <a:solidFill>
                  <a:srgbClr val="6A8759"/>
                </a:solidFill>
                <a:effectLst/>
                <a:latin typeface="JetBrains Mono"/>
              </a:rPr>
              <a:t>/res-auto"</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tools</a:t>
            </a:r>
            <a:r>
              <a:rPr kumimoji="0" lang="en-US" altLang="en-US" sz="1600" b="0" i="0" u="none" strike="noStrike" cap="none" normalizeH="0" baseline="0" dirty="0">
                <a:ln>
                  <a:noFill/>
                </a:ln>
                <a:solidFill>
                  <a:srgbClr val="6A8759"/>
                </a:solidFill>
                <a:effectLst/>
                <a:latin typeface="JetBrains Mono"/>
              </a:rPr>
              <a:t>=“http://schemas.android.com/tools”</a:t>
            </a: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:layout_width</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:layout_height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endParaRPr lang="en-US" altLang="en-US" sz="36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:orientation</a:t>
            </a:r>
            <a:r>
              <a:rPr kumimoji="0" lang="en-US" altLang="en-US" sz="1600" b="0" i="0" u="none" strike="noStrike" cap="none" normalizeH="0" baseline="0" dirty="0">
                <a:ln>
                  <a:noFill/>
                </a:ln>
                <a:solidFill>
                  <a:srgbClr val="6A8759"/>
                </a:solidFill>
                <a:effectLst/>
                <a:latin typeface="JetBrains Mono"/>
              </a:rPr>
              <a:t>="vertical"</a:t>
            </a:r>
            <a:endParaRPr lang="en-US" altLang="en-US" sz="1600" dirty="0">
              <a:solidFill>
                <a:srgbClr val="6A8759"/>
              </a:solidFill>
              <a:latin typeface="JetBrains Mono"/>
            </a:endParaRPr>
          </a:p>
          <a:p>
            <a:pPr marL="0" indent="0" defTabSz="914400" eaLnBrk="0" fontAlgn="base" hangingPunct="0">
              <a:spcBef>
                <a:spcPct val="0"/>
              </a:spcBef>
              <a:spcAft>
                <a:spcPct val="0"/>
              </a:spcAft>
              <a:buFontTx/>
              <a:buNone/>
            </a:pPr>
            <a:r>
              <a:rPr lang="en-US" altLang="en-US" sz="1600" dirty="0">
                <a:solidFill>
                  <a:srgbClr val="E8BF6A"/>
                </a:solidFill>
                <a:latin typeface="JetBrains Mono"/>
              </a:rPr>
              <a:t>/&gt;</a:t>
            </a:r>
            <a:br>
              <a:rPr lang="en-US" altLang="en-US" sz="1600" dirty="0">
                <a:solidFill>
                  <a:srgbClr val="E8BF6A"/>
                </a:solidFill>
                <a:latin typeface="JetBrains Mono"/>
              </a:rPr>
            </a:b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br>
              <a:rPr lang="en-US" altLang="en-US" sz="1600" dirty="0">
                <a:solidFill>
                  <a:srgbClr val="E8BF6A"/>
                </a:solidFill>
                <a:latin typeface="JetBrains Mono"/>
              </a:rPr>
            </a:b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&gt;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17235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7B8997-B009-42ED-4FF6-24E312948FCE}"/>
              </a:ext>
            </a:extLst>
          </p:cNvPr>
          <p:cNvSpPr>
            <a:spLocks noGrp="1"/>
          </p:cNvSpPr>
          <p:nvPr>
            <p:ph type="title"/>
          </p:nvPr>
        </p:nvSpPr>
        <p:spPr/>
        <p:txBody>
          <a:bodyPr/>
          <a:lstStyle/>
          <a:p>
            <a:r>
              <a:rPr lang="en-US" dirty="0"/>
              <a:t>Comparison</a:t>
            </a:r>
          </a:p>
        </p:txBody>
      </p:sp>
      <p:pic>
        <p:nvPicPr>
          <p:cNvPr id="6" name="Segnaposto contenuto 5" descr="Immagine che contiene testo&#10;&#10;Descrizione generata automaticamente">
            <a:extLst>
              <a:ext uri="{FF2B5EF4-FFF2-40B4-BE49-F238E27FC236}">
                <a16:creationId xmlns:a16="http://schemas.microsoft.com/office/drawing/2014/main" id="{968C8E04-3307-7F9C-912A-6101E9ED56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680" t="20743" r="79736"/>
          <a:stretch/>
        </p:blipFill>
        <p:spPr>
          <a:xfrm>
            <a:off x="9417956" y="2497196"/>
            <a:ext cx="2013858" cy="3959213"/>
          </a:xfrm>
        </p:spPr>
      </p:pic>
      <p:pic>
        <p:nvPicPr>
          <p:cNvPr id="7" name="Segnaposto contenuto 5" descr="Immagine che contiene testo&#10;&#10;Descrizione generata automaticamente">
            <a:extLst>
              <a:ext uri="{FF2B5EF4-FFF2-40B4-BE49-F238E27FC236}">
                <a16:creationId xmlns:a16="http://schemas.microsoft.com/office/drawing/2014/main" id="{CF2F262F-3057-06A6-B63C-CCF2AE57B00F}"/>
              </a:ext>
            </a:extLst>
          </p:cNvPr>
          <p:cNvPicPr>
            <a:picLocks noChangeAspect="1"/>
          </p:cNvPicPr>
          <p:nvPr/>
        </p:nvPicPr>
        <p:blipFill rotWithShape="1">
          <a:blip r:embed="rId2">
            <a:extLst>
              <a:ext uri="{28A0092B-C50C-407E-A947-70E740481C1C}">
                <a14:useLocalDpi xmlns:a14="http://schemas.microsoft.com/office/drawing/2010/main" val="0"/>
              </a:ext>
            </a:extLst>
          </a:blip>
          <a:srcRect l="27165" t="20864" r="54861" b="2481"/>
          <a:stretch/>
        </p:blipFill>
        <p:spPr>
          <a:xfrm>
            <a:off x="3608738" y="2462169"/>
            <a:ext cx="2013859" cy="3959213"/>
          </a:xfrm>
          <a:prstGeom prst="rect">
            <a:avLst/>
          </a:prstGeom>
        </p:spPr>
      </p:pic>
      <p:pic>
        <p:nvPicPr>
          <p:cNvPr id="8" name="Segnaposto contenuto 5" descr="Immagine che contiene testo&#10;&#10;Descrizione generata automaticamente">
            <a:extLst>
              <a:ext uri="{FF2B5EF4-FFF2-40B4-BE49-F238E27FC236}">
                <a16:creationId xmlns:a16="http://schemas.microsoft.com/office/drawing/2014/main" id="{4E6F58E6-7688-EEFC-CA91-22A360FD23D8}"/>
              </a:ext>
            </a:extLst>
          </p:cNvPr>
          <p:cNvPicPr>
            <a:picLocks noChangeAspect="1"/>
          </p:cNvPicPr>
          <p:nvPr/>
        </p:nvPicPr>
        <p:blipFill rotWithShape="1">
          <a:blip r:embed="rId2">
            <a:extLst>
              <a:ext uri="{28A0092B-C50C-407E-A947-70E740481C1C}">
                <a14:useLocalDpi xmlns:a14="http://schemas.microsoft.com/office/drawing/2010/main" val="0"/>
              </a:ext>
            </a:extLst>
          </a:blip>
          <a:srcRect l="55327" t="20761" r="26089" b="2482"/>
          <a:stretch/>
        </p:blipFill>
        <p:spPr>
          <a:xfrm>
            <a:off x="7255265" y="2497196"/>
            <a:ext cx="2061028" cy="3924186"/>
          </a:xfrm>
          <a:prstGeom prst="rect">
            <a:avLst/>
          </a:prstGeom>
        </p:spPr>
      </p:pic>
      <p:pic>
        <p:nvPicPr>
          <p:cNvPr id="9" name="Segnaposto contenuto 5" descr="Immagine che contiene testo&#10;&#10;Descrizione generata automaticamente">
            <a:extLst>
              <a:ext uri="{FF2B5EF4-FFF2-40B4-BE49-F238E27FC236}">
                <a16:creationId xmlns:a16="http://schemas.microsoft.com/office/drawing/2014/main" id="{44D56A4B-6675-4A01-D387-91C21A453AB3}"/>
              </a:ext>
            </a:extLst>
          </p:cNvPr>
          <p:cNvPicPr>
            <a:picLocks noChangeAspect="1"/>
          </p:cNvPicPr>
          <p:nvPr/>
        </p:nvPicPr>
        <p:blipFill rotWithShape="1">
          <a:blip r:embed="rId2">
            <a:extLst>
              <a:ext uri="{28A0092B-C50C-407E-A947-70E740481C1C}">
                <a14:useLocalDpi xmlns:a14="http://schemas.microsoft.com/office/drawing/2010/main" val="0"/>
              </a:ext>
            </a:extLst>
          </a:blip>
          <a:srcRect l="81055" t="20743" r="361" b="2896"/>
          <a:stretch/>
        </p:blipFill>
        <p:spPr>
          <a:xfrm>
            <a:off x="1427902" y="2462169"/>
            <a:ext cx="2079173" cy="3938255"/>
          </a:xfrm>
          <a:prstGeom prst="rect">
            <a:avLst/>
          </a:prstGeom>
        </p:spPr>
      </p:pic>
      <p:sp>
        <p:nvSpPr>
          <p:cNvPr id="10" name="CasellaDiTesto 9">
            <a:extLst>
              <a:ext uri="{FF2B5EF4-FFF2-40B4-BE49-F238E27FC236}">
                <a16:creationId xmlns:a16="http://schemas.microsoft.com/office/drawing/2014/main" id="{AA531B4D-52F3-B0E3-E0C4-E601A485707A}"/>
              </a:ext>
            </a:extLst>
          </p:cNvPr>
          <p:cNvSpPr txBox="1"/>
          <p:nvPr/>
        </p:nvSpPr>
        <p:spPr>
          <a:xfrm>
            <a:off x="1071108" y="1550201"/>
            <a:ext cx="5091700" cy="830997"/>
          </a:xfrm>
          <a:prstGeom prst="rect">
            <a:avLst/>
          </a:prstGeom>
          <a:noFill/>
        </p:spPr>
        <p:txBody>
          <a:bodyPr wrap="square" rtlCol="0">
            <a:spAutoFit/>
          </a:bodyPr>
          <a:lstStyle/>
          <a:p>
            <a:r>
              <a:rPr lang="en-US" sz="2800" b="1" dirty="0" err="1"/>
              <a:t>match_parent</a:t>
            </a:r>
            <a:r>
              <a:rPr lang="en-US" sz="2800" b="1" dirty="0"/>
              <a:t>: </a:t>
            </a:r>
            <a:r>
              <a:rPr lang="en-US" sz="2000" dirty="0"/>
              <a:t>Object can take space as much as they want inside  column or row.</a:t>
            </a:r>
            <a:endParaRPr lang="en-US" dirty="0"/>
          </a:p>
        </p:txBody>
      </p:sp>
      <p:sp>
        <p:nvSpPr>
          <p:cNvPr id="12" name="CasellaDiTesto 11">
            <a:extLst>
              <a:ext uri="{FF2B5EF4-FFF2-40B4-BE49-F238E27FC236}">
                <a16:creationId xmlns:a16="http://schemas.microsoft.com/office/drawing/2014/main" id="{7C50D8AE-CB5C-BF3F-F6C2-A4B8356BB9C9}"/>
              </a:ext>
            </a:extLst>
          </p:cNvPr>
          <p:cNvSpPr txBox="1"/>
          <p:nvPr/>
        </p:nvSpPr>
        <p:spPr>
          <a:xfrm>
            <a:off x="6440712" y="1550201"/>
            <a:ext cx="5969002" cy="830997"/>
          </a:xfrm>
          <a:prstGeom prst="rect">
            <a:avLst/>
          </a:prstGeom>
          <a:noFill/>
        </p:spPr>
        <p:txBody>
          <a:bodyPr wrap="square">
            <a:spAutoFit/>
          </a:bodyPr>
          <a:lstStyle/>
          <a:p>
            <a:r>
              <a:rPr lang="en-US" sz="2800" b="1" dirty="0" err="1"/>
              <a:t>wrap_content</a:t>
            </a:r>
            <a:r>
              <a:rPr lang="en-US" sz="2800" b="1" dirty="0"/>
              <a:t>: </a:t>
            </a:r>
            <a:r>
              <a:rPr lang="en-US" sz="2000" dirty="0"/>
              <a:t>Object take just essential   </a:t>
            </a:r>
          </a:p>
          <a:p>
            <a:r>
              <a:rPr lang="en-US" sz="2000" dirty="0"/>
              <a:t> space to be saw on the screen inside column or row.</a:t>
            </a:r>
            <a:endParaRPr lang="en-US" sz="2800" dirty="0"/>
          </a:p>
        </p:txBody>
      </p:sp>
    </p:spTree>
    <p:extLst>
      <p:ext uri="{BB962C8B-B14F-4D97-AF65-F5344CB8AC3E}">
        <p14:creationId xmlns:p14="http://schemas.microsoft.com/office/powerpoint/2010/main" val="1564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479823"/>
            <a:ext cx="5856514"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/res/android"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app</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/res-auto"</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a:ln>
                  <a:noFill/>
                </a:ln>
                <a:solidFill>
                  <a:srgbClr val="6A8759"/>
                </a:solidFill>
                <a:effectLst/>
                <a:latin typeface="JetBrains Mono"/>
              </a:rPr>
              <a:t>="http://schemas.android.com/tools"</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:orientation</a:t>
            </a:r>
            <a:r>
              <a:rPr kumimoji="0" lang="en-US" altLang="en-US" sz="1000" b="0" i="0" u="none" strike="noStrike" cap="none" normalizeH="0" baseline="0" dirty="0">
                <a:ln>
                  <a:noFill/>
                </a:ln>
                <a:solidFill>
                  <a:srgbClr val="6A8759"/>
                </a:solidFill>
                <a:effectLst/>
                <a:latin typeface="JetBrains Mono"/>
              </a:rPr>
              <a:t>="vertical"</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err="1">
                <a:ln>
                  <a:noFill/>
                </a:ln>
                <a:solidFill>
                  <a:srgbClr val="BABABA"/>
                </a:solidFill>
                <a:effectLst/>
                <a:latin typeface="JetBrains Mono"/>
              </a:rPr>
              <a:t>:context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HomeActivity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EditText</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editText</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="133dp"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&lt;Button</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loginButton</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TextView</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textView</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wrap_content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=“68dp"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609600" y="1756822"/>
            <a:ext cx="5159829" cy="2308324"/>
          </a:xfrm>
          <a:prstGeom prst="rect">
            <a:avLst/>
          </a:prstGeom>
          <a:noFill/>
        </p:spPr>
        <p:txBody>
          <a:bodyPr wrap="square" rtlCol="0">
            <a:spAutoFit/>
          </a:bodyPr>
          <a:lstStyle/>
          <a:p>
            <a:pPr marL="342900" indent="-342900" rtl="0" fontAlgn="base">
              <a:spcBef>
                <a:spcPts val="0"/>
              </a:spcBef>
              <a:spcAft>
                <a:spcPts val="0"/>
              </a:spcAft>
              <a:buFont typeface="+mj-lt"/>
              <a:buAutoNum type="arabicPeriod" startAt="5"/>
            </a:pPr>
            <a:r>
              <a:rPr lang="en-US" b="0" i="0" u="none" strike="noStrike" dirty="0">
                <a:solidFill>
                  <a:srgbClr val="000000"/>
                </a:solidFill>
                <a:effectLst/>
                <a:latin typeface="Arial" panose="020B0604020202020204" pitchFamily="34" charset="0"/>
              </a:rPr>
              <a:t>specify the view, in terms of  width and height.</a:t>
            </a:r>
          </a:p>
          <a:p>
            <a:pPr rtl="0" fontAlgn="base">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Linear </a:t>
            </a:r>
            <a:r>
              <a:rPr lang="en-US" dirty="0">
                <a:solidFill>
                  <a:srgbClr val="000000"/>
                </a:solidFill>
                <a:latin typeface="Arial" panose="020B0604020202020204" pitchFamily="34" charset="0"/>
              </a:rPr>
              <a:t>L</a:t>
            </a:r>
            <a:r>
              <a:rPr lang="en-US" b="0" i="0" u="none" strike="noStrike" dirty="0">
                <a:solidFill>
                  <a:srgbClr val="000000"/>
                </a:solidFill>
                <a:effectLst/>
                <a:latin typeface="Arial" panose="020B0604020202020204" pitchFamily="34" charset="0"/>
              </a:rPr>
              <a:t>ayout support to way to arrange object:</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horizontal</a:t>
            </a:r>
            <a:r>
              <a:rPr lang="en-US" b="0" i="0" u="none" strike="noStrike" dirty="0">
                <a:solidFill>
                  <a:srgbClr val="000000"/>
                </a:solidFill>
                <a:effectLst/>
                <a:latin typeface="Arial" panose="020B0604020202020204" pitchFamily="34" charset="0"/>
              </a:rPr>
              <a:t>: everything is going to come one near each other</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vertical</a:t>
            </a:r>
            <a:r>
              <a:rPr lang="en-US" b="0" i="0" u="none" strike="noStrike" dirty="0">
                <a:solidFill>
                  <a:srgbClr val="000000"/>
                </a:solidFill>
                <a:effectLst/>
                <a:latin typeface="Arial" panose="020B0604020202020204" pitchFamily="34" charset="0"/>
              </a:rPr>
              <a:t>: everything is below each other.</a:t>
            </a:r>
            <a:br>
              <a:rPr lang="en-US" dirty="0"/>
            </a:br>
            <a:endParaRPr lang="en-US" dirty="0"/>
          </a:p>
        </p:txBody>
      </p:sp>
      <p:pic>
        <p:nvPicPr>
          <p:cNvPr id="10" name="Immagine 9">
            <a:extLst>
              <a:ext uri="{FF2B5EF4-FFF2-40B4-BE49-F238E27FC236}">
                <a16:creationId xmlns:a16="http://schemas.microsoft.com/office/drawing/2014/main" id="{A5650298-2BFB-747B-EBBD-F35A8760E110}"/>
              </a:ext>
            </a:extLst>
          </p:cNvPr>
          <p:cNvPicPr>
            <a:picLocks noChangeAspect="1"/>
          </p:cNvPicPr>
          <p:nvPr/>
        </p:nvPicPr>
        <p:blipFill rotWithShape="1">
          <a:blip r:embed="rId2"/>
          <a:srcRect t="1480"/>
          <a:stretch/>
        </p:blipFill>
        <p:spPr>
          <a:xfrm>
            <a:off x="1393053" y="3794759"/>
            <a:ext cx="1456531" cy="2567201"/>
          </a:xfrm>
          <a:prstGeom prst="rect">
            <a:avLst/>
          </a:prstGeom>
          <a:ln>
            <a:solidFill>
              <a:schemeClr val="tx1"/>
            </a:solidFill>
          </a:ln>
        </p:spPr>
      </p:pic>
      <p:pic>
        <p:nvPicPr>
          <p:cNvPr id="14" name="Immagine 13">
            <a:extLst>
              <a:ext uri="{FF2B5EF4-FFF2-40B4-BE49-F238E27FC236}">
                <a16:creationId xmlns:a16="http://schemas.microsoft.com/office/drawing/2014/main" id="{BDA82097-B633-A4ED-F936-1D95C9E1356A}"/>
              </a:ext>
            </a:extLst>
          </p:cNvPr>
          <p:cNvPicPr>
            <a:picLocks noChangeAspect="1"/>
          </p:cNvPicPr>
          <p:nvPr/>
        </p:nvPicPr>
        <p:blipFill rotWithShape="1">
          <a:blip r:embed="rId3"/>
          <a:srcRect t="508" r="1674" b="1604"/>
          <a:stretch/>
        </p:blipFill>
        <p:spPr>
          <a:xfrm>
            <a:off x="3581241" y="3794759"/>
            <a:ext cx="1456531" cy="2591947"/>
          </a:xfrm>
          <a:prstGeom prst="rect">
            <a:avLst/>
          </a:prstGeom>
          <a:ln>
            <a:solidFill>
              <a:schemeClr val="tx1"/>
            </a:solidFill>
          </a:ln>
        </p:spPr>
      </p:pic>
      <p:cxnSp>
        <p:nvCxnSpPr>
          <p:cNvPr id="16" name="Connettore diritto 15">
            <a:extLst>
              <a:ext uri="{FF2B5EF4-FFF2-40B4-BE49-F238E27FC236}">
                <a16:creationId xmlns:a16="http://schemas.microsoft.com/office/drawing/2014/main" id="{99C23F75-4914-E653-8776-042A3225AC26}"/>
              </a:ext>
            </a:extLst>
          </p:cNvPr>
          <p:cNvCxnSpPr>
            <a:cxnSpLocks/>
          </p:cNvCxnSpPr>
          <p:nvPr/>
        </p:nvCxnSpPr>
        <p:spPr>
          <a:xfrm>
            <a:off x="1393053" y="3962400"/>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ttore diritto 16">
            <a:extLst>
              <a:ext uri="{FF2B5EF4-FFF2-40B4-BE49-F238E27FC236}">
                <a16:creationId xmlns:a16="http://schemas.microsoft.com/office/drawing/2014/main" id="{398439C5-F535-B8D8-9331-7CD78ED10A7F}"/>
              </a:ext>
            </a:extLst>
          </p:cNvPr>
          <p:cNvCxnSpPr>
            <a:cxnSpLocks/>
          </p:cNvCxnSpPr>
          <p:nvPr/>
        </p:nvCxnSpPr>
        <p:spPr>
          <a:xfrm>
            <a:off x="1393052" y="41433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8" name="Connettore diritto 17">
            <a:extLst>
              <a:ext uri="{FF2B5EF4-FFF2-40B4-BE49-F238E27FC236}">
                <a16:creationId xmlns:a16="http://schemas.microsoft.com/office/drawing/2014/main" id="{409E62E4-E6DF-2397-BC71-64399FDFEA23}"/>
              </a:ext>
            </a:extLst>
          </p:cNvPr>
          <p:cNvCxnSpPr>
            <a:cxnSpLocks/>
          </p:cNvCxnSpPr>
          <p:nvPr/>
        </p:nvCxnSpPr>
        <p:spPr>
          <a:xfrm>
            <a:off x="1393051" y="435292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EE41D62-83CE-33B8-157A-8B2664391752}"/>
              </a:ext>
            </a:extLst>
          </p:cNvPr>
          <p:cNvCxnSpPr>
            <a:cxnSpLocks/>
          </p:cNvCxnSpPr>
          <p:nvPr/>
        </p:nvCxnSpPr>
        <p:spPr>
          <a:xfrm>
            <a:off x="1393048" y="45624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ttore diritto 23">
            <a:extLst>
              <a:ext uri="{FF2B5EF4-FFF2-40B4-BE49-F238E27FC236}">
                <a16:creationId xmlns:a16="http://schemas.microsoft.com/office/drawing/2014/main" id="{A4DE945D-A388-1A91-7126-210D772D7050}"/>
              </a:ext>
            </a:extLst>
          </p:cNvPr>
          <p:cNvCxnSpPr>
            <a:cxnSpLocks/>
          </p:cNvCxnSpPr>
          <p:nvPr/>
        </p:nvCxnSpPr>
        <p:spPr>
          <a:xfrm>
            <a:off x="3952875" y="3794759"/>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7" name="Connettore diritto 26">
            <a:extLst>
              <a:ext uri="{FF2B5EF4-FFF2-40B4-BE49-F238E27FC236}">
                <a16:creationId xmlns:a16="http://schemas.microsoft.com/office/drawing/2014/main" id="{82E96A40-6604-7B59-A7BC-7E2902CCCB71}"/>
              </a:ext>
            </a:extLst>
          </p:cNvPr>
          <p:cNvCxnSpPr>
            <a:cxnSpLocks/>
          </p:cNvCxnSpPr>
          <p:nvPr/>
        </p:nvCxnSpPr>
        <p:spPr>
          <a:xfrm>
            <a:off x="4257675" y="3782385"/>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8" name="Connettore diritto 27">
            <a:extLst>
              <a:ext uri="{FF2B5EF4-FFF2-40B4-BE49-F238E27FC236}">
                <a16:creationId xmlns:a16="http://schemas.microsoft.com/office/drawing/2014/main" id="{B1BCA50D-F849-3C12-EDB1-587EC5E2B30E}"/>
              </a:ext>
            </a:extLst>
          </p:cNvPr>
          <p:cNvCxnSpPr>
            <a:cxnSpLocks/>
          </p:cNvCxnSpPr>
          <p:nvPr/>
        </p:nvCxnSpPr>
        <p:spPr>
          <a:xfrm>
            <a:off x="4638675" y="3782385"/>
            <a:ext cx="0" cy="259194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31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A9EB7-101A-6BBC-92EB-79F4E377016F}"/>
              </a:ext>
            </a:extLst>
          </p:cNvPr>
          <p:cNvSpPr>
            <a:spLocks noGrp="1"/>
          </p:cNvSpPr>
          <p:nvPr>
            <p:ph type="ctrTitle"/>
          </p:nvPr>
        </p:nvSpPr>
        <p:spPr/>
        <p:txBody>
          <a:bodyPr/>
          <a:lstStyle/>
          <a:p>
            <a:r>
              <a:rPr lang="en-US" dirty="0"/>
              <a:t>Attributes</a:t>
            </a:r>
          </a:p>
        </p:txBody>
      </p:sp>
      <p:sp>
        <p:nvSpPr>
          <p:cNvPr id="3" name="Sottotitolo 2">
            <a:extLst>
              <a:ext uri="{FF2B5EF4-FFF2-40B4-BE49-F238E27FC236}">
                <a16:creationId xmlns:a16="http://schemas.microsoft.com/office/drawing/2014/main" id="{74F51150-FADD-D0F2-B4F8-10D066033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2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59F15D-E692-4544-67CD-519A41F61432}"/>
              </a:ext>
            </a:extLst>
          </p:cNvPr>
          <p:cNvSpPr>
            <a:spLocks noGrp="1"/>
          </p:cNvSpPr>
          <p:nvPr>
            <p:ph type="title"/>
          </p:nvPr>
        </p:nvSpPr>
        <p:spPr>
          <a:xfrm>
            <a:off x="609600" y="274638"/>
            <a:ext cx="10972800" cy="1143000"/>
          </a:xfrm>
        </p:spPr>
        <p:txBody>
          <a:bodyPr anchor="ctr">
            <a:normAutofit/>
          </a:bodyPr>
          <a:lstStyle/>
          <a:p>
            <a:pPr>
              <a:lnSpc>
                <a:spcPct val="90000"/>
              </a:lnSpc>
            </a:pPr>
            <a:r>
              <a:rPr lang="en-US" dirty="0"/>
              <a:t>layout_weight</a:t>
            </a:r>
          </a:p>
        </p:txBody>
      </p:sp>
      <p:sp>
        <p:nvSpPr>
          <p:cNvPr id="3" name="Segnaposto contenuto 2">
            <a:extLst>
              <a:ext uri="{FF2B5EF4-FFF2-40B4-BE49-F238E27FC236}">
                <a16:creationId xmlns:a16="http://schemas.microsoft.com/office/drawing/2014/main" id="{E54946AE-AF98-C497-1731-7BDE40053AE4}"/>
              </a:ext>
            </a:extLst>
          </p:cNvPr>
          <p:cNvSpPr>
            <a:spLocks noGrp="1"/>
          </p:cNvSpPr>
          <p:nvPr>
            <p:ph sz="half" idx="1"/>
          </p:nvPr>
        </p:nvSpPr>
        <p:spPr>
          <a:xfrm>
            <a:off x="609600" y="1600201"/>
            <a:ext cx="11201400" cy="1511299"/>
          </a:xfrm>
        </p:spPr>
        <p:txBody>
          <a:bodyPr>
            <a:normAutofit/>
          </a:bodyPr>
          <a:lstStyle/>
          <a:p>
            <a:pPr marL="0" indent="0" rtl="0">
              <a:lnSpc>
                <a:spcPct val="90000"/>
              </a:lnSpc>
              <a:spcBef>
                <a:spcPts val="0"/>
              </a:spcBef>
              <a:spcAft>
                <a:spcPts val="600"/>
              </a:spcAft>
              <a:buNone/>
            </a:pPr>
            <a:r>
              <a:rPr lang="en-US" sz="1600" b="0" i="0" u="none" strike="noStrike" dirty="0">
                <a:effectLst/>
              </a:rPr>
              <a:t>Each view has different attributes that can be used or not depending on the layout chosen. A supported attribute for the Linear Layout is the </a:t>
            </a:r>
            <a:r>
              <a:rPr lang="en-US" sz="1600" b="1" i="0" u="none" strike="noStrike" dirty="0">
                <a:effectLst/>
              </a:rPr>
              <a:t>layout_weight</a:t>
            </a:r>
            <a:r>
              <a:rPr lang="en-US" sz="1600" b="0" i="0" u="none" strike="noStrike" dirty="0">
                <a:effectLst/>
              </a:rPr>
              <a:t>. </a:t>
            </a:r>
            <a:endParaRPr lang="en-US" sz="1600" dirty="0"/>
          </a:p>
          <a:p>
            <a:pPr marL="0" indent="0" rtl="0">
              <a:lnSpc>
                <a:spcPct val="90000"/>
              </a:lnSpc>
              <a:spcBef>
                <a:spcPts val="0"/>
              </a:spcBef>
              <a:spcAft>
                <a:spcPts val="600"/>
              </a:spcAft>
              <a:buNone/>
            </a:pPr>
            <a:r>
              <a:rPr lang="en-US" sz="1600" b="0" i="0" u="none" strike="noStrike" dirty="0">
                <a:effectLst/>
              </a:rPr>
              <a:t>This attribute assigns an "importance" value to a view in terms of how much space it should occupy on the screen. A larger weight value allows it to expand to fill any remaining space in the parent view. Child views can specify a weight value, and then any remaining space in the view group is assigned to children in the proportion of their declared weight. By default, layout_weight is zero</a:t>
            </a:r>
            <a:r>
              <a:rPr lang="en-US" sz="1600" dirty="0"/>
              <a:t>.</a:t>
            </a:r>
          </a:p>
        </p:txBody>
      </p:sp>
      <p:pic>
        <p:nvPicPr>
          <p:cNvPr id="9" name="Immagine 8">
            <a:extLst>
              <a:ext uri="{FF2B5EF4-FFF2-40B4-BE49-F238E27FC236}">
                <a16:creationId xmlns:a16="http://schemas.microsoft.com/office/drawing/2014/main" id="{A1D1005D-0537-2E48-00B3-37E7BCE966B2}"/>
              </a:ext>
            </a:extLst>
          </p:cNvPr>
          <p:cNvPicPr>
            <a:picLocks noChangeAspect="1"/>
          </p:cNvPicPr>
          <p:nvPr/>
        </p:nvPicPr>
        <p:blipFill rotWithShape="1">
          <a:blip r:embed="rId2"/>
          <a:srcRect t="1" b="43962"/>
          <a:stretch/>
        </p:blipFill>
        <p:spPr>
          <a:xfrm>
            <a:off x="703052" y="4988993"/>
            <a:ext cx="4896788" cy="715386"/>
          </a:xfrm>
          <a:prstGeom prst="rect">
            <a:avLst/>
          </a:prstGeom>
          <a:ln>
            <a:solidFill>
              <a:schemeClr val="tx1"/>
            </a:solidFill>
          </a:ln>
        </p:spPr>
      </p:pic>
      <p:sp>
        <p:nvSpPr>
          <p:cNvPr id="10" name="Rectangle 1">
            <a:extLst>
              <a:ext uri="{FF2B5EF4-FFF2-40B4-BE49-F238E27FC236}">
                <a16:creationId xmlns:a16="http://schemas.microsoft.com/office/drawing/2014/main" id="{0C346530-8B49-3413-5F03-A87F08F18102}"/>
              </a:ext>
            </a:extLst>
          </p:cNvPr>
          <p:cNvSpPr>
            <a:spLocks noChangeArrowheads="1"/>
          </p:cNvSpPr>
          <p:nvPr/>
        </p:nvSpPr>
        <p:spPr bwMode="auto">
          <a:xfrm>
            <a:off x="7376312" y="2961518"/>
            <a:ext cx="4229100"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solidFill>
                    <a:sysClr val="windowText" lastClr="000000"/>
                  </a:solidFill>
                </a:ln>
                <a:solidFill>
                  <a:srgbClr val="E8BF6A"/>
                </a:solidFill>
                <a:effectLst/>
                <a:latin typeface="JetBrains Mono"/>
              </a:rPr>
              <a:t>&lt;Button</a:t>
            </a:r>
            <a:br>
              <a:rPr kumimoji="0" lang="en-US" altLang="en-US" b="1" i="0" u="none" strike="noStrike" cap="none" normalizeH="0" baseline="0" dirty="0">
                <a:ln>
                  <a:solidFill>
                    <a:sysClr val="windowText" lastClr="000000"/>
                  </a:solidFill>
                </a:ln>
                <a:solidFill>
                  <a:srgbClr val="E8BF6A"/>
                </a:solidFill>
                <a:effectLst/>
                <a:latin typeface="JetBrains Mono"/>
              </a:rPr>
            </a:br>
            <a:r>
              <a:rPr kumimoji="0" lang="en-US" altLang="en-US" b="1" i="0" u="none" strike="noStrike" cap="none" normalizeH="0" baseline="0" dirty="0">
                <a:ln>
                  <a:solidFill>
                    <a:sysClr val="windowText" lastClr="000000"/>
                  </a:solidFill>
                </a:ln>
                <a:solidFill>
                  <a:srgbClr val="E8BF6A"/>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:id</a:t>
            </a:r>
            <a:r>
              <a:rPr kumimoji="0" lang="en-US" altLang="en-US" b="1" i="0" u="none" strike="noStrike" cap="none" normalizeH="0" baseline="0" dirty="0">
                <a:ln>
                  <a:solidFill>
                    <a:sysClr val="windowText" lastClr="000000"/>
                  </a:solidFill>
                </a:ln>
                <a:solidFill>
                  <a:srgbClr val="6A8759"/>
                </a:solidFill>
                <a:effectLst/>
                <a:latin typeface="JetBrains Mono"/>
              </a:rPr>
              <a:t>="@+id/Button1"</a:t>
            </a:r>
            <a:br>
              <a:rPr kumimoji="0" lang="en-US" altLang="en-US" b="1" i="0" u="none" strike="noStrike" cap="none" normalizeH="0" baseline="0" dirty="0">
                <a:ln>
                  <a:solidFill>
                    <a:sysClr val="windowText" lastClr="000000"/>
                  </a:solidFill>
                </a:ln>
                <a:solidFill>
                  <a:srgbClr val="6A8759"/>
                </a:solidFill>
                <a:effectLst/>
                <a:latin typeface="JetBrains Mono"/>
              </a:rPr>
            </a:br>
            <a:r>
              <a:rPr kumimoji="0" lang="en-US" altLang="en-US" b="1" i="0" u="none" strike="noStrike" cap="none" normalizeH="0" baseline="0" dirty="0">
                <a:ln>
                  <a:solidFill>
                    <a:sysClr val="windowText" lastClr="000000"/>
                  </a:solidFill>
                </a:ln>
                <a:solidFill>
                  <a:srgbClr val="6A8759"/>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:layout_weight</a:t>
            </a:r>
            <a:r>
              <a:rPr kumimoji="0" lang="en-US" altLang="en-US" b="1" i="0" u="none" strike="noStrike" cap="none" normalizeH="0" baseline="0" dirty="0">
                <a:ln>
                  <a:solidFill>
                    <a:sysClr val="windowText" lastClr="000000"/>
                  </a:solidFill>
                </a:ln>
                <a:solidFill>
                  <a:srgbClr val="6A8759"/>
                </a:solidFill>
                <a:effectLst/>
                <a:latin typeface="JetBrains Mono"/>
              </a:rPr>
              <a:t>="2"</a:t>
            </a:r>
            <a:br>
              <a:rPr kumimoji="0" lang="en-US" altLang="en-US" b="1" i="0" u="none" strike="noStrike" cap="none" normalizeH="0" baseline="0" dirty="0">
                <a:ln>
                  <a:solidFill>
                    <a:sysClr val="windowText" lastClr="000000"/>
                  </a:solidFill>
                </a:ln>
                <a:solidFill>
                  <a:srgbClr val="6A8759"/>
                </a:solidFill>
                <a:effectLst/>
                <a:latin typeface="JetBrains Mono"/>
              </a:rPr>
            </a:br>
            <a:r>
              <a:rPr kumimoji="0" lang="en-US" altLang="en-US" b="1" i="0" u="none" strike="noStrike" cap="none" normalizeH="0" baseline="0" dirty="0">
                <a:ln>
                  <a:solidFill>
                    <a:sysClr val="windowText" lastClr="000000"/>
                  </a:solidFill>
                </a:ln>
                <a:solidFill>
                  <a:srgbClr val="6A8759"/>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:text</a:t>
            </a:r>
            <a:r>
              <a:rPr kumimoji="0" lang="en-US" altLang="en-US" b="1" i="0" u="none" strike="noStrike" cap="none" normalizeH="0" baseline="0" dirty="0">
                <a:ln>
                  <a:solidFill>
                    <a:sysClr val="windowText" lastClr="000000"/>
                  </a:solidFill>
                </a:ln>
                <a:solidFill>
                  <a:srgbClr val="6A8759"/>
                </a:solidFill>
                <a:effectLst/>
                <a:latin typeface="JetBrains Mono"/>
              </a:rPr>
              <a:t>="Button 1" </a:t>
            </a:r>
            <a:r>
              <a:rPr kumimoji="0" lang="en-US" altLang="en-US" b="1" i="0" u="none" strike="noStrike" cap="none" normalizeH="0" baseline="0" dirty="0">
                <a:ln>
                  <a:solidFill>
                    <a:sysClr val="windowText" lastClr="000000"/>
                  </a:solidFill>
                </a:ln>
                <a:solidFill>
                  <a:srgbClr val="E8BF6A"/>
                </a:solidFill>
                <a:effectLst/>
                <a:latin typeface="JetBrains Mono"/>
              </a:rPr>
              <a:t>/&gt;</a:t>
            </a:r>
            <a:br>
              <a:rPr kumimoji="0" lang="en-US" altLang="en-US" b="1" i="0" u="none" strike="noStrike" cap="none" normalizeH="0" baseline="0" dirty="0">
                <a:ln>
                  <a:solidFill>
                    <a:sysClr val="windowText" lastClr="000000"/>
                  </a:solidFill>
                </a:ln>
                <a:solidFill>
                  <a:srgbClr val="E8BF6A"/>
                </a:solidFill>
                <a:effectLst/>
                <a:latin typeface="JetBrains Mono"/>
              </a:rPr>
            </a:br>
            <a:br>
              <a:rPr kumimoji="0" lang="en-US" altLang="en-US" b="1" i="0" u="none" strike="noStrike" cap="none" normalizeH="0" baseline="0" dirty="0">
                <a:ln>
                  <a:solidFill>
                    <a:sysClr val="windowText" lastClr="000000"/>
                  </a:solidFill>
                </a:ln>
                <a:solidFill>
                  <a:srgbClr val="E8BF6A"/>
                </a:solidFill>
                <a:effectLst/>
                <a:latin typeface="JetBrains Mono"/>
              </a:rPr>
            </a:br>
            <a:r>
              <a:rPr kumimoji="0" lang="en-US" altLang="en-US" b="1" i="0" u="none" strike="noStrike" cap="none" normalizeH="0" baseline="0" dirty="0">
                <a:ln>
                  <a:solidFill>
                    <a:sysClr val="windowText" lastClr="000000"/>
                  </a:solidFill>
                </a:ln>
                <a:solidFill>
                  <a:srgbClr val="E8BF6A"/>
                </a:solidFill>
                <a:effectLst/>
                <a:latin typeface="JetBrains Mono"/>
              </a:rPr>
              <a:t>&lt;Button</a:t>
            </a:r>
            <a:br>
              <a:rPr kumimoji="0" lang="en-US" altLang="en-US" b="1" i="0" u="none" strike="noStrike" cap="none" normalizeH="0" baseline="0" dirty="0">
                <a:ln>
                  <a:solidFill>
                    <a:sysClr val="windowText" lastClr="000000"/>
                  </a:solidFill>
                </a:ln>
                <a:solidFill>
                  <a:srgbClr val="E8BF6A"/>
                </a:solidFill>
                <a:effectLst/>
                <a:latin typeface="JetBrains Mono"/>
              </a:rPr>
            </a:br>
            <a:r>
              <a:rPr kumimoji="0" lang="en-US" altLang="en-US" b="1" i="0" u="none" strike="noStrike" cap="none" normalizeH="0" baseline="0" dirty="0">
                <a:ln>
                  <a:solidFill>
                    <a:sysClr val="windowText" lastClr="000000"/>
                  </a:solidFill>
                </a:ln>
                <a:solidFill>
                  <a:srgbClr val="E8BF6A"/>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:id</a:t>
            </a:r>
            <a:r>
              <a:rPr kumimoji="0" lang="en-US" altLang="en-US" b="1" i="0" u="none" strike="noStrike" cap="none" normalizeH="0" baseline="0" dirty="0">
                <a:ln>
                  <a:solidFill>
                    <a:sysClr val="windowText" lastClr="000000"/>
                  </a:solidFill>
                </a:ln>
                <a:solidFill>
                  <a:srgbClr val="6A8759"/>
                </a:solidFill>
                <a:effectLst/>
                <a:latin typeface="JetBrains Mono"/>
              </a:rPr>
              <a:t>="@+id/Button2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solidFill>
                    <a:sysClr val="windowText" lastClr="000000"/>
                  </a:solidFill>
                </a:ln>
                <a:solidFill>
                  <a:srgbClr val="6A8759"/>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:layout_weight</a:t>
            </a:r>
            <a:r>
              <a:rPr kumimoji="0" lang="en-US" altLang="en-US" b="1" i="0" u="none" strike="noStrike" cap="none" normalizeH="0" baseline="0" dirty="0">
                <a:ln>
                  <a:solidFill>
                    <a:sysClr val="windowText" lastClr="000000"/>
                  </a:solidFill>
                </a:ln>
                <a:solidFill>
                  <a:srgbClr val="6A8759"/>
                </a:solidFill>
                <a:effectLst/>
                <a:latin typeface="JetBrains Mono"/>
              </a:rPr>
              <a:t>="10"</a:t>
            </a:r>
            <a:br>
              <a:rPr kumimoji="0" lang="en-US" altLang="en-US" b="1" i="0" u="none" strike="noStrike" cap="none" normalizeH="0" baseline="0" dirty="0">
                <a:ln>
                  <a:solidFill>
                    <a:sysClr val="windowText" lastClr="000000"/>
                  </a:solidFill>
                </a:ln>
                <a:solidFill>
                  <a:srgbClr val="6A8759"/>
                </a:solidFill>
                <a:effectLst/>
                <a:latin typeface="JetBrains Mono"/>
              </a:rPr>
            </a:br>
            <a:r>
              <a:rPr kumimoji="0" lang="en-US" altLang="en-US" b="1" i="0" u="none" strike="noStrike" cap="none" normalizeH="0" baseline="0" dirty="0">
                <a:ln>
                  <a:solidFill>
                    <a:sysClr val="windowText" lastClr="000000"/>
                  </a:solidFill>
                </a:ln>
                <a:solidFill>
                  <a:srgbClr val="6A8759"/>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:text</a:t>
            </a:r>
            <a:r>
              <a:rPr kumimoji="0" lang="en-US" altLang="en-US" b="1" i="0" u="none" strike="noStrike" cap="none" normalizeH="0" baseline="0" dirty="0">
                <a:ln>
                  <a:solidFill>
                    <a:sysClr val="windowText" lastClr="000000"/>
                  </a:solidFill>
                </a:ln>
                <a:solidFill>
                  <a:srgbClr val="6A8759"/>
                </a:solidFill>
                <a:effectLst/>
                <a:latin typeface="JetBrains Mono"/>
              </a:rPr>
              <a:t>="Button 2" </a:t>
            </a:r>
            <a:r>
              <a:rPr kumimoji="0" lang="en-US" altLang="en-US" b="1" i="0" u="none" strike="noStrike" cap="none" normalizeH="0" baseline="0" dirty="0">
                <a:ln>
                  <a:solidFill>
                    <a:sysClr val="windowText" lastClr="000000"/>
                  </a:solidFill>
                </a:ln>
                <a:solidFill>
                  <a:srgbClr val="E8BF6A"/>
                </a:solidFill>
                <a:effectLst/>
                <a:latin typeface="JetBrains Mono"/>
              </a:rPr>
              <a:t>/&gt;</a:t>
            </a:r>
            <a:br>
              <a:rPr kumimoji="0" lang="en-US" altLang="en-US" b="1" i="0" u="none" strike="noStrike" cap="none" normalizeH="0" baseline="0" dirty="0">
                <a:ln>
                  <a:solidFill>
                    <a:sysClr val="windowText" lastClr="000000"/>
                  </a:solidFill>
                </a:ln>
                <a:solidFill>
                  <a:srgbClr val="E8BF6A"/>
                </a:solidFill>
                <a:effectLst/>
                <a:latin typeface="JetBrains Mono"/>
              </a:rPr>
            </a:br>
            <a:br>
              <a:rPr kumimoji="0" lang="en-US" altLang="en-US" b="1" i="0" u="none" strike="noStrike" cap="none" normalizeH="0" baseline="0" dirty="0">
                <a:ln>
                  <a:solidFill>
                    <a:sysClr val="windowText" lastClr="000000"/>
                  </a:solidFill>
                </a:ln>
                <a:solidFill>
                  <a:srgbClr val="E8BF6A"/>
                </a:solidFill>
                <a:effectLst/>
                <a:latin typeface="JetBrains Mono"/>
              </a:rPr>
            </a:br>
            <a:r>
              <a:rPr kumimoji="0" lang="en-US" altLang="en-US" b="1" i="0" u="none" strike="noStrike" cap="none" normalizeH="0" baseline="0" dirty="0">
                <a:ln>
                  <a:solidFill>
                    <a:sysClr val="windowText" lastClr="000000"/>
                  </a:solidFill>
                </a:ln>
                <a:solidFill>
                  <a:srgbClr val="E8BF6A"/>
                </a:solidFill>
                <a:effectLst/>
                <a:latin typeface="JetBrains Mono"/>
              </a:rPr>
              <a:t>&lt;Button</a:t>
            </a:r>
          </a:p>
          <a:p>
            <a:pPr eaLnBrk="0" fontAlgn="base" hangingPunct="0">
              <a:spcBef>
                <a:spcPct val="0"/>
              </a:spcBef>
              <a:spcAft>
                <a:spcPct val="0"/>
              </a:spcAft>
            </a:pPr>
            <a:r>
              <a:rPr kumimoji="0" lang="en-US" altLang="en-US" b="1" i="0" u="none" strike="noStrike" cap="none" normalizeH="0" baseline="0" dirty="0">
                <a:ln>
                  <a:solidFill>
                    <a:sysClr val="windowText" lastClr="000000"/>
                  </a:solidFill>
                </a:ln>
                <a:solidFill>
                  <a:srgbClr val="E8BF6A"/>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:id</a:t>
            </a:r>
            <a:r>
              <a:rPr kumimoji="0" lang="en-US" altLang="en-US" b="1" i="0" u="none" strike="noStrike" cap="none" normalizeH="0" baseline="0" dirty="0">
                <a:ln>
                  <a:solidFill>
                    <a:sysClr val="windowText" lastClr="000000"/>
                  </a:solidFill>
                </a:ln>
                <a:solidFill>
                  <a:srgbClr val="6A8759"/>
                </a:solidFill>
                <a:effectLst/>
                <a:latin typeface="JetBrains Mono"/>
              </a:rPr>
              <a:t>="@+id/Button3</a:t>
            </a:r>
            <a:br>
              <a:rPr kumimoji="0" lang="en-US" altLang="en-US" b="1" i="0" u="none" strike="noStrike" cap="none" normalizeH="0" baseline="0" dirty="0">
                <a:ln>
                  <a:solidFill>
                    <a:sysClr val="windowText" lastClr="000000"/>
                  </a:solidFill>
                </a:ln>
                <a:solidFill>
                  <a:srgbClr val="6A8759"/>
                </a:solidFill>
                <a:effectLst/>
                <a:latin typeface="JetBrains Mono"/>
              </a:rPr>
            </a:br>
            <a:r>
              <a:rPr kumimoji="0" lang="en-US" altLang="en-US" b="1" i="0" u="none" strike="noStrike" cap="none" normalizeH="0" baseline="0" dirty="0">
                <a:ln>
                  <a:solidFill>
                    <a:sysClr val="windowText" lastClr="000000"/>
                  </a:solidFill>
                </a:ln>
                <a:solidFill>
                  <a:srgbClr val="6A8759"/>
                </a:solidFill>
                <a:effectLst/>
                <a:latin typeface="JetBrains Mono"/>
              </a:rPr>
              <a:t>   </a:t>
            </a:r>
            <a:r>
              <a:rPr kumimoji="0" lang="en-US" altLang="en-US" b="1" i="0" u="none" strike="noStrike" cap="none" normalizeH="0" baseline="0" dirty="0" err="1">
                <a:ln>
                  <a:solidFill>
                    <a:sysClr val="windowText" lastClr="000000"/>
                  </a:solidFill>
                </a:ln>
                <a:solidFill>
                  <a:srgbClr val="9876AA"/>
                </a:solidFill>
                <a:effectLst/>
                <a:latin typeface="JetBrains Mono"/>
              </a:rPr>
              <a:t>android</a:t>
            </a:r>
            <a:r>
              <a:rPr kumimoji="0" lang="en-US" altLang="en-US" b="1" i="0" u="none" strike="noStrike" cap="none" normalizeH="0" baseline="0" dirty="0" err="1">
                <a:ln>
                  <a:solidFill>
                    <a:sysClr val="windowText" lastClr="000000"/>
                  </a:solidFill>
                </a:ln>
                <a:solidFill>
                  <a:srgbClr val="BABABA"/>
                </a:solidFill>
                <a:effectLst/>
                <a:latin typeface="JetBrains Mono"/>
              </a:rPr>
              <a:t>:text</a:t>
            </a:r>
            <a:r>
              <a:rPr kumimoji="0" lang="en-US" altLang="en-US" b="1" i="0" u="none" strike="noStrike" cap="none" normalizeH="0" baseline="0" dirty="0">
                <a:ln>
                  <a:solidFill>
                    <a:sysClr val="windowText" lastClr="000000"/>
                  </a:solidFill>
                </a:ln>
                <a:solidFill>
                  <a:srgbClr val="6A8759"/>
                </a:solidFill>
                <a:effectLst/>
                <a:latin typeface="JetBrains Mono"/>
              </a:rPr>
              <a:t>="Button 3" </a:t>
            </a:r>
            <a:r>
              <a:rPr kumimoji="0" lang="en-US" altLang="en-US" b="1" i="0" u="none" strike="noStrike" cap="none" normalizeH="0" baseline="0" dirty="0">
                <a:ln>
                  <a:solidFill>
                    <a:sysClr val="windowText" lastClr="000000"/>
                  </a:solidFill>
                </a:ln>
                <a:solidFill>
                  <a:srgbClr val="E8BF6A"/>
                </a:solidFill>
                <a:effectLst/>
                <a:latin typeface="JetBrains Mono"/>
              </a:rPr>
              <a:t>/&gt;</a:t>
            </a:r>
            <a:endParaRPr kumimoji="0" lang="en-US" altLang="en-US" sz="4000" b="1" i="0" u="none" strike="noStrike" cap="none" normalizeH="0" baseline="0" dirty="0">
              <a:ln>
                <a:solidFill>
                  <a:sysClr val="windowText" lastClr="000000"/>
                </a:solidFill>
              </a:ln>
              <a:effectLst/>
              <a:latin typeface="Arial" panose="020B0604020202020204" pitchFamily="34" charset="0"/>
            </a:endParaRPr>
          </a:p>
        </p:txBody>
      </p:sp>
      <p:pic>
        <p:nvPicPr>
          <p:cNvPr id="12" name="Immagine 11">
            <a:extLst>
              <a:ext uri="{FF2B5EF4-FFF2-40B4-BE49-F238E27FC236}">
                <a16:creationId xmlns:a16="http://schemas.microsoft.com/office/drawing/2014/main" id="{564150D1-1535-BCAE-10F7-6AF9FC004547}"/>
              </a:ext>
            </a:extLst>
          </p:cNvPr>
          <p:cNvPicPr>
            <a:picLocks noChangeAspect="1"/>
          </p:cNvPicPr>
          <p:nvPr/>
        </p:nvPicPr>
        <p:blipFill rotWithShape="1">
          <a:blip r:embed="rId3"/>
          <a:srcRect r="20218" b="36733"/>
          <a:stretch/>
        </p:blipFill>
        <p:spPr>
          <a:xfrm>
            <a:off x="685710" y="3409652"/>
            <a:ext cx="4914130" cy="930928"/>
          </a:xfrm>
          <a:prstGeom prst="rect">
            <a:avLst/>
          </a:prstGeom>
          <a:ln>
            <a:solidFill>
              <a:schemeClr val="tx1"/>
            </a:solidFill>
          </a:ln>
        </p:spPr>
      </p:pic>
      <p:sp>
        <p:nvSpPr>
          <p:cNvPr id="13" name="CasellaDiTesto 12">
            <a:extLst>
              <a:ext uri="{FF2B5EF4-FFF2-40B4-BE49-F238E27FC236}">
                <a16:creationId xmlns:a16="http://schemas.microsoft.com/office/drawing/2014/main" id="{04CAC1A6-C6EF-D1D1-5357-4FF16AF4F180}"/>
              </a:ext>
            </a:extLst>
          </p:cNvPr>
          <p:cNvSpPr txBox="1"/>
          <p:nvPr/>
        </p:nvSpPr>
        <p:spPr>
          <a:xfrm>
            <a:off x="2521219" y="2961518"/>
            <a:ext cx="1384300" cy="461665"/>
          </a:xfrm>
          <a:prstGeom prst="rect">
            <a:avLst/>
          </a:prstGeom>
          <a:noFill/>
        </p:spPr>
        <p:txBody>
          <a:bodyPr wrap="square" rtlCol="0">
            <a:spAutoFit/>
          </a:bodyPr>
          <a:lstStyle/>
          <a:p>
            <a:r>
              <a:rPr lang="en-US" sz="2400" b="1" dirty="0"/>
              <a:t>Without</a:t>
            </a:r>
          </a:p>
        </p:txBody>
      </p:sp>
      <p:sp>
        <p:nvSpPr>
          <p:cNvPr id="15" name="CasellaDiTesto 14">
            <a:extLst>
              <a:ext uri="{FF2B5EF4-FFF2-40B4-BE49-F238E27FC236}">
                <a16:creationId xmlns:a16="http://schemas.microsoft.com/office/drawing/2014/main" id="{FAA49136-04AE-1927-D2BD-7B23E7257337}"/>
              </a:ext>
            </a:extLst>
          </p:cNvPr>
          <p:cNvSpPr txBox="1"/>
          <p:nvPr/>
        </p:nvSpPr>
        <p:spPr>
          <a:xfrm>
            <a:off x="2639123" y="4412896"/>
            <a:ext cx="1148493" cy="461665"/>
          </a:xfrm>
          <a:prstGeom prst="rect">
            <a:avLst/>
          </a:prstGeom>
          <a:noFill/>
        </p:spPr>
        <p:txBody>
          <a:bodyPr wrap="square">
            <a:spAutoFit/>
          </a:bodyPr>
          <a:lstStyle/>
          <a:p>
            <a:r>
              <a:rPr lang="en-US" sz="2400" b="1" dirty="0"/>
              <a:t>With</a:t>
            </a:r>
          </a:p>
        </p:txBody>
      </p:sp>
      <p:sp>
        <p:nvSpPr>
          <p:cNvPr id="16" name="Freccia a destra 15">
            <a:extLst>
              <a:ext uri="{FF2B5EF4-FFF2-40B4-BE49-F238E27FC236}">
                <a16:creationId xmlns:a16="http://schemas.microsoft.com/office/drawing/2014/main" id="{445D1A7F-DC51-B1A5-4B11-57826621708D}"/>
              </a:ext>
            </a:extLst>
          </p:cNvPr>
          <p:cNvSpPr/>
          <p:nvPr/>
        </p:nvSpPr>
        <p:spPr>
          <a:xfrm>
            <a:off x="6091178" y="5060949"/>
            <a:ext cx="1104900" cy="39370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0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713677" y="1746585"/>
                <a:ext cx="10335323" cy="2457115"/>
              </a:xfrm>
            </p:spPr>
            <p:txBody>
              <a:bodyPr>
                <a:normAutofit/>
              </a:bodyPr>
              <a:lstStyle/>
              <a:p>
                <a:r>
                  <a:rPr lang="en-US" sz="1600" b="0" i="0" u="none" strike="noStrike" dirty="0">
                    <a:solidFill>
                      <a:srgbClr val="000000"/>
                    </a:solidFill>
                    <a:effectLst/>
                    <a:latin typeface="Arial" panose="020B0604020202020204" pitchFamily="34" charset="0"/>
                  </a:rPr>
                  <a:t>As long as we have one component, we can give any value</a:t>
                </a:r>
              </a:p>
              <a:p>
                <a:r>
                  <a:rPr lang="en-US" sz="1600" b="0" i="0" u="none" strike="noStrike" dirty="0">
                    <a:solidFill>
                      <a:srgbClr val="000000"/>
                    </a:solidFill>
                    <a:effectLst/>
                    <a:latin typeface="Arial" panose="020B0604020202020204" pitchFamily="34" charset="0"/>
                  </a:rPr>
                  <a:t>if we have more component the space is assigned by the level of priority. If we say layout_weight=1 is priority 1 (lowest) and so on.</a:t>
                </a:r>
              </a:p>
              <a:p>
                <a:r>
                  <a:rPr lang="en-US" sz="1600" b="0" i="0" u="none" strike="noStrike" dirty="0">
                    <a:solidFill>
                      <a:srgbClr val="000000"/>
                    </a:solidFill>
                    <a:effectLst/>
                    <a:latin typeface="Arial" panose="020B0604020202020204" pitchFamily="34" charset="0"/>
                  </a:rPr>
                  <a:t>if we have more component with the same priority the space is shared equally.</a:t>
                </a:r>
              </a:p>
              <a:p>
                <a:r>
                  <a:rPr lang="en-US" sz="1600" b="0" i="0" u="none" strike="noStrike" dirty="0">
                    <a:solidFill>
                      <a:srgbClr val="000000"/>
                    </a:solidFill>
                    <a:effectLst/>
                    <a:latin typeface="Arial" panose="020B0604020202020204" pitchFamily="34" charset="0"/>
                  </a:rPr>
                  <a:t>Android allocates space by performing a calculation:</a:t>
                </a:r>
              </a:p>
              <a:p>
                <a:pPr marL="400050" lvl="1" indent="0">
                  <a:buNone/>
                </a:pPr>
                <a14:m>
                  <m:oMath xmlns:m="http://schemas.openxmlformats.org/officeDocument/2006/math">
                    <m:r>
                      <a:rPr lang="it-IT" sz="1600" b="1" i="1" smtClean="0">
                        <a:solidFill>
                          <a:srgbClr val="000000"/>
                        </a:solidFill>
                        <a:latin typeface="Cambria Math" panose="02040503050406030204" pitchFamily="18" charset="0"/>
                      </a:rPr>
                      <m:t>𝑻𝒐𝒕𝒂𝒍</m:t>
                    </m:r>
                    <m:r>
                      <a:rPr lang="it-IT" sz="1600" b="1" i="1" smtClean="0">
                        <a:solidFill>
                          <a:srgbClr val="000000"/>
                        </a:solidFill>
                        <a:latin typeface="Cambria Math" panose="02040503050406030204" pitchFamily="18" charset="0"/>
                      </a:rPr>
                      <m:t>_</m:t>
                    </m:r>
                    <m:r>
                      <a:rPr lang="it-IT" sz="1600" b="1" i="1" smtClean="0">
                        <a:solidFill>
                          <a:srgbClr val="000000"/>
                        </a:solidFill>
                        <a:latin typeface="Cambria Math" panose="02040503050406030204" pitchFamily="18" charset="0"/>
                      </a:rPr>
                      <m:t>𝒘𝒆𝒊𝒈𝒉𝒕</m:t>
                    </m:r>
                    <m:r>
                      <a:rPr lang="it-IT" sz="1600" b="1" i="1" smtClean="0">
                        <a:solidFill>
                          <a:srgbClr val="000000"/>
                        </a:solidFill>
                        <a:latin typeface="Cambria Math" panose="02040503050406030204" pitchFamily="18" charset="0"/>
                      </a:rPr>
                      <m:t> </m:t>
                    </m:r>
                  </m:oMath>
                </a14:m>
                <a:r>
                  <a:rPr lang="en-US" sz="1600" b="0" i="0" u="none" strike="noStrike" dirty="0">
                    <a:solidFill>
                      <a:srgbClr val="000000"/>
                    </a:solidFill>
                    <a:effectLst/>
                    <a:latin typeface="Arial" panose="020B0604020202020204" pitchFamily="34" charset="0"/>
                  </a:rPr>
                  <a:t>=</a:t>
                </a:r>
                <a14:m>
                  <m:oMath xmlns:m="http://schemas.openxmlformats.org/officeDocument/2006/math">
                    <m:nary>
                      <m:naryPr>
                        <m:chr m:val="∑"/>
                        <m:ctrlPr>
                          <a:rPr lang="en-US" sz="1600" b="0" i="1" u="none" strike="noStrike" smtClean="0">
                            <a:solidFill>
                              <a:srgbClr val="000000"/>
                            </a:solidFill>
                            <a:effectLst/>
                            <a:latin typeface="Cambria Math" panose="02040503050406030204" pitchFamily="18" charset="0"/>
                          </a:rPr>
                        </m:ctrlPr>
                      </m:naryPr>
                      <m:sub>
                        <m:r>
                          <m:rPr>
                            <m:brk m:alnAt="23"/>
                          </m:rPr>
                          <a:rPr lang="it-IT" sz="1600" b="0" i="1" u="none" strike="noStrike" smtClean="0">
                            <a:solidFill>
                              <a:srgbClr val="000000"/>
                            </a:solidFill>
                            <a:effectLst/>
                            <a:latin typeface="Cambria Math" panose="02040503050406030204" pitchFamily="18" charset="0"/>
                          </a:rPr>
                          <m:t>𝑖</m:t>
                        </m:r>
                        <m:r>
                          <a:rPr lang="it-IT" sz="1600" b="0" i="1" u="none" strike="noStrike" smtClean="0">
                            <a:solidFill>
                              <a:srgbClr val="000000"/>
                            </a:solidFill>
                            <a:effectLst/>
                            <a:latin typeface="Cambria Math" panose="02040503050406030204" pitchFamily="18" charset="0"/>
                          </a:rPr>
                          <m:t>=0</m:t>
                        </m:r>
                      </m:sub>
                      <m:sup>
                        <m:r>
                          <a:rPr lang="it-IT" sz="1600" b="0" i="1" u="none" strike="noStrike" smtClean="0">
                            <a:solidFill>
                              <a:srgbClr val="000000"/>
                            </a:solidFill>
                            <a:effectLst/>
                            <a:latin typeface="Cambria Math" panose="02040503050406030204" pitchFamily="18" charset="0"/>
                          </a:rPr>
                          <m:t>𝑛</m:t>
                        </m:r>
                      </m:sup>
                      <m:e>
                        <m:sSub>
                          <m:sSubPr>
                            <m:ctrlPr>
                              <a:rPr lang="en-US" sz="1600" b="0" i="1" u="none" strike="noStrike" smtClean="0">
                                <a:solidFill>
                                  <a:srgbClr val="000000"/>
                                </a:solidFill>
                                <a:effectLst/>
                                <a:latin typeface="Cambria Math" panose="02040503050406030204" pitchFamily="18" charset="0"/>
                              </a:rPr>
                            </m:ctrlPr>
                          </m:sSubPr>
                          <m:e>
                            <m:r>
                              <a:rPr lang="it-IT" sz="1600" b="0" i="1" u="none" strike="noStrike" smtClean="0">
                                <a:solidFill>
                                  <a:srgbClr val="000000"/>
                                </a:solidFill>
                                <a:effectLst/>
                                <a:latin typeface="Cambria Math" panose="02040503050406030204" pitchFamily="18" charset="0"/>
                              </a:rPr>
                              <m:t>𝑤</m:t>
                            </m:r>
                          </m:e>
                          <m:sub>
                            <m:r>
                              <a:rPr lang="it-IT" sz="1600" b="0" i="1" u="none" strike="noStrike" smtClean="0">
                                <a:solidFill>
                                  <a:srgbClr val="000000"/>
                                </a:solidFill>
                                <a:effectLst/>
                                <a:latin typeface="Cambria Math" panose="02040503050406030204" pitchFamily="18" charset="0"/>
                              </a:rPr>
                              <m:t>𝑖</m:t>
                            </m:r>
                          </m:sub>
                        </m:sSub>
                      </m:e>
                    </m:nary>
                    <m:r>
                      <a:rPr lang="it-IT" sz="1600" b="0" i="1" u="none" strike="noStrike" smtClean="0">
                        <a:solidFill>
                          <a:srgbClr val="000000"/>
                        </a:solidFill>
                        <a:effectLst/>
                        <a:latin typeface="Cambria Math" panose="02040503050406030204" pitchFamily="18" charset="0"/>
                      </a:rPr>
                      <m:t>  </m:t>
                    </m:r>
                  </m:oMath>
                </a14:m>
                <a:r>
                  <a:rPr lang="en-US" sz="1600" dirty="0">
                    <a:solidFill>
                      <a:srgbClr val="000000"/>
                    </a:solidFill>
                    <a:latin typeface="Arial" panose="020B0604020202020204" pitchFamily="34" charset="0"/>
                  </a:rPr>
                  <a:t>And assign to view </a:t>
                </a:r>
                <a:r>
                  <a:rPr lang="en-US" sz="1600" dirty="0">
                    <a:solidFill>
                      <a:srgbClr val="000000"/>
                    </a:solidFill>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𝑣</m:t>
                        </m:r>
                      </m:e>
                      <m:sub>
                        <m:r>
                          <a:rPr lang="it-IT" sz="1600" i="1">
                            <a:solidFill>
                              <a:srgbClr val="000000"/>
                            </a:solidFill>
                            <a:latin typeface="Cambria Math" panose="02040503050406030204" pitchFamily="18" charset="0"/>
                          </a:rPr>
                          <m:t>𝑖</m:t>
                        </m:r>
                      </m:sub>
                    </m:sSub>
                    <m:r>
                      <a:rPr lang="it-IT" sz="1600" i="1">
                        <a:solidFill>
                          <a:srgbClr val="000000"/>
                        </a:solidFill>
                        <a:latin typeface="Cambria Math" panose="02040503050406030204" pitchFamily="18" charset="0"/>
                      </a:rPr>
                      <m:t> </m:t>
                    </m:r>
                    <m:r>
                      <a:rPr lang="it-IT" sz="1600" b="0" i="1" dirty="0" smtClean="0">
                        <a:solidFill>
                          <a:srgbClr val="000000"/>
                        </a:solidFill>
                        <a:latin typeface="Cambria Math" panose="02040503050406030204" pitchFamily="18" charset="0"/>
                      </a:rPr>
                      <m:t>=</m:t>
                    </m:r>
                    <m:f>
                      <m:fPr>
                        <m:ctrlPr>
                          <a:rPr lang="en-US" sz="1600" b="1"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it-IT" sz="1600" i="1">
                                <a:solidFill>
                                  <a:srgbClr val="000000"/>
                                </a:solidFill>
                                <a:latin typeface="Cambria Math" panose="02040503050406030204" pitchFamily="18" charset="0"/>
                              </a:rPr>
                              <m:t>𝑤</m:t>
                            </m:r>
                          </m:e>
                          <m:sub>
                            <m:r>
                              <a:rPr lang="it-IT" sz="1600" i="1">
                                <a:solidFill>
                                  <a:srgbClr val="000000"/>
                                </a:solidFill>
                                <a:latin typeface="Cambria Math" panose="02040503050406030204" pitchFamily="18" charset="0"/>
                              </a:rPr>
                              <m:t>𝑖</m:t>
                            </m:r>
                          </m:sub>
                        </m:sSub>
                      </m:num>
                      <m:den>
                        <m:r>
                          <a:rPr lang="it-IT" sz="1600" b="1" i="1">
                            <a:solidFill>
                              <a:srgbClr val="000000"/>
                            </a:solidFill>
                            <a:latin typeface="Cambria Math" panose="02040503050406030204" pitchFamily="18" charset="0"/>
                          </a:rPr>
                          <m:t>𝑻𝒐𝒕𝒂𝒍</m:t>
                        </m:r>
                        <m:r>
                          <a:rPr lang="it-IT" sz="1600" b="1" i="1">
                            <a:solidFill>
                              <a:srgbClr val="000000"/>
                            </a:solidFill>
                            <a:latin typeface="Cambria Math" panose="02040503050406030204" pitchFamily="18" charset="0"/>
                          </a:rPr>
                          <m:t>_</m:t>
                        </m:r>
                        <m:r>
                          <a:rPr lang="it-IT" sz="1600" b="1" i="1">
                            <a:solidFill>
                              <a:srgbClr val="000000"/>
                            </a:solidFill>
                            <a:latin typeface="Cambria Math" panose="02040503050406030204" pitchFamily="18" charset="0"/>
                          </a:rPr>
                          <m:t>𝒘𝒆𝒊𝒈𝒉𝒕</m:t>
                        </m:r>
                      </m:den>
                    </m:f>
                  </m:oMath>
                </a14:m>
                <a:r>
                  <a:rPr lang="it-IT" sz="1600" dirty="0">
                    <a:solidFill>
                      <a:srgbClr val="000000"/>
                    </a:solidFill>
                  </a:rPr>
                  <a:t> of screen space.</a:t>
                </a:r>
                <a:endParaRPr lang="en-US" sz="1600" b="0" i="0" u="none" strike="noStrike" dirty="0">
                  <a:solidFill>
                    <a:srgbClr val="000000"/>
                  </a:solidFill>
                  <a:effectLst/>
                  <a:latin typeface="Arial" panose="020B0604020202020204" pitchFamily="34" charset="0"/>
                </a:endParaRPr>
              </a:p>
              <a:p>
                <a:r>
                  <a:rPr lang="en-US" sz="1600" dirty="0">
                    <a:solidFill>
                      <a:srgbClr val="000000"/>
                    </a:solidFill>
                    <a:latin typeface="Arial" panose="020B0604020202020204" pitchFamily="34" charset="0"/>
                  </a:rPr>
                  <a:t>View without weight attributes will not be considered into calculation</a:t>
                </a:r>
                <a:endParaRPr lang="it-IT" sz="1400" dirty="0">
                  <a:solidFill>
                    <a:srgbClr val="000000"/>
                  </a:solidFill>
                </a:endParaRPr>
              </a:p>
              <a:p>
                <a:pPr marL="400050" lvl="1" indent="0">
                  <a:buNone/>
                </a:pPr>
                <a:endParaRPr lang="it-IT" sz="1400" dirty="0">
                  <a:solidFill>
                    <a:srgbClr val="000000"/>
                  </a:solidFill>
                </a:endParaRPr>
              </a:p>
              <a:p>
                <a:pPr marL="400050" lvl="1" indent="0">
                  <a:buNone/>
                </a:pPr>
                <a:endParaRPr lang="it-IT" sz="1800" dirty="0">
                  <a:solidFill>
                    <a:srgbClr val="000000"/>
                  </a:solidFill>
                </a:endParaRPr>
              </a:p>
              <a:p>
                <a:pPr marL="400050" lvl="1" indent="0">
                  <a:buNone/>
                </a:pPr>
                <a:endParaRPr lang="en-US" sz="1600" dirty="0">
                  <a:solidFill>
                    <a:srgbClr val="000000"/>
                  </a:solidFill>
                  <a:latin typeface="Arial" panose="020B0604020202020204" pitchFamily="34" charset="0"/>
                </a:endParaRPr>
              </a:p>
              <a:p>
                <a:pPr marL="400050" lvl="1" indent="0">
                  <a:buNone/>
                </a:pPr>
                <a:endParaRPr lang="en-US" sz="1800" b="1" dirty="0">
                  <a:solidFill>
                    <a:srgbClr val="000000"/>
                  </a:solidFill>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dirty="0"/>
              </a:p>
            </p:txBody>
          </p:sp>
        </mc:Choice>
        <mc:Fallback xmlns="">
          <p:sp>
            <p:nvSpPr>
              <p:cNvPr id="3" name="Segnaposto contenuto 2">
                <a:extLst>
                  <a:ext uri="{FF2B5EF4-FFF2-40B4-BE49-F238E27FC236}">
                    <a16:creationId xmlns:a16="http://schemas.microsoft.com/office/drawing/2014/main" id="{41510520-68D3-F328-9F92-B647592552E9}"/>
                  </a:ext>
                </a:extLst>
              </p:cNvPr>
              <p:cNvSpPr>
                <a:spLocks noGrp="1" noRot="1" noChangeAspect="1" noMove="1" noResize="1" noEditPoints="1" noAdjustHandles="1" noChangeArrowheads="1" noChangeShapeType="1" noTextEdit="1"/>
              </p:cNvSpPr>
              <p:nvPr>
                <p:ph sz="half" idx="1"/>
              </p:nvPr>
            </p:nvSpPr>
            <p:spPr>
              <a:xfrm>
                <a:off x="713677" y="1746585"/>
                <a:ext cx="10335323" cy="2457115"/>
              </a:xfrm>
              <a:blipFill>
                <a:blip r:embed="rId2"/>
                <a:stretch>
                  <a:fillRect l="-236" t="-744" r="-649"/>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559D2252-6116-F3DD-9EA0-85B0B365C370}"/>
              </a:ext>
            </a:extLst>
          </p:cNvPr>
          <p:cNvPicPr>
            <a:picLocks noChangeAspect="1"/>
          </p:cNvPicPr>
          <p:nvPr/>
        </p:nvPicPr>
        <p:blipFill rotWithShape="1">
          <a:blip r:embed="rId3"/>
          <a:srcRect b="44962"/>
          <a:stretch/>
        </p:blipFill>
        <p:spPr>
          <a:xfrm>
            <a:off x="3084140" y="4303041"/>
            <a:ext cx="5594395" cy="802719"/>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535ADE8-CF09-7DB8-156E-5977545D6DA9}"/>
                  </a:ext>
                </a:extLst>
              </p:cNvPr>
              <p:cNvSpPr txBox="1"/>
              <p:nvPr/>
            </p:nvSpPr>
            <p:spPr>
              <a:xfrm>
                <a:off x="1228725" y="5583587"/>
                <a:ext cx="10353675" cy="785536"/>
              </a:xfrm>
              <a:prstGeom prst="rect">
                <a:avLst/>
              </a:prstGeom>
              <a:noFill/>
            </p:spPr>
            <p:txBody>
              <a:bodyPr wrap="square">
                <a:spAutoFit/>
              </a:bodyPr>
              <a:lstStyle/>
              <a:p>
                <a:pPr marL="0" indent="0">
                  <a:buNone/>
                </a:pPr>
                <a:r>
                  <a:rPr lang="it-IT" sz="1800" dirty="0">
                    <a:solidFill>
                      <a:srgbClr val="000000"/>
                    </a:solidFill>
                    <a:latin typeface="+mj-lt"/>
                  </a:rPr>
                  <a:t>In our case </a:t>
                </a:r>
                <a14:m>
                  <m:oMath xmlns:m="http://schemas.openxmlformats.org/officeDocument/2006/math">
                    <m:r>
                      <a:rPr lang="it-IT" sz="1400" b="1" i="1" smtClean="0">
                        <a:solidFill>
                          <a:srgbClr val="000000"/>
                        </a:solidFill>
                        <a:latin typeface="Cambria Math" panose="02040503050406030204" pitchFamily="18" charset="0"/>
                      </a:rPr>
                      <m:t>𝑻𝒐𝒕𝒂𝒍</m:t>
                    </m:r>
                    <m:r>
                      <a:rPr lang="it-IT" sz="1400" b="1" i="1" smtClean="0">
                        <a:solidFill>
                          <a:srgbClr val="000000"/>
                        </a:solidFill>
                        <a:latin typeface="Cambria Math" panose="02040503050406030204" pitchFamily="18" charset="0"/>
                      </a:rPr>
                      <m:t>_</m:t>
                    </m:r>
                    <m:r>
                      <a:rPr lang="it-IT" sz="1400" b="1" i="1" smtClean="0">
                        <a:solidFill>
                          <a:srgbClr val="000000"/>
                        </a:solidFill>
                        <a:latin typeface="Cambria Math" panose="02040503050406030204" pitchFamily="18" charset="0"/>
                      </a:rPr>
                      <m:t>𝒘𝒆𝒊𝒈𝒉𝒕</m:t>
                    </m:r>
                    <m:r>
                      <a:rPr lang="it-IT" sz="1400" b="1" i="1" smtClean="0">
                        <a:solidFill>
                          <a:srgbClr val="000000"/>
                        </a:solidFill>
                        <a:latin typeface="Cambria Math" panose="02040503050406030204" pitchFamily="18" charset="0"/>
                      </a:rPr>
                      <m:t> </m:t>
                    </m:r>
                  </m:oMath>
                </a14:m>
                <a:r>
                  <a:rPr lang="it-IT" sz="1800" dirty="0">
                    <a:solidFill>
                      <a:srgbClr val="000000"/>
                    </a:solidFill>
                    <a:latin typeface="+mj-lt"/>
                  </a:rPr>
                  <a:t>=12, Button1 takes </a:t>
                </a:r>
                <a14:m>
                  <m:oMath xmlns:m="http://schemas.openxmlformats.org/officeDocument/2006/math">
                    <m:f>
                      <m:fPr>
                        <m:ctrlPr>
                          <a:rPr lang="it-IT" sz="1800" i="1" smtClean="0">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2</m:t>
                        </m:r>
                      </m:num>
                      <m:den>
                        <m:r>
                          <a:rPr lang="it-IT" sz="1800" b="0" i="1" smtClean="0">
                            <a:solidFill>
                              <a:srgbClr val="000000"/>
                            </a:solidFill>
                            <a:latin typeface="Cambria Math" panose="02040503050406030204" pitchFamily="18" charset="0"/>
                          </a:rPr>
                          <m:t>12</m:t>
                        </m:r>
                      </m:den>
                    </m:f>
                  </m:oMath>
                </a14:m>
                <a:r>
                  <a:rPr lang="it-IT" sz="1800" dirty="0">
                    <a:solidFill>
                      <a:srgbClr val="000000"/>
                    </a:solidFill>
                    <a:latin typeface="+mj-lt"/>
                  </a:rPr>
                  <a:t> of screen space , </a:t>
                </a:r>
                <a:r>
                  <a:rPr lang="en-US" sz="1800" dirty="0">
                    <a:solidFill>
                      <a:srgbClr val="000000"/>
                    </a:solidFill>
                    <a:latin typeface="+mj-lt"/>
                  </a:rPr>
                  <a:t>instead</a:t>
                </a:r>
                <a:r>
                  <a:rPr lang="it-IT" sz="1800" dirty="0">
                    <a:solidFill>
                      <a:srgbClr val="000000"/>
                    </a:solidFill>
                    <a:latin typeface="+mj-lt"/>
                  </a:rPr>
                  <a:t> Button2 takes </a:t>
                </a:r>
                <a14:m>
                  <m:oMath xmlns:m="http://schemas.openxmlformats.org/officeDocument/2006/math">
                    <m:f>
                      <m:fPr>
                        <m:ctrlPr>
                          <a:rPr lang="it-IT" sz="1800" i="1">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10</m:t>
                        </m:r>
                      </m:num>
                      <m:den>
                        <m:r>
                          <a:rPr lang="it-IT" sz="1800" i="1">
                            <a:solidFill>
                              <a:srgbClr val="000000"/>
                            </a:solidFill>
                            <a:latin typeface="Cambria Math" panose="02040503050406030204" pitchFamily="18" charset="0"/>
                          </a:rPr>
                          <m:t>12</m:t>
                        </m:r>
                      </m:den>
                    </m:f>
                    <m:r>
                      <a:rPr lang="it-IT" sz="1800" b="0" i="1" smtClean="0">
                        <a:solidFill>
                          <a:srgbClr val="000000"/>
                        </a:solidFill>
                        <a:latin typeface="Cambria Math" panose="02040503050406030204" pitchFamily="18" charset="0"/>
                      </a:rPr>
                      <m:t> </m:t>
                    </m:r>
                  </m:oMath>
                </a14:m>
                <a:r>
                  <a:rPr lang="it-IT" sz="1800" dirty="0">
                    <a:solidFill>
                      <a:srgbClr val="000000"/>
                    </a:solidFill>
                    <a:latin typeface="+mj-lt"/>
                  </a:rPr>
                  <a:t>of screen space, Button3 not </a:t>
                </a:r>
                <a:r>
                  <a:rPr lang="en-US" sz="1800" dirty="0">
                    <a:solidFill>
                      <a:srgbClr val="000000"/>
                    </a:solidFill>
                    <a:latin typeface="+mj-lt"/>
                  </a:rPr>
                  <a:t>considered.</a:t>
                </a:r>
                <a:endParaRPr lang="en-US" sz="1800" b="0" i="0" u="none" strike="noStrike" dirty="0">
                  <a:solidFill>
                    <a:srgbClr val="000000"/>
                  </a:solidFill>
                  <a:effectLst/>
                  <a:latin typeface="+mj-lt"/>
                </a:endParaRPr>
              </a:p>
            </p:txBody>
          </p:sp>
        </mc:Choice>
        <mc:Fallback xmlns="">
          <p:sp>
            <p:nvSpPr>
              <p:cNvPr id="10" name="CasellaDiTesto 9">
                <a:extLst>
                  <a:ext uri="{FF2B5EF4-FFF2-40B4-BE49-F238E27FC236}">
                    <a16:creationId xmlns:a16="http://schemas.microsoft.com/office/drawing/2014/main" id="{F535ADE8-CF09-7DB8-156E-5977545D6DA9}"/>
                  </a:ext>
                </a:extLst>
              </p:cNvPr>
              <p:cNvSpPr txBox="1">
                <a:spLocks noRot="1" noChangeAspect="1" noMove="1" noResize="1" noEditPoints="1" noAdjustHandles="1" noChangeArrowheads="1" noChangeShapeType="1" noTextEdit="1"/>
              </p:cNvSpPr>
              <p:nvPr/>
            </p:nvSpPr>
            <p:spPr>
              <a:xfrm>
                <a:off x="1228725" y="5583587"/>
                <a:ext cx="10353675" cy="785536"/>
              </a:xfrm>
              <a:prstGeom prst="rect">
                <a:avLst/>
              </a:prstGeom>
              <a:blipFill>
                <a:blip r:embed="rId4"/>
                <a:stretch>
                  <a:fillRect l="-530" b="-8527"/>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A4355FC6-04D0-5467-81D8-CFA62DF46C91}"/>
              </a:ext>
            </a:extLst>
          </p:cNvPr>
          <p:cNvSpPr txBox="1"/>
          <p:nvPr/>
        </p:nvSpPr>
        <p:spPr>
          <a:xfrm>
            <a:off x="3736995" y="5076012"/>
            <a:ext cx="355600" cy="369332"/>
          </a:xfrm>
          <a:prstGeom prst="rect">
            <a:avLst/>
          </a:prstGeom>
          <a:noFill/>
        </p:spPr>
        <p:txBody>
          <a:bodyPr wrap="square" rtlCol="0">
            <a:spAutoFit/>
          </a:bodyPr>
          <a:lstStyle/>
          <a:p>
            <a:r>
              <a:rPr lang="en-US" b="1" dirty="0"/>
              <a:t>2</a:t>
            </a:r>
          </a:p>
        </p:txBody>
      </p:sp>
      <p:sp>
        <p:nvSpPr>
          <p:cNvPr id="12" name="CasellaDiTesto 11">
            <a:extLst>
              <a:ext uri="{FF2B5EF4-FFF2-40B4-BE49-F238E27FC236}">
                <a16:creationId xmlns:a16="http://schemas.microsoft.com/office/drawing/2014/main" id="{4E60F05D-0073-F73B-54DD-F83DBC761DAD}"/>
              </a:ext>
            </a:extLst>
          </p:cNvPr>
          <p:cNvSpPr txBox="1"/>
          <p:nvPr/>
        </p:nvSpPr>
        <p:spPr>
          <a:xfrm>
            <a:off x="5940401" y="5076012"/>
            <a:ext cx="590595" cy="369332"/>
          </a:xfrm>
          <a:prstGeom prst="rect">
            <a:avLst/>
          </a:prstGeom>
          <a:noFill/>
        </p:spPr>
        <p:txBody>
          <a:bodyPr wrap="square" rtlCol="0">
            <a:spAutoFit/>
          </a:bodyPr>
          <a:lstStyle/>
          <a:p>
            <a:r>
              <a:rPr lang="en-US" b="1" dirty="0"/>
              <a:t>10</a:t>
            </a:r>
          </a:p>
        </p:txBody>
      </p:sp>
    </p:spTree>
    <p:extLst>
      <p:ext uri="{BB962C8B-B14F-4D97-AF65-F5344CB8AC3E}">
        <p14:creationId xmlns:p14="http://schemas.microsoft.com/office/powerpoint/2010/main" val="41342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AndroidManifest.xml</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10972800" cy="4955203"/>
          </a:xfrm>
          <a:prstGeom prst="rect">
            <a:avLst/>
          </a:prstGeom>
          <a:noFill/>
        </p:spPr>
        <p:txBody>
          <a:bodyPr wrap="square" rtlCol="0">
            <a:spAutoFit/>
          </a:bodyPr>
          <a:lstStyle/>
          <a:p>
            <a:r>
              <a:rPr lang="en-US" sz="2000" dirty="0"/>
              <a:t>In addition to this, XML is used for an important file that defines all the features of our application: the Android manifest. </a:t>
            </a:r>
            <a:r>
              <a:rPr lang="en-US" sz="2000" b="0" i="0" u="none" strike="noStrike" dirty="0">
                <a:solidFill>
                  <a:srgbClr val="000000"/>
                </a:solidFill>
                <a:effectLst/>
              </a:rPr>
              <a:t>Is a document that help to know which components are defined in our application. is composed by:</a:t>
            </a:r>
            <a:br>
              <a:rPr lang="en-US" sz="2000" b="0" dirty="0">
                <a:effectLst/>
              </a:rPr>
            </a:br>
            <a:endParaRPr lang="en-US" sz="2000" b="0" dirty="0">
              <a:solidFill>
                <a:schemeClr val="accent6">
                  <a:lumMod val="75000"/>
                </a:schemeClr>
              </a:solidFill>
              <a:effectLst/>
            </a:endParaRP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P</a:t>
            </a:r>
            <a:r>
              <a:rPr lang="en-US" sz="2000" b="1" i="0" u="none" strike="noStrike" dirty="0">
                <a:solidFill>
                  <a:schemeClr val="accent6">
                    <a:lumMod val="75000"/>
                  </a:schemeClr>
                </a:solidFill>
                <a:effectLst/>
              </a:rPr>
              <a:t>ermission</a:t>
            </a:r>
            <a:r>
              <a:rPr lang="en-US" sz="2000" b="0" i="0" u="none" strike="noStrike" dirty="0">
                <a:solidFill>
                  <a:srgbClr val="000000"/>
                </a:solidFill>
                <a:effectLst/>
              </a:rPr>
              <a:t>: if our app require permission to use connection from internet, use camera, have access to phone contact read and write data  all this permission are declared in it.</a:t>
            </a: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Definition of </a:t>
            </a:r>
            <a:r>
              <a:rPr lang="en-US" sz="2000" b="1" dirty="0" err="1">
                <a:solidFill>
                  <a:schemeClr val="accent6">
                    <a:lumMod val="75000"/>
                  </a:schemeClr>
                </a:solidFill>
              </a:rPr>
              <a:t>Activites</a:t>
            </a:r>
            <a:r>
              <a:rPr lang="en-US" sz="2000" b="1" dirty="0">
                <a:solidFill>
                  <a:schemeClr val="accent6">
                    <a:lumMod val="75000"/>
                  </a:schemeClr>
                </a:solidFill>
              </a:rPr>
              <a:t>.</a:t>
            </a:r>
            <a:endParaRPr lang="en-US" sz="2000" b="1" i="0" u="none" strike="noStrike" dirty="0">
              <a:solidFill>
                <a:schemeClr val="accent6">
                  <a:lumMod val="75000"/>
                </a:schemeClr>
              </a:solidFill>
              <a:effectLst/>
            </a:endParaRPr>
          </a:p>
          <a:p>
            <a:pPr marL="285750" indent="-285750" rtl="0" fontAlgn="base">
              <a:spcBef>
                <a:spcPts val="0"/>
              </a:spcBef>
              <a:spcAft>
                <a:spcPts val="0"/>
              </a:spcAft>
              <a:buFont typeface="Arial" panose="020B0604020202020204" pitchFamily="34" charset="0"/>
              <a:buChar char="•"/>
            </a:pPr>
            <a:r>
              <a:rPr lang="en-US" sz="2000" b="1" dirty="0">
                <a:solidFill>
                  <a:schemeClr val="accent6">
                    <a:lumMod val="75000"/>
                  </a:schemeClr>
                </a:solidFill>
              </a:rPr>
              <a:t>D</a:t>
            </a:r>
            <a:r>
              <a:rPr lang="en-US" sz="2000" b="1" i="0" u="none" strike="noStrike" dirty="0">
                <a:solidFill>
                  <a:schemeClr val="accent6">
                    <a:lumMod val="75000"/>
                  </a:schemeClr>
                </a:solidFill>
                <a:effectLst/>
              </a:rPr>
              <a:t>eclaration API Level.</a:t>
            </a:r>
          </a:p>
          <a:p>
            <a:pPr marL="285750" indent="-285750" rtl="0" fontAlgn="base">
              <a:spcBef>
                <a:spcPts val="0"/>
              </a:spcBef>
              <a:spcAft>
                <a:spcPts val="0"/>
              </a:spcAft>
              <a:buFont typeface="Arial" panose="020B0604020202020204" pitchFamily="34" charset="0"/>
              <a:buChar char="•"/>
            </a:pPr>
            <a:endParaRPr lang="en-US" sz="2000" b="1" dirty="0">
              <a:solidFill>
                <a:srgbClr val="000000"/>
              </a:solidFill>
            </a:endParaRPr>
          </a:p>
          <a:p>
            <a:r>
              <a:rPr lang="en-US" sz="2000" dirty="0">
                <a:solidFill>
                  <a:srgbClr val="000000"/>
                </a:solidFill>
              </a:rPr>
              <a:t>Also:</a:t>
            </a:r>
          </a:p>
          <a:p>
            <a:endParaRPr lang="en-US" sz="2000" dirty="0"/>
          </a:p>
          <a:p>
            <a:pPr algn="just">
              <a:buFont typeface="Arial" panose="020B0604020202020204" pitchFamily="34" charset="0"/>
              <a:buChar char="•"/>
            </a:pPr>
            <a:r>
              <a:rPr lang="en-US" sz="2000" b="0" i="0" dirty="0">
                <a:solidFill>
                  <a:srgbClr val="000000"/>
                </a:solidFill>
                <a:effectLst/>
              </a:rPr>
              <a:t>is </a:t>
            </a:r>
            <a:r>
              <a:rPr lang="en-US" sz="2000" b="1" i="0" dirty="0">
                <a:solidFill>
                  <a:srgbClr val="000000"/>
                </a:solidFill>
                <a:effectLst/>
              </a:rPr>
              <a:t>responsible to protect the application</a:t>
            </a:r>
            <a:r>
              <a:rPr lang="en-US" sz="2000" b="0" i="0" dirty="0">
                <a:solidFill>
                  <a:srgbClr val="000000"/>
                </a:solidFill>
                <a:effectLst/>
              </a:rPr>
              <a:t> to access any protected parts by providing the permissions.</a:t>
            </a:r>
          </a:p>
          <a:p>
            <a:pPr algn="just">
              <a:buFont typeface="Arial" panose="020B0604020202020204" pitchFamily="34" charset="0"/>
              <a:buChar char="•"/>
            </a:pPr>
            <a:r>
              <a:rPr lang="en-US" sz="2000" b="0" i="0" dirty="0">
                <a:solidFill>
                  <a:srgbClr val="000000"/>
                </a:solidFill>
                <a:effectLst/>
              </a:rPr>
              <a:t>It </a:t>
            </a:r>
            <a:r>
              <a:rPr lang="en-US" sz="2000" b="1" i="0" dirty="0">
                <a:solidFill>
                  <a:srgbClr val="000000"/>
                </a:solidFill>
                <a:effectLst/>
              </a:rPr>
              <a:t>lists the instrumentation classes</a:t>
            </a:r>
            <a:r>
              <a:rPr lang="en-US" sz="2000" b="0" i="0" dirty="0">
                <a:solidFill>
                  <a:srgbClr val="000000"/>
                </a:solidFill>
                <a:effectLst/>
              </a:rPr>
              <a:t>. The instrumentation classes provides profiling and other </a:t>
            </a:r>
            <a:r>
              <a:rPr lang="en-US" sz="2000" b="0" i="0" dirty="0" err="1">
                <a:solidFill>
                  <a:srgbClr val="000000"/>
                </a:solidFill>
                <a:effectLst/>
              </a:rPr>
              <a:t>informations</a:t>
            </a:r>
            <a:r>
              <a:rPr lang="en-US" sz="2000" b="0" i="0" dirty="0">
                <a:solidFill>
                  <a:srgbClr val="000000"/>
                </a:solidFill>
                <a:effectLst/>
              </a:rPr>
              <a:t>. These </a:t>
            </a:r>
            <a:r>
              <a:rPr lang="en-US" sz="2000" b="0" i="0" dirty="0" err="1">
                <a:solidFill>
                  <a:srgbClr val="000000"/>
                </a:solidFill>
                <a:effectLst/>
              </a:rPr>
              <a:t>informations</a:t>
            </a:r>
            <a:r>
              <a:rPr lang="en-US" sz="2000" b="0" i="0" dirty="0">
                <a:solidFill>
                  <a:srgbClr val="000000"/>
                </a:solidFill>
                <a:effectLst/>
              </a:rPr>
              <a:t> are removed just before the application is published etc.</a:t>
            </a:r>
          </a:p>
          <a:p>
            <a:endParaRPr lang="en-US" dirty="0"/>
          </a:p>
          <a:p>
            <a:endParaRPr lang="en-US" dirty="0"/>
          </a:p>
        </p:txBody>
      </p:sp>
    </p:spTree>
    <p:extLst>
      <p:ext uri="{BB962C8B-B14F-4D97-AF65-F5344CB8AC3E}">
        <p14:creationId xmlns:p14="http://schemas.microsoft.com/office/powerpoint/2010/main" val="39134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609600" y="1685612"/>
            <a:ext cx="6940407" cy="4640491"/>
          </a:xfrm>
        </p:spPr>
        <p:txBody>
          <a:bodyPr>
            <a:normAutofit/>
          </a:bodyPr>
          <a:lstStyle/>
          <a:p>
            <a:r>
              <a:rPr lang="en-US" sz="2200" dirty="0">
                <a:solidFill>
                  <a:srgbClr val="000000"/>
                </a:solidFill>
                <a:latin typeface="+mj-lt"/>
              </a:rPr>
              <a:t>When layout_weight is used, other attributes became redundant : </a:t>
            </a:r>
          </a:p>
          <a:p>
            <a:pPr lvl="1"/>
            <a:r>
              <a:rPr lang="en-US" sz="1900" dirty="0" err="1">
                <a:solidFill>
                  <a:srgbClr val="000000"/>
                </a:solidFill>
                <a:latin typeface="+mj-lt"/>
              </a:rPr>
              <a:t>layout_height</a:t>
            </a:r>
            <a:r>
              <a:rPr lang="en-US" sz="1900" dirty="0">
                <a:solidFill>
                  <a:srgbClr val="000000"/>
                </a:solidFill>
                <a:latin typeface="+mj-lt"/>
              </a:rPr>
              <a:t>=layout_weight , in horizontal </a:t>
            </a:r>
            <a:r>
              <a:rPr lang="en-US" sz="1900" dirty="0" err="1">
                <a:solidFill>
                  <a:srgbClr val="000000"/>
                </a:solidFill>
                <a:latin typeface="+mj-lt"/>
              </a:rPr>
              <a:t>linear_layout</a:t>
            </a:r>
            <a:r>
              <a:rPr lang="en-US" sz="1900" dirty="0">
                <a:solidFill>
                  <a:srgbClr val="000000"/>
                </a:solidFill>
                <a:latin typeface="+mj-lt"/>
              </a:rPr>
              <a:t>.</a:t>
            </a:r>
          </a:p>
          <a:p>
            <a:pPr lvl="1"/>
            <a:r>
              <a:rPr lang="en-US" sz="1900" dirty="0" err="1">
                <a:solidFill>
                  <a:srgbClr val="000000"/>
                </a:solidFill>
                <a:latin typeface="+mj-lt"/>
              </a:rPr>
              <a:t>layout_width</a:t>
            </a:r>
            <a:r>
              <a:rPr lang="en-US" sz="1900" dirty="0">
                <a:solidFill>
                  <a:srgbClr val="000000"/>
                </a:solidFill>
                <a:latin typeface="+mj-lt"/>
              </a:rPr>
              <a:t>=layout_weight, in vertical </a:t>
            </a:r>
            <a:r>
              <a:rPr lang="en-US" sz="1900" dirty="0" err="1">
                <a:solidFill>
                  <a:srgbClr val="000000"/>
                </a:solidFill>
                <a:latin typeface="+mj-lt"/>
              </a:rPr>
              <a:t>linear_layout</a:t>
            </a:r>
            <a:r>
              <a:rPr lang="en-US" sz="1900" dirty="0">
                <a:solidFill>
                  <a:srgbClr val="000000"/>
                </a:solidFill>
                <a:latin typeface="+mj-lt"/>
              </a:rPr>
              <a:t>.</a:t>
            </a:r>
          </a:p>
          <a:p>
            <a:pPr marL="457200" lvl="1" indent="0">
              <a:buNone/>
            </a:pPr>
            <a:r>
              <a:rPr lang="en-US" sz="1900" dirty="0">
                <a:solidFill>
                  <a:srgbClr val="000000"/>
                </a:solidFill>
                <a:latin typeface="+mj-lt"/>
              </a:rPr>
              <a:t>For that reason we must set </a:t>
            </a:r>
            <a:r>
              <a:rPr lang="en-US" sz="1900" dirty="0" err="1">
                <a:solidFill>
                  <a:srgbClr val="000000"/>
                </a:solidFill>
                <a:latin typeface="+mj-lt"/>
              </a:rPr>
              <a:t>layout_width</a:t>
            </a:r>
            <a:r>
              <a:rPr lang="en-US" sz="1900" dirty="0">
                <a:solidFill>
                  <a:srgbClr val="000000"/>
                </a:solidFill>
                <a:latin typeface="+mj-lt"/>
              </a:rPr>
              <a:t>/ </a:t>
            </a:r>
            <a:r>
              <a:rPr lang="en-US" sz="1900" dirty="0" err="1">
                <a:solidFill>
                  <a:srgbClr val="000000"/>
                </a:solidFill>
                <a:latin typeface="+mj-lt"/>
              </a:rPr>
              <a:t>layout_height</a:t>
            </a:r>
            <a:r>
              <a:rPr lang="en-US" sz="1900" dirty="0">
                <a:solidFill>
                  <a:srgbClr val="000000"/>
                </a:solidFill>
                <a:latin typeface="+mj-lt"/>
              </a:rPr>
              <a:t>= 0dp to avoid that Android perform other calculation since we use layout_weight.</a:t>
            </a:r>
          </a:p>
          <a:p>
            <a:pPr marL="457200" lvl="1" indent="0">
              <a:buNone/>
            </a:pPr>
            <a:endParaRPr lang="en-US" sz="1900" dirty="0">
              <a:solidFill>
                <a:srgbClr val="000000"/>
              </a:solidFill>
              <a:latin typeface="+mj-lt"/>
            </a:endParaRPr>
          </a:p>
          <a:p>
            <a:r>
              <a:rPr lang="en-US" sz="2200" dirty="0">
                <a:solidFill>
                  <a:srgbClr val="000000"/>
                </a:solidFill>
                <a:latin typeface="+mj-lt"/>
              </a:rPr>
              <a:t>Layout_weight depends on which orientation of linear layout we are working with:</a:t>
            </a:r>
          </a:p>
          <a:p>
            <a:pPr lvl="1"/>
            <a:r>
              <a:rPr lang="en-US" sz="1900" dirty="0">
                <a:solidFill>
                  <a:srgbClr val="000000"/>
                </a:solidFill>
                <a:latin typeface="+mj-lt"/>
              </a:rPr>
              <a:t>Horizontal linear layout, modify view’s width</a:t>
            </a:r>
          </a:p>
          <a:p>
            <a:pPr lvl="1"/>
            <a:r>
              <a:rPr lang="en-US" sz="1900" dirty="0">
                <a:solidFill>
                  <a:srgbClr val="000000"/>
                </a:solidFill>
                <a:latin typeface="+mj-lt"/>
              </a:rPr>
              <a:t>Vertical linear layout, modify view’s height</a:t>
            </a:r>
          </a:p>
          <a:p>
            <a:pPr marL="457200" lvl="1" indent="0">
              <a:buNone/>
            </a:pPr>
            <a:endParaRPr lang="en-US" sz="1800" dirty="0">
              <a:solidFill>
                <a:srgbClr val="000000"/>
              </a:solidFill>
              <a:latin typeface="+mj-lt"/>
            </a:endParaRPr>
          </a:p>
          <a:p>
            <a:pPr marL="457200" lvl="1" indent="0">
              <a:buNone/>
            </a:pPr>
            <a:endParaRPr lang="en-US" sz="1800" dirty="0">
              <a:solidFill>
                <a:srgbClr val="000000"/>
              </a:solidFill>
              <a:latin typeface="+mj-lt"/>
            </a:endParaRPr>
          </a:p>
          <a:p>
            <a:pPr lvl="1"/>
            <a:endParaRPr lang="en-US" sz="1600" dirty="0">
              <a:solidFill>
                <a:srgbClr val="000000"/>
              </a:solidFill>
              <a:latin typeface="+mj-lt"/>
            </a:endParaRPr>
          </a:p>
          <a:p>
            <a:pPr marL="400050" lvl="1" indent="0">
              <a:buNone/>
            </a:pPr>
            <a:endParaRPr lang="it-IT" sz="1400" dirty="0">
              <a:solidFill>
                <a:srgbClr val="000000"/>
              </a:solidFill>
              <a:latin typeface="+mj-lt"/>
            </a:endParaRPr>
          </a:p>
          <a:p>
            <a:pPr marL="400050" lvl="1" indent="0">
              <a:buNone/>
            </a:pPr>
            <a:endParaRPr lang="it-IT" sz="1800" dirty="0">
              <a:solidFill>
                <a:srgbClr val="000000"/>
              </a:solidFill>
              <a:latin typeface="+mj-lt"/>
            </a:endParaRPr>
          </a:p>
          <a:p>
            <a:pPr marL="400050" lvl="1" indent="0">
              <a:buNone/>
            </a:pPr>
            <a:endParaRPr lang="en-US" sz="1600" dirty="0">
              <a:solidFill>
                <a:srgbClr val="000000"/>
              </a:solidFill>
              <a:latin typeface="+mj-lt"/>
            </a:endParaRPr>
          </a:p>
          <a:p>
            <a:pPr marL="400050" lvl="1" indent="0">
              <a:buNone/>
            </a:pPr>
            <a:endParaRPr lang="en-US" sz="1800" b="1" dirty="0">
              <a:solidFill>
                <a:srgbClr val="000000"/>
              </a:solidFill>
              <a:latin typeface="+mj-lt"/>
            </a:endParaRPr>
          </a:p>
          <a:p>
            <a:pPr marL="0" indent="0">
              <a:buNone/>
            </a:pPr>
            <a:endParaRPr lang="en-US" sz="1800" b="0" i="0" u="none" strike="noStrike" dirty="0">
              <a:solidFill>
                <a:srgbClr val="000000"/>
              </a:solidFill>
              <a:effectLst/>
              <a:latin typeface="+mj-lt"/>
            </a:endParaRPr>
          </a:p>
          <a:p>
            <a:endParaRPr lang="en-US" dirty="0">
              <a:latin typeface="+mj-lt"/>
            </a:endParaRPr>
          </a:p>
        </p:txBody>
      </p:sp>
      <p:pic>
        <p:nvPicPr>
          <p:cNvPr id="5" name="Immagine 4">
            <a:extLst>
              <a:ext uri="{FF2B5EF4-FFF2-40B4-BE49-F238E27FC236}">
                <a16:creationId xmlns:a16="http://schemas.microsoft.com/office/drawing/2014/main" id="{BDD791D1-0698-42A3-DEAB-8020E43552A4}"/>
              </a:ext>
            </a:extLst>
          </p:cNvPr>
          <p:cNvPicPr>
            <a:picLocks noChangeAspect="1"/>
          </p:cNvPicPr>
          <p:nvPr/>
        </p:nvPicPr>
        <p:blipFill>
          <a:blip r:embed="rId2"/>
          <a:stretch>
            <a:fillRect/>
          </a:stretch>
        </p:blipFill>
        <p:spPr>
          <a:xfrm>
            <a:off x="9762982" y="1685612"/>
            <a:ext cx="2038635" cy="4477375"/>
          </a:xfrm>
          <a:prstGeom prst="rect">
            <a:avLst/>
          </a:prstGeom>
          <a:ln>
            <a:solidFill>
              <a:schemeClr val="tx1"/>
            </a:solidFill>
          </a:ln>
        </p:spPr>
      </p:pic>
      <p:pic>
        <p:nvPicPr>
          <p:cNvPr id="7" name="Immagine 6">
            <a:extLst>
              <a:ext uri="{FF2B5EF4-FFF2-40B4-BE49-F238E27FC236}">
                <a16:creationId xmlns:a16="http://schemas.microsoft.com/office/drawing/2014/main" id="{5C1F39C2-DB54-7723-83B5-F5D22A0648C5}"/>
              </a:ext>
            </a:extLst>
          </p:cNvPr>
          <p:cNvPicPr>
            <a:picLocks noChangeAspect="1"/>
          </p:cNvPicPr>
          <p:nvPr/>
        </p:nvPicPr>
        <p:blipFill rotWithShape="1">
          <a:blip r:embed="rId3"/>
          <a:srcRect l="926" t="1716" r="1"/>
          <a:stretch/>
        </p:blipFill>
        <p:spPr>
          <a:xfrm>
            <a:off x="7550007" y="1685612"/>
            <a:ext cx="2083097" cy="4477375"/>
          </a:xfrm>
          <a:prstGeom prst="rect">
            <a:avLst/>
          </a:prstGeom>
          <a:ln>
            <a:solidFill>
              <a:schemeClr val="tx1"/>
            </a:solidFill>
          </a:ln>
        </p:spPr>
      </p:pic>
    </p:spTree>
    <p:extLst>
      <p:ext uri="{BB962C8B-B14F-4D97-AF65-F5344CB8AC3E}">
        <p14:creationId xmlns:p14="http://schemas.microsoft.com/office/powerpoint/2010/main" val="21111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C3FE65-6D98-2F37-C0E0-F6357B2450BB}"/>
              </a:ext>
            </a:extLst>
          </p:cNvPr>
          <p:cNvSpPr>
            <a:spLocks noGrp="1"/>
          </p:cNvSpPr>
          <p:nvPr>
            <p:ph type="title"/>
          </p:nvPr>
        </p:nvSpPr>
        <p:spPr/>
        <p:txBody>
          <a:bodyPr/>
          <a:lstStyle/>
          <a:p>
            <a:r>
              <a:rPr lang="en-US" dirty="0"/>
              <a:t>layout_gravity</a:t>
            </a:r>
          </a:p>
        </p:txBody>
      </p:sp>
      <p:sp>
        <p:nvSpPr>
          <p:cNvPr id="3" name="Segnaposto contenuto 2">
            <a:extLst>
              <a:ext uri="{FF2B5EF4-FFF2-40B4-BE49-F238E27FC236}">
                <a16:creationId xmlns:a16="http://schemas.microsoft.com/office/drawing/2014/main" id="{025E768E-9506-7735-9282-C852AE99675A}"/>
              </a:ext>
            </a:extLst>
          </p:cNvPr>
          <p:cNvSpPr>
            <a:spLocks noGrp="1"/>
          </p:cNvSpPr>
          <p:nvPr>
            <p:ph idx="1"/>
          </p:nvPr>
        </p:nvSpPr>
        <p:spPr/>
        <p:txBody>
          <a:bodyPr>
            <a:normAutofit lnSpcReduction="10000"/>
          </a:bodyPr>
          <a:lstStyle/>
          <a:p>
            <a:pPr marL="0" indent="0" rtl="0">
              <a:spcBef>
                <a:spcPts val="0"/>
              </a:spcBef>
              <a:spcAft>
                <a:spcPts val="0"/>
              </a:spcAft>
              <a:buNone/>
            </a:pPr>
            <a:r>
              <a:rPr lang="en-US" sz="2400" b="0" i="0" u="none" strike="noStrike" dirty="0">
                <a:solidFill>
                  <a:srgbClr val="000000"/>
                </a:solidFill>
                <a:effectLst/>
                <a:latin typeface="+mj-lt"/>
              </a:rPr>
              <a:t>Control where a View should appear inside its parent, if the view and the parent are both the same size, we </a:t>
            </a:r>
            <a:r>
              <a:rPr lang="en-US" sz="2400" dirty="0">
                <a:solidFill>
                  <a:srgbClr val="000000"/>
                </a:solidFill>
                <a:latin typeface="+mj-lt"/>
              </a:rPr>
              <a:t>not aspect to see </a:t>
            </a:r>
            <a:r>
              <a:rPr lang="en-US" sz="2400" b="0" i="0" u="none" strike="noStrike" dirty="0">
                <a:solidFill>
                  <a:srgbClr val="000000"/>
                </a:solidFill>
                <a:effectLst/>
                <a:latin typeface="+mj-lt"/>
              </a:rPr>
              <a:t>any changes. </a:t>
            </a:r>
          </a:p>
          <a:p>
            <a:pPr marL="0" indent="0" rtl="0">
              <a:spcBef>
                <a:spcPts val="0"/>
              </a:spcBef>
              <a:spcAft>
                <a:spcPts val="0"/>
              </a:spcAft>
              <a:buNone/>
            </a:pPr>
            <a:r>
              <a:rPr lang="en-US" sz="2400" b="0" i="0" u="none" strike="noStrike" dirty="0">
                <a:solidFill>
                  <a:srgbClr val="000000"/>
                </a:solidFill>
                <a:effectLst/>
                <a:latin typeface="+mj-lt"/>
              </a:rPr>
              <a:t>Gravity main  xml values are: </a:t>
            </a:r>
          </a:p>
          <a:p>
            <a:pPr>
              <a:spcBef>
                <a:spcPts val="0"/>
              </a:spcBef>
              <a:buFont typeface="Wingdings" panose="05000000000000000000" pitchFamily="2" charset="2"/>
              <a:buChar char="Ø"/>
            </a:pPr>
            <a:r>
              <a:rPr lang="en-US" sz="2400" b="1" dirty="0">
                <a:solidFill>
                  <a:schemeClr val="accent6">
                    <a:lumMod val="75000"/>
                  </a:schemeClr>
                </a:solidFill>
                <a:latin typeface="+mj-lt"/>
              </a:rPr>
              <a:t>left</a:t>
            </a:r>
            <a:r>
              <a:rPr lang="en-US" sz="2400" dirty="0">
                <a:solidFill>
                  <a:srgbClr val="000000"/>
                </a:solidFill>
                <a:latin typeface="+mj-lt"/>
              </a:rPr>
              <a:t>: </a:t>
            </a:r>
            <a:r>
              <a:rPr lang="en-US" sz="2400" b="0" i="0" dirty="0">
                <a:solidFill>
                  <a:srgbClr val="202124"/>
                </a:solidFill>
                <a:effectLst/>
                <a:latin typeface="+mj-lt"/>
              </a:rPr>
              <a:t>Push object to the left of its container, not changing its size.</a:t>
            </a:r>
            <a:endParaRPr lang="en-US" sz="2400" dirty="0">
              <a:solidFill>
                <a:srgbClr val="000000"/>
              </a:solidFill>
              <a:latin typeface="+mj-lt"/>
            </a:endParaRPr>
          </a:p>
          <a:p>
            <a:pPr>
              <a:spcBef>
                <a:spcPts val="0"/>
              </a:spcBef>
              <a:buFont typeface="Wingdings" panose="05000000000000000000" pitchFamily="2" charset="2"/>
              <a:buChar char="Ø"/>
            </a:pPr>
            <a:r>
              <a:rPr lang="en-US" sz="2400" b="1" i="0" u="none" strike="noStrike" dirty="0">
                <a:solidFill>
                  <a:schemeClr val="accent6">
                    <a:lumMod val="75000"/>
                  </a:schemeClr>
                </a:solidFill>
                <a:effectLst/>
                <a:latin typeface="+mj-lt"/>
              </a:rPr>
              <a:t>right</a:t>
            </a:r>
            <a:r>
              <a:rPr lang="en-US" sz="2400" b="0" i="0" u="none" strike="noStrike" dirty="0">
                <a:solidFill>
                  <a:srgbClr val="000000"/>
                </a:solidFill>
                <a:effectLst/>
                <a:latin typeface="+mj-lt"/>
              </a:rPr>
              <a:t>: </a:t>
            </a:r>
            <a:r>
              <a:rPr lang="en-US" sz="2400" b="0" i="0" dirty="0">
                <a:solidFill>
                  <a:srgbClr val="202124"/>
                </a:solidFill>
                <a:effectLst/>
                <a:latin typeface="+mj-lt"/>
              </a:rPr>
              <a:t>Push object to the right of its container, not changing its size.</a:t>
            </a:r>
          </a:p>
          <a:p>
            <a:pPr>
              <a:spcBef>
                <a:spcPts val="0"/>
              </a:spcBef>
              <a:buFont typeface="Wingdings" panose="05000000000000000000" pitchFamily="2" charset="2"/>
              <a:buChar char="Ø"/>
            </a:pPr>
            <a:r>
              <a:rPr lang="en-US" sz="2400" b="1" i="0" dirty="0">
                <a:solidFill>
                  <a:schemeClr val="accent6">
                    <a:lumMod val="75000"/>
                  </a:schemeClr>
                </a:solidFill>
                <a:effectLst/>
                <a:latin typeface="+mj-lt"/>
              </a:rPr>
              <a:t>center</a:t>
            </a:r>
            <a:r>
              <a:rPr lang="en-US" sz="2400" b="0" i="0" dirty="0">
                <a:solidFill>
                  <a:srgbClr val="202124"/>
                </a:solidFill>
                <a:effectLst/>
                <a:latin typeface="+mj-lt"/>
              </a:rPr>
              <a:t>: </a:t>
            </a:r>
            <a:r>
              <a:rPr lang="en-US" sz="2400" b="0" i="0" dirty="0">
                <a:effectLst/>
                <a:latin typeface="+mj-lt"/>
              </a:rPr>
              <a:t>Place the object in the center of its container in both the vertical and horizontal axis,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top</a:t>
            </a:r>
            <a:r>
              <a:rPr lang="en-US" sz="2400" dirty="0">
                <a:solidFill>
                  <a:schemeClr val="accent6">
                    <a:lumMod val="75000"/>
                  </a:schemeClr>
                </a:solidFill>
                <a:latin typeface="+mj-lt"/>
              </a:rPr>
              <a:t> </a:t>
            </a:r>
            <a:r>
              <a:rPr lang="en-US" sz="2400" dirty="0">
                <a:solidFill>
                  <a:srgbClr val="202124"/>
                </a:solidFill>
                <a:latin typeface="+mj-lt"/>
              </a:rPr>
              <a:t>: </a:t>
            </a:r>
            <a:r>
              <a:rPr lang="en-US" sz="2400" b="0" i="0" dirty="0">
                <a:solidFill>
                  <a:srgbClr val="202124"/>
                </a:solidFill>
                <a:effectLst/>
                <a:latin typeface="+mj-lt"/>
              </a:rPr>
              <a:t>Push object to the top of its container,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bottom</a:t>
            </a:r>
            <a:r>
              <a:rPr lang="en-US" sz="2400" dirty="0">
                <a:solidFill>
                  <a:srgbClr val="202124"/>
                </a:solidFill>
                <a:latin typeface="+mj-lt"/>
              </a:rPr>
              <a:t>: </a:t>
            </a:r>
            <a:r>
              <a:rPr lang="en-US" sz="2400" b="0" i="0" dirty="0">
                <a:solidFill>
                  <a:srgbClr val="202124"/>
                </a:solidFill>
                <a:effectLst/>
                <a:latin typeface="+mj-lt"/>
              </a:rPr>
              <a:t>Push object to the bottom of its container, not changing its size.</a:t>
            </a:r>
          </a:p>
          <a:p>
            <a:pPr marL="0" indent="0">
              <a:spcBef>
                <a:spcPts val="0"/>
              </a:spcBef>
              <a:buNone/>
            </a:pPr>
            <a:endParaRPr lang="en-US" sz="2400" dirty="0">
              <a:solidFill>
                <a:srgbClr val="000000"/>
              </a:solidFill>
              <a:latin typeface="+mj-lt"/>
            </a:endParaRPr>
          </a:p>
          <a:p>
            <a:pPr marL="0" indent="0" rtl="0">
              <a:spcBef>
                <a:spcPts val="0"/>
              </a:spcBef>
              <a:spcAft>
                <a:spcPts val="0"/>
              </a:spcAft>
              <a:buNone/>
            </a:pPr>
            <a:r>
              <a:rPr lang="en-US" sz="2400" b="0" i="0" u="none" strike="noStrike" dirty="0">
                <a:solidFill>
                  <a:srgbClr val="000000"/>
                </a:solidFill>
                <a:effectLst/>
                <a:latin typeface="+mj-lt"/>
              </a:rPr>
              <a:t>Also </a:t>
            </a:r>
            <a:r>
              <a:rPr lang="en-US" sz="2400" dirty="0">
                <a:solidFill>
                  <a:srgbClr val="000000"/>
                </a:solidFill>
                <a:latin typeface="+mj-lt"/>
              </a:rPr>
              <a:t>we can use a mix of them such as:  </a:t>
            </a:r>
            <a:r>
              <a:rPr lang="en-US" sz="2400" dirty="0" err="1">
                <a:solidFill>
                  <a:srgbClr val="000000"/>
                </a:solidFill>
                <a:latin typeface="+mj-lt"/>
              </a:rPr>
              <a:t>top|left</a:t>
            </a:r>
            <a:r>
              <a:rPr lang="en-US" sz="2400" dirty="0">
                <a:solidFill>
                  <a:srgbClr val="000000"/>
                </a:solidFill>
                <a:latin typeface="+mj-lt"/>
              </a:rPr>
              <a:t>.</a:t>
            </a:r>
          </a:p>
          <a:p>
            <a:pPr marL="0" indent="0" rtl="0">
              <a:spcBef>
                <a:spcPts val="0"/>
              </a:spcBef>
              <a:spcAft>
                <a:spcPts val="0"/>
              </a:spcAft>
              <a:buNone/>
            </a:pPr>
            <a:r>
              <a:rPr lang="en-US" sz="2400" b="0" i="0" u="none" strike="noStrike" dirty="0">
                <a:solidFill>
                  <a:srgbClr val="000000"/>
                </a:solidFill>
                <a:effectLst/>
                <a:latin typeface="+mj-lt"/>
              </a:rPr>
              <a:t>Not any values works for all layouts, instead having errors we do not see any changing on the screen.</a:t>
            </a:r>
            <a:endParaRPr lang="en-US" sz="4000" dirty="0">
              <a:latin typeface="+mj-lt"/>
            </a:endParaRPr>
          </a:p>
        </p:txBody>
      </p:sp>
    </p:spTree>
    <p:extLst>
      <p:ext uri="{BB962C8B-B14F-4D97-AF65-F5344CB8AC3E}">
        <p14:creationId xmlns:p14="http://schemas.microsoft.com/office/powerpoint/2010/main" val="1729472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lstStyle/>
          <a:p>
            <a:r>
              <a:rPr lang="en-US" dirty="0" err="1"/>
              <a:t>layout_gravity</a:t>
            </a:r>
            <a:r>
              <a:rPr lang="en-US" dirty="0"/>
              <a:t>: Horizontal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899160" y="1600201"/>
            <a:ext cx="10972800" cy="1005984"/>
          </a:xfrm>
        </p:spPr>
        <p:txBody>
          <a:bodyPr>
            <a:normAutofit fontScale="70000" lnSpcReduction="20000"/>
          </a:bodyPr>
          <a:lstStyle/>
          <a:p>
            <a:pPr marL="0" indent="0">
              <a:buNone/>
            </a:pPr>
            <a:r>
              <a:rPr lang="en-US" sz="4000" dirty="0">
                <a:solidFill>
                  <a:srgbClr val="000000"/>
                </a:solidFill>
                <a:latin typeface="+mj-lt"/>
                <a:cs typeface="Arial" panose="020B0604020202020204" pitchFamily="34" charset="0"/>
              </a:rPr>
              <a:t>E</a:t>
            </a:r>
            <a:r>
              <a:rPr lang="en-US" sz="4000" b="0" i="0" u="none" strike="noStrike" dirty="0">
                <a:solidFill>
                  <a:srgbClr val="000000"/>
                </a:solidFill>
                <a:effectLst/>
                <a:latin typeface="+mj-lt"/>
                <a:cs typeface="Arial" panose="020B0604020202020204" pitchFamily="34" charset="0"/>
              </a:rPr>
              <a:t>lement can be arranged on top, bottom in the same column. For a horizontal linear layout, </a:t>
            </a:r>
            <a:r>
              <a:rPr lang="en-US" sz="4000" b="0" i="0" u="none" strike="noStrike" dirty="0" err="1">
                <a:solidFill>
                  <a:srgbClr val="000000"/>
                </a:solidFill>
                <a:effectLst/>
                <a:latin typeface="+mj-lt"/>
                <a:cs typeface="Arial" panose="020B0604020202020204" pitchFamily="34" charset="0"/>
              </a:rPr>
              <a:t>layout_gravity</a:t>
            </a:r>
            <a:r>
              <a:rPr lang="en-US" sz="4000" b="0" i="0" u="none" strike="noStrike" dirty="0">
                <a:solidFill>
                  <a:srgbClr val="000000"/>
                </a:solidFill>
                <a:effectLst/>
                <a:latin typeface="+mj-lt"/>
                <a:cs typeface="Arial" panose="020B0604020202020204" pitchFamily="34" charset="0"/>
              </a:rPr>
              <a:t> values do not change columns.</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nvGraphicFramePr>
        <p:xfrm>
          <a:off x="1150620" y="2606185"/>
          <a:ext cx="9898380" cy="3800764"/>
        </p:xfrm>
        <a:graphic>
          <a:graphicData uri="http://schemas.openxmlformats.org/drawingml/2006/table">
            <a:tbl>
              <a:tblPr firstRow="1" bandRow="1">
                <a:tableStyleId>{93296810-A885-4BE3-A3E7-6D5BEEA58F35}</a:tableStyleId>
              </a:tblPr>
              <a:tblGrid>
                <a:gridCol w="4949190">
                  <a:extLst>
                    <a:ext uri="{9D8B030D-6E8A-4147-A177-3AD203B41FA5}">
                      <a16:colId xmlns:a16="http://schemas.microsoft.com/office/drawing/2014/main" val="1640109204"/>
                    </a:ext>
                  </a:extLst>
                </a:gridCol>
                <a:gridCol w="4949190">
                  <a:extLst>
                    <a:ext uri="{9D8B030D-6E8A-4147-A177-3AD203B41FA5}">
                      <a16:colId xmlns:a16="http://schemas.microsoft.com/office/drawing/2014/main" val="4102758557"/>
                    </a:ext>
                  </a:extLst>
                </a:gridCol>
              </a:tblGrid>
              <a:tr h="53340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11942">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a:t>
                      </a:r>
                      <a:endParaRPr lang="en-US" sz="1800" dirty="0">
                        <a:solidFill>
                          <a:srgbClr val="00B050"/>
                        </a:solidFill>
                      </a:endParaRPr>
                    </a:p>
                  </a:txBody>
                  <a:tcPr/>
                </a:tc>
                <a:extLst>
                  <a:ext uri="{0D108BD9-81ED-4DB2-BD59-A6C34878D82A}">
                    <a16:rowId xmlns:a16="http://schemas.microsoft.com/office/drawing/2014/main" val="2869532427"/>
                  </a:ext>
                </a:extLst>
              </a:tr>
              <a:tr h="411942">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2359298540"/>
                  </a:ext>
                </a:extLst>
              </a:tr>
              <a:tr h="411942">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393851481"/>
                  </a:ext>
                </a:extLst>
              </a:tr>
              <a:tr h="720898">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 </a:t>
                      </a:r>
                      <a:r>
                        <a:rPr lang="en-US" sz="1800" b="0" dirty="0">
                          <a:solidFill>
                            <a:schemeClr val="tx1"/>
                          </a:solidFill>
                          <a:effectLst/>
                        </a:rPr>
                        <a:t>at column, </a:t>
                      </a:r>
                      <a:r>
                        <a:rPr lang="en-US" sz="1800" b="0" u="none" strike="noStrike" kern="1200" dirty="0">
                          <a:solidFill>
                            <a:schemeClr val="tx1"/>
                          </a:solidFill>
                          <a:effectLst/>
                        </a:rPr>
                        <a:t>not on the center of the screen.</a:t>
                      </a:r>
                      <a:endParaRPr lang="en-US" dirty="0">
                        <a:solidFill>
                          <a:schemeClr val="tx1"/>
                        </a:solidFill>
                      </a:endParaRPr>
                    </a:p>
                  </a:txBody>
                  <a:tcPr/>
                </a:tc>
                <a:extLst>
                  <a:ext uri="{0D108BD9-81ED-4DB2-BD59-A6C34878D82A}">
                    <a16:rowId xmlns:a16="http://schemas.microsoft.com/office/drawing/2014/main" val="3536089387"/>
                  </a:ext>
                </a:extLst>
              </a:tr>
              <a:tr h="1029855">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p>
                      <a:pPr algn="ctr"/>
                      <a:r>
                        <a:rPr lang="en-US" sz="2000" b="0" u="none" strike="noStrike" kern="1200" dirty="0">
                          <a:solidFill>
                            <a:schemeClr val="dk1"/>
                          </a:solidFill>
                          <a:effectLst/>
                        </a:rPr>
                        <a:t>Not supported change column, nothing error is showed, after that View came back to the default location.</a:t>
                      </a:r>
                      <a:endParaRPr lang="en-US" sz="2000" dirty="0"/>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1561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normAutofit/>
          </a:bodyPr>
          <a:lstStyle/>
          <a:p>
            <a:r>
              <a:rPr lang="en-US" dirty="0" err="1"/>
              <a:t>layout_gravity</a:t>
            </a:r>
            <a:r>
              <a:rPr lang="en-US" dirty="0"/>
              <a:t>: Vertical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609600" y="1600201"/>
            <a:ext cx="10972800" cy="868679"/>
          </a:xfrm>
        </p:spPr>
        <p:txBody>
          <a:bodyPr>
            <a:normAutofit fontScale="77500" lnSpcReduction="20000"/>
          </a:bodyPr>
          <a:lstStyle/>
          <a:p>
            <a:pPr marL="0" indent="0">
              <a:buNone/>
            </a:pPr>
            <a:r>
              <a:rPr lang="en-US" sz="4000" dirty="0">
                <a:solidFill>
                  <a:srgbClr val="000000"/>
                </a:solidFill>
                <a:latin typeface="Calibri" panose="020F0502020204030204" pitchFamily="34" charset="0"/>
              </a:rPr>
              <a:t>O</a:t>
            </a:r>
            <a:r>
              <a:rPr lang="en-US" sz="4000" b="0" i="0" u="none" strike="noStrike" dirty="0">
                <a:solidFill>
                  <a:srgbClr val="000000"/>
                </a:solidFill>
                <a:effectLst/>
                <a:latin typeface="Calibri" panose="020F0502020204030204" pitchFamily="34" charset="0"/>
              </a:rPr>
              <a:t>bject are allowed to move in the same row, but not change column.</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extLst>
              <p:ext uri="{D42A27DB-BD31-4B8C-83A1-F6EECF244321}">
                <p14:modId xmlns:p14="http://schemas.microsoft.com/office/powerpoint/2010/main" val="2520326001"/>
              </p:ext>
            </p:extLst>
          </p:nvPr>
        </p:nvGraphicFramePr>
        <p:xfrm>
          <a:off x="1017270" y="2529523"/>
          <a:ext cx="10157460" cy="3261213"/>
        </p:xfrm>
        <a:graphic>
          <a:graphicData uri="http://schemas.openxmlformats.org/drawingml/2006/table">
            <a:tbl>
              <a:tblPr firstRow="1" bandRow="1">
                <a:tableStyleId>{93296810-A885-4BE3-A3E7-6D5BEEA58F35}</a:tableStyleId>
              </a:tblPr>
              <a:tblGrid>
                <a:gridCol w="5078730">
                  <a:extLst>
                    <a:ext uri="{9D8B030D-6E8A-4147-A177-3AD203B41FA5}">
                      <a16:colId xmlns:a16="http://schemas.microsoft.com/office/drawing/2014/main" val="1640109204"/>
                    </a:ext>
                  </a:extLst>
                </a:gridCol>
                <a:gridCol w="5078730">
                  <a:extLst>
                    <a:ext uri="{9D8B030D-6E8A-4147-A177-3AD203B41FA5}">
                      <a16:colId xmlns:a16="http://schemas.microsoft.com/office/drawing/2014/main" val="4102758557"/>
                    </a:ext>
                  </a:extLst>
                </a:gridCol>
              </a:tblGrid>
              <a:tr h="54492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72264">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sz="1800" dirty="0">
                        <a:solidFill>
                          <a:srgbClr val="FF0000"/>
                        </a:solidFill>
                      </a:endParaRPr>
                    </a:p>
                  </a:txBody>
                  <a:tcPr/>
                </a:tc>
                <a:extLst>
                  <a:ext uri="{0D108BD9-81ED-4DB2-BD59-A6C34878D82A}">
                    <a16:rowId xmlns:a16="http://schemas.microsoft.com/office/drawing/2014/main" val="2869532427"/>
                  </a:ext>
                </a:extLst>
              </a:tr>
              <a:tr h="472264">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p>
                  </a:txBody>
                  <a:tcPr/>
                </a:tc>
                <a:extLst>
                  <a:ext uri="{0D108BD9-81ED-4DB2-BD59-A6C34878D82A}">
                    <a16:rowId xmlns:a16="http://schemas.microsoft.com/office/drawing/2014/main" val="2359298540"/>
                  </a:ext>
                </a:extLst>
              </a:tr>
              <a:tr h="472264">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txBody>
                  <a:tcPr/>
                </a:tc>
                <a:extLst>
                  <a:ext uri="{0D108BD9-81ED-4DB2-BD59-A6C34878D82A}">
                    <a16:rowId xmlns:a16="http://schemas.microsoft.com/office/drawing/2014/main" val="393851481"/>
                  </a:ext>
                </a:extLst>
              </a:tr>
              <a:tr h="472264">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dirty="0">
                        <a:solidFill>
                          <a:schemeClr val="tx1"/>
                        </a:solidFill>
                      </a:endParaRPr>
                    </a:p>
                  </a:txBody>
                  <a:tcPr/>
                </a:tc>
                <a:extLst>
                  <a:ext uri="{0D108BD9-81ED-4DB2-BD59-A6C34878D82A}">
                    <a16:rowId xmlns:a16="http://schemas.microsoft.com/office/drawing/2014/main" val="3536089387"/>
                  </a:ext>
                </a:extLst>
              </a:tr>
              <a:tr h="827237">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FF0000"/>
                        </a:solidFill>
                      </a:endParaRPr>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00711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EFA5-0912-2B5D-BA34-924EA6FE5C4B}"/>
              </a:ext>
            </a:extLst>
          </p:cNvPr>
          <p:cNvSpPr>
            <a:spLocks noGrp="1"/>
          </p:cNvSpPr>
          <p:nvPr>
            <p:ph type="title"/>
          </p:nvPr>
        </p:nvSpPr>
        <p:spPr/>
        <p:txBody>
          <a:bodyPr/>
          <a:lstStyle/>
          <a:p>
            <a:r>
              <a:rPr lang="en-US" dirty="0"/>
              <a:t>gravity</a:t>
            </a:r>
          </a:p>
        </p:txBody>
      </p:sp>
      <p:sp>
        <p:nvSpPr>
          <p:cNvPr id="3" name="Segnaposto contenuto 2">
            <a:extLst>
              <a:ext uri="{FF2B5EF4-FFF2-40B4-BE49-F238E27FC236}">
                <a16:creationId xmlns:a16="http://schemas.microsoft.com/office/drawing/2014/main" id="{AB197853-6E43-6B9A-A84A-8660C0CD4AA8}"/>
              </a:ext>
            </a:extLst>
          </p:cNvPr>
          <p:cNvSpPr>
            <a:spLocks noGrp="1"/>
          </p:cNvSpPr>
          <p:nvPr>
            <p:ph idx="1"/>
          </p:nvPr>
        </p:nvSpPr>
        <p:spPr>
          <a:xfrm>
            <a:off x="609600" y="1600201"/>
            <a:ext cx="10972800" cy="3870959"/>
          </a:xfrm>
        </p:spPr>
        <p:txBody>
          <a:bodyPr>
            <a:normAutofit/>
          </a:bodyPr>
          <a:lstStyle/>
          <a:p>
            <a:pPr marL="0" indent="0" rtl="0">
              <a:spcBef>
                <a:spcPts val="0"/>
              </a:spcBef>
              <a:spcAft>
                <a:spcPts val="0"/>
              </a:spcAft>
              <a:buNone/>
            </a:pPr>
            <a:r>
              <a:rPr lang="en-US" sz="2400" b="0" i="0" u="none" strike="noStrike" dirty="0">
                <a:solidFill>
                  <a:srgbClr val="000000"/>
                </a:solidFill>
                <a:effectLst/>
              </a:rPr>
              <a:t>Control where the contents of the View should appear inside the View ex: the text of </a:t>
            </a:r>
            <a:r>
              <a:rPr lang="en-US" sz="2400" b="0" i="0" u="none" strike="noStrike" dirty="0" err="1">
                <a:solidFill>
                  <a:srgbClr val="000000"/>
                </a:solidFill>
                <a:effectLst/>
              </a:rPr>
              <a:t>textView</a:t>
            </a:r>
            <a:r>
              <a:rPr lang="en-US" sz="2400" b="0" i="0" u="none" strike="noStrike" dirty="0">
                <a:solidFill>
                  <a:srgbClr val="000000"/>
                </a:solidFill>
                <a:effectLst/>
              </a:rPr>
              <a:t>. The view must be bigger than the content inside to see the effect of it, if the View is </a:t>
            </a:r>
            <a:r>
              <a:rPr lang="en-US" sz="2400" b="0" i="0" u="none" strike="noStrike" dirty="0" err="1">
                <a:solidFill>
                  <a:srgbClr val="000000"/>
                </a:solidFill>
                <a:effectLst/>
              </a:rPr>
              <a:t>wrap_content</a:t>
            </a:r>
            <a:r>
              <a:rPr lang="en-US" sz="2400" b="0" i="0" u="none" strike="noStrike" dirty="0">
                <a:solidFill>
                  <a:srgbClr val="000000"/>
                </a:solidFill>
                <a:effectLst/>
              </a:rPr>
              <a:t> is height and width we never will see any effect. </a:t>
            </a:r>
          </a:p>
          <a:p>
            <a:pPr marL="0" indent="0" rtl="0">
              <a:spcBef>
                <a:spcPts val="0"/>
              </a:spcBef>
              <a:spcAft>
                <a:spcPts val="0"/>
              </a:spcAft>
              <a:buNone/>
            </a:pPr>
            <a:r>
              <a:rPr lang="en-US" sz="2400" dirty="0">
                <a:solidFill>
                  <a:srgbClr val="000000"/>
                </a:solidFill>
              </a:rPr>
              <a:t>Values are:</a:t>
            </a:r>
          </a:p>
          <a:p>
            <a:pPr marL="0" indent="0" rtl="0">
              <a:spcBef>
                <a:spcPts val="0"/>
              </a:spcBef>
              <a:spcAft>
                <a:spcPts val="0"/>
              </a:spcAft>
              <a:buNone/>
            </a:pPr>
            <a:endParaRPr lang="en-US" sz="2400" dirty="0">
              <a:solidFill>
                <a:srgbClr val="000000"/>
              </a:solidFill>
            </a:endParaRPr>
          </a:p>
          <a:p>
            <a:pPr rtl="0">
              <a:spcBef>
                <a:spcPts val="0"/>
              </a:spcBef>
              <a:spcAft>
                <a:spcPts val="0"/>
              </a:spcAft>
              <a:buFont typeface="Wingdings" panose="05000000000000000000" pitchFamily="2" charset="2"/>
              <a:buChar char="Ø"/>
            </a:pPr>
            <a:r>
              <a:rPr lang="en-US" sz="2400" b="1" i="0" u="none" strike="noStrike" dirty="0" err="1">
                <a:effectLst/>
              </a:rPr>
              <a:t>android:gravity</a:t>
            </a:r>
            <a:r>
              <a:rPr lang="en-US" sz="2400" b="1" i="0" u="none" strike="noStrike" dirty="0">
                <a:solidFill>
                  <a:schemeClr val="accent6">
                    <a:lumMod val="75000"/>
                  </a:schemeClr>
                </a:solidFill>
                <a:effectLst/>
              </a:rPr>
              <a:t>=”</a:t>
            </a:r>
            <a:r>
              <a:rPr lang="en-US" sz="2400" b="1" i="1" u="none" strike="noStrike" dirty="0">
                <a:solidFill>
                  <a:schemeClr val="accent6">
                    <a:lumMod val="75000"/>
                  </a:schemeClr>
                </a:solidFill>
                <a:effectLst/>
              </a:rPr>
              <a:t>right</a:t>
            </a:r>
            <a:r>
              <a:rPr lang="en-US" sz="2400" b="1" i="0" u="none" strike="noStrike" dirty="0">
                <a:solidFill>
                  <a:schemeClr val="accent6">
                    <a:lumMod val="75000"/>
                  </a:schemeClr>
                </a:solidFill>
                <a:effectLst/>
              </a:rPr>
              <a:t>”</a:t>
            </a:r>
            <a:endParaRPr lang="en-US" sz="1800" b="1"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b="1" i="0" u="none" strike="noStrike" dirty="0" err="1">
                <a:effectLst/>
              </a:rPr>
              <a:t>android:gravity</a:t>
            </a:r>
            <a:r>
              <a:rPr lang="en-US" sz="2400" b="1" i="0" u="none" strike="noStrike" dirty="0">
                <a:solidFill>
                  <a:schemeClr val="accent6">
                    <a:lumMod val="75000"/>
                  </a:schemeClr>
                </a:solidFill>
                <a:effectLst/>
              </a:rPr>
              <a:t>=”</a:t>
            </a:r>
            <a:r>
              <a:rPr lang="en-US" sz="2400" b="1" i="1" u="none" strike="noStrike" dirty="0">
                <a:solidFill>
                  <a:schemeClr val="accent6">
                    <a:lumMod val="75000"/>
                  </a:schemeClr>
                </a:solidFill>
                <a:effectLst/>
              </a:rPr>
              <a:t>left</a:t>
            </a:r>
            <a:r>
              <a:rPr lang="en-US" sz="2400" b="1" i="0" u="none" strike="noStrike" dirty="0">
                <a:solidFill>
                  <a:schemeClr val="accent6">
                    <a:lumMod val="75000"/>
                  </a:schemeClr>
                </a:solidFill>
                <a:effectLst/>
              </a:rPr>
              <a:t>”</a:t>
            </a:r>
            <a:endParaRPr lang="en-US" sz="1800" b="1"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b="1" i="0" u="none" strike="noStrike" dirty="0" err="1">
                <a:effectLst/>
              </a:rPr>
              <a:t>android:gravity</a:t>
            </a:r>
            <a:r>
              <a:rPr lang="en-US" sz="2400" b="1" i="0" u="none" strike="noStrike" dirty="0">
                <a:solidFill>
                  <a:schemeClr val="accent6">
                    <a:lumMod val="75000"/>
                  </a:schemeClr>
                </a:solidFill>
                <a:effectLst/>
              </a:rPr>
              <a:t>=”</a:t>
            </a:r>
            <a:r>
              <a:rPr lang="en-US" sz="2400" b="1" i="1" u="none" strike="noStrike" dirty="0" err="1">
                <a:solidFill>
                  <a:schemeClr val="accent6">
                    <a:lumMod val="75000"/>
                  </a:schemeClr>
                </a:solidFill>
                <a:effectLst/>
              </a:rPr>
              <a:t>center_vertical</a:t>
            </a:r>
            <a:r>
              <a:rPr lang="en-US" sz="2400" b="1" i="0" u="none" strike="noStrike" dirty="0">
                <a:solidFill>
                  <a:schemeClr val="accent6">
                    <a:lumMod val="75000"/>
                  </a:schemeClr>
                </a:solidFill>
                <a:effectLst/>
              </a:rPr>
              <a:t>”</a:t>
            </a:r>
            <a:endParaRPr lang="en-US" sz="1800" b="1"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b="1" i="0" u="none" strike="noStrike" dirty="0" err="1">
                <a:effectLst/>
              </a:rPr>
              <a:t>android:gravity</a:t>
            </a:r>
            <a:r>
              <a:rPr lang="en-US" sz="2400" b="1" i="0" u="none" strike="noStrike" dirty="0">
                <a:solidFill>
                  <a:schemeClr val="accent6">
                    <a:lumMod val="75000"/>
                  </a:schemeClr>
                </a:solidFill>
                <a:effectLst/>
              </a:rPr>
              <a:t>=”</a:t>
            </a:r>
            <a:r>
              <a:rPr lang="en-US" sz="2400" b="1" i="1" u="none" strike="noStrike" dirty="0">
                <a:solidFill>
                  <a:schemeClr val="accent6">
                    <a:lumMod val="75000"/>
                  </a:schemeClr>
                </a:solidFill>
                <a:effectLst/>
              </a:rPr>
              <a:t>center</a:t>
            </a:r>
            <a:r>
              <a:rPr lang="en-US" sz="2400" b="1" i="0" u="none" strike="noStrike" dirty="0">
                <a:solidFill>
                  <a:schemeClr val="accent6">
                    <a:lumMod val="75000"/>
                  </a:schemeClr>
                </a:solidFill>
                <a:effectLst/>
              </a:rPr>
              <a:t>”</a:t>
            </a:r>
            <a:endParaRPr lang="en-US" sz="1800" b="1"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b="1" i="0" u="none" strike="noStrike" dirty="0" err="1">
                <a:effectLst/>
              </a:rPr>
              <a:t>android:gravity</a:t>
            </a:r>
            <a:r>
              <a:rPr lang="en-US" sz="2400" b="1" i="0" u="none" strike="noStrike" dirty="0">
                <a:solidFill>
                  <a:schemeClr val="accent6">
                    <a:lumMod val="75000"/>
                  </a:schemeClr>
                </a:solidFill>
                <a:effectLst/>
              </a:rPr>
              <a:t>=”</a:t>
            </a:r>
            <a:r>
              <a:rPr lang="en-US" sz="2400" b="1" i="1" u="none" strike="noStrike" dirty="0" err="1">
                <a:solidFill>
                  <a:schemeClr val="accent6">
                    <a:lumMod val="75000"/>
                  </a:schemeClr>
                </a:solidFill>
                <a:effectLst/>
              </a:rPr>
              <a:t>bottom|right</a:t>
            </a:r>
            <a:r>
              <a:rPr lang="en-US" sz="2400" b="1" i="0" u="none" strike="noStrike" dirty="0">
                <a:solidFill>
                  <a:schemeClr val="accent6">
                    <a:lumMod val="75000"/>
                  </a:schemeClr>
                </a:solidFill>
                <a:effectLst/>
              </a:rPr>
              <a:t>”</a:t>
            </a:r>
            <a:endParaRPr lang="en-US" sz="1800" b="1" dirty="0">
              <a:solidFill>
                <a:schemeClr val="accent6">
                  <a:lumMod val="75000"/>
                </a:schemeClr>
              </a:solidFill>
              <a:effectLst/>
            </a:endParaRPr>
          </a:p>
          <a:p>
            <a:pPr marL="0" indent="0">
              <a:buNone/>
            </a:pPr>
            <a:endParaRPr lang="en-US" sz="2400" b="0" i="0" u="none" strike="noStrike" dirty="0">
              <a:solidFill>
                <a:srgbClr val="000000"/>
              </a:solidFill>
              <a:effectLst/>
            </a:endParaRPr>
          </a:p>
        </p:txBody>
      </p:sp>
      <p:sp>
        <p:nvSpPr>
          <p:cNvPr id="4" name="Rettangolo 3">
            <a:extLst>
              <a:ext uri="{FF2B5EF4-FFF2-40B4-BE49-F238E27FC236}">
                <a16:creationId xmlns:a16="http://schemas.microsoft.com/office/drawing/2014/main" id="{33565525-C35F-9567-E2C5-AF5083B8AD3A}"/>
              </a:ext>
            </a:extLst>
          </p:cNvPr>
          <p:cNvSpPr/>
          <p:nvPr/>
        </p:nvSpPr>
        <p:spPr>
          <a:xfrm>
            <a:off x="6635115" y="3097896"/>
            <a:ext cx="4358640" cy="281551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ln>
                <a:solidFill>
                  <a:sysClr val="windowText" lastClr="000000"/>
                </a:solidFill>
              </a:ln>
              <a:solidFill>
                <a:schemeClr val="bg1">
                  <a:lumMod val="50000"/>
                </a:schemeClr>
              </a:solidFill>
            </a:endParaRPr>
          </a:p>
        </p:txBody>
      </p:sp>
      <p:sp>
        <p:nvSpPr>
          <p:cNvPr id="6" name="CasellaDiTesto 5">
            <a:extLst>
              <a:ext uri="{FF2B5EF4-FFF2-40B4-BE49-F238E27FC236}">
                <a16:creationId xmlns:a16="http://schemas.microsoft.com/office/drawing/2014/main" id="{D3649D94-618B-A6F1-5510-7000E8DD4DE0}"/>
              </a:ext>
            </a:extLst>
          </p:cNvPr>
          <p:cNvSpPr txBox="1"/>
          <p:nvPr/>
        </p:nvSpPr>
        <p:spPr>
          <a:xfrm>
            <a:off x="6659880" y="3198167"/>
            <a:ext cx="822960" cy="461665"/>
          </a:xfrm>
          <a:prstGeom prst="rect">
            <a:avLst/>
          </a:prstGeom>
          <a:noFill/>
        </p:spPr>
        <p:txBody>
          <a:bodyPr wrap="square" rtlCol="0">
            <a:spAutoFit/>
          </a:bodyPr>
          <a:lstStyle/>
          <a:p>
            <a:r>
              <a:rPr lang="en-US" sz="2400" b="1" dirty="0">
                <a:ln>
                  <a:solidFill>
                    <a:sysClr val="windowText" lastClr="000000"/>
                  </a:solidFill>
                </a:ln>
                <a:solidFill>
                  <a:srgbClr val="002060"/>
                </a:solidFill>
              </a:rPr>
              <a:t>Left</a:t>
            </a:r>
          </a:p>
        </p:txBody>
      </p:sp>
      <p:sp>
        <p:nvSpPr>
          <p:cNvPr id="8" name="CasellaDiTesto 7">
            <a:extLst>
              <a:ext uri="{FF2B5EF4-FFF2-40B4-BE49-F238E27FC236}">
                <a16:creationId xmlns:a16="http://schemas.microsoft.com/office/drawing/2014/main" id="{EDB3F7AB-910A-160B-D34D-4B1ACCF49749}"/>
              </a:ext>
            </a:extLst>
          </p:cNvPr>
          <p:cNvSpPr txBox="1"/>
          <p:nvPr/>
        </p:nvSpPr>
        <p:spPr>
          <a:xfrm>
            <a:off x="10146030" y="3245940"/>
            <a:ext cx="990600" cy="461665"/>
          </a:xfrm>
          <a:prstGeom prst="rect">
            <a:avLst/>
          </a:prstGeom>
          <a:noFill/>
        </p:spPr>
        <p:txBody>
          <a:bodyPr wrap="square">
            <a:spAutoFit/>
          </a:bodyPr>
          <a:lstStyle/>
          <a:p>
            <a:r>
              <a:rPr lang="en-US" sz="2400" b="1" dirty="0">
                <a:ln>
                  <a:solidFill>
                    <a:sysClr val="windowText" lastClr="000000"/>
                  </a:solidFill>
                </a:ln>
                <a:solidFill>
                  <a:srgbClr val="FF0000"/>
                </a:solidFill>
              </a:rPr>
              <a:t>Right</a:t>
            </a:r>
          </a:p>
        </p:txBody>
      </p:sp>
      <p:sp>
        <p:nvSpPr>
          <p:cNvPr id="10" name="CasellaDiTesto 9">
            <a:extLst>
              <a:ext uri="{FF2B5EF4-FFF2-40B4-BE49-F238E27FC236}">
                <a16:creationId xmlns:a16="http://schemas.microsoft.com/office/drawing/2014/main" id="{93A6B3BB-0361-46D4-34C0-5E45471D853B}"/>
              </a:ext>
            </a:extLst>
          </p:cNvPr>
          <p:cNvSpPr txBox="1"/>
          <p:nvPr/>
        </p:nvSpPr>
        <p:spPr>
          <a:xfrm>
            <a:off x="7724775" y="4389754"/>
            <a:ext cx="2179320" cy="461665"/>
          </a:xfrm>
          <a:prstGeom prst="rect">
            <a:avLst/>
          </a:prstGeom>
          <a:noFill/>
        </p:spPr>
        <p:txBody>
          <a:bodyPr wrap="square">
            <a:spAutoFit/>
          </a:bodyPr>
          <a:lstStyle/>
          <a:p>
            <a:pPr algn="ctr"/>
            <a:r>
              <a:rPr lang="en-US" sz="2400" b="1" dirty="0">
                <a:ln>
                  <a:solidFill>
                    <a:sysClr val="windowText" lastClr="000000"/>
                  </a:solidFill>
                </a:ln>
                <a:solidFill>
                  <a:schemeClr val="bg1">
                    <a:lumMod val="50000"/>
                  </a:schemeClr>
                </a:solidFill>
              </a:rPr>
              <a:t>Center</a:t>
            </a:r>
          </a:p>
        </p:txBody>
      </p:sp>
      <p:sp>
        <p:nvSpPr>
          <p:cNvPr id="12" name="CasellaDiTesto 11">
            <a:extLst>
              <a:ext uri="{FF2B5EF4-FFF2-40B4-BE49-F238E27FC236}">
                <a16:creationId xmlns:a16="http://schemas.microsoft.com/office/drawing/2014/main" id="{8941CC2D-41D4-2967-26FE-BE53E478B927}"/>
              </a:ext>
            </a:extLst>
          </p:cNvPr>
          <p:cNvSpPr txBox="1"/>
          <p:nvPr/>
        </p:nvSpPr>
        <p:spPr>
          <a:xfrm>
            <a:off x="8183880" y="5394303"/>
            <a:ext cx="1310640" cy="461665"/>
          </a:xfrm>
          <a:prstGeom prst="rect">
            <a:avLst/>
          </a:prstGeom>
          <a:noFill/>
        </p:spPr>
        <p:txBody>
          <a:bodyPr wrap="square">
            <a:spAutoFit/>
          </a:bodyPr>
          <a:lstStyle/>
          <a:p>
            <a:r>
              <a:rPr lang="en-US" sz="2400" b="1" dirty="0">
                <a:ln>
                  <a:solidFill>
                    <a:sysClr val="windowText" lastClr="000000"/>
                  </a:solidFill>
                </a:ln>
                <a:solidFill>
                  <a:schemeClr val="accent1"/>
                </a:solidFill>
              </a:rPr>
              <a:t>Bottom</a:t>
            </a:r>
          </a:p>
        </p:txBody>
      </p:sp>
      <p:sp>
        <p:nvSpPr>
          <p:cNvPr id="18" name="CasellaDiTesto 17">
            <a:extLst>
              <a:ext uri="{FF2B5EF4-FFF2-40B4-BE49-F238E27FC236}">
                <a16:creationId xmlns:a16="http://schemas.microsoft.com/office/drawing/2014/main" id="{CFB0F466-292C-890A-0EA2-CB0B3AEBD2DC}"/>
              </a:ext>
            </a:extLst>
          </p:cNvPr>
          <p:cNvSpPr txBox="1"/>
          <p:nvPr/>
        </p:nvSpPr>
        <p:spPr>
          <a:xfrm>
            <a:off x="7414260" y="3097896"/>
            <a:ext cx="2849880" cy="830997"/>
          </a:xfrm>
          <a:prstGeom prst="rect">
            <a:avLst/>
          </a:prstGeom>
          <a:noFill/>
        </p:spPr>
        <p:txBody>
          <a:bodyPr wrap="square">
            <a:spAutoFit/>
          </a:bodyPr>
          <a:lstStyle/>
          <a:p>
            <a:pPr algn="ctr"/>
            <a:r>
              <a:rPr lang="en-US" sz="2400" b="1" dirty="0">
                <a:ln>
                  <a:solidFill>
                    <a:sysClr val="windowText" lastClr="000000"/>
                  </a:solidFill>
                </a:ln>
                <a:solidFill>
                  <a:srgbClr val="92D050"/>
                </a:solidFill>
              </a:rPr>
              <a:t>Top </a:t>
            </a:r>
          </a:p>
          <a:p>
            <a:pPr algn="ctr"/>
            <a:r>
              <a:rPr lang="en-US" sz="2400" b="1" dirty="0" err="1">
                <a:ln>
                  <a:solidFill>
                    <a:sysClr val="windowText" lastClr="000000"/>
                  </a:solidFill>
                </a:ln>
                <a:solidFill>
                  <a:srgbClr val="92D050"/>
                </a:solidFill>
              </a:rPr>
              <a:t>Center_horizontal</a:t>
            </a:r>
            <a:endParaRPr lang="en-US" sz="2400" b="1" dirty="0">
              <a:ln>
                <a:solidFill>
                  <a:sysClr val="windowText" lastClr="000000"/>
                </a:solidFill>
              </a:ln>
              <a:solidFill>
                <a:srgbClr val="92D050"/>
              </a:solidFill>
            </a:endParaRPr>
          </a:p>
        </p:txBody>
      </p:sp>
      <p:sp>
        <p:nvSpPr>
          <p:cNvPr id="23" name="CasellaDiTesto 22">
            <a:extLst>
              <a:ext uri="{FF2B5EF4-FFF2-40B4-BE49-F238E27FC236}">
                <a16:creationId xmlns:a16="http://schemas.microsoft.com/office/drawing/2014/main" id="{73CF217E-EE4C-2601-68DD-A87E40EF7FB1}"/>
              </a:ext>
            </a:extLst>
          </p:cNvPr>
          <p:cNvSpPr txBox="1"/>
          <p:nvPr/>
        </p:nvSpPr>
        <p:spPr>
          <a:xfrm>
            <a:off x="6112193" y="4400867"/>
            <a:ext cx="2575560" cy="369332"/>
          </a:xfrm>
          <a:prstGeom prst="rect">
            <a:avLst/>
          </a:prstGeom>
          <a:noFill/>
        </p:spPr>
        <p:txBody>
          <a:bodyPr wrap="square">
            <a:spAutoFit/>
          </a:bodyPr>
          <a:lstStyle/>
          <a:p>
            <a:pPr algn="ctr"/>
            <a:r>
              <a:rPr lang="en-US" b="1" dirty="0" err="1">
                <a:ln>
                  <a:solidFill>
                    <a:sysClr val="windowText" lastClr="000000"/>
                  </a:solidFill>
                </a:ln>
                <a:solidFill>
                  <a:schemeClr val="bg1">
                    <a:lumMod val="50000"/>
                  </a:schemeClr>
                </a:solidFill>
              </a:rPr>
              <a:t>Center_vertical</a:t>
            </a:r>
            <a:endParaRPr lang="en-US" b="1" dirty="0">
              <a:ln>
                <a:solidFill>
                  <a:sysClr val="windowText" lastClr="000000"/>
                </a:solidFill>
              </a:ln>
              <a:solidFill>
                <a:schemeClr val="bg1">
                  <a:lumMod val="50000"/>
                </a:schemeClr>
              </a:solidFill>
            </a:endParaRPr>
          </a:p>
        </p:txBody>
      </p:sp>
    </p:spTree>
    <p:extLst>
      <p:ext uri="{BB962C8B-B14F-4D97-AF65-F5344CB8AC3E}">
        <p14:creationId xmlns:p14="http://schemas.microsoft.com/office/powerpoint/2010/main" val="339431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B8CDAA70-98B1-E561-5A80-A737431EF3EE}"/>
              </a:ext>
            </a:extLst>
          </p:cNvPr>
          <p:cNvPicPr>
            <a:picLocks noChangeAspect="1"/>
          </p:cNvPicPr>
          <p:nvPr/>
        </p:nvPicPr>
        <p:blipFill>
          <a:blip r:embed="rId3"/>
          <a:stretch>
            <a:fillRect/>
          </a:stretch>
        </p:blipFill>
        <p:spPr>
          <a:xfrm>
            <a:off x="6689048" y="2365392"/>
            <a:ext cx="3917994" cy="3271052"/>
          </a:xfrm>
          <a:prstGeom prst="rect">
            <a:avLst/>
          </a:prstGeom>
        </p:spPr>
      </p:pic>
      <p:sp>
        <p:nvSpPr>
          <p:cNvPr id="2" name="Titolo 1">
            <a:extLst>
              <a:ext uri="{FF2B5EF4-FFF2-40B4-BE49-F238E27FC236}">
                <a16:creationId xmlns:a16="http://schemas.microsoft.com/office/drawing/2014/main" id="{F997E187-3046-3A91-B812-A298EC846A96}"/>
              </a:ext>
            </a:extLst>
          </p:cNvPr>
          <p:cNvSpPr>
            <a:spLocks noGrp="1"/>
          </p:cNvSpPr>
          <p:nvPr>
            <p:ph type="title"/>
          </p:nvPr>
        </p:nvSpPr>
        <p:spPr/>
        <p:txBody>
          <a:bodyPr/>
          <a:lstStyle/>
          <a:p>
            <a:r>
              <a:rPr lang="en-US" dirty="0" err="1"/>
              <a:t>layout_margin</a:t>
            </a:r>
            <a:r>
              <a:rPr lang="en-US" dirty="0"/>
              <a:t> &amp; padding</a:t>
            </a:r>
          </a:p>
        </p:txBody>
      </p:sp>
      <p:sp>
        <p:nvSpPr>
          <p:cNvPr id="3" name="Segnaposto contenuto 2">
            <a:extLst>
              <a:ext uri="{FF2B5EF4-FFF2-40B4-BE49-F238E27FC236}">
                <a16:creationId xmlns:a16="http://schemas.microsoft.com/office/drawing/2014/main" id="{AF05E69D-8527-378E-FD65-E9CB2D1D1C47}"/>
              </a:ext>
            </a:extLst>
          </p:cNvPr>
          <p:cNvSpPr>
            <a:spLocks noGrp="1"/>
          </p:cNvSpPr>
          <p:nvPr>
            <p:ph idx="1"/>
          </p:nvPr>
        </p:nvSpPr>
        <p:spPr>
          <a:xfrm>
            <a:off x="609600" y="1600201"/>
            <a:ext cx="5608322" cy="830997"/>
          </a:xfrm>
        </p:spPr>
        <p:txBody>
          <a:bodyPr>
            <a:normAutofit/>
          </a:bodyPr>
          <a:lstStyle/>
          <a:p>
            <a:pPr marL="0" indent="0">
              <a:buNone/>
            </a:pPr>
            <a:r>
              <a:rPr lang="en-US" sz="2400" b="1" dirty="0" err="1"/>
              <a:t>layout_margin</a:t>
            </a:r>
            <a:r>
              <a:rPr lang="en-US" sz="2400" dirty="0"/>
              <a:t>: margin is the space outside the view between itself and its container. </a:t>
            </a:r>
          </a:p>
        </p:txBody>
      </p:sp>
      <p:sp>
        <p:nvSpPr>
          <p:cNvPr id="5" name="CasellaDiTesto 4">
            <a:extLst>
              <a:ext uri="{FF2B5EF4-FFF2-40B4-BE49-F238E27FC236}">
                <a16:creationId xmlns:a16="http://schemas.microsoft.com/office/drawing/2014/main" id="{66879D60-AD10-6708-F4C9-04F493AA3814}"/>
              </a:ext>
            </a:extLst>
          </p:cNvPr>
          <p:cNvSpPr txBox="1"/>
          <p:nvPr/>
        </p:nvSpPr>
        <p:spPr>
          <a:xfrm>
            <a:off x="6217922" y="1600201"/>
            <a:ext cx="6355078" cy="830997"/>
          </a:xfrm>
          <a:prstGeom prst="rect">
            <a:avLst/>
          </a:prstGeom>
          <a:noFill/>
        </p:spPr>
        <p:txBody>
          <a:bodyPr wrap="square">
            <a:spAutoFit/>
          </a:bodyPr>
          <a:lstStyle/>
          <a:p>
            <a:r>
              <a:rPr lang="en-US" sz="2400" b="1" dirty="0"/>
              <a:t>padding</a:t>
            </a:r>
            <a:r>
              <a:rPr lang="en-US" sz="2400" dirty="0"/>
              <a:t>: space inside the view between its boundaries and its content.</a:t>
            </a:r>
          </a:p>
        </p:txBody>
      </p:sp>
      <p:pic>
        <p:nvPicPr>
          <p:cNvPr id="13" name="Immagine 12">
            <a:extLst>
              <a:ext uri="{FF2B5EF4-FFF2-40B4-BE49-F238E27FC236}">
                <a16:creationId xmlns:a16="http://schemas.microsoft.com/office/drawing/2014/main" id="{36A9C4ED-3D64-4613-31D6-9EE6F3BBA3C9}"/>
              </a:ext>
            </a:extLst>
          </p:cNvPr>
          <p:cNvPicPr>
            <a:picLocks noChangeAspect="1"/>
          </p:cNvPicPr>
          <p:nvPr/>
        </p:nvPicPr>
        <p:blipFill rotWithShape="1">
          <a:blip r:embed="rId4"/>
          <a:srcRect t="1812" b="6537"/>
          <a:stretch/>
        </p:blipFill>
        <p:spPr>
          <a:xfrm>
            <a:off x="1309326" y="2365392"/>
            <a:ext cx="3705948" cy="3205246"/>
          </a:xfrm>
          <a:prstGeom prst="rect">
            <a:avLst/>
          </a:prstGeom>
        </p:spPr>
      </p:pic>
      <p:sp>
        <p:nvSpPr>
          <p:cNvPr id="15" name="CasellaDiTesto 14">
            <a:extLst>
              <a:ext uri="{FF2B5EF4-FFF2-40B4-BE49-F238E27FC236}">
                <a16:creationId xmlns:a16="http://schemas.microsoft.com/office/drawing/2014/main" id="{CE053954-2541-F770-4C46-1BFA0557EE33}"/>
              </a:ext>
            </a:extLst>
          </p:cNvPr>
          <p:cNvSpPr txBox="1"/>
          <p:nvPr/>
        </p:nvSpPr>
        <p:spPr>
          <a:xfrm>
            <a:off x="944880" y="5755304"/>
            <a:ext cx="4648200" cy="707886"/>
          </a:xfrm>
          <a:prstGeom prst="rect">
            <a:avLst/>
          </a:prstGeom>
          <a:noFill/>
        </p:spPr>
        <p:txBody>
          <a:bodyPr wrap="square" rtlCol="0">
            <a:spAutoFit/>
          </a:bodyPr>
          <a:lstStyle/>
          <a:p>
            <a:r>
              <a:rPr lang="en-US" sz="2000" dirty="0"/>
              <a:t>The Welcome </a:t>
            </a:r>
            <a:r>
              <a:rPr lang="en-US" sz="2000" dirty="0" err="1"/>
              <a:t>TextView</a:t>
            </a:r>
            <a:r>
              <a:rPr lang="en-US" sz="2000" dirty="0"/>
              <a:t> has a padding of 50dp which correspond to its height.</a:t>
            </a:r>
          </a:p>
        </p:txBody>
      </p:sp>
      <p:sp>
        <p:nvSpPr>
          <p:cNvPr id="21" name="CasellaDiTesto 20">
            <a:extLst>
              <a:ext uri="{FF2B5EF4-FFF2-40B4-BE49-F238E27FC236}">
                <a16:creationId xmlns:a16="http://schemas.microsoft.com/office/drawing/2014/main" id="{8CD3C7B9-2F93-810C-E8F2-3B8E84BBD818}"/>
              </a:ext>
            </a:extLst>
          </p:cNvPr>
          <p:cNvSpPr txBox="1"/>
          <p:nvPr/>
        </p:nvSpPr>
        <p:spPr>
          <a:xfrm>
            <a:off x="6263640" y="5792919"/>
            <a:ext cx="6309360" cy="707886"/>
          </a:xfrm>
          <a:prstGeom prst="rect">
            <a:avLst/>
          </a:prstGeom>
          <a:noFill/>
        </p:spPr>
        <p:txBody>
          <a:bodyPr wrap="square">
            <a:spAutoFit/>
          </a:bodyPr>
          <a:lstStyle/>
          <a:p>
            <a:r>
              <a:rPr lang="en-US" sz="2000" dirty="0"/>
              <a:t>The Welcome </a:t>
            </a:r>
            <a:r>
              <a:rPr lang="en-US" sz="2000" dirty="0" err="1"/>
              <a:t>TextView</a:t>
            </a:r>
            <a:r>
              <a:rPr lang="en-US" sz="2000" dirty="0"/>
              <a:t>  is distant from all other 50dp views always remaining within its linear layout line.</a:t>
            </a:r>
          </a:p>
        </p:txBody>
      </p:sp>
      <p:sp>
        <p:nvSpPr>
          <p:cNvPr id="22" name="Rettangolo 21">
            <a:extLst>
              <a:ext uri="{FF2B5EF4-FFF2-40B4-BE49-F238E27FC236}">
                <a16:creationId xmlns:a16="http://schemas.microsoft.com/office/drawing/2014/main" id="{E32D0915-8DDB-8C6E-1194-9E501B9E7EAE}"/>
              </a:ext>
            </a:extLst>
          </p:cNvPr>
          <p:cNvSpPr/>
          <p:nvPr/>
        </p:nvSpPr>
        <p:spPr>
          <a:xfrm>
            <a:off x="6689048" y="2910839"/>
            <a:ext cx="3917994" cy="15159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80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C2F4C-B8C4-72AB-E7E1-3F87043FA8FD}"/>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058C2C2B-BF14-F2D2-C295-13212414AEAC}"/>
              </a:ext>
            </a:extLst>
          </p:cNvPr>
          <p:cNvSpPr>
            <a:spLocks noGrp="1"/>
          </p:cNvSpPr>
          <p:nvPr>
            <p:ph idx="1"/>
          </p:nvPr>
        </p:nvSpPr>
        <p:spPr>
          <a:xfrm>
            <a:off x="609600" y="1600201"/>
            <a:ext cx="10972800" cy="1223217"/>
          </a:xfrm>
        </p:spPr>
        <p:txBody>
          <a:bodyPr>
            <a:normAutofit/>
          </a:bodyPr>
          <a:lstStyle/>
          <a:p>
            <a:pPr>
              <a:spcBef>
                <a:spcPts val="0"/>
              </a:spcBef>
            </a:pPr>
            <a:r>
              <a:rPr lang="en-US" sz="2400" b="0" i="0" u="none" strike="noStrike" dirty="0">
                <a:solidFill>
                  <a:srgbClr val="000000"/>
                </a:solidFill>
                <a:effectLst/>
              </a:rPr>
              <a:t>If we have a single </a:t>
            </a:r>
            <a:r>
              <a:rPr lang="en-US" sz="2400" dirty="0">
                <a:solidFill>
                  <a:srgbClr val="000000"/>
                </a:solidFill>
              </a:rPr>
              <a:t>View, A</a:t>
            </a:r>
            <a:r>
              <a:rPr lang="en-US" sz="2400" b="0" i="0" u="none" strike="noStrike" dirty="0">
                <a:solidFill>
                  <a:srgbClr val="000000"/>
                </a:solidFill>
                <a:effectLst/>
              </a:rPr>
              <a:t>ndroid padding applied to the parent looks the same as the Android margin applied to the child.</a:t>
            </a:r>
          </a:p>
          <a:p>
            <a:pPr>
              <a:spcBef>
                <a:spcPts val="0"/>
              </a:spcBef>
            </a:pPr>
            <a:r>
              <a:rPr lang="en-US" sz="2400" dirty="0">
                <a:solidFill>
                  <a:srgbClr val="000000"/>
                </a:solidFill>
              </a:rPr>
              <a:t>We can apply both the attributes</a:t>
            </a:r>
            <a:endParaRPr lang="en-US" sz="2400" b="0" i="0" u="none" strike="noStrike" dirty="0">
              <a:solidFill>
                <a:srgbClr val="000000"/>
              </a:solidFill>
              <a:effectLst/>
            </a:endParaRPr>
          </a:p>
          <a:p>
            <a:pPr>
              <a:spcBef>
                <a:spcPts val="0"/>
              </a:spcBef>
            </a:pPr>
            <a:endParaRPr lang="en-US" sz="4000" b="0" dirty="0">
              <a:effectLst/>
            </a:endParaRPr>
          </a:p>
          <a:p>
            <a:pPr marL="0" indent="0">
              <a:buNone/>
            </a:pPr>
            <a:endParaRPr lang="en-US" dirty="0"/>
          </a:p>
        </p:txBody>
      </p:sp>
      <p:sp>
        <p:nvSpPr>
          <p:cNvPr id="9" name="Rectangle 1">
            <a:extLst>
              <a:ext uri="{FF2B5EF4-FFF2-40B4-BE49-F238E27FC236}">
                <a16:creationId xmlns:a16="http://schemas.microsoft.com/office/drawing/2014/main" id="{E8624F53-A97F-5ED1-EC64-0DE217B0245D}"/>
              </a:ext>
            </a:extLst>
          </p:cNvPr>
          <p:cNvSpPr>
            <a:spLocks noChangeArrowheads="1"/>
          </p:cNvSpPr>
          <p:nvPr/>
        </p:nvSpPr>
        <p:spPr bwMode="auto">
          <a:xfrm>
            <a:off x="9583446" y="2803476"/>
            <a:ext cx="29591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solidFill>
                  <a:sysClr val="windowText" lastClr="000000"/>
                </a:solidFill>
                <a:effectLst/>
                <a:latin typeface="JetBrains Mono"/>
              </a:rPr>
              <a:t>&lt;</a:t>
            </a:r>
            <a:r>
              <a:rPr kumimoji="0" lang="en-US" altLang="en-US" sz="1100" b="1" i="0" u="none" strike="noStrike" cap="none" normalizeH="0" baseline="0" dirty="0" err="1">
                <a:solidFill>
                  <a:sysClr val="windowText" lastClr="000000"/>
                </a:solidFill>
                <a:effectLst/>
                <a:latin typeface="JetBrains Mono"/>
              </a:rPr>
              <a:t>RelativeLayout</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android:layout_width</a:t>
            </a:r>
            <a:r>
              <a:rPr kumimoji="0" lang="en-US" altLang="en-US" sz="1100" b="1" i="0" u="none" strike="noStrike" cap="none" normalizeH="0" baseline="0" dirty="0">
                <a:solidFill>
                  <a:sysClr val="windowText" lastClr="000000"/>
                </a:solidFill>
                <a:effectLst/>
                <a:latin typeface="JetBrains Mono"/>
              </a:rPr>
              <a:t>="</a:t>
            </a:r>
            <a:r>
              <a:rPr kumimoji="0" lang="en-US" altLang="en-US" sz="1100" b="1" i="0" u="none" strike="noStrike" cap="none" normalizeH="0" baseline="0" dirty="0" err="1">
                <a:solidFill>
                  <a:sysClr val="windowText" lastClr="000000"/>
                </a:solidFill>
                <a:effectLst/>
                <a:latin typeface="JetBrains Mono"/>
              </a:rPr>
              <a:t>match_parent</a:t>
            </a:r>
            <a:r>
              <a:rPr kumimoji="0" lang="en-US" altLang="en-US" sz="1100" b="1" i="0" u="none" strike="noStrike" cap="none" normalizeH="0" baseline="0" dirty="0">
                <a:solidFill>
                  <a:sysClr val="windowText" lastClr="000000"/>
                </a:solidFill>
                <a:effectLst/>
                <a:latin typeface="JetBrains Mono"/>
              </a:rPr>
              <a:t>"</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android:layout_height</a:t>
            </a:r>
            <a:r>
              <a:rPr kumimoji="0" lang="en-US" altLang="en-US" sz="1100" b="1" i="0" u="none" strike="noStrike" cap="none" normalizeH="0" baseline="0" dirty="0">
                <a:solidFill>
                  <a:sysClr val="windowText" lastClr="000000"/>
                </a:solidFill>
                <a:effectLst/>
                <a:latin typeface="JetBrains Mono"/>
              </a:rPr>
              <a:t>="</a:t>
            </a:r>
            <a:r>
              <a:rPr kumimoji="0" lang="en-US" altLang="en-US" sz="1100" b="1" i="0" u="none" strike="noStrike" cap="none" normalizeH="0" baseline="0" dirty="0" err="1">
                <a:solidFill>
                  <a:sysClr val="windowText" lastClr="000000"/>
                </a:solidFill>
                <a:effectLst/>
                <a:latin typeface="JetBrains Mono"/>
              </a:rPr>
              <a:t>match_parent</a:t>
            </a:r>
            <a:r>
              <a:rPr kumimoji="0" lang="en-US" altLang="en-US" sz="1100" b="1" i="0" u="none" strike="noStrike" cap="none" normalizeH="0" baseline="0" dirty="0">
                <a:solidFill>
                  <a:sysClr val="windowText" lastClr="000000"/>
                </a:solidFill>
                <a:effectLst/>
                <a:latin typeface="JetBrains Mono"/>
              </a:rPr>
              <a:t>"</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android:layout_margin</a:t>
            </a:r>
            <a:r>
              <a:rPr kumimoji="0" lang="en-US" altLang="en-US" sz="1100" b="1" i="0" u="none" strike="noStrike" cap="none" normalizeH="0" baseline="0" dirty="0">
                <a:solidFill>
                  <a:sysClr val="windowText" lastClr="000000"/>
                </a:solidFill>
                <a:effectLst/>
                <a:latin typeface="JetBrains Mono"/>
              </a:rPr>
              <a:t>="20dp"</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android:orientation</a:t>
            </a:r>
            <a:r>
              <a:rPr kumimoji="0" lang="en-US" altLang="en-US" sz="1100" b="1" i="0" u="none" strike="noStrike" cap="none" normalizeH="0" baseline="0" dirty="0">
                <a:solidFill>
                  <a:sysClr val="windowText" lastClr="000000"/>
                </a:solidFill>
                <a:effectLst/>
                <a:latin typeface="JetBrains Mono"/>
              </a:rPr>
              <a:t>="vertical"</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&gt;</a:t>
            </a:r>
            <a:br>
              <a:rPr kumimoji="0" lang="en-US" altLang="en-US" sz="1100" b="1" i="0" u="none" strike="noStrike" cap="none" normalizeH="0" baseline="0" dirty="0">
                <a:solidFill>
                  <a:sysClr val="windowText" lastClr="000000"/>
                </a:solidFill>
                <a:effectLst/>
                <a:latin typeface="JetBrains Mono"/>
              </a:rPr>
            </a:b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&lt;Button</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android:id</a:t>
            </a:r>
            <a:r>
              <a:rPr kumimoji="0" lang="en-US" altLang="en-US" sz="1100" b="1" i="0" u="none" strike="noStrike" cap="none" normalizeH="0" baseline="0" dirty="0">
                <a:solidFill>
                  <a:sysClr val="windowText" lastClr="000000"/>
                </a:solidFill>
                <a:effectLst/>
                <a:latin typeface="JetBrains Mono"/>
              </a:rPr>
              <a:t>="@+id/Button1"</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android:text</a:t>
            </a:r>
            <a:r>
              <a:rPr kumimoji="0" lang="en-US" altLang="en-US" sz="1100" b="1" i="0" u="none" strike="noStrike" cap="none" normalizeH="0" baseline="0" dirty="0">
                <a:solidFill>
                  <a:sysClr val="windowText" lastClr="000000"/>
                </a:solidFill>
                <a:effectLst/>
                <a:latin typeface="JetBrains Mono"/>
              </a:rPr>
              <a:t>="Button 1"</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android:padding</a:t>
            </a:r>
            <a:r>
              <a:rPr kumimoji="0" lang="en-US" altLang="en-US" sz="1100" b="1" i="0" u="none" strike="noStrike" cap="none" normalizeH="0" baseline="0" dirty="0">
                <a:solidFill>
                  <a:sysClr val="windowText" lastClr="000000"/>
                </a:solidFill>
                <a:effectLst/>
                <a:latin typeface="JetBrains Mono"/>
              </a:rPr>
              <a:t>="20dp"</a:t>
            </a: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        </a:t>
            </a:r>
            <a:r>
              <a:rPr kumimoji="0" lang="en-US" altLang="en-US" sz="1100" b="1" i="0" u="none" strike="noStrike" cap="none" normalizeH="0" baseline="0" dirty="0" err="1">
                <a:solidFill>
                  <a:sysClr val="windowText" lastClr="000000"/>
                </a:solidFill>
                <a:effectLst/>
                <a:latin typeface="JetBrains Mono"/>
              </a:rPr>
              <a:t>android:textSize</a:t>
            </a:r>
            <a:r>
              <a:rPr kumimoji="0" lang="en-US" altLang="en-US" sz="1100" b="1" i="0" u="none" strike="noStrike" cap="none" normalizeH="0" baseline="0" dirty="0">
                <a:solidFill>
                  <a:sysClr val="windowText" lastClr="000000"/>
                </a:solidFill>
                <a:effectLst/>
                <a:latin typeface="JetBrains Mono"/>
              </a:rPr>
              <a:t>="15sp" /&gt;</a:t>
            </a:r>
            <a:br>
              <a:rPr kumimoji="0" lang="en-US" altLang="en-US" sz="1100" b="1" i="0" u="none" strike="noStrike" cap="none" normalizeH="0" baseline="0" dirty="0">
                <a:solidFill>
                  <a:sysClr val="windowText" lastClr="000000"/>
                </a:solidFill>
                <a:effectLst/>
                <a:latin typeface="JetBrains Mono"/>
              </a:rPr>
            </a:br>
            <a:br>
              <a:rPr kumimoji="0" lang="en-US" altLang="en-US" sz="1100" b="1" i="0" u="none" strike="noStrike" cap="none" normalizeH="0" baseline="0" dirty="0">
                <a:solidFill>
                  <a:sysClr val="windowText" lastClr="000000"/>
                </a:solidFill>
                <a:effectLst/>
                <a:latin typeface="JetBrains Mono"/>
              </a:rPr>
            </a:br>
            <a:r>
              <a:rPr kumimoji="0" lang="en-US" altLang="en-US" sz="1100" b="1" i="0" u="none" strike="noStrike" cap="none" normalizeH="0" baseline="0" dirty="0">
                <a:solidFill>
                  <a:sysClr val="windowText" lastClr="000000"/>
                </a:solidFill>
                <a:effectLst/>
                <a:latin typeface="JetBrains Mono"/>
              </a:rPr>
              <a:t>&lt;/</a:t>
            </a:r>
            <a:r>
              <a:rPr kumimoji="0" lang="en-US" altLang="en-US" sz="1100" b="1" i="0" u="none" strike="noStrike" cap="none" normalizeH="0" baseline="0" dirty="0" err="1">
                <a:solidFill>
                  <a:sysClr val="windowText" lastClr="000000"/>
                </a:solidFill>
                <a:effectLst/>
                <a:latin typeface="JetBrains Mono"/>
              </a:rPr>
              <a:t>RelativeLayout</a:t>
            </a:r>
            <a:r>
              <a:rPr kumimoji="0" lang="en-US" altLang="en-US" sz="1100" b="1" i="0" u="none" strike="noStrike" cap="none" normalizeH="0" baseline="0" dirty="0">
                <a:solidFill>
                  <a:sysClr val="windowText" lastClr="000000"/>
                </a:solidFill>
                <a:effectLst/>
                <a:latin typeface="JetBrains Mono"/>
              </a:rPr>
              <a:t>&gt;</a:t>
            </a:r>
            <a:endParaRPr kumimoji="0" lang="en-US" altLang="en-US" sz="1800" b="1" i="0" u="none" strike="noStrike" cap="none" normalizeH="0" baseline="0" dirty="0">
              <a:solidFill>
                <a:sysClr val="windowText" lastClr="000000"/>
              </a:solidFill>
              <a:effectLst/>
              <a:latin typeface="Arial" panose="020B0604020202020204" pitchFamily="34" charset="0"/>
            </a:endParaRPr>
          </a:p>
        </p:txBody>
      </p:sp>
      <p:pic>
        <p:nvPicPr>
          <p:cNvPr id="11" name="Immagine 10">
            <a:extLst>
              <a:ext uri="{FF2B5EF4-FFF2-40B4-BE49-F238E27FC236}">
                <a16:creationId xmlns:a16="http://schemas.microsoft.com/office/drawing/2014/main" id="{864B7BF9-0AFF-A9CE-B918-1745D5BFC9BB}"/>
              </a:ext>
            </a:extLst>
          </p:cNvPr>
          <p:cNvPicPr>
            <a:picLocks noChangeAspect="1"/>
          </p:cNvPicPr>
          <p:nvPr/>
        </p:nvPicPr>
        <p:blipFill>
          <a:blip r:embed="rId2"/>
          <a:stretch>
            <a:fillRect/>
          </a:stretch>
        </p:blipFill>
        <p:spPr>
          <a:xfrm>
            <a:off x="7652052" y="2211809"/>
            <a:ext cx="2010056" cy="4467849"/>
          </a:xfrm>
          <a:prstGeom prst="rect">
            <a:avLst/>
          </a:prstGeom>
          <a:ln>
            <a:solidFill>
              <a:schemeClr val="tx1"/>
            </a:solidFill>
          </a:ln>
        </p:spPr>
      </p:pic>
      <p:sp>
        <p:nvSpPr>
          <p:cNvPr id="12" name="Rectangle 2">
            <a:extLst>
              <a:ext uri="{FF2B5EF4-FFF2-40B4-BE49-F238E27FC236}">
                <a16:creationId xmlns:a16="http://schemas.microsoft.com/office/drawing/2014/main" id="{921C5FE8-2B0F-1C76-603E-B90CA07C5C01}"/>
              </a:ext>
            </a:extLst>
          </p:cNvPr>
          <p:cNvSpPr>
            <a:spLocks noChangeArrowheads="1"/>
          </p:cNvSpPr>
          <p:nvPr/>
        </p:nvSpPr>
        <p:spPr bwMode="auto">
          <a:xfrm>
            <a:off x="381302" y="2987181"/>
            <a:ext cx="2517192"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effectLst/>
                <a:latin typeface="JetBrains Mono"/>
              </a:rPr>
              <a:t>&lt;</a:t>
            </a:r>
            <a:r>
              <a:rPr kumimoji="0" lang="en-US" altLang="en-US" sz="1050" b="1" i="0" u="none" strike="noStrike" cap="none" normalizeH="0" baseline="0" dirty="0" err="1">
                <a:effectLst/>
                <a:latin typeface="JetBrains Mono"/>
              </a:rPr>
              <a:t>RelativeLayout</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android:layout_width</a:t>
            </a:r>
            <a:r>
              <a:rPr kumimoji="0" lang="en-US" altLang="en-US" sz="1050" b="1" i="0" u="none" strike="noStrike" cap="none" normalizeH="0" baseline="0" dirty="0">
                <a:effectLst/>
                <a:latin typeface="JetBrains Mono"/>
              </a:rPr>
              <a:t>="</a:t>
            </a:r>
            <a:r>
              <a:rPr kumimoji="0" lang="en-US" altLang="en-US" sz="1050" b="1" i="0" u="none" strike="noStrike" cap="none" normalizeH="0" baseline="0" dirty="0" err="1">
                <a:effectLst/>
                <a:latin typeface="JetBrains Mono"/>
              </a:rPr>
              <a:t>match_parent</a:t>
            </a:r>
            <a:r>
              <a:rPr kumimoji="0" lang="en-US" altLang="en-US" sz="1050" b="1" i="0" u="none" strike="noStrike" cap="none" normalizeH="0" baseline="0" dirty="0">
                <a:effectLst/>
                <a:latin typeface="JetBrains Mono"/>
              </a:rPr>
              <a:t>"</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android:layout_height</a:t>
            </a:r>
            <a:r>
              <a:rPr kumimoji="0" lang="en-US" altLang="en-US" sz="1050" b="1" i="0" u="none" strike="noStrike" cap="none" normalizeH="0" baseline="0" dirty="0">
                <a:effectLst/>
                <a:latin typeface="JetBrains Mono"/>
              </a:rPr>
              <a:t>="</a:t>
            </a:r>
            <a:r>
              <a:rPr kumimoji="0" lang="en-US" altLang="en-US" sz="1050" b="1" i="0" u="none" strike="noStrike" cap="none" normalizeH="0" baseline="0" dirty="0" err="1">
                <a:effectLst/>
                <a:latin typeface="JetBrains Mono"/>
              </a:rPr>
              <a:t>match_parent</a:t>
            </a:r>
            <a:r>
              <a:rPr kumimoji="0" lang="en-US" altLang="en-US" sz="1050" b="1" i="0" u="none" strike="noStrike" cap="none" normalizeH="0" baseline="0" dirty="0">
                <a:effectLst/>
                <a:latin typeface="JetBrains Mono"/>
              </a:rPr>
              <a:t>"</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android:orientation</a:t>
            </a:r>
            <a:r>
              <a:rPr kumimoji="0" lang="en-US" altLang="en-US" sz="1050" b="1" i="0" u="none" strike="noStrike" cap="none" normalizeH="0" baseline="0" dirty="0">
                <a:effectLst/>
                <a:latin typeface="JetBrains Mono"/>
              </a:rPr>
              <a:t>="vertical"</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&gt;</a:t>
            </a:r>
            <a:br>
              <a:rPr kumimoji="0" lang="en-US" altLang="en-US" sz="1050" b="1" i="0" u="none" strike="noStrike" cap="none" normalizeH="0" baseline="0" dirty="0">
                <a:effectLst/>
                <a:latin typeface="JetBrains Mono"/>
              </a:rPr>
            </a:b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&lt;Button</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android:id</a:t>
            </a:r>
            <a:r>
              <a:rPr kumimoji="0" lang="en-US" altLang="en-US" sz="1050" b="1" i="0" u="none" strike="noStrike" cap="none" normalizeH="0" baseline="0" dirty="0">
                <a:effectLst/>
                <a:latin typeface="JetBrains Mono"/>
              </a:rPr>
              <a:t>="@+id/Button1"</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android:layout_width</a:t>
            </a:r>
            <a:r>
              <a:rPr kumimoji="0" lang="en-US" altLang="en-US" sz="1050" b="1" i="0" u="none" strike="noStrike" cap="none" normalizeH="0" baseline="0" dirty="0">
                <a:effectLst/>
                <a:latin typeface="JetBrains Mono"/>
              </a:rPr>
              <a:t>="117dp"</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android:layout_height</a:t>
            </a:r>
            <a:r>
              <a:rPr kumimoji="0" lang="en-US" altLang="en-US" sz="1050" b="1" i="0" u="none" strike="noStrike" cap="none" normalizeH="0" baseline="0" dirty="0">
                <a:effectLst/>
                <a:latin typeface="JetBrains Mono"/>
              </a:rPr>
              <a:t>="96dp"</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android:backgroundTint</a:t>
            </a:r>
            <a:r>
              <a:rPr kumimoji="0" lang="en-US" altLang="en-US" sz="1050" b="1" i="0" u="none" strike="noStrike" cap="none" normalizeH="0" baseline="0" dirty="0">
                <a:effectLst/>
                <a:latin typeface="JetBrains Mono"/>
              </a:rPr>
              <a:t>="#F44336"</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android:layout_margin</a:t>
            </a:r>
            <a:r>
              <a:rPr kumimoji="0" lang="en-US" altLang="en-US" sz="1050" b="1" i="0" u="none" strike="noStrike" cap="none" normalizeH="0" baseline="0" dirty="0">
                <a:effectLst/>
                <a:latin typeface="JetBrains Mono"/>
              </a:rPr>
              <a:t>="20dp"</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android:text</a:t>
            </a:r>
            <a:r>
              <a:rPr kumimoji="0" lang="en-US" altLang="en-US" sz="1050" b="1" i="0" u="none" strike="noStrike" cap="none" normalizeH="0" baseline="0" dirty="0">
                <a:effectLst/>
                <a:latin typeface="JetBrains Mono"/>
              </a:rPr>
              <a:t>="Button 1"</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r>
              <a:rPr kumimoji="0" lang="en-US" altLang="en-US" sz="1050" b="1" i="0" u="none" strike="noStrike" cap="none" normalizeH="0" baseline="0" dirty="0" err="1">
                <a:effectLst/>
                <a:latin typeface="JetBrains Mono"/>
              </a:rPr>
              <a:t>android:textSize</a:t>
            </a:r>
            <a:r>
              <a:rPr kumimoji="0" lang="en-US" altLang="en-US" sz="1050" b="1" i="0" u="none" strike="noStrike" cap="none" normalizeH="0" baseline="0" dirty="0">
                <a:effectLst/>
                <a:latin typeface="JetBrains Mono"/>
              </a:rPr>
              <a:t>="15sp" /&gt;</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    </a:t>
            </a:r>
            <a:br>
              <a:rPr kumimoji="0" lang="en-US" altLang="en-US" sz="1050" b="1" i="0" u="none" strike="noStrike" cap="none" normalizeH="0" baseline="0" dirty="0">
                <a:effectLst/>
                <a:latin typeface="JetBrains Mono"/>
              </a:rPr>
            </a:br>
            <a:r>
              <a:rPr kumimoji="0" lang="en-US" altLang="en-US" sz="1050" b="1" i="0" u="none" strike="noStrike" cap="none" normalizeH="0" baseline="0" dirty="0">
                <a:effectLst/>
                <a:latin typeface="JetBrains Mono"/>
              </a:rPr>
              <a:t>&lt;/</a:t>
            </a:r>
            <a:r>
              <a:rPr kumimoji="0" lang="en-US" altLang="en-US" sz="1050" b="1" i="0" u="none" strike="noStrike" cap="none" normalizeH="0" baseline="0" dirty="0" err="1">
                <a:effectLst/>
                <a:latin typeface="JetBrains Mono"/>
              </a:rPr>
              <a:t>RelativeLayout</a:t>
            </a:r>
            <a:r>
              <a:rPr kumimoji="0" lang="en-US" altLang="en-US" sz="1050" b="1" i="0" u="none" strike="noStrike" cap="none" normalizeH="0" baseline="0" dirty="0">
                <a:effectLst/>
                <a:latin typeface="JetBrains Mono"/>
              </a:rPr>
              <a:t>&gt;</a:t>
            </a:r>
            <a:endParaRPr kumimoji="0" lang="en-US" altLang="en-US" sz="2000" b="1" i="0" u="none" strike="noStrike" cap="none" normalizeH="0" baseline="0" dirty="0">
              <a:effectLst/>
              <a:latin typeface="Arial" panose="020B0604020202020204" pitchFamily="34" charset="0"/>
            </a:endParaRPr>
          </a:p>
        </p:txBody>
      </p:sp>
      <p:pic>
        <p:nvPicPr>
          <p:cNvPr id="14" name="Immagine 13">
            <a:extLst>
              <a:ext uri="{FF2B5EF4-FFF2-40B4-BE49-F238E27FC236}">
                <a16:creationId xmlns:a16="http://schemas.microsoft.com/office/drawing/2014/main" id="{0BD72A5F-3A51-915B-D997-5C4C670D2499}"/>
              </a:ext>
            </a:extLst>
          </p:cNvPr>
          <p:cNvPicPr>
            <a:picLocks noChangeAspect="1"/>
          </p:cNvPicPr>
          <p:nvPr/>
        </p:nvPicPr>
        <p:blipFill rotWithShape="1">
          <a:blip r:embed="rId3"/>
          <a:srcRect t="737" r="2315"/>
          <a:stretch/>
        </p:blipFill>
        <p:spPr>
          <a:xfrm>
            <a:off x="3080915" y="3005981"/>
            <a:ext cx="2010057" cy="2817930"/>
          </a:xfrm>
          <a:prstGeom prst="rect">
            <a:avLst/>
          </a:prstGeom>
          <a:ln>
            <a:solidFill>
              <a:schemeClr val="tx1"/>
            </a:solidFill>
          </a:ln>
        </p:spPr>
      </p:pic>
      <p:sp>
        <p:nvSpPr>
          <p:cNvPr id="17" name="Rectangle 3">
            <a:extLst>
              <a:ext uri="{FF2B5EF4-FFF2-40B4-BE49-F238E27FC236}">
                <a16:creationId xmlns:a16="http://schemas.microsoft.com/office/drawing/2014/main" id="{E2279C5A-ECD4-7C19-EC63-72FEBB5D1165}"/>
              </a:ext>
            </a:extLst>
          </p:cNvPr>
          <p:cNvSpPr>
            <a:spLocks noChangeArrowheads="1"/>
          </p:cNvSpPr>
          <p:nvPr/>
        </p:nvSpPr>
        <p:spPr bwMode="auto">
          <a:xfrm>
            <a:off x="5139180" y="2919492"/>
            <a:ext cx="35179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solidFill>
                  <a:sysClr val="windowText" lastClr="000000"/>
                </a:solidFill>
                <a:effectLst/>
                <a:latin typeface="JetBrains Mono"/>
              </a:rPr>
              <a:t>&lt;</a:t>
            </a:r>
            <a:r>
              <a:rPr kumimoji="0" lang="en-US" altLang="en-US" sz="1050" b="1" i="0" u="none" strike="noStrike" cap="none" normalizeH="0" baseline="0" dirty="0" err="1">
                <a:solidFill>
                  <a:sysClr val="windowText" lastClr="000000"/>
                </a:solidFill>
                <a:effectLst/>
                <a:latin typeface="JetBrains Mono"/>
              </a:rPr>
              <a:t>RelativeLayout</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android:layout_width</a:t>
            </a:r>
            <a:r>
              <a:rPr kumimoji="0" lang="en-US" altLang="en-US" sz="1050" b="1" i="0" u="none" strike="noStrike" cap="none" normalizeH="0" baseline="0" dirty="0">
                <a:solidFill>
                  <a:sysClr val="windowText" lastClr="000000"/>
                </a:solidFill>
                <a:effectLst/>
                <a:latin typeface="JetBrains Mono"/>
              </a:rPr>
              <a:t>="</a:t>
            </a:r>
            <a:r>
              <a:rPr kumimoji="0" lang="en-US" altLang="en-US" sz="1050" b="1" i="0" u="none" strike="noStrike" cap="none" normalizeH="0" baseline="0" dirty="0" err="1">
                <a:solidFill>
                  <a:sysClr val="windowText" lastClr="000000"/>
                </a:solidFill>
                <a:effectLst/>
                <a:latin typeface="JetBrains Mono"/>
              </a:rPr>
              <a:t>match_parent</a:t>
            </a:r>
            <a:r>
              <a:rPr kumimoji="0" lang="en-US" altLang="en-US" sz="1050" b="1" i="0" u="none" strike="noStrike" cap="none" normalizeH="0" baseline="0" dirty="0">
                <a:solidFill>
                  <a:sysClr val="windowText" lastClr="000000"/>
                </a:solidFill>
                <a:effectLst/>
                <a:latin typeface="JetBrains Mono"/>
              </a:rPr>
              <a:t>"</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android:layout_height</a:t>
            </a:r>
            <a:r>
              <a:rPr kumimoji="0" lang="en-US" altLang="en-US" sz="1050" b="1" i="0" u="none" strike="noStrike" cap="none" normalizeH="0" baseline="0" dirty="0">
                <a:solidFill>
                  <a:sysClr val="windowText" lastClr="000000"/>
                </a:solidFill>
                <a:effectLst/>
                <a:latin typeface="JetBrains Mono"/>
              </a:rPr>
              <a:t>="</a:t>
            </a:r>
            <a:r>
              <a:rPr kumimoji="0" lang="en-US" altLang="en-US" sz="1050" b="1" i="0" u="none" strike="noStrike" cap="none" normalizeH="0" baseline="0" dirty="0" err="1">
                <a:solidFill>
                  <a:sysClr val="windowText" lastClr="000000"/>
                </a:solidFill>
                <a:effectLst/>
                <a:latin typeface="JetBrains Mono"/>
              </a:rPr>
              <a:t>match_parent</a:t>
            </a:r>
            <a:r>
              <a:rPr kumimoji="0" lang="en-US" altLang="en-US" sz="1050" b="1" i="0" u="none" strike="noStrike" cap="none" normalizeH="0" baseline="0" dirty="0">
                <a:solidFill>
                  <a:sysClr val="windowText" lastClr="000000"/>
                </a:solidFill>
                <a:effectLst/>
                <a:latin typeface="JetBrains Mono"/>
              </a:rPr>
              <a:t>"</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android:orientation</a:t>
            </a:r>
            <a:r>
              <a:rPr kumimoji="0" lang="en-US" altLang="en-US" sz="1050" b="1" i="0" u="none" strike="noStrike" cap="none" normalizeH="0" baseline="0" dirty="0">
                <a:solidFill>
                  <a:sysClr val="windowText" lastClr="000000"/>
                </a:solidFill>
                <a:effectLst/>
                <a:latin typeface="JetBrains Mono"/>
              </a:rPr>
              <a:t>="vertical"</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android:padding</a:t>
            </a:r>
            <a:r>
              <a:rPr kumimoji="0" lang="en-US" altLang="en-US" sz="1050" b="1" i="0" u="none" strike="noStrike" cap="none" normalizeH="0" baseline="0" dirty="0">
                <a:solidFill>
                  <a:sysClr val="windowText" lastClr="000000"/>
                </a:solidFill>
                <a:effectLst/>
                <a:latin typeface="JetBrains Mono"/>
              </a:rPr>
              <a:t>="20dp"</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&gt;</a:t>
            </a:r>
            <a:br>
              <a:rPr kumimoji="0" lang="en-US" altLang="en-US" sz="1050" b="1" i="0" u="none" strike="noStrike" cap="none" normalizeH="0" baseline="0" dirty="0">
                <a:solidFill>
                  <a:sysClr val="windowText" lastClr="000000"/>
                </a:solidFill>
                <a:effectLst/>
                <a:latin typeface="JetBrains Mono"/>
              </a:rPr>
            </a:b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&lt;Button</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android:id</a:t>
            </a:r>
            <a:r>
              <a:rPr kumimoji="0" lang="en-US" altLang="en-US" sz="1050" b="1" i="0" u="none" strike="noStrike" cap="none" normalizeH="0" baseline="0" dirty="0">
                <a:solidFill>
                  <a:sysClr val="windowText" lastClr="000000"/>
                </a:solidFill>
                <a:effectLst/>
                <a:latin typeface="JetBrains Mono"/>
              </a:rPr>
              <a:t>="@+id/Button1"</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android:layout_width</a:t>
            </a:r>
            <a:r>
              <a:rPr kumimoji="0" lang="en-US" altLang="en-US" sz="1050" b="1" i="0" u="none" strike="noStrike" cap="none" normalizeH="0" baseline="0" dirty="0">
                <a:solidFill>
                  <a:sysClr val="windowText" lastClr="000000"/>
                </a:solidFill>
                <a:effectLst/>
                <a:latin typeface="JetBrains Mono"/>
              </a:rPr>
              <a:t>="117dp"</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android:layout_height</a:t>
            </a:r>
            <a:r>
              <a:rPr kumimoji="0" lang="en-US" altLang="en-US" sz="1050" b="1" i="0" u="none" strike="noStrike" cap="none" normalizeH="0" baseline="0" dirty="0">
                <a:solidFill>
                  <a:sysClr val="windowText" lastClr="000000"/>
                </a:solidFill>
                <a:effectLst/>
                <a:latin typeface="JetBrains Mono"/>
              </a:rPr>
              <a:t>="96dp"</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android:backgroundTint</a:t>
            </a:r>
            <a:r>
              <a:rPr kumimoji="0" lang="en-US" altLang="en-US" sz="1050" b="1" i="0" u="none" strike="noStrike" cap="none" normalizeH="0" baseline="0" dirty="0">
                <a:solidFill>
                  <a:sysClr val="windowText" lastClr="000000"/>
                </a:solidFill>
                <a:effectLst/>
                <a:latin typeface="JetBrains Mono"/>
              </a:rPr>
              <a:t>="#F44336"</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android:text</a:t>
            </a:r>
            <a:r>
              <a:rPr kumimoji="0" lang="en-US" altLang="en-US" sz="1050" b="1" i="0" u="none" strike="noStrike" cap="none" normalizeH="0" baseline="0" dirty="0">
                <a:solidFill>
                  <a:sysClr val="windowText" lastClr="000000"/>
                </a:solidFill>
                <a:effectLst/>
                <a:latin typeface="JetBrains Mono"/>
              </a:rPr>
              <a:t>="Button 1"</a:t>
            </a: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        </a:t>
            </a:r>
            <a:r>
              <a:rPr kumimoji="0" lang="en-US" altLang="en-US" sz="1050" b="1" i="0" u="none" strike="noStrike" cap="none" normalizeH="0" baseline="0" dirty="0" err="1">
                <a:solidFill>
                  <a:sysClr val="windowText" lastClr="000000"/>
                </a:solidFill>
                <a:effectLst/>
                <a:latin typeface="JetBrains Mono"/>
              </a:rPr>
              <a:t>android:textSize</a:t>
            </a:r>
            <a:r>
              <a:rPr kumimoji="0" lang="en-US" altLang="en-US" sz="1050" b="1" i="0" u="none" strike="noStrike" cap="none" normalizeH="0" baseline="0" dirty="0">
                <a:solidFill>
                  <a:sysClr val="windowText" lastClr="000000"/>
                </a:solidFill>
                <a:effectLst/>
                <a:latin typeface="JetBrains Mono"/>
              </a:rPr>
              <a:t>="15sp" /&gt;</a:t>
            </a:r>
            <a:br>
              <a:rPr kumimoji="0" lang="en-US" altLang="en-US" sz="1050" b="1" i="0" u="none" strike="noStrike" cap="none" normalizeH="0" baseline="0" dirty="0">
                <a:solidFill>
                  <a:sysClr val="windowText" lastClr="000000"/>
                </a:solidFill>
                <a:effectLst/>
                <a:latin typeface="JetBrains Mono"/>
              </a:rPr>
            </a:br>
            <a:br>
              <a:rPr kumimoji="0" lang="en-US" altLang="en-US" sz="1050" b="1" i="0" u="none" strike="noStrike" cap="none" normalizeH="0" baseline="0" dirty="0">
                <a:solidFill>
                  <a:sysClr val="windowText" lastClr="000000"/>
                </a:solidFill>
                <a:effectLst/>
                <a:latin typeface="JetBrains Mono"/>
              </a:rPr>
            </a:br>
            <a:r>
              <a:rPr kumimoji="0" lang="en-US" altLang="en-US" sz="1050" b="1" i="0" u="none" strike="noStrike" cap="none" normalizeH="0" baseline="0" dirty="0">
                <a:solidFill>
                  <a:sysClr val="windowText" lastClr="000000"/>
                </a:solidFill>
                <a:effectLst/>
                <a:latin typeface="JetBrains Mono"/>
              </a:rPr>
              <a:t>&lt;/</a:t>
            </a:r>
            <a:r>
              <a:rPr kumimoji="0" lang="en-US" altLang="en-US" sz="1050" b="1" i="0" u="none" strike="noStrike" cap="none" normalizeH="0" baseline="0" dirty="0" err="1">
                <a:solidFill>
                  <a:sysClr val="windowText" lastClr="000000"/>
                </a:solidFill>
                <a:effectLst/>
                <a:latin typeface="JetBrains Mono"/>
              </a:rPr>
              <a:t>RelativeLayout</a:t>
            </a:r>
            <a:r>
              <a:rPr kumimoji="0" lang="en-US" altLang="en-US" sz="1050" b="1" i="0" u="none" strike="noStrike" cap="none" normalizeH="0" baseline="0" dirty="0">
                <a:solidFill>
                  <a:sysClr val="windowText" lastClr="000000"/>
                </a:solidFill>
                <a:effectLst/>
                <a:latin typeface="JetBrains Mono"/>
              </a:rPr>
              <a:t>&gt;</a:t>
            </a:r>
            <a:endParaRPr kumimoji="0" lang="en-US" altLang="en-US" sz="2000" b="1" i="0" u="none" strike="noStrike" cap="none" normalizeH="0" baseline="0" dirty="0">
              <a:solidFill>
                <a:sysClr val="windowText" lastClr="000000"/>
              </a:solidFill>
              <a:effectLst/>
              <a:latin typeface="Arial" panose="020B0604020202020204" pitchFamily="34" charset="0"/>
            </a:endParaRPr>
          </a:p>
        </p:txBody>
      </p:sp>
      <p:cxnSp>
        <p:nvCxnSpPr>
          <p:cNvPr id="23" name="Connettore a gomito 22">
            <a:extLst>
              <a:ext uri="{FF2B5EF4-FFF2-40B4-BE49-F238E27FC236}">
                <a16:creationId xmlns:a16="http://schemas.microsoft.com/office/drawing/2014/main" id="{24DF726F-D714-DB43-4230-4919928156C9}"/>
              </a:ext>
            </a:extLst>
          </p:cNvPr>
          <p:cNvCxnSpPr>
            <a:cxnSpLocks/>
            <a:stCxn id="12" idx="2"/>
            <a:endCxn id="14" idx="2"/>
          </p:cNvCxnSpPr>
          <p:nvPr/>
        </p:nvCxnSpPr>
        <p:spPr>
          <a:xfrm rot="16200000" flipH="1">
            <a:off x="2783384" y="4521351"/>
            <a:ext cx="159074" cy="2446046"/>
          </a:xfrm>
          <a:prstGeom prst="bentConnector3">
            <a:avLst>
              <a:gd name="adj1" fmla="val 443299"/>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ttore a gomito 25">
            <a:extLst>
              <a:ext uri="{FF2B5EF4-FFF2-40B4-BE49-F238E27FC236}">
                <a16:creationId xmlns:a16="http://schemas.microsoft.com/office/drawing/2014/main" id="{BAFA1C4F-DD07-E120-8F24-A0FFA7E54C5B}"/>
              </a:ext>
            </a:extLst>
          </p:cNvPr>
          <p:cNvCxnSpPr>
            <a:cxnSpLocks/>
          </p:cNvCxnSpPr>
          <p:nvPr/>
        </p:nvCxnSpPr>
        <p:spPr>
          <a:xfrm rot="10800000" flipV="1">
            <a:off x="4283743" y="5714365"/>
            <a:ext cx="2285568" cy="130691"/>
          </a:xfrm>
          <a:prstGeom prst="bentConnector4">
            <a:avLst>
              <a:gd name="adj1" fmla="val -325"/>
              <a:gd name="adj2" fmla="val 517855"/>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84208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err="1"/>
              <a:t>RelativeLayout</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321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1754326"/>
          </a:xfrm>
          <a:prstGeom prst="rect">
            <a:avLst/>
          </a:prstGeom>
          <a:noFill/>
        </p:spPr>
        <p:txBody>
          <a:bodyPr wrap="square" rtlCol="0">
            <a:spAutoFit/>
          </a:bodyPr>
          <a:lstStyle/>
          <a:p>
            <a:r>
              <a:rPr lang="en-US" b="1" i="0" dirty="0">
                <a:solidFill>
                  <a:schemeClr val="accent2">
                    <a:lumMod val="50000"/>
                  </a:schemeClr>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solidFill>
                  <a:srgbClr val="E8BF6A"/>
                </a:solidFill>
                <a:effectLst/>
                <a:latin typeface="JetBrains Mono"/>
              </a:rPr>
              <a:t>&lt;?</a:t>
            </a:r>
            <a:r>
              <a:rPr kumimoji="0" lang="en-US" altLang="en-US" sz="1100" b="0" i="0" u="none" strike="noStrike" cap="none" normalizeH="0" baseline="0" dirty="0">
                <a:solidFill>
                  <a:srgbClr val="BABABA"/>
                </a:solidFill>
                <a:effectLst/>
                <a:latin typeface="JetBrains Mono"/>
              </a:rPr>
              <a:t>xml version</a:t>
            </a:r>
            <a:r>
              <a:rPr kumimoji="0" lang="en-US" altLang="en-US" sz="1100" b="0" i="0" u="none" strike="noStrike" cap="none" normalizeH="0" baseline="0" dirty="0">
                <a:solidFill>
                  <a:srgbClr val="6A8759"/>
                </a:solidFill>
                <a:effectLst/>
                <a:latin typeface="JetBrains Mono"/>
              </a:rPr>
              <a:t>="1.0" </a:t>
            </a:r>
            <a:r>
              <a:rPr kumimoji="0" lang="en-US" altLang="en-US" sz="1100" b="0" i="0" u="none" strike="noStrike" cap="none" normalizeH="0" baseline="0" dirty="0">
                <a:solidFill>
                  <a:srgbClr val="BABABA"/>
                </a:solidFill>
                <a:effectLst/>
                <a:latin typeface="JetBrains Mono"/>
              </a:rPr>
              <a:t>encoding</a:t>
            </a:r>
            <a:r>
              <a:rPr kumimoji="0" lang="en-US" altLang="en-US" sz="1100" b="0" i="0" u="none" strike="noStrike" cap="none" normalizeH="0" baseline="0" dirty="0">
                <a:solidFill>
                  <a:srgbClr val="6A8759"/>
                </a:solidFill>
                <a:effectLst/>
                <a:latin typeface="JetBrains Mono"/>
              </a:rPr>
              <a:t>="utf-8"</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a:solidFill>
                  <a:srgbClr val="6A8759"/>
                </a:solidFill>
                <a:effectLst/>
                <a:latin typeface="JetBrains Mono"/>
              </a:rPr>
              <a:t>="http://schemas.android.com/</a:t>
            </a:r>
            <a:r>
              <a:rPr kumimoji="0" lang="en-US" altLang="en-US" sz="1100" b="0" i="0" u="none" strike="noStrike" cap="none" normalizeH="0" baseline="0" dirty="0" err="1">
                <a:solidFill>
                  <a:srgbClr val="6A8759"/>
                </a:solidFill>
                <a:effectLst/>
                <a:latin typeface="JetBrains Mono"/>
              </a:rPr>
              <a:t>apk</a:t>
            </a:r>
            <a:r>
              <a:rPr kumimoji="0" lang="en-US" altLang="en-US" sz="1100" b="0" i="0" u="none" strike="noStrike" cap="none" normalizeH="0" baseline="0" dirty="0">
                <a:solidFill>
                  <a:srgbClr val="6A8759"/>
                </a:solidFill>
                <a:effectLst/>
                <a:latin typeface="JetBrains Mono"/>
              </a:rPr>
              <a:t>/res/android"</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a:solidFill>
                  <a:srgbClr val="6A8759"/>
                </a:solidFill>
                <a:effectLst/>
                <a:latin typeface="JetBrains Mono"/>
              </a:rPr>
              <a:t>="http://schemas.android.com/tools"</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BABABA"/>
                </a:solidFill>
                <a:effectLst/>
                <a:latin typeface="JetBrains Mono"/>
              </a:rPr>
              <a:t>package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a:effectLst/>
                <a:highlight>
                  <a:srgbClr val="FFFF00"/>
                </a:highlight>
                <a:latin typeface="JetBrains Mono"/>
              </a:rPr>
              <a:t>&gt;</a:t>
            </a:r>
            <a:br>
              <a:rPr kumimoji="0" lang="en-US" altLang="en-US" sz="1100" b="0" i="0" u="none" strike="noStrike" cap="none" normalizeH="0" baseline="0" dirty="0">
                <a:solidFill>
                  <a:srgbClr val="E8BF6A"/>
                </a:solidFill>
                <a:effectLst/>
                <a:latin typeface="JetBrains Mono"/>
              </a:rPr>
            </a:br>
            <a:endParaRPr kumimoji="0" lang="en-US" altLang="en-US" sz="1100" b="0" i="0" u="none" strike="noStrike" cap="none" normalizeH="0" baseline="0" dirty="0">
              <a:solidFill>
                <a:srgbClr val="E8BF6A"/>
              </a:solidFill>
              <a:effectLst/>
              <a:latin typeface="JetBrains Mono"/>
            </a:endParaRPr>
          </a:p>
          <a:p>
            <a:pPr eaLnBrk="0" fontAlgn="base" hangingPunct="0">
              <a:spcBef>
                <a:spcPct val="0"/>
              </a:spcBef>
              <a:spcAft>
                <a:spcPct val="0"/>
              </a:spcAft>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:allowBackup</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:dataExtractionRules</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data_extraction_rules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:fullBackupContent</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backup_rules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:label</a:t>
            </a:r>
            <a:r>
              <a:rPr kumimoji="0" lang="en-US" altLang="en-US" sz="1100" b="0" i="0" u="none" strike="noStrike" cap="none" normalizeH="0" baseline="0" dirty="0">
                <a:solidFill>
                  <a:srgbClr val="6A8759"/>
                </a:solidFill>
                <a:effectLst/>
                <a:latin typeface="JetBrains Mono"/>
              </a:rPr>
              <a:t>="@string/</a:t>
            </a:r>
            <a:r>
              <a:rPr kumimoji="0" lang="en-US" altLang="en-US" sz="1100" b="0" i="0" u="none" strike="noStrike" cap="none" normalizeH="0" baseline="0" dirty="0" err="1">
                <a:solidFill>
                  <a:srgbClr val="6A8759"/>
                </a:solidFill>
                <a:effectLst/>
                <a:latin typeface="JetBrains Mono"/>
              </a:rPr>
              <a:t>app_name</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:roundIcon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ic_launcher_round</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:supportsRtl</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:theme</a:t>
            </a:r>
            <a:r>
              <a:rPr kumimoji="0" lang="en-US" altLang="en-US" sz="1100" b="0" i="0" u="none" strike="noStrike" cap="none" normalizeH="0" baseline="0" dirty="0">
                <a:solidFill>
                  <a:srgbClr val="6A8759"/>
                </a:solidFill>
                <a:effectLst/>
                <a:latin typeface="JetBrains Mono"/>
              </a:rPr>
              <a:t>="@style/</a:t>
            </a:r>
            <a:r>
              <a:rPr kumimoji="0" lang="en-US" altLang="en-US" sz="1100" b="0" i="0" u="none" strike="noStrike" cap="none" normalizeH="0" baseline="0" dirty="0" err="1">
                <a:solidFill>
                  <a:srgbClr val="6A8759"/>
                </a:solidFill>
                <a:effectLst/>
                <a:latin typeface="JetBrains Mono"/>
              </a:rPr>
              <a:t>Theme.CustomToast</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err="1">
                <a:solidFill>
                  <a:srgbClr val="BABABA"/>
                </a:solidFill>
                <a:effectLst/>
                <a:latin typeface="JetBrains Mono"/>
              </a:rPr>
              <a:t>:targetApi</a:t>
            </a:r>
            <a:r>
              <a:rPr kumimoji="0" lang="en-US" altLang="en-US" sz="1100" b="0" i="0" u="none" strike="noStrike" cap="none" normalizeH="0" baseline="0" dirty="0">
                <a:solidFill>
                  <a:srgbClr val="6A8759"/>
                </a:solidFill>
                <a:effectLst/>
                <a:latin typeface="JetBrains Mono"/>
              </a:rPr>
              <a:t>="31"</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MainActivity</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:exported</a:t>
            </a:r>
            <a:r>
              <a:rPr kumimoji="0" lang="en-US" altLang="en-US" sz="1100" b="0" i="0" u="none" strike="noStrike" cap="none" normalizeH="0" baseline="0" dirty="0">
                <a:solidFill>
                  <a:srgbClr val="6A8759"/>
                </a:solidFill>
                <a:effectLst/>
                <a:latin typeface="JetBrains Mono"/>
              </a:rPr>
              <a:t>="true"</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&lt;action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android.intent.action.MAIN</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&lt;category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android.intent.category.LAUNCHER</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&lt;/manifest&gt;</a:t>
            </a:r>
            <a:endParaRPr kumimoji="0" lang="en-US" altLang="en-US" sz="1100" b="0" i="0" u="none" strike="noStrike" cap="none" normalizeH="0" baseline="0" dirty="0">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62748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2585323"/>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2">
                    <a:lumMod val="50000"/>
                  </a:schemeClr>
                </a:solidFill>
                <a:latin typeface="inter-regular"/>
              </a:rPr>
              <a:t>&lt;permission&gt;: </a:t>
            </a:r>
            <a:r>
              <a:rPr lang="en-US" dirty="0">
                <a:solidFill>
                  <a:srgbClr val="333333"/>
                </a:solidFill>
                <a:latin typeface="inter-regular"/>
              </a:rPr>
              <a:t>allow us to define permission needed to the application to do its job.</a:t>
            </a: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br>
              <a:rPr lang="en-US" altLang="en-US" sz="1100" dirty="0">
                <a:solidFill>
                  <a:srgbClr val="E8BF6A"/>
                </a:solidFill>
                <a:latin typeface="JetBrains Mono"/>
              </a:rPr>
            </a:b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5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4247317"/>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a:t>
            </a:r>
            <a:r>
              <a:rPr lang="en-US" b="1" dirty="0">
                <a:solidFill>
                  <a:srgbClr val="333333"/>
                </a:solidFill>
                <a:latin typeface="inter-regular"/>
              </a:rPr>
              <a: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2">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highlight>
                  <a:srgbClr val="FFFF00"/>
                </a:highlight>
                <a:latin typeface="JetBrains Mono"/>
              </a:rPr>
              <a:t>&lt;uses-feature </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highlight>
                  <a:srgbClr val="FFFF00"/>
                </a:highlight>
                <a:latin typeface="JetBrains Mono"/>
              </a:rPr>
              <a:t>/&gt;</a:t>
            </a:r>
            <a:endParaRPr lang="en-US" altLang="en-US" sz="1100" dirty="0">
              <a:highlight>
                <a:srgbClr val="FFFF00"/>
              </a:highlight>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9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78313"/>
          </a:xfrm>
          <a:prstGeom prst="rect">
            <a:avLst/>
          </a:prstGeom>
          <a:noFill/>
        </p:spPr>
        <p:txBody>
          <a:bodyPr wrap="square" rtlCol="0">
            <a:spAutoFit/>
          </a:bodyPr>
          <a:lstStyle/>
          <a:p>
            <a:r>
              <a:rPr lang="en-US" b="1" i="0" dirty="0">
                <a:solidFill>
                  <a:schemeClr val="accent4">
                    <a:lumMod val="50000"/>
                  </a:schemeClr>
                </a:solidFill>
                <a:effectLst/>
                <a:latin typeface="erdana"/>
              </a:rPr>
              <a:t>&lt;manifest&gt;</a:t>
            </a:r>
            <a:r>
              <a:rPr lang="en-US" b="1" i="0" dirty="0">
                <a:solidFill>
                  <a:srgbClr val="610B4B"/>
                </a:solidFill>
                <a:effectLst/>
                <a:latin typeface="erdana"/>
              </a:rPr>
              <a: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4">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r>
              <a:rPr lang="en-US" b="1" i="0" dirty="0">
                <a:solidFill>
                  <a:schemeClr val="accent4">
                    <a:lumMod val="50000"/>
                  </a:schemeClr>
                </a:solidFill>
                <a:effectLst/>
                <a:latin typeface="erdana"/>
              </a:rPr>
              <a:t>&lt;application&gt;: </a:t>
            </a:r>
            <a:r>
              <a:rPr lang="en-US" b="0" i="0" dirty="0">
                <a:solidFill>
                  <a:srgbClr val="333333"/>
                </a:solidFill>
                <a:effectLst/>
                <a:latin typeface="inter-regular"/>
              </a:rPr>
              <a:t>subitem of the manifest. It includes the namespace declaration, contains several subitem that declares the application component such as activity.</a:t>
            </a: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latin typeface="JetBrains Mono"/>
              </a:rPr>
              <a:t>    </a:t>
            </a:r>
            <a:r>
              <a:rPr kumimoji="0" lang="en-US" altLang="en-US" sz="1100" b="0" i="0" u="none" strike="noStrike" cap="none" normalizeH="0" baseline="0" dirty="0">
                <a:ln>
                  <a:noFill/>
                </a:ln>
                <a:effectLst/>
                <a:highlight>
                  <a:srgbClr val="FFFF00"/>
                </a:highlight>
                <a:latin typeface="JetBrains Mono"/>
              </a:rPr>
              <a:t>&lt;/application&gt;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29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62924"/>
          </a:xfrm>
          <a:prstGeom prst="rect">
            <a:avLst/>
          </a:prstGeom>
          <a:noFill/>
        </p:spPr>
        <p:txBody>
          <a:bodyPr wrap="square" rtlCol="0">
            <a:spAutoFit/>
          </a:bodyPr>
          <a:lstStyle/>
          <a:p>
            <a:r>
              <a:rPr lang="en-US" sz="1700" b="1" i="0" dirty="0">
                <a:solidFill>
                  <a:schemeClr val="accent4">
                    <a:lumMod val="50000"/>
                  </a:schemeClr>
                </a:solidFill>
                <a:effectLst/>
                <a:latin typeface="erdana"/>
              </a:rPr>
              <a:t>&lt;manifest&gt;</a:t>
            </a:r>
            <a:r>
              <a:rPr lang="en-US" sz="1700" b="1" i="0" dirty="0">
                <a:solidFill>
                  <a:srgbClr val="610B4B"/>
                </a:solidFill>
                <a:effectLst/>
                <a:latin typeface="erdana"/>
              </a:rPr>
              <a:t>: </a:t>
            </a:r>
            <a:r>
              <a:rPr lang="en-US" sz="1700" dirty="0">
                <a:solidFill>
                  <a:srgbClr val="333333"/>
                </a:solidFill>
                <a:latin typeface="inter-regular"/>
              </a:rPr>
              <a:t>represents the </a:t>
            </a:r>
            <a:r>
              <a:rPr lang="en-US" sz="1700" b="0" i="0" dirty="0">
                <a:solidFill>
                  <a:srgbClr val="333333"/>
                </a:solidFill>
                <a:effectLst/>
                <a:latin typeface="inter-regular"/>
              </a:rPr>
              <a:t> root element of the. It has </a:t>
            </a:r>
            <a:r>
              <a:rPr lang="en-US" sz="1700" b="1" i="0" dirty="0">
                <a:solidFill>
                  <a:srgbClr val="333333"/>
                </a:solidFill>
                <a:effectLst/>
                <a:latin typeface="inter-bold"/>
              </a:rPr>
              <a:t>package</a:t>
            </a:r>
            <a:r>
              <a:rPr lang="en-US" sz="1700" b="0" i="0" dirty="0">
                <a:solidFill>
                  <a:srgbClr val="333333"/>
                </a:solidFill>
                <a:effectLst/>
                <a:latin typeface="inter-regular"/>
              </a:rPr>
              <a:t> attribute that describes the package name that </a:t>
            </a:r>
            <a:r>
              <a:rPr lang="en-US" sz="1700" dirty="0"/>
              <a:t>resolves any relative name of class in our package so we can write .</a:t>
            </a:r>
            <a:r>
              <a:rPr lang="en-US" sz="1700" i="1" dirty="0" err="1"/>
              <a:t>NameActivity</a:t>
            </a:r>
            <a:r>
              <a:rPr lang="en-US" sz="1700" i="1" dirty="0"/>
              <a:t> </a:t>
            </a:r>
            <a:r>
              <a:rPr lang="en-US" sz="1700" dirty="0"/>
              <a:t>without having specifying the entire Activity path.</a:t>
            </a:r>
          </a:p>
          <a:p>
            <a:endParaRPr lang="en-US" sz="1700" dirty="0"/>
          </a:p>
          <a:p>
            <a:r>
              <a:rPr lang="en-US" sz="1700" b="1" dirty="0">
                <a:solidFill>
                  <a:schemeClr val="accent4">
                    <a:lumMod val="50000"/>
                  </a:schemeClr>
                </a:solidFill>
                <a:latin typeface="inter-regular"/>
              </a:rPr>
              <a:t>&lt;permission&gt;: </a:t>
            </a:r>
            <a:r>
              <a:rPr lang="en-US" sz="1700" dirty="0">
                <a:solidFill>
                  <a:srgbClr val="333333"/>
                </a:solidFill>
                <a:latin typeface="inter-regular"/>
              </a:rPr>
              <a:t>allow us to define permission needed to the application to do its job.</a:t>
            </a:r>
          </a:p>
          <a:p>
            <a:endParaRPr lang="en-US" sz="1700" dirty="0">
              <a:solidFill>
                <a:srgbClr val="333333"/>
              </a:solidFill>
              <a:latin typeface="inter-regular"/>
            </a:endParaRPr>
          </a:p>
          <a:p>
            <a:r>
              <a:rPr lang="en-US" sz="1700" b="1" dirty="0">
                <a:solidFill>
                  <a:schemeClr val="accent4">
                    <a:lumMod val="50000"/>
                  </a:schemeClr>
                </a:solidFill>
                <a:latin typeface="inter-regular"/>
              </a:rPr>
              <a:t>&lt;feature&gt;: </a:t>
            </a:r>
            <a:r>
              <a:rPr lang="en-US" sz="1700" dirty="0"/>
              <a:t>allow us to declare hardware and software  features to our app needs.</a:t>
            </a:r>
          </a:p>
          <a:p>
            <a:endParaRPr lang="en-US" sz="1700" b="0" dirty="0">
              <a:solidFill>
                <a:srgbClr val="333333"/>
              </a:solidFill>
              <a:effectLst/>
              <a:latin typeface="inter-regular"/>
            </a:endParaRPr>
          </a:p>
          <a:p>
            <a:r>
              <a:rPr lang="en-US" sz="1700" b="1" i="0" dirty="0">
                <a:solidFill>
                  <a:schemeClr val="accent4">
                    <a:lumMod val="50000"/>
                  </a:schemeClr>
                </a:solidFill>
                <a:effectLst/>
                <a:latin typeface="erdana"/>
              </a:rPr>
              <a:t>&lt;application&gt;: </a:t>
            </a:r>
            <a:r>
              <a:rPr lang="en-US" sz="1700" b="0" i="0" dirty="0">
                <a:solidFill>
                  <a:srgbClr val="333333"/>
                </a:solidFill>
                <a:effectLst/>
                <a:latin typeface="inter-regular"/>
              </a:rPr>
              <a:t>subitem of the manifest. It includes the namespace declaration, contains several subitem that declares the application component such as activity.</a:t>
            </a:r>
          </a:p>
          <a:p>
            <a:endParaRPr lang="en-US" sz="1700" b="0" i="0" dirty="0">
              <a:solidFill>
                <a:srgbClr val="333333"/>
              </a:solidFill>
              <a:effectLst/>
              <a:latin typeface="inter-regular"/>
            </a:endParaRPr>
          </a:p>
          <a:p>
            <a:r>
              <a:rPr lang="en-US" sz="1700" b="1" dirty="0">
                <a:solidFill>
                  <a:schemeClr val="accent2">
                    <a:lumMod val="50000"/>
                  </a:schemeClr>
                </a:solidFill>
                <a:latin typeface="inter-regular"/>
              </a:rPr>
              <a:t>&lt;activity&gt;:</a:t>
            </a:r>
            <a:r>
              <a:rPr lang="en-US" sz="1700" dirty="0"/>
              <a:t>for each app component that will be created in our app, we must declare a corresponding XML element in the manifest file. if an activity is not declared and there is reference to use it, the application crash.</a:t>
            </a:r>
            <a:endParaRPr lang="en-US" sz="1700"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0587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1497</TotalTime>
  <Words>5496</Words>
  <Application>Microsoft Office PowerPoint</Application>
  <PresentationFormat>Widescreen</PresentationFormat>
  <Paragraphs>369</Paragraphs>
  <Slides>47</Slides>
  <Notes>4</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47</vt:i4>
      </vt:variant>
    </vt:vector>
  </HeadingPairs>
  <TitlesOfParts>
    <vt:vector size="57" baseType="lpstr">
      <vt:lpstr>Arial</vt:lpstr>
      <vt:lpstr>Arial</vt:lpstr>
      <vt:lpstr>Calibri</vt:lpstr>
      <vt:lpstr>Cambria Math</vt:lpstr>
      <vt:lpstr>erdana</vt:lpstr>
      <vt:lpstr>inter-bold</vt:lpstr>
      <vt:lpstr>inter-regular</vt:lpstr>
      <vt:lpstr>JetBrains Mono</vt:lpstr>
      <vt:lpstr>Wingdings</vt:lpstr>
      <vt:lpstr>Tema2</vt:lpstr>
      <vt:lpstr>Android GUI</vt:lpstr>
      <vt:lpstr>Summary</vt:lpstr>
      <vt:lpstr>XML</vt:lpstr>
      <vt:lpstr>AndroidManifest.xml</vt:lpstr>
      <vt:lpstr>Content</vt:lpstr>
      <vt:lpstr>Content</vt:lpstr>
      <vt:lpstr>Content</vt:lpstr>
      <vt:lpstr>Content</vt:lpstr>
      <vt:lpstr>Content</vt:lpstr>
      <vt:lpstr>Resources</vt:lpstr>
      <vt:lpstr>Structure</vt:lpstr>
      <vt:lpstr>Values: strings</vt:lpstr>
      <vt:lpstr>Values: strings</vt:lpstr>
      <vt:lpstr>Access Resources</vt:lpstr>
      <vt:lpstr>Alternative Resources</vt:lpstr>
      <vt:lpstr>Concepts on screens</vt:lpstr>
      <vt:lpstr>Screen Size</vt:lpstr>
      <vt:lpstr>Screen Density</vt:lpstr>
      <vt:lpstr>Screen Density</vt:lpstr>
      <vt:lpstr>Issue: using pixels</vt:lpstr>
      <vt:lpstr>Solution: DPI</vt:lpstr>
      <vt:lpstr>DPI conversion</vt:lpstr>
      <vt:lpstr>DPI</vt:lpstr>
      <vt:lpstr>Further aspects</vt:lpstr>
      <vt:lpstr>Unit of measure</vt:lpstr>
      <vt:lpstr>Scaled Pixel</vt:lpstr>
      <vt:lpstr> View &amp; ViewGroup</vt:lpstr>
      <vt:lpstr>View &amp; ViewGroup</vt:lpstr>
      <vt:lpstr>View &amp; ViewGroup</vt:lpstr>
      <vt:lpstr> Linear Layout</vt:lpstr>
      <vt:lpstr>Layout </vt:lpstr>
      <vt:lpstr>Linear Layout</vt:lpstr>
      <vt:lpstr>Create a Linear Layout</vt:lpstr>
      <vt:lpstr>Create a Linear Layout</vt:lpstr>
      <vt:lpstr>Comparison</vt:lpstr>
      <vt:lpstr>Create a Linear Layout</vt:lpstr>
      <vt:lpstr>Attributes</vt:lpstr>
      <vt:lpstr>layout_weight</vt:lpstr>
      <vt:lpstr>Note</vt:lpstr>
      <vt:lpstr>Note</vt:lpstr>
      <vt:lpstr>layout_gravity</vt:lpstr>
      <vt:lpstr>layout_gravity: Horizontal</vt:lpstr>
      <vt:lpstr>layout_gravity: Vertical</vt:lpstr>
      <vt:lpstr>gravity</vt:lpstr>
      <vt:lpstr>layout_margin &amp; padding</vt:lpstr>
      <vt:lpstr>Note</vt:lpstr>
      <vt:lpstr>RelativeLayout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36</cp:revision>
  <dcterms:created xsi:type="dcterms:W3CDTF">2022-03-03T15:59:55Z</dcterms:created>
  <dcterms:modified xsi:type="dcterms:W3CDTF">2022-08-17T16:02:01Z</dcterms:modified>
</cp:coreProperties>
</file>