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6"/>
  </p:notesMasterIdLst>
  <p:sldIdLst>
    <p:sldId id="257" r:id="rId2"/>
    <p:sldId id="284" r:id="rId3"/>
    <p:sldId id="289" r:id="rId4"/>
    <p:sldId id="292" r:id="rId5"/>
    <p:sldId id="293" r:id="rId6"/>
    <p:sldId id="294" r:id="rId7"/>
    <p:sldId id="272" r:id="rId8"/>
    <p:sldId id="295" r:id="rId9"/>
    <p:sldId id="268" r:id="rId10"/>
    <p:sldId id="271" r:id="rId11"/>
    <p:sldId id="286" r:id="rId12"/>
    <p:sldId id="287" r:id="rId13"/>
    <p:sldId id="288" r:id="rId14"/>
    <p:sldId id="296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F41"/>
    <a:srgbClr val="3B4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82" autoAdjust="0"/>
    <p:restoredTop sz="93969" autoAdjust="0"/>
  </p:normalViewPr>
  <p:slideViewPr>
    <p:cSldViewPr snapToGrid="0">
      <p:cViewPr>
        <p:scale>
          <a:sx n="75" d="100"/>
          <a:sy n="75" d="100"/>
        </p:scale>
        <p:origin x="300" y="-2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BB5C6-BC59-4AE5-A6E0-8DD141F892F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8C9FB-7FA1-4DCC-8035-36B8BC0E5F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2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8C9FB-7FA1-4DCC-8035-36B8BC0E5F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0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55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53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208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01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83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03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4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08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81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94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6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0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AFC7AE15-D3E8-437F-BF3F-7C19BF6AB1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472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" TargetMode="External"/><Relationship Id="rId2" Type="http://schemas.openxmlformats.org/officeDocument/2006/relationships/hyperlink" Target="https://www.oracle.com/java/technologies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Android Studio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680C420-AA48-599F-6F71-800A3073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Important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C6DC-A0E3-44E1-AD38-B2D813064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582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/>
              <a:t>Select SDK</a:t>
            </a:r>
            <a:r>
              <a:rPr lang="en-US" sz="2300" dirty="0"/>
              <a:t>: It’s important for app’s compatibility according android version on mobile device. You can use API 21:android 5.0. If you want use different SDK, click on ‘Help me to choose’</a:t>
            </a:r>
          </a:p>
          <a:p>
            <a:pPr marL="0" indent="0">
              <a:buNone/>
            </a:pPr>
            <a:r>
              <a:rPr lang="en-US" sz="2300" dirty="0"/>
              <a:t>If you don’t have any SDK installed, you can click ‘finish’ and  on IDE click: </a:t>
            </a:r>
          </a:p>
          <a:p>
            <a:pPr marL="0" indent="0">
              <a:buNone/>
            </a:pPr>
            <a:r>
              <a:rPr lang="en-US" sz="2200" b="1" dirty="0"/>
              <a:t>File-&gt;Settings-&gt;Appearance &amp; Behavior-&gt;System Settings-&gt;Android SDK -&gt;click one SDK-&gt;apply</a:t>
            </a:r>
            <a:r>
              <a:rPr lang="en-US" sz="2200" dirty="0"/>
              <a:t>. </a:t>
            </a:r>
          </a:p>
          <a:p>
            <a:pPr marL="0" indent="0">
              <a:buNone/>
            </a:pPr>
            <a:r>
              <a:rPr lang="en-US" sz="2300" dirty="0"/>
              <a:t>Automatically android studio will install it for you.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b="1" dirty="0"/>
              <a:t>Note</a:t>
            </a:r>
            <a:r>
              <a:rPr lang="en-US" sz="2300" dirty="0"/>
              <a:t>: if you need in future to indicate SDK’s path, you can always find it on: </a:t>
            </a:r>
          </a:p>
          <a:p>
            <a:pPr marL="0" indent="0">
              <a:buNone/>
            </a:pPr>
            <a:r>
              <a:rPr lang="en-US" sz="2300" b="1" dirty="0"/>
              <a:t>File-&gt;Settings-&gt;Appearance &amp; Behavior-&gt;System Settings-&gt;Android SDK</a:t>
            </a:r>
          </a:p>
        </p:txBody>
      </p:sp>
    </p:spTree>
    <p:extLst>
      <p:ext uri="{BB962C8B-B14F-4D97-AF65-F5344CB8AC3E}">
        <p14:creationId xmlns:p14="http://schemas.microsoft.com/office/powerpoint/2010/main" val="53082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C1659F-7805-4EE3-ACCF-664C71D03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Create an Emulator</a:t>
            </a:r>
          </a:p>
        </p:txBody>
      </p:sp>
      <p:pic>
        <p:nvPicPr>
          <p:cNvPr id="15" name="Segnaposto contenuto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D0D6A946-60C8-4CD5-B79F-A99C5A392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770" y="2338425"/>
            <a:ext cx="3731621" cy="4355646"/>
          </a:xfrm>
          <a:prstGeom prst="rect">
            <a:avLst/>
          </a:prstGeom>
          <a:noFill/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26E9EB15-6994-4AFC-BC6C-13F74036DA3B}"/>
              </a:ext>
            </a:extLst>
          </p:cNvPr>
          <p:cNvSpPr/>
          <p:nvPr/>
        </p:nvSpPr>
        <p:spPr>
          <a:xfrm>
            <a:off x="5191125" y="3169422"/>
            <a:ext cx="157266" cy="659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CBB09AB-C53B-4969-94C0-EE73184999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924"/>
          <a:stretch/>
        </p:blipFill>
        <p:spPr>
          <a:xfrm>
            <a:off x="5942105" y="2336800"/>
            <a:ext cx="5910383" cy="4357271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16FE7A6-3D9D-4730-8B9F-FC410C890274}"/>
              </a:ext>
            </a:extLst>
          </p:cNvPr>
          <p:cNvSpPr/>
          <p:nvPr/>
        </p:nvSpPr>
        <p:spPr>
          <a:xfrm>
            <a:off x="5989555" y="3038475"/>
            <a:ext cx="1383702" cy="390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0DB8F11-E5DD-4334-9073-67679C657768}"/>
              </a:ext>
            </a:extLst>
          </p:cNvPr>
          <p:cNvSpPr txBox="1"/>
          <p:nvPr/>
        </p:nvSpPr>
        <p:spPr>
          <a:xfrm>
            <a:off x="975606" y="1507807"/>
            <a:ext cx="108768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Select Device Manager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Click create Device</a:t>
            </a:r>
          </a:p>
        </p:txBody>
      </p:sp>
    </p:spTree>
    <p:extLst>
      <p:ext uri="{BB962C8B-B14F-4D97-AF65-F5344CB8AC3E}">
        <p14:creationId xmlns:p14="http://schemas.microsoft.com/office/powerpoint/2010/main" val="3404653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8FC0F3-E356-42D4-A7E7-74C04CFE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Emulator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70B03E-BCD6-441D-99D0-DE1EB7D6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000" dirty="0"/>
              <a:t>Choose the device that fits for your project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000" dirty="0"/>
              <a:t>In base of which device you choose you have to select the version of android that you want on it</a:t>
            </a:r>
          </a:p>
          <a:p>
            <a:pPr marL="514350" indent="-514350">
              <a:buFont typeface="+mj-lt"/>
              <a:buAutoNum type="arabicPeriod" startAt="3"/>
            </a:pPr>
            <a:endParaRPr lang="en-US" sz="2800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45BC52ED-EAE1-47FE-944A-3C0A247CD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512444"/>
            <a:ext cx="5384800" cy="3796283"/>
          </a:xfrm>
          <a:prstGeom prst="rect">
            <a:avLst/>
          </a:prstGeom>
          <a:noFill/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8CE5507-D53F-4221-9BE9-A4E278A43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870" y="2512444"/>
            <a:ext cx="5456130" cy="379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5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0C2982-11F3-48C7-9E92-49C3F99E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Emulator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74F5AB-C53F-4D95-83CE-9ECFF4408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Choose a device’s name and its orientation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Now you can run your emulator by pressing “run app”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5FD0C42-4178-4C57-B2BC-4C0EDCF8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57" y="3189197"/>
            <a:ext cx="4818741" cy="279955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213E90D-59F9-4674-ADD2-5D02D1089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735" y="4322235"/>
            <a:ext cx="2829320" cy="26673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AC071D1-0B40-4665-86F6-4F2BBCE4BC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54" r="2748"/>
          <a:stretch/>
        </p:blipFill>
        <p:spPr>
          <a:xfrm>
            <a:off x="9651545" y="2792648"/>
            <a:ext cx="1624107" cy="3592649"/>
          </a:xfrm>
          <a:prstGeom prst="roundRect">
            <a:avLst/>
          </a:prstGeom>
        </p:spPr>
      </p:pic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10EB2EE9-9FD9-4676-9076-DED4D4B24D50}"/>
              </a:ext>
            </a:extLst>
          </p:cNvPr>
          <p:cNvSpPr/>
          <p:nvPr/>
        </p:nvSpPr>
        <p:spPr>
          <a:xfrm>
            <a:off x="5341510" y="4322235"/>
            <a:ext cx="566313" cy="24250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3DF8B600-4FAE-4A5A-A8B1-B85D3829E59E}"/>
              </a:ext>
            </a:extLst>
          </p:cNvPr>
          <p:cNvSpPr/>
          <p:nvPr/>
        </p:nvSpPr>
        <p:spPr>
          <a:xfrm>
            <a:off x="9012916" y="4298006"/>
            <a:ext cx="450398" cy="26673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60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F003EB-3402-48AE-4380-04AC8E62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Profiler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AF1FB-7F53-31DC-6AD1-72C455FC7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The Android Profiler in Android Studio 3.0 and higher replaces the Android Monitor tools. The Android Profiler tools provide real-time data to help you to understand how your app uses CPU, memory, network, and battery resources.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02124"/>
                </a:solidFill>
                <a:latin typeface="+mj-lt"/>
              </a:rPr>
              <a:t>Try to run your app and click the tool windows bar on ‘Profiler’</a:t>
            </a:r>
          </a:p>
        </p:txBody>
      </p:sp>
      <p:pic>
        <p:nvPicPr>
          <p:cNvPr id="7" name="Immagine 6" descr="Immagine che contiene testo, screenshot, interni, monitor&#10;&#10;Descrizione generata automaticamente">
            <a:extLst>
              <a:ext uri="{FF2B5EF4-FFF2-40B4-BE49-F238E27FC236}">
                <a16:creationId xmlns:a16="http://schemas.microsoft.com/office/drawing/2014/main" id="{66EB64AD-A237-B28F-B385-4D89FCECB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3529177"/>
            <a:ext cx="10528300" cy="27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5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CE138C-D9D4-48FB-95F7-CA775A01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6FBC80-A052-4103-A800-DFF1C149A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Install JDK: </a:t>
            </a:r>
            <a:r>
              <a:rPr lang="en-US" dirty="0">
                <a:latin typeface="+mj-lt"/>
                <a:hlinkClick r:id="rId2"/>
              </a:rPr>
              <a:t>https://www.oracle.com/java/</a:t>
            </a:r>
            <a:r>
              <a:rPr lang="en-US" u="sng" dirty="0">
                <a:latin typeface="+mj-lt"/>
                <a:hlinkClick r:id="rId2"/>
              </a:rPr>
              <a:t>technologies</a:t>
            </a:r>
            <a:r>
              <a:rPr lang="en-US" dirty="0">
                <a:latin typeface="+mj-lt"/>
                <a:hlinkClick r:id="rId2"/>
              </a:rPr>
              <a:t>/downloads/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Install Android studio: </a:t>
            </a:r>
            <a:r>
              <a:rPr lang="en-US" dirty="0">
                <a:hlinkClick r:id="rId3"/>
              </a:rPr>
              <a:t>https://developer.android.com/studio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1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B1AD1-9449-4767-85F7-BD71F175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pic>
        <p:nvPicPr>
          <p:cNvPr id="8" name="Immagine 7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59A6281B-C033-EC34-5B63-412B9BF7B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308" y="1281289"/>
            <a:ext cx="9249384" cy="518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0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B1AD1-9449-4767-85F7-BD71F175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Toolbar &amp; Navigation Bar</a:t>
            </a:r>
          </a:p>
        </p:txBody>
      </p:sp>
      <p:pic>
        <p:nvPicPr>
          <p:cNvPr id="56" name="Immagine 55">
            <a:extLst>
              <a:ext uri="{FF2B5EF4-FFF2-40B4-BE49-F238E27FC236}">
                <a16:creationId xmlns:a16="http://schemas.microsoft.com/office/drawing/2014/main" id="{F3840018-2996-4DD6-9DEA-FD3C7A4F09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239" b="96286"/>
          <a:stretch/>
        </p:blipFill>
        <p:spPr>
          <a:xfrm>
            <a:off x="1048197" y="1680201"/>
            <a:ext cx="10432578" cy="377220"/>
          </a:xfrm>
          <a:prstGeom prst="rect">
            <a:avLst/>
          </a:prstGeom>
        </p:spPr>
      </p:pic>
      <p:sp>
        <p:nvSpPr>
          <p:cNvPr id="60" name="Ovale 59">
            <a:extLst>
              <a:ext uri="{FF2B5EF4-FFF2-40B4-BE49-F238E27FC236}">
                <a16:creationId xmlns:a16="http://schemas.microsoft.com/office/drawing/2014/main" id="{3D418B10-1ADF-4435-BD0C-D929B363A99E}"/>
              </a:ext>
            </a:extLst>
          </p:cNvPr>
          <p:cNvSpPr/>
          <p:nvPr/>
        </p:nvSpPr>
        <p:spPr>
          <a:xfrm>
            <a:off x="609600" y="1680201"/>
            <a:ext cx="323215" cy="31539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ED26347-9809-49D9-B43D-6F87CFE8FB27}"/>
              </a:ext>
            </a:extLst>
          </p:cNvPr>
          <p:cNvSpPr txBox="1"/>
          <p:nvPr/>
        </p:nvSpPr>
        <p:spPr>
          <a:xfrm>
            <a:off x="1048197" y="2112218"/>
            <a:ext cx="949277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With</a:t>
            </a:r>
            <a:r>
              <a:rPr lang="en-US" sz="2400" i="0" dirty="0">
                <a:solidFill>
                  <a:sysClr val="windowText" lastClr="000000"/>
                </a:solidFill>
                <a:effectLst/>
                <a:latin typeface="+mj-lt"/>
              </a:rPr>
              <a:t> </a:t>
            </a:r>
            <a:r>
              <a:rPr lang="en-US" sz="2400" b="1" i="0" dirty="0">
                <a:solidFill>
                  <a:sysClr val="windowText" lastClr="000000"/>
                </a:solidFill>
                <a:effectLst/>
                <a:latin typeface="+mj-lt"/>
              </a:rPr>
              <a:t>toolbar</a:t>
            </a:r>
            <a:r>
              <a:rPr lang="en-US" sz="2400" i="0" dirty="0">
                <a:solidFill>
                  <a:sysClr val="windowText" lastClr="000000"/>
                </a:solidFill>
                <a:effectLst/>
                <a:latin typeface="+mj-lt"/>
              </a:rPr>
              <a:t>  you can carry out a wide range of actions, including running your app and launching Android tools.</a:t>
            </a:r>
          </a:p>
          <a:p>
            <a:endParaRPr lang="en-US" sz="2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410BB16D-53A5-42D5-9547-1A51DAA4E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61" r="51052" b="92394"/>
          <a:stretch/>
        </p:blipFill>
        <p:spPr>
          <a:xfrm>
            <a:off x="1048197" y="3034511"/>
            <a:ext cx="9217632" cy="428441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9997FF0-7FB2-44EF-BABA-1026AD3B42A3}"/>
              </a:ext>
            </a:extLst>
          </p:cNvPr>
          <p:cNvSpPr txBox="1"/>
          <p:nvPr/>
        </p:nvSpPr>
        <p:spPr>
          <a:xfrm>
            <a:off x="1048196" y="3646785"/>
            <a:ext cx="104325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navigation bar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helps you navigate through your project and open files for editing. It provides a more compact view of the structure visible in the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Project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window.</a:t>
            </a:r>
          </a:p>
          <a:p>
            <a:endParaRPr lang="en-US" sz="1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03C15662-FA21-414F-ACC5-C6EAF941FD04}"/>
              </a:ext>
            </a:extLst>
          </p:cNvPr>
          <p:cNvSpPr/>
          <p:nvPr/>
        </p:nvSpPr>
        <p:spPr>
          <a:xfrm>
            <a:off x="609599" y="3091032"/>
            <a:ext cx="323215" cy="31539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1115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2FB06391-818F-D048-28EA-88A13608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Editor window &amp; Tool window bar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D9C6C3C-C064-A79A-83A0-F2D1EEE01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721" y="2449854"/>
            <a:ext cx="5384800" cy="282665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202124"/>
                </a:solidFill>
                <a:latin typeface="+mj-lt"/>
              </a:rPr>
              <a:t>With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+mj-lt"/>
              </a:rPr>
              <a:t>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+mj-lt"/>
              </a:rPr>
              <a:t>editor window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+mj-lt"/>
              </a:rPr>
              <a:t>  allows you to create and modify code. Depending on the current file type, the editor can change. </a:t>
            </a:r>
            <a:endParaRPr lang="en-US" sz="2000" dirty="0">
              <a:solidFill>
                <a:srgbClr val="202124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solidFill>
                <a:srgbClr val="202124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202124"/>
                </a:solidFill>
                <a:latin typeface="+mj-lt"/>
              </a:rPr>
              <a:t>T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+mj-lt"/>
              </a:rPr>
              <a:t>ool window bar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+mj-lt"/>
              </a:rPr>
              <a:t> runs around the outside of the IDE window and contains the buttons that allow you to expand or collapse individual tool windows.</a:t>
            </a:r>
          </a:p>
          <a:p>
            <a:pPr marL="0" indent="0">
              <a:buNone/>
            </a:pPr>
            <a:endParaRPr lang="en-US" sz="2000" b="0" i="0" dirty="0">
              <a:solidFill>
                <a:srgbClr val="202124"/>
              </a:solidFill>
              <a:effectLst/>
              <a:latin typeface="+mj-lt"/>
            </a:endParaRPr>
          </a:p>
          <a:p>
            <a:endParaRPr lang="en-US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77C4E98-F1D0-4759-A4FD-5977907ED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2" y="2214087"/>
            <a:ext cx="5384800" cy="3298190"/>
          </a:xfrm>
          <a:prstGeom prst="rect">
            <a:avLst/>
          </a:prstGeom>
          <a:noFill/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16F3D032-F0DE-A3B3-450D-EBB32A66882A}"/>
              </a:ext>
            </a:extLst>
          </p:cNvPr>
          <p:cNvSpPr/>
          <p:nvPr/>
        </p:nvSpPr>
        <p:spPr>
          <a:xfrm>
            <a:off x="7401519" y="2594602"/>
            <a:ext cx="208956" cy="23432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DB13A28-A675-2BCD-B4E6-83221939F8B8}"/>
              </a:ext>
            </a:extLst>
          </p:cNvPr>
          <p:cNvSpPr/>
          <p:nvPr/>
        </p:nvSpPr>
        <p:spPr>
          <a:xfrm>
            <a:off x="6197602" y="2214087"/>
            <a:ext cx="126998" cy="3170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A7F77A4-11FC-205E-3B0D-DA09A295E221}"/>
              </a:ext>
            </a:extLst>
          </p:cNvPr>
          <p:cNvSpPr/>
          <p:nvPr/>
        </p:nvSpPr>
        <p:spPr>
          <a:xfrm>
            <a:off x="11455402" y="2214087"/>
            <a:ext cx="126998" cy="3170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044759E-E240-08FE-A037-9101F6AFB1BF}"/>
              </a:ext>
            </a:extLst>
          </p:cNvPr>
          <p:cNvSpPr/>
          <p:nvPr/>
        </p:nvSpPr>
        <p:spPr>
          <a:xfrm>
            <a:off x="6197602" y="5384800"/>
            <a:ext cx="5384798" cy="127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F82B5E3F-928F-7626-5508-8FACBB774342}"/>
              </a:ext>
            </a:extLst>
          </p:cNvPr>
          <p:cNvSpPr/>
          <p:nvPr/>
        </p:nvSpPr>
        <p:spPr>
          <a:xfrm>
            <a:off x="5782567" y="3682282"/>
            <a:ext cx="208956" cy="23432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BF57533F-847C-AEB7-1189-038E2D6F3299}"/>
              </a:ext>
            </a:extLst>
          </p:cNvPr>
          <p:cNvCxnSpPr>
            <a:cxnSpLocks/>
            <a:stCxn id="10" idx="6"/>
            <a:endCxn id="3" idx="1"/>
          </p:cNvCxnSpPr>
          <p:nvPr/>
        </p:nvCxnSpPr>
        <p:spPr>
          <a:xfrm>
            <a:off x="5991523" y="3799444"/>
            <a:ext cx="2060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1708BF4E-DD86-D383-22EC-58776618187D}"/>
              </a:ext>
            </a:extLst>
          </p:cNvPr>
          <p:cNvSpPr/>
          <p:nvPr/>
        </p:nvSpPr>
        <p:spPr>
          <a:xfrm>
            <a:off x="294725" y="2477440"/>
            <a:ext cx="208956" cy="23432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30411E12-3C80-F364-DA93-D4A65FFAA518}"/>
              </a:ext>
            </a:extLst>
          </p:cNvPr>
          <p:cNvSpPr/>
          <p:nvPr/>
        </p:nvSpPr>
        <p:spPr>
          <a:xfrm>
            <a:off x="291844" y="4029075"/>
            <a:ext cx="208956" cy="23432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2161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FB855-9C58-86E0-D1F7-7F5396FE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windows &amp; Status bar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09F1B54-89D8-7D7E-5EBE-FA7158519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2" b="590"/>
          <a:stretch/>
        </p:blipFill>
        <p:spPr>
          <a:xfrm>
            <a:off x="1544068" y="3429000"/>
            <a:ext cx="8164064" cy="2584136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79C70804-0FD7-F380-78BF-430829030758}"/>
              </a:ext>
            </a:extLst>
          </p:cNvPr>
          <p:cNvSpPr/>
          <p:nvPr/>
        </p:nvSpPr>
        <p:spPr>
          <a:xfrm>
            <a:off x="1544068" y="3429000"/>
            <a:ext cx="208956" cy="23432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A1B5465-0CBB-8ABE-D2F2-C60A23339283}"/>
              </a:ext>
            </a:extLst>
          </p:cNvPr>
          <p:cNvSpPr/>
          <p:nvPr/>
        </p:nvSpPr>
        <p:spPr>
          <a:xfrm>
            <a:off x="782068" y="5778812"/>
            <a:ext cx="208956" cy="23432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E2477B71-B4BC-38D2-9166-BFE762AEF374}"/>
              </a:ext>
            </a:extLst>
          </p:cNvPr>
          <p:cNvSpPr/>
          <p:nvPr/>
        </p:nvSpPr>
        <p:spPr>
          <a:xfrm>
            <a:off x="782068" y="1689100"/>
            <a:ext cx="208956" cy="23432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1EFB34B-CC13-BC8A-E0E4-6FD0C0A93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5307" y="1628946"/>
            <a:ext cx="9761386" cy="15887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+mj-lt"/>
              </a:rPr>
              <a:t>Tool windows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+mj-lt"/>
              </a:rPr>
              <a:t> give  access to specific tasks like project management, search, version control, and more. </a:t>
            </a:r>
          </a:p>
          <a:p>
            <a:pPr marL="0" indent="0">
              <a:buNone/>
            </a:pPr>
            <a:endParaRPr lang="en-US" sz="2000" b="0" i="0" dirty="0">
              <a:solidFill>
                <a:srgbClr val="202124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202124"/>
                </a:solidFill>
                <a:latin typeface="Roboto" panose="02000000000000000000" pitchFamily="2" charset="0"/>
              </a:rPr>
              <a:t>S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tatus bar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displays the status of your project and the IDE itself, as well as any warnings or messages.</a:t>
            </a:r>
            <a:endParaRPr lang="en-US" sz="2000" b="1" dirty="0">
              <a:latin typeface="+mj-lt"/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FDF509F5-700C-B3CD-9002-9134772A6A36}"/>
              </a:ext>
            </a:extLst>
          </p:cNvPr>
          <p:cNvSpPr/>
          <p:nvPr/>
        </p:nvSpPr>
        <p:spPr>
          <a:xfrm>
            <a:off x="747019" y="2540000"/>
            <a:ext cx="208956" cy="23432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A0E18C83-F385-C6A7-AF11-FC9ED92A06D6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991024" y="5895974"/>
            <a:ext cx="55304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64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C89E-EDF8-446E-A5FA-F256C1F0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Structure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178C34-38C6-70A0-314E-921F1009D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project will be structured as you can see in three directory: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Manifest</a:t>
            </a:r>
            <a:r>
              <a:rPr lang="en-US" sz="2400" dirty="0"/>
              <a:t>: contains AndroidManifest.xml where will be declared the activity of our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Java:</a:t>
            </a:r>
            <a:r>
              <a:rPr lang="en-US" sz="2400" b="1" dirty="0"/>
              <a:t> </a:t>
            </a:r>
            <a:r>
              <a:rPr lang="en-US" sz="2400" dirty="0"/>
              <a:t>contains our java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Res: </a:t>
            </a:r>
            <a:r>
              <a:rPr lang="en-US" sz="2400" dirty="0"/>
              <a:t>contains layout element of our app and the image, sound resource. Also, the .xml files of the classes that define their layout</a:t>
            </a:r>
          </a:p>
          <a:p>
            <a:endParaRPr lang="en-US" dirty="0"/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45A8FAB8-24BF-4D92-928B-50C8AFB83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370" y="1600201"/>
            <a:ext cx="4499260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231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F801B8-612B-3C17-1662-3F826CB9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i="0">
                <a:effectLst/>
              </a:rPr>
              <a:t>Developer workflow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019D7F-63A2-9B2C-A5B9-937775DC8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328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workflow must be well defined even before starting a real project, let’s see how it should be structured: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65F17C5-3B23-1027-0F76-FA69A322F8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8" b="76882"/>
          <a:stretch/>
        </p:blipFill>
        <p:spPr>
          <a:xfrm>
            <a:off x="333473" y="2525953"/>
            <a:ext cx="3388937" cy="1331680"/>
          </a:xfrm>
          <a:prstGeom prst="rect">
            <a:avLst/>
          </a:prstGeom>
          <a:noFill/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47AF7B4-C693-010E-AD37-90AED8CD3C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" t="25669" r="413" b="62434"/>
          <a:stretch/>
        </p:blipFill>
        <p:spPr>
          <a:xfrm>
            <a:off x="4335906" y="2882900"/>
            <a:ext cx="3428835" cy="799870"/>
          </a:xfrm>
          <a:prstGeom prst="rect">
            <a:avLst/>
          </a:prstGeom>
          <a:noFill/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9269B4B-F473-C7A2-A5A7-B68919F32E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" t="40891" r="-29" b="40113"/>
          <a:stretch/>
        </p:blipFill>
        <p:spPr>
          <a:xfrm>
            <a:off x="8362547" y="2525953"/>
            <a:ext cx="3575453" cy="1331680"/>
          </a:xfrm>
          <a:prstGeom prst="rect">
            <a:avLst/>
          </a:prstGeom>
          <a:noFill/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8DE238B-62C7-80FC-E750-C48787E444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" t="63459" r="413" b="17545"/>
          <a:stretch/>
        </p:blipFill>
        <p:spPr>
          <a:xfrm>
            <a:off x="8321474" y="4523751"/>
            <a:ext cx="3575450" cy="1331679"/>
          </a:xfrm>
          <a:prstGeom prst="rect">
            <a:avLst/>
          </a:prstGeom>
          <a:noFill/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DED3C0C-6701-F64B-17DB-2A76A61D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 t="86440" r="-442" b="1662"/>
          <a:stretch/>
        </p:blipFill>
        <p:spPr>
          <a:xfrm>
            <a:off x="4285591" y="4711699"/>
            <a:ext cx="3428835" cy="799870"/>
          </a:xfrm>
          <a:prstGeom prst="rect">
            <a:avLst/>
          </a:prstGeom>
          <a:noFill/>
        </p:spPr>
      </p:pic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E2291B89-0C4E-4137-24E2-27EBA9A120E4}"/>
              </a:ext>
            </a:extLst>
          </p:cNvPr>
          <p:cNvSpPr/>
          <p:nvPr/>
        </p:nvSpPr>
        <p:spPr>
          <a:xfrm rot="5400000">
            <a:off x="9922219" y="3967163"/>
            <a:ext cx="456107" cy="43482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025137B6-7444-7DA3-E66F-9C3CB3F57B53}"/>
              </a:ext>
            </a:extLst>
          </p:cNvPr>
          <p:cNvSpPr/>
          <p:nvPr/>
        </p:nvSpPr>
        <p:spPr>
          <a:xfrm>
            <a:off x="7801514" y="2974379"/>
            <a:ext cx="456107" cy="43482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EFB6BC14-90DF-8AB0-0EF4-40A479AB562E}"/>
              </a:ext>
            </a:extLst>
          </p:cNvPr>
          <p:cNvSpPr/>
          <p:nvPr/>
        </p:nvSpPr>
        <p:spPr>
          <a:xfrm>
            <a:off x="3827336" y="2974379"/>
            <a:ext cx="456107" cy="43482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1BDAAB8A-09AF-FE95-4C1D-70D7D507D174}"/>
              </a:ext>
            </a:extLst>
          </p:cNvPr>
          <p:cNvSpPr/>
          <p:nvPr/>
        </p:nvSpPr>
        <p:spPr>
          <a:xfrm rot="10800000">
            <a:off x="7764741" y="4829059"/>
            <a:ext cx="456107" cy="43482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81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9564-AAAC-44E7-9EC2-4AE9F149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Create a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4512-C502-4967-BC4C-F40B78FFB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0964" y="1655260"/>
            <a:ext cx="444063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a new project: </a:t>
            </a:r>
            <a:r>
              <a:rPr lang="en-US" sz="1800" dirty="0"/>
              <a:t> select Empty Activity </a:t>
            </a:r>
            <a:endParaRPr lang="en-US" sz="1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sz="2000" dirty="0"/>
              <a:t>: name of the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Package name</a:t>
            </a:r>
            <a:r>
              <a:rPr lang="en-US" sz="2000" dirty="0"/>
              <a:t>: name of package where it will be saved other classes and file in the future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Save location</a:t>
            </a:r>
            <a:r>
              <a:rPr lang="en-US" sz="2000" dirty="0"/>
              <a:t>: choose a path in your PC to save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Language</a:t>
            </a:r>
            <a:r>
              <a:rPr lang="en-US" sz="2000" dirty="0"/>
              <a:t>: language of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Minimum SDK</a:t>
            </a:r>
            <a:r>
              <a:rPr lang="en-US" sz="2000" dirty="0"/>
              <a:t>:  version of operating system (API) for develop you application (will affect on download’s capacity on Play store)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02B8C7C-70D6-4CC7-9C79-5450DF9F8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262" y="1965575"/>
            <a:ext cx="6081138" cy="4144384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CBCF378F-69D3-4CB4-A4C2-DC452EB3E143}"/>
              </a:ext>
            </a:extLst>
          </p:cNvPr>
          <p:cNvSpPr/>
          <p:nvPr/>
        </p:nvSpPr>
        <p:spPr>
          <a:xfrm>
            <a:off x="5624518" y="2853850"/>
            <a:ext cx="157162" cy="14763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49076427-01AA-4C48-8AD2-1CD6F5A16C69}"/>
              </a:ext>
            </a:extLst>
          </p:cNvPr>
          <p:cNvSpPr/>
          <p:nvPr/>
        </p:nvSpPr>
        <p:spPr>
          <a:xfrm>
            <a:off x="5631660" y="3200215"/>
            <a:ext cx="157162" cy="14763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7D85BD07-8AEF-4E74-B7E1-47D075C3B511}"/>
              </a:ext>
            </a:extLst>
          </p:cNvPr>
          <p:cNvSpPr/>
          <p:nvPr/>
        </p:nvSpPr>
        <p:spPr>
          <a:xfrm>
            <a:off x="5631660" y="3484376"/>
            <a:ext cx="157162" cy="14763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B4C7B831-68DD-4B29-8328-00B4F1FD4108}"/>
              </a:ext>
            </a:extLst>
          </p:cNvPr>
          <p:cNvSpPr/>
          <p:nvPr/>
        </p:nvSpPr>
        <p:spPr>
          <a:xfrm>
            <a:off x="5631660" y="3804404"/>
            <a:ext cx="157162" cy="14763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A69F2AF-4F72-4E55-B088-79FFDC8E2D14}"/>
              </a:ext>
            </a:extLst>
          </p:cNvPr>
          <p:cNvSpPr/>
          <p:nvPr/>
        </p:nvSpPr>
        <p:spPr>
          <a:xfrm>
            <a:off x="5631660" y="4121256"/>
            <a:ext cx="157162" cy="14763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95680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2" id="{F8517AE8-ED92-4497-8A64-700A8C394E9B}" vid="{BC8164F1-3577-4AE8-8A18-059B75887F4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1033</TotalTime>
  <Words>630</Words>
  <Application>Microsoft Office PowerPoint</Application>
  <PresentationFormat>Widescreen</PresentationFormat>
  <Paragraphs>70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Roboto</vt:lpstr>
      <vt:lpstr>Wingdings</vt:lpstr>
      <vt:lpstr>Tema2</vt:lpstr>
      <vt:lpstr>Android Studio</vt:lpstr>
      <vt:lpstr>Setup</vt:lpstr>
      <vt:lpstr>IDE</vt:lpstr>
      <vt:lpstr>Toolbar &amp; Navigation Bar</vt:lpstr>
      <vt:lpstr>Editor window &amp; Tool window bar</vt:lpstr>
      <vt:lpstr>Tool windows &amp; Status bar</vt:lpstr>
      <vt:lpstr>Structure</vt:lpstr>
      <vt:lpstr>Developer workflow</vt:lpstr>
      <vt:lpstr>Create a New Project</vt:lpstr>
      <vt:lpstr>Important note</vt:lpstr>
      <vt:lpstr>Create an Emulator</vt:lpstr>
      <vt:lpstr>Create an Emulator</vt:lpstr>
      <vt:lpstr>Create an Emulator</vt:lpstr>
      <vt:lpstr>Android Profiler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Android Studio</dc:title>
  <dc:creator>STEFANO POLITANÒ</dc:creator>
  <cp:lastModifiedBy>STEFANO POLITANÒ</cp:lastModifiedBy>
  <cp:revision>27</cp:revision>
  <dcterms:created xsi:type="dcterms:W3CDTF">2022-03-03T15:59:55Z</dcterms:created>
  <dcterms:modified xsi:type="dcterms:W3CDTF">2022-04-30T16:38:50Z</dcterms:modified>
</cp:coreProperties>
</file>