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67275" cy="42794238"/>
  <p:notesSz cx="9926638" cy="143557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64688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129377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940668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2587558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3234446" algn="l" defTabSz="1293779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3881335" algn="l" defTabSz="1293779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4528225" algn="l" defTabSz="1293779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5175114" algn="l" defTabSz="1293779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FF00"/>
    <a:srgbClr val="663300"/>
    <a:srgbClr val="DDDDDD"/>
    <a:srgbClr val="E20074"/>
    <a:srgbClr val="999999"/>
    <a:srgbClr val="C0C0C0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185" autoAdjust="0"/>
  </p:normalViewPr>
  <p:slideViewPr>
    <p:cSldViewPr snapToGrid="0" snapToObjects="1">
      <p:cViewPr>
        <p:scale>
          <a:sx n="33" d="100"/>
          <a:sy n="33" d="100"/>
        </p:scale>
        <p:origin x="-774" y="-72"/>
      </p:cViewPr>
      <p:guideLst>
        <p:guide orient="horz" pos="24245"/>
        <p:guide orient="horz" pos="3453"/>
        <p:guide orient="horz" pos="25671"/>
        <p:guide orient="horz" pos="24878"/>
        <p:guide pos="9533"/>
        <p:guide pos="9049"/>
        <p:guide pos="10017"/>
        <p:guide pos="949"/>
        <p:guide pos="18117"/>
        <p:guide pos="120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86" y="0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13636306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86" y="13636306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C2201DC9-677C-4C2C-AE66-F7D5D09B90D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05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286" y="0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59113" y="1076325"/>
            <a:ext cx="3808412" cy="538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779" y="6818153"/>
            <a:ext cx="7943085" cy="646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13636306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286" y="13636306"/>
            <a:ext cx="4302136" cy="7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78" tIns="64040" rIns="128078" bIns="64040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CCC99710-51CC-4660-BE21-896B59D052B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20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6889" algn="l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293779" algn="l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0668" algn="l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587558" algn="l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34446" algn="l" defTabSz="12937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1335" algn="l" defTabSz="12937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28225" algn="l" defTabSz="12937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75114" algn="l" defTabSz="12937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DD1F4-F8F7-4CCC-9FD6-FE1219D63FB1}" type="slidenum">
              <a:rPr lang="de-DE"/>
              <a:pPr/>
              <a:t>1</a:t>
            </a:fld>
            <a:endParaRPr 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59113" y="1076325"/>
            <a:ext cx="3808412" cy="53848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147" y="13293597"/>
            <a:ext cx="25728981" cy="9173884"/>
          </a:xfrm>
          <a:prstGeom prst="rect">
            <a:avLst/>
          </a:prstGeom>
        </p:spPr>
        <p:txBody>
          <a:bodyPr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543" y="24251042"/>
            <a:ext cx="21186194" cy="10934982"/>
          </a:xfrm>
          <a:prstGeom prst="rect">
            <a:avLst/>
          </a:prstGeom>
        </p:spPr>
        <p:txBody>
          <a:bodyPr lIns="129378" tIns="64688" rIns="129378" bIns="64688"/>
          <a:lstStyle>
            <a:lvl1pPr marL="0" indent="0" algn="ctr">
              <a:buNone/>
              <a:defRPr/>
            </a:lvl1pPr>
            <a:lvl2pPr marL="646889" indent="0" algn="ctr">
              <a:buNone/>
              <a:defRPr/>
            </a:lvl2pPr>
            <a:lvl3pPr marL="1293779" indent="0" algn="ctr">
              <a:buNone/>
              <a:defRPr/>
            </a:lvl3pPr>
            <a:lvl4pPr marL="1940668" indent="0" algn="ctr">
              <a:buNone/>
              <a:defRPr/>
            </a:lvl4pPr>
            <a:lvl5pPr marL="2587558" indent="0" algn="ctr">
              <a:buNone/>
              <a:defRPr/>
            </a:lvl5pPr>
            <a:lvl6pPr marL="3234446" indent="0" algn="ctr">
              <a:buNone/>
              <a:defRPr/>
            </a:lvl6pPr>
            <a:lvl7pPr marL="3881335" indent="0" algn="ctr">
              <a:buNone/>
              <a:defRPr/>
            </a:lvl7pPr>
            <a:lvl8pPr marL="4528225" indent="0" algn="ctr">
              <a:buNone/>
              <a:defRPr/>
            </a:lvl8pPr>
            <a:lvl9pPr marL="51751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13927"/>
            <a:ext cx="27238750" cy="7131997"/>
          </a:xfrm>
          <a:prstGeom prst="rect">
            <a:avLst/>
          </a:prstGeom>
        </p:spPr>
        <p:txBody>
          <a:bodyPr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63" y="9984799"/>
            <a:ext cx="27238750" cy="28242714"/>
          </a:xfrm>
          <a:prstGeom prst="rect">
            <a:avLst/>
          </a:prstGeom>
        </p:spPr>
        <p:txBody>
          <a:bodyPr vert="eaVert" lIns="129378" tIns="64688" rIns="129378" bIns="6468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325" y="1713927"/>
            <a:ext cx="6809687" cy="36513585"/>
          </a:xfrm>
          <a:prstGeom prst="rect">
            <a:avLst/>
          </a:prstGeom>
        </p:spPr>
        <p:txBody>
          <a:bodyPr vert="eaVert"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63" y="1713927"/>
            <a:ext cx="20213381" cy="36513585"/>
          </a:xfrm>
          <a:prstGeom prst="rect">
            <a:avLst/>
          </a:prstGeom>
        </p:spPr>
        <p:txBody>
          <a:bodyPr vert="eaVert" lIns="129378" tIns="64688" rIns="129378" bIns="6468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13927"/>
            <a:ext cx="27238750" cy="7131997"/>
          </a:xfrm>
          <a:prstGeom prst="rect">
            <a:avLst/>
          </a:prstGeom>
        </p:spPr>
        <p:txBody>
          <a:bodyPr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263" y="9984799"/>
            <a:ext cx="27238750" cy="28242714"/>
          </a:xfrm>
          <a:prstGeom prst="rect">
            <a:avLst/>
          </a:prstGeom>
        </p:spPr>
        <p:txBody>
          <a:bodyPr lIns="129378" tIns="64688" rIns="129378" bIns="6468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69" y="27499189"/>
            <a:ext cx="25726735" cy="8499994"/>
          </a:xfrm>
          <a:prstGeom prst="rect">
            <a:avLst/>
          </a:prstGeom>
        </p:spPr>
        <p:txBody>
          <a:bodyPr lIns="129378" tIns="64688" rIns="129378" bIns="64688"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469" y="18138863"/>
            <a:ext cx="25726735" cy="9360326"/>
          </a:xfrm>
          <a:prstGeom prst="rect">
            <a:avLst/>
          </a:prstGeom>
        </p:spPr>
        <p:txBody>
          <a:bodyPr lIns="129378" tIns="64688" rIns="129378" bIns="64688" anchor="b"/>
          <a:lstStyle>
            <a:lvl1pPr marL="0" indent="0">
              <a:buNone/>
              <a:defRPr sz="2900"/>
            </a:lvl1pPr>
            <a:lvl2pPr marL="646889" indent="0">
              <a:buNone/>
              <a:defRPr sz="2500"/>
            </a:lvl2pPr>
            <a:lvl3pPr marL="1293779" indent="0">
              <a:buNone/>
              <a:defRPr sz="2300"/>
            </a:lvl3pPr>
            <a:lvl4pPr marL="1940668" indent="0">
              <a:buNone/>
              <a:defRPr sz="2000"/>
            </a:lvl4pPr>
            <a:lvl5pPr marL="2587558" indent="0">
              <a:buNone/>
              <a:defRPr sz="2000"/>
            </a:lvl5pPr>
            <a:lvl6pPr marL="3234446" indent="0">
              <a:buNone/>
              <a:defRPr sz="2000"/>
            </a:lvl6pPr>
            <a:lvl7pPr marL="3881335" indent="0">
              <a:buNone/>
              <a:defRPr sz="2000"/>
            </a:lvl7pPr>
            <a:lvl8pPr marL="4528225" indent="0">
              <a:buNone/>
              <a:defRPr sz="2000"/>
            </a:lvl8pPr>
            <a:lvl9pPr marL="5175114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2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13927"/>
            <a:ext cx="27238750" cy="7131997"/>
          </a:xfrm>
          <a:prstGeom prst="rect">
            <a:avLst/>
          </a:prstGeom>
        </p:spPr>
        <p:txBody>
          <a:bodyPr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63" y="9984799"/>
            <a:ext cx="13511535" cy="28242714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1479" y="9984799"/>
            <a:ext cx="13511535" cy="28242714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13927"/>
            <a:ext cx="27238750" cy="7131997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63" y="9578218"/>
            <a:ext cx="13372240" cy="3993920"/>
          </a:xfrm>
          <a:prstGeom prst="rect">
            <a:avLst/>
          </a:prstGeom>
        </p:spPr>
        <p:txBody>
          <a:bodyPr lIns="129378" tIns="64688" rIns="129378" bIns="64688" anchor="b"/>
          <a:lstStyle>
            <a:lvl1pPr marL="0" indent="0">
              <a:buNone/>
              <a:defRPr sz="3300" b="1"/>
            </a:lvl1pPr>
            <a:lvl2pPr marL="646889" indent="0">
              <a:buNone/>
              <a:defRPr sz="2900" b="1"/>
            </a:lvl2pPr>
            <a:lvl3pPr marL="1293779" indent="0">
              <a:buNone/>
              <a:defRPr sz="2500" b="1"/>
            </a:lvl3pPr>
            <a:lvl4pPr marL="1940668" indent="0">
              <a:buNone/>
              <a:defRPr sz="2300" b="1"/>
            </a:lvl4pPr>
            <a:lvl5pPr marL="2587558" indent="0">
              <a:buNone/>
              <a:defRPr sz="2300" b="1"/>
            </a:lvl5pPr>
            <a:lvl6pPr marL="3234446" indent="0">
              <a:buNone/>
              <a:defRPr sz="2300" b="1"/>
            </a:lvl6pPr>
            <a:lvl7pPr marL="3881335" indent="0">
              <a:buNone/>
              <a:defRPr sz="2300" b="1"/>
            </a:lvl7pPr>
            <a:lvl8pPr marL="4528225" indent="0">
              <a:buNone/>
              <a:defRPr sz="2300" b="1"/>
            </a:lvl8pPr>
            <a:lvl9pPr marL="517511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63" y="13572137"/>
            <a:ext cx="13372240" cy="24655375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6280" y="9578218"/>
            <a:ext cx="13376734" cy="3993920"/>
          </a:xfrm>
          <a:prstGeom prst="rect">
            <a:avLst/>
          </a:prstGeom>
        </p:spPr>
        <p:txBody>
          <a:bodyPr lIns="129378" tIns="64688" rIns="129378" bIns="64688" anchor="b"/>
          <a:lstStyle>
            <a:lvl1pPr marL="0" indent="0">
              <a:buNone/>
              <a:defRPr sz="3300" b="1"/>
            </a:lvl1pPr>
            <a:lvl2pPr marL="646889" indent="0">
              <a:buNone/>
              <a:defRPr sz="2900" b="1"/>
            </a:lvl2pPr>
            <a:lvl3pPr marL="1293779" indent="0">
              <a:buNone/>
              <a:defRPr sz="2500" b="1"/>
            </a:lvl3pPr>
            <a:lvl4pPr marL="1940668" indent="0">
              <a:buNone/>
              <a:defRPr sz="2300" b="1"/>
            </a:lvl4pPr>
            <a:lvl5pPr marL="2587558" indent="0">
              <a:buNone/>
              <a:defRPr sz="2300" b="1"/>
            </a:lvl5pPr>
            <a:lvl6pPr marL="3234446" indent="0">
              <a:buNone/>
              <a:defRPr sz="2300" b="1"/>
            </a:lvl6pPr>
            <a:lvl7pPr marL="3881335" indent="0">
              <a:buNone/>
              <a:defRPr sz="2300" b="1"/>
            </a:lvl7pPr>
            <a:lvl8pPr marL="4528225" indent="0">
              <a:buNone/>
              <a:defRPr sz="2300" b="1"/>
            </a:lvl8pPr>
            <a:lvl9pPr marL="517511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6280" y="13572137"/>
            <a:ext cx="13376734" cy="24655375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13927"/>
            <a:ext cx="27238750" cy="7131997"/>
          </a:xfrm>
          <a:prstGeom prst="rect">
            <a:avLst/>
          </a:prstGeom>
        </p:spPr>
        <p:txBody>
          <a:bodyPr lIns="129378" tIns="64688" rIns="129378" bIns="6468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1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63" y="1704941"/>
            <a:ext cx="9957287" cy="7251053"/>
          </a:xfrm>
          <a:prstGeom prst="rect">
            <a:avLst/>
          </a:prstGeom>
        </p:spPr>
        <p:txBody>
          <a:bodyPr lIns="129378" tIns="64688" rIns="129378" bIns="64688"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265" y="1704941"/>
            <a:ext cx="16919748" cy="36522571"/>
          </a:xfrm>
          <a:prstGeom prst="rect">
            <a:avLst/>
          </a:prstGeom>
        </p:spPr>
        <p:txBody>
          <a:bodyPr lIns="129378" tIns="64688" rIns="129378" bIns="64688"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63" y="8955994"/>
            <a:ext cx="9957287" cy="29271518"/>
          </a:xfrm>
          <a:prstGeom prst="rect">
            <a:avLst/>
          </a:prstGeom>
        </p:spPr>
        <p:txBody>
          <a:bodyPr lIns="129378" tIns="64688" rIns="129378" bIns="64688"/>
          <a:lstStyle>
            <a:lvl1pPr marL="0" indent="0">
              <a:buNone/>
              <a:defRPr sz="2000"/>
            </a:lvl1pPr>
            <a:lvl2pPr marL="646889" indent="0">
              <a:buNone/>
              <a:defRPr sz="1700"/>
            </a:lvl2pPr>
            <a:lvl3pPr marL="1293779" indent="0">
              <a:buNone/>
              <a:defRPr sz="1400"/>
            </a:lvl3pPr>
            <a:lvl4pPr marL="1940668" indent="0">
              <a:buNone/>
              <a:defRPr sz="1300"/>
            </a:lvl4pPr>
            <a:lvl5pPr marL="2587558" indent="0">
              <a:buNone/>
              <a:defRPr sz="1300"/>
            </a:lvl5pPr>
            <a:lvl6pPr marL="3234446" indent="0">
              <a:buNone/>
              <a:defRPr sz="1300"/>
            </a:lvl6pPr>
            <a:lvl7pPr marL="3881335" indent="0">
              <a:buNone/>
              <a:defRPr sz="1300"/>
            </a:lvl7pPr>
            <a:lvl8pPr marL="4528225" indent="0">
              <a:buNone/>
              <a:defRPr sz="1300"/>
            </a:lvl8pPr>
            <a:lvl9pPr marL="517511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49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483" y="29956641"/>
            <a:ext cx="18159915" cy="3535674"/>
          </a:xfrm>
          <a:prstGeom prst="rect">
            <a:avLst/>
          </a:prstGeom>
        </p:spPr>
        <p:txBody>
          <a:bodyPr lIns="129378" tIns="64688" rIns="129378" bIns="64688"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483" y="3823202"/>
            <a:ext cx="18159915" cy="25677441"/>
          </a:xfrm>
          <a:prstGeom prst="rect">
            <a:avLst/>
          </a:prstGeom>
        </p:spPr>
        <p:txBody>
          <a:bodyPr lIns="129378" tIns="64688" rIns="129378" bIns="64688"/>
          <a:lstStyle>
            <a:lvl1pPr marL="0" indent="0">
              <a:buNone/>
              <a:defRPr sz="4500"/>
            </a:lvl1pPr>
            <a:lvl2pPr marL="646889" indent="0">
              <a:buNone/>
              <a:defRPr sz="3900"/>
            </a:lvl2pPr>
            <a:lvl3pPr marL="1293779" indent="0">
              <a:buNone/>
              <a:defRPr sz="3300"/>
            </a:lvl3pPr>
            <a:lvl4pPr marL="1940668" indent="0">
              <a:buNone/>
              <a:defRPr sz="2900"/>
            </a:lvl4pPr>
            <a:lvl5pPr marL="2587558" indent="0">
              <a:buNone/>
              <a:defRPr sz="2900"/>
            </a:lvl5pPr>
            <a:lvl6pPr marL="3234446" indent="0">
              <a:buNone/>
              <a:defRPr sz="2900"/>
            </a:lvl6pPr>
            <a:lvl7pPr marL="3881335" indent="0">
              <a:buNone/>
              <a:defRPr sz="2900"/>
            </a:lvl7pPr>
            <a:lvl8pPr marL="4528225" indent="0">
              <a:buNone/>
              <a:defRPr sz="2900"/>
            </a:lvl8pPr>
            <a:lvl9pPr marL="5175114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483" y="33492314"/>
            <a:ext cx="18159915" cy="5022724"/>
          </a:xfrm>
          <a:prstGeom prst="rect">
            <a:avLst/>
          </a:prstGeom>
        </p:spPr>
        <p:txBody>
          <a:bodyPr lIns="129378" tIns="64688" rIns="129378" bIns="64688"/>
          <a:lstStyle>
            <a:lvl1pPr marL="0" indent="0">
              <a:buNone/>
              <a:defRPr sz="2000"/>
            </a:lvl1pPr>
            <a:lvl2pPr marL="646889" indent="0">
              <a:buNone/>
              <a:defRPr sz="1700"/>
            </a:lvl2pPr>
            <a:lvl3pPr marL="1293779" indent="0">
              <a:buNone/>
              <a:defRPr sz="1400"/>
            </a:lvl3pPr>
            <a:lvl4pPr marL="1940668" indent="0">
              <a:buNone/>
              <a:defRPr sz="1300"/>
            </a:lvl4pPr>
            <a:lvl5pPr marL="2587558" indent="0">
              <a:buNone/>
              <a:defRPr sz="1300"/>
            </a:lvl5pPr>
            <a:lvl6pPr marL="3234446" indent="0">
              <a:buNone/>
              <a:defRPr sz="1300"/>
            </a:lvl6pPr>
            <a:lvl7pPr marL="3881335" indent="0">
              <a:buNone/>
              <a:defRPr sz="1300"/>
            </a:lvl7pPr>
            <a:lvl8pPr marL="4528225" indent="0">
              <a:buNone/>
              <a:defRPr sz="1300"/>
            </a:lvl8pPr>
            <a:lvl9pPr marL="517511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646889"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1293779"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940668"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2587558" algn="ctr" defTabSz="4173334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563" indent="-1565563" algn="l" defTabSz="4173334" rtl="0" fontAlgn="base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676" indent="-1305009" algn="l" defTabSz="4173334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7791" indent="-1044457" algn="l" defTabSz="4173334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4458" indent="-1042211" algn="l" defTabSz="4173334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391125" indent="-1042211" algn="l" defTabSz="4173334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0038015" indent="-1042211" algn="l" defTabSz="4173334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684904" indent="-1042211" algn="l" defTabSz="4173334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1331794" indent="-1042211" algn="l" defTabSz="4173334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978683" indent="-1042211" algn="l" defTabSz="4173334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6889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779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40668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7558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34446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81335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28225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114" algn="l" defTabSz="129377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image" Target="../media/image5.wmf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user\Downloads\Gefoerdert vom BMBF.ep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r="13469"/>
          <a:stretch/>
        </p:blipFill>
        <p:spPr bwMode="auto">
          <a:xfrm>
            <a:off x="20227819" y="38258411"/>
            <a:ext cx="461293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09585"/>
              </p:ext>
            </p:extLst>
          </p:nvPr>
        </p:nvGraphicFramePr>
        <p:xfrm>
          <a:off x="23191243" y="108618"/>
          <a:ext cx="5565137" cy="55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Acrobat Document" r:id="rId5" imgW="3047882" imgH="3048000" progId="AcroExch.Document.7">
                  <p:embed/>
                </p:oleObj>
              </mc:Choice>
              <mc:Fallback>
                <p:oleObj name="Acrobat Document" r:id="rId5" imgW="3047882" imgH="30480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91243" y="108618"/>
                        <a:ext cx="5565137" cy="55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>
          <a:xfrm>
            <a:off x="1510893" y="5845206"/>
            <a:ext cx="13622744" cy="9743614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r>
              <a:rPr lang="de-DE" sz="4300" b="1" dirty="0" smtClean="0"/>
              <a:t>Zusammenfassung</a:t>
            </a:r>
          </a:p>
          <a:p>
            <a:r>
              <a:rPr lang="de-DE" sz="3600" dirty="0" smtClean="0"/>
              <a:t>Zielsetzung des Projekts ist die Implementierung einer </a:t>
            </a:r>
            <a:r>
              <a:rPr lang="de-DE" sz="3600" dirty="0" smtClean="0"/>
              <a:t>Telefonanlage</a:t>
            </a:r>
            <a:r>
              <a:rPr lang="de-DE" sz="3600" dirty="0" smtClean="0"/>
              <a:t>, welche Telefonkonferenzen mit </a:t>
            </a:r>
            <a:br>
              <a:rPr lang="de-DE" sz="3600" dirty="0" smtClean="0"/>
            </a:br>
            <a:r>
              <a:rPr lang="de-DE" sz="3600" dirty="0" smtClean="0"/>
              <a:t>3D-Audio-Darstellung bereitstellt. </a:t>
            </a:r>
          </a:p>
          <a:p>
            <a:endParaRPr lang="de-DE" sz="3600" dirty="0" smtClean="0"/>
          </a:p>
          <a:p>
            <a:r>
              <a:rPr lang="de-DE" sz="3600" dirty="0" smtClean="0"/>
              <a:t>Die Neuartigkeit der Implementierung besteht darin, dass die</a:t>
            </a:r>
          </a:p>
          <a:p>
            <a:r>
              <a:rPr lang="de-DE" sz="3600" dirty="0" smtClean="0"/>
              <a:t>3D-Audio-Darstellung mit herkömmlichen Stereo-fähigen Endgeräten genutzt werden kann, da das Rendering durch die Telefonanlage erfolgt und die Endgeräte diese Signale nur</a:t>
            </a:r>
          </a:p>
          <a:p>
            <a:r>
              <a:rPr lang="de-DE" sz="3600" dirty="0" smtClean="0"/>
              <a:t>wiederzugeben brauchen. </a:t>
            </a:r>
          </a:p>
          <a:p>
            <a:endParaRPr lang="de-DE" sz="3600" dirty="0" smtClean="0"/>
          </a:p>
          <a:p>
            <a:endParaRPr lang="de-DE" sz="3600" dirty="0" smtClean="0"/>
          </a:p>
          <a:p>
            <a:r>
              <a:rPr lang="de-DE" sz="4300" b="1" dirty="0" smtClean="0"/>
              <a:t>Ziele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dirty="0" smtClean="0"/>
              <a:t>Implementierung eines Telefonkonferenzsystems mit </a:t>
            </a:r>
            <a:br>
              <a:rPr lang="de-DE" sz="3600" dirty="0" smtClean="0"/>
            </a:br>
            <a:r>
              <a:rPr lang="de-DE" sz="3600" dirty="0" smtClean="0"/>
              <a:t>3D-Audio via </a:t>
            </a:r>
            <a:r>
              <a:rPr lang="de-DE" sz="3600" dirty="0" err="1" smtClean="0"/>
              <a:t>Binauralsynthese</a:t>
            </a:r>
            <a:r>
              <a:rPr lang="de-DE" sz="3600" dirty="0" smtClean="0"/>
              <a:t> (Kopfhörer)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dirty="0" smtClean="0"/>
              <a:t>Wissenschaftliche Untersuchung der Vor- und Nachteile im praktischen Einsatz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42950" y="918738"/>
            <a:ext cx="24250650" cy="440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4042" tIns="388134" rIns="388134" bIns="388134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de-DE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Räumliche Darstellung in Telefonkonferenzen: </a:t>
            </a:r>
            <a:br>
              <a:rPr lang="de-DE" sz="6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Implementierung eines abwärtskompatiblen Telefonkonferenzdienstes mit 3D-Audio-Funktion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de-DE" sz="4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Dennis Guse, TU Berlin 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1510893" y="5186344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>
          <a:xfrm>
            <a:off x="15242456" y="5845206"/>
            <a:ext cx="13513925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300" b="1" dirty="0" smtClean="0"/>
              <a:t>Projektergebnisse</a:t>
            </a:r>
          </a:p>
          <a:p>
            <a:r>
              <a:rPr lang="de-DE" sz="4000" dirty="0" smtClean="0"/>
              <a:t>&gt;&gt; Telefonkonferenzserver mit 3D-Audio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dirty="0" smtClean="0"/>
              <a:t>Analyse verfügbarer Open-Source Telefonkonferenzserver</a:t>
            </a:r>
            <a:br>
              <a:rPr lang="de-DE" sz="3600" dirty="0" smtClean="0"/>
            </a:br>
            <a:r>
              <a:rPr lang="de-DE" sz="3600" u="sng" dirty="0" smtClean="0"/>
              <a:t>Ergebnis</a:t>
            </a:r>
            <a:r>
              <a:rPr lang="de-DE" sz="3600" dirty="0" smtClean="0"/>
              <a:t>: </a:t>
            </a:r>
            <a:r>
              <a:rPr lang="de-DE" sz="3600" dirty="0" err="1" smtClean="0"/>
              <a:t>Asterisk</a:t>
            </a:r>
            <a:r>
              <a:rPr lang="de-DE" sz="3600" dirty="0" smtClean="0"/>
              <a:t> </a:t>
            </a:r>
            <a:r>
              <a:rPr lang="de-DE" sz="3600" dirty="0" smtClean="0"/>
              <a:t>(http://www.asterisk.org) erfüllt alle Anforderungen und </a:t>
            </a:r>
            <a:r>
              <a:rPr lang="de-DE" sz="3600" dirty="0"/>
              <a:t>ist damit als Plattform </a:t>
            </a:r>
            <a:r>
              <a:rPr lang="de-DE" sz="3600" dirty="0" smtClean="0"/>
              <a:t>geeignet</a:t>
            </a:r>
            <a:r>
              <a:rPr lang="de-DE" sz="3600" dirty="0"/>
              <a:t>.</a:t>
            </a:r>
            <a:endParaRPr lang="de-DE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de-DE" sz="3600" dirty="0" smtClean="0"/>
              <a:t>Implementierung</a:t>
            </a:r>
            <a:br>
              <a:rPr lang="de-DE" sz="3600" dirty="0" smtClean="0"/>
            </a:br>
            <a:r>
              <a:rPr lang="de-DE" sz="3600" u="sng" dirty="0" smtClean="0"/>
              <a:t>Ergebnis</a:t>
            </a:r>
            <a:r>
              <a:rPr lang="de-DE" sz="3600" dirty="0" smtClean="0"/>
              <a:t>: Planungsgemäß Ende Juni 2016 abgeschlossen.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4755" r="2105" b="5528"/>
          <a:stretch/>
        </p:blipFill>
        <p:spPr bwMode="auto">
          <a:xfrm>
            <a:off x="17344571" y="18977882"/>
            <a:ext cx="9347200" cy="3410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Vorschau Ihres QR 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83" y="38807051"/>
            <a:ext cx="320039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user\Downloads\T-Labs_Logo-Box_magenta_cmyk_Druck.ep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093" y="38898491"/>
            <a:ext cx="301752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user\Downloads\qul-logo.ep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93" y="39035651"/>
            <a:ext cx="57661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ownloads\softwarecampus-logo.ep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848" y="38807051"/>
            <a:ext cx="278373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17"/>
          <p:cNvCxnSpPr/>
          <p:nvPr/>
        </p:nvCxnSpPr>
        <p:spPr bwMode="auto">
          <a:xfrm>
            <a:off x="1510893" y="37952344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41" name="Picture 17" descr="C:\Users\user\Desktop\me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30096" r="29091" b="18139"/>
          <a:stretch/>
        </p:blipFill>
        <p:spPr bwMode="auto">
          <a:xfrm>
            <a:off x="16270730" y="31903617"/>
            <a:ext cx="3241854" cy="460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619713" y="15997605"/>
            <a:ext cx="13622744" cy="1405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300" b="1" dirty="0" smtClean="0"/>
              <a:t>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smtClean="0"/>
              <a:t>Arbeitspaket 1: </a:t>
            </a:r>
            <a:r>
              <a:rPr lang="de-DE" sz="3600" i="1" dirty="0" smtClean="0"/>
              <a:t>Projektmanagement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T1.1: Administratives Management und Finanzen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T1.2: Wissenschaftliches Management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T1.3: Technisches Management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endParaRPr lang="de-D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smtClean="0"/>
              <a:t>Arbeitspaket 2: </a:t>
            </a:r>
            <a:r>
              <a:rPr lang="de-DE" sz="3600" i="1" dirty="0" smtClean="0"/>
              <a:t>Implementierung Telefonkonferenzserver</a:t>
            </a:r>
          </a:p>
          <a:p>
            <a:pPr marL="1447800" lvl="1" indent="-801688">
              <a:buFont typeface="Wingdings" panose="05000000000000000000" pitchFamily="2" charset="2"/>
              <a:buChar char="ü"/>
            </a:pPr>
            <a:r>
              <a:rPr lang="de-DE" sz="3600" dirty="0" smtClean="0"/>
              <a:t>T2.1: Erweiterung Telefonkonferenzservers zur Mehrkanalfähigkeit</a:t>
            </a:r>
          </a:p>
          <a:p>
            <a:pPr marL="1447800" lvl="1" indent="-801688">
              <a:buFont typeface="Wingdings" panose="05000000000000000000" pitchFamily="2" charset="2"/>
              <a:buChar char="ü"/>
            </a:pPr>
            <a:r>
              <a:rPr lang="de-DE" sz="3600" dirty="0" smtClean="0"/>
              <a:t>T2.2: Implementierung der Konferenzbridge mit </a:t>
            </a:r>
            <a:r>
              <a:rPr lang="de-DE" sz="3600" dirty="0" err="1" smtClean="0"/>
              <a:t>Binauralsynthese</a:t>
            </a:r>
            <a:endParaRPr lang="de-DE" sz="3600" dirty="0" smtClean="0"/>
          </a:p>
          <a:p>
            <a:pPr marL="1447800" lvl="1" indent="-801688">
              <a:buFont typeface="Wingdings" panose="05000000000000000000" pitchFamily="2" charset="2"/>
              <a:buChar char="ü"/>
            </a:pPr>
            <a:r>
              <a:rPr lang="de-DE" sz="3600" dirty="0" smtClean="0"/>
              <a:t>T2.3: Automatisierte Tests für Konferenzbridge mit räumlicher Darstellung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endParaRPr lang="de-D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smtClean="0"/>
              <a:t>Arbeitspaket 3</a:t>
            </a:r>
            <a:r>
              <a:rPr lang="de-DE" sz="3600" i="1" dirty="0" smtClean="0"/>
              <a:t>: Implementierung Telefonie-Client</a:t>
            </a:r>
          </a:p>
          <a:p>
            <a:pPr marL="1218389" lvl="1" indent="-571500">
              <a:buFont typeface="Wingdings" panose="05000000000000000000" pitchFamily="2" charset="2"/>
              <a:buChar char="ü"/>
            </a:pPr>
            <a:r>
              <a:rPr lang="de-DE" sz="3600" dirty="0" smtClean="0"/>
              <a:t>T3.1: Analyse verfügbarer Telefonie-Clients auf Mehrkanalfähigkeit</a:t>
            </a:r>
          </a:p>
          <a:p>
            <a:pPr marL="1218389" lvl="1" indent="-571500">
              <a:buFont typeface="Wingdings" panose="05000000000000000000" pitchFamily="2" charset="2"/>
              <a:buChar char="ü"/>
            </a:pPr>
            <a:r>
              <a:rPr lang="de-DE" sz="3600" dirty="0" smtClean="0"/>
              <a:t>T3.2: Implementierung eines mehrkanalfähigen </a:t>
            </a:r>
            <a:br>
              <a:rPr lang="de-DE" sz="3600" dirty="0" smtClean="0"/>
            </a:br>
            <a:r>
              <a:rPr lang="de-DE" sz="3600" dirty="0" smtClean="0"/>
              <a:t>Telefonie-Clients 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endParaRPr lang="de-D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1" i="1" dirty="0" smtClean="0"/>
              <a:t>Arbeitspaket 4: </a:t>
            </a:r>
            <a:r>
              <a:rPr lang="de-DE" sz="3600" i="1" dirty="0" smtClean="0"/>
              <a:t>Durchführung von Nutzerstudien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T4.1: Durchführung von Nutzerstudien unter Laborbedingungen</a:t>
            </a:r>
          </a:p>
          <a:p>
            <a:pPr marL="1218389" lvl="1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T4.2: Durchführung von mehrtägigen Nutzerstudien unter Feldbedingungen</a:t>
            </a:r>
            <a:endParaRPr lang="de-DE" sz="3600" dirty="0"/>
          </a:p>
        </p:txBody>
      </p:sp>
      <p:sp>
        <p:nvSpPr>
          <p:cNvPr id="26" name="Rechteck 25"/>
          <p:cNvSpPr/>
          <p:nvPr/>
        </p:nvSpPr>
        <p:spPr>
          <a:xfrm>
            <a:off x="19740158" y="34091374"/>
            <a:ext cx="8077181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300" b="1" dirty="0" smtClean="0"/>
              <a:t>Dennis Guse</a:t>
            </a:r>
          </a:p>
          <a:p>
            <a:r>
              <a:rPr lang="de-DE" sz="3600" dirty="0" smtClean="0"/>
              <a:t>+49 179 / 753 60 90</a:t>
            </a:r>
          </a:p>
          <a:p>
            <a:r>
              <a:rPr lang="de-DE" sz="3600" dirty="0" smtClean="0"/>
              <a:t>dennis.guse@alumni.tu-berlin.de</a:t>
            </a:r>
          </a:p>
          <a:p>
            <a:r>
              <a:rPr lang="de-DE" sz="3600" dirty="0" smtClean="0"/>
              <a:t>http://www.dennisguse.de</a:t>
            </a:r>
            <a:endParaRPr lang="de-DE" sz="3600" dirty="0"/>
          </a:p>
        </p:txBody>
      </p:sp>
      <p:sp>
        <p:nvSpPr>
          <p:cNvPr id="27" name="Rechteck 26"/>
          <p:cNvSpPr/>
          <p:nvPr/>
        </p:nvSpPr>
        <p:spPr>
          <a:xfrm>
            <a:off x="16679039" y="22546227"/>
            <a:ext cx="11138300" cy="1218203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de-DE" sz="3600" b="1" dirty="0" smtClean="0"/>
              <a:t>Abbildung 2: </a:t>
            </a:r>
            <a:r>
              <a:rPr lang="de-DE" sz="3600" dirty="0" smtClean="0"/>
              <a:t>Oberfläche des implementierten mehrkanaligen Telefonie-Clients in Google Chrome.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1268"/>
              </p:ext>
            </p:extLst>
          </p:nvPr>
        </p:nvGraphicFramePr>
        <p:xfrm>
          <a:off x="1510893" y="31188660"/>
          <a:ext cx="13622744" cy="5318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4981"/>
                <a:gridCol w="95877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4300" dirty="0" smtClean="0"/>
                        <a:t>Projektübersicht</a:t>
                      </a:r>
                      <a:endParaRPr lang="en-US" sz="4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de-DE" sz="3600" dirty="0" smtClean="0"/>
                        <a:t>Zeitraum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600" dirty="0" smtClean="0"/>
                        <a:t>01.01.</a:t>
                      </a:r>
                      <a:r>
                        <a:rPr lang="de-DE" sz="3600" baseline="0" dirty="0" smtClean="0"/>
                        <a:t>2016 – 31.12.2016</a:t>
                      </a:r>
                      <a:endParaRPr lang="en-US" sz="360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de-DE" sz="3600" dirty="0" smtClean="0"/>
                        <a:t>Budget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91.051,04€</a:t>
                      </a:r>
                      <a:endParaRPr lang="en-US" sz="360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Partner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Deutsche Telekom AG</a:t>
                      </a:r>
                      <a:endParaRPr lang="en-US" sz="360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de-DE" sz="3600" dirty="0" smtClean="0"/>
                        <a:t>Website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600" dirty="0" smtClean="0"/>
                        <a:t>http://SteakConferencing.de</a:t>
                      </a:r>
                      <a:endParaRPr lang="en-US" sz="360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Source</a:t>
                      </a:r>
                      <a:r>
                        <a:rPr lang="en-US" sz="3600" baseline="0" dirty="0" smtClean="0"/>
                        <a:t> code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https://github.com/SteakConferencing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5242456" y="26780382"/>
            <a:ext cx="13513924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300" b="1" dirty="0" smtClean="0"/>
              <a:t>Weiteres Vorgehen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Durchführung der geplanten Nutzerstudien:</a:t>
            </a:r>
            <a:br>
              <a:rPr lang="de-DE" sz="3600" dirty="0" smtClean="0"/>
            </a:br>
            <a:r>
              <a:rPr lang="de-DE" sz="3600" dirty="0" smtClean="0"/>
              <a:t>Fokus auf Störungen bei Aufnahme der Sprachsignale (Rauschen, Hall etc.)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Vorstellung der Implementierung auf der </a:t>
            </a:r>
            <a:br>
              <a:rPr lang="de-DE" sz="3600" dirty="0" smtClean="0"/>
            </a:br>
            <a:r>
              <a:rPr lang="de-DE" sz="3600" i="1" dirty="0" smtClean="0"/>
              <a:t>141th AES </a:t>
            </a:r>
            <a:r>
              <a:rPr lang="de-DE" sz="3600" i="1" dirty="0" err="1" smtClean="0"/>
              <a:t>Convention</a:t>
            </a:r>
            <a:r>
              <a:rPr lang="de-DE" sz="3600" i="1" dirty="0" smtClean="0"/>
              <a:t>, Los Angeles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smtClean="0"/>
              <a:t>Integration der Änderungen in </a:t>
            </a:r>
            <a:r>
              <a:rPr lang="de-DE" sz="3600" dirty="0" err="1" smtClean="0"/>
              <a:t>Asterisk</a:t>
            </a:r>
            <a:r>
              <a:rPr lang="de-DE" sz="3600" dirty="0" smtClean="0"/>
              <a:t> (</a:t>
            </a:r>
            <a:r>
              <a:rPr lang="de-DE" sz="3600" dirty="0" err="1" smtClean="0"/>
              <a:t>Upstream</a:t>
            </a:r>
            <a:r>
              <a:rPr lang="de-DE" sz="3600" dirty="0" smtClean="0"/>
              <a:t>)</a:t>
            </a:r>
          </a:p>
        </p:txBody>
      </p:sp>
      <p:sp>
        <p:nvSpPr>
          <p:cNvPr id="13" name="Rechteck 12"/>
          <p:cNvSpPr/>
          <p:nvPr/>
        </p:nvSpPr>
        <p:spPr>
          <a:xfrm>
            <a:off x="15242457" y="15151154"/>
            <a:ext cx="135139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/>
              <a:t>&gt;&gt; Implementierung </a:t>
            </a:r>
            <a:r>
              <a:rPr lang="de-DE" sz="4000" dirty="0"/>
              <a:t>eines mehrkanaligen </a:t>
            </a:r>
            <a:r>
              <a:rPr lang="de-DE" sz="4000" dirty="0" smtClean="0"/>
              <a:t>Telefonie-Clients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dirty="0"/>
              <a:t>Analyse </a:t>
            </a:r>
            <a:r>
              <a:rPr lang="de-DE" sz="3600" dirty="0" smtClean="0"/>
              <a:t>von Implementierungsoptionen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u="sng" dirty="0" smtClean="0"/>
              <a:t>Ergebnis</a:t>
            </a:r>
            <a:r>
              <a:rPr lang="de-DE" sz="3600" dirty="0" smtClean="0"/>
              <a:t>: Google Chrome ermöglicht via </a:t>
            </a:r>
            <a:r>
              <a:rPr lang="de-DE" sz="3600" dirty="0" err="1" smtClean="0"/>
              <a:t>WebRTC</a:t>
            </a:r>
            <a:r>
              <a:rPr lang="de-DE" sz="3600" dirty="0" smtClean="0"/>
              <a:t> den Aufbau von Telefonaten in Stereo.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dirty="0" smtClean="0"/>
              <a:t>Implementierung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u="sng" dirty="0"/>
              <a:t>Ergebnis</a:t>
            </a:r>
            <a:r>
              <a:rPr lang="de-DE" sz="3600" dirty="0"/>
              <a:t>: </a:t>
            </a:r>
            <a:r>
              <a:rPr lang="de-DE" sz="3600" dirty="0" smtClean="0"/>
              <a:t>Planungsgemäß </a:t>
            </a:r>
            <a:r>
              <a:rPr lang="de-DE" sz="3600" dirty="0"/>
              <a:t>Ende </a:t>
            </a:r>
            <a:r>
              <a:rPr lang="de-DE" sz="3600" dirty="0" smtClean="0"/>
              <a:t>Juli 2016 </a:t>
            </a:r>
            <a:r>
              <a:rPr lang="de-DE" sz="3600" dirty="0"/>
              <a:t>abgeschlossen</a:t>
            </a:r>
            <a:r>
              <a:rPr lang="de-DE" sz="4000" dirty="0"/>
              <a:t>.</a:t>
            </a:r>
          </a:p>
          <a:p>
            <a:endParaRPr lang="de-DE" sz="4000" dirty="0"/>
          </a:p>
        </p:txBody>
      </p:sp>
      <p:sp>
        <p:nvSpPr>
          <p:cNvPr id="34" name="Rechteck 33"/>
          <p:cNvSpPr/>
          <p:nvPr/>
        </p:nvSpPr>
        <p:spPr>
          <a:xfrm>
            <a:off x="16270730" y="13648743"/>
            <a:ext cx="11138300" cy="1218203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de-DE" sz="3600" b="1" dirty="0" smtClean="0"/>
              <a:t>Abbildung 1: </a:t>
            </a:r>
            <a:r>
              <a:rPr lang="de-DE" sz="3600" dirty="0" smtClean="0"/>
              <a:t>Übersicht der im Projekt angepassten Signalverarbeitung innerhalb von </a:t>
            </a:r>
            <a:r>
              <a:rPr lang="de-DE" sz="3600" dirty="0" err="1" smtClean="0"/>
              <a:t>Asterisk</a:t>
            </a:r>
            <a:r>
              <a:rPr lang="de-DE" sz="3600" dirty="0" smtClean="0"/>
              <a:t>.</a:t>
            </a:r>
          </a:p>
        </p:txBody>
      </p:sp>
      <p:pic>
        <p:nvPicPr>
          <p:cNvPr id="1074" name="Picture 50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4" t="-12190" r="-1854" b="-12190"/>
          <a:stretch/>
        </p:blipFill>
        <p:spPr bwMode="auto">
          <a:xfrm>
            <a:off x="15090745" y="10318884"/>
            <a:ext cx="13665635" cy="3244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5242456" y="24166294"/>
            <a:ext cx="135139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/>
              <a:t>&gt;&gt; Kommunikation</a:t>
            </a:r>
          </a:p>
          <a:p>
            <a:r>
              <a:rPr lang="de-DE" sz="3600" dirty="0" smtClean="0"/>
              <a:t>Entwicklung eines Akronyms für das Projekt und des Logos </a:t>
            </a:r>
            <a:br>
              <a:rPr lang="de-DE" sz="3600" dirty="0" smtClean="0"/>
            </a:br>
            <a:r>
              <a:rPr lang="de-DE" sz="3600" dirty="0" smtClean="0"/>
              <a:t>sowie die Implementierung der Webseite zur Bekanntmachung der Projektergebnisse.</a:t>
            </a:r>
          </a:p>
        </p:txBody>
      </p:sp>
      <p:pic>
        <p:nvPicPr>
          <p:cNvPr id="1089" name="Picture 6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22" y="38807051"/>
            <a:ext cx="42885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56398" y="4532498"/>
            <a:ext cx="1220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cap="small" dirty="0" err="1" smtClean="0"/>
              <a:t>Spatial</a:t>
            </a:r>
            <a:r>
              <a:rPr lang="de-DE" sz="3600" cap="small" dirty="0" smtClean="0"/>
              <a:t> </a:t>
            </a:r>
            <a:r>
              <a:rPr lang="de-DE" sz="3600" cap="small" dirty="0" err="1" smtClean="0"/>
              <a:t>TelephonE</a:t>
            </a:r>
            <a:r>
              <a:rPr lang="de-DE" sz="3600" cap="small" dirty="0" smtClean="0"/>
              <a:t> </a:t>
            </a:r>
            <a:r>
              <a:rPr lang="de-DE" sz="3600" cap="small" dirty="0" err="1" smtClean="0"/>
              <a:t>conferencing</a:t>
            </a:r>
            <a:r>
              <a:rPr lang="de-DE" sz="3600" cap="small" dirty="0" smtClean="0"/>
              <a:t> </a:t>
            </a:r>
            <a:r>
              <a:rPr lang="de-DE" sz="3600" cap="small" dirty="0" err="1" smtClean="0"/>
              <a:t>for</a:t>
            </a:r>
            <a:r>
              <a:rPr lang="de-DE" sz="3600" cap="small" dirty="0" smtClean="0"/>
              <a:t> </a:t>
            </a:r>
            <a:r>
              <a:rPr lang="de-DE" sz="3600" cap="small" dirty="0" err="1" smtClean="0"/>
              <a:t>AsterisK</a:t>
            </a:r>
            <a:r>
              <a:rPr lang="de-DE" sz="3600" cap="small" dirty="0" smtClean="0"/>
              <a:t> (STEAK)</a:t>
            </a:r>
            <a:endParaRPr lang="de-DE" sz="3600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28478EA2AD1D489471C4B5515777C3" ma:contentTypeVersion="1" ma:contentTypeDescription="Create a new document." ma:contentTypeScope="" ma:versionID="35d3ae60f4dbd19a68ac3a2a42a570a1">
  <xsd:schema xmlns:xsd="http://www.w3.org/2001/XMLSchema" xmlns:xs="http://www.w3.org/2001/XMLSchema" xmlns:p="http://schemas.microsoft.com/office/2006/metadata/properties" xmlns:ns1="http://schemas.microsoft.com/sharepoint/v3" xmlns:ns2="9c7a3f5a-103c-4077-9cda-80f1a39582e5" targetNamespace="http://schemas.microsoft.com/office/2006/metadata/properties" ma:root="true" ma:fieldsID="c97caf6035d8bdc6b1bdf3333dc24de1" ns1:_="" ns2:_="">
    <xsd:import namespace="http://schemas.microsoft.com/sharepoint/v3"/>
    <xsd:import namespace="9c7a3f5a-103c-4077-9cda-80f1a39582e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Bemerkung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a3f5a-103c-4077-9cda-80f1a39582e5" elementFormDefault="qualified">
    <xsd:import namespace="http://schemas.microsoft.com/office/2006/documentManagement/types"/>
    <xsd:import namespace="http://schemas.microsoft.com/office/infopath/2007/PartnerControls"/>
    <xsd:element name="Bemerkungen" ma:index="10" nillable="true" ma:displayName="Comments" ma:default="" ma:internalName="Bemerkunge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merkungen xmlns="9c7a3f5a-103c-4077-9cda-80f1a39582e5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C464F1-10F1-4C2A-B76A-7E23E9E72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7a3f5a-103c-4077-9cda-80f1a3958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7A6E9F-7EB4-4C9B-9E05-2BEF83E3657D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sharepoint/v3"/>
    <ds:schemaRef ds:uri="9c7a3f5a-103c-4077-9cda-80f1a39582e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45B8F2-4479-4975-85AE-69770A2C9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Standarddesign</vt:lpstr>
      <vt:lpstr>Acrobat Document</vt:lpstr>
      <vt:lpstr>PowerPoint Presentation</vt:lpstr>
    </vt:vector>
  </TitlesOfParts>
  <Company>T-Systems International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Web-QoE under Real-World Distractions: Two Test Cases</dc:title>
  <dc:creator>Dennis Guse</dc:creator>
  <cp:lastModifiedBy>guse.dennis</cp:lastModifiedBy>
  <cp:revision>462</cp:revision>
  <cp:lastPrinted>2014-09-10T12:21:49Z</cp:lastPrinted>
  <dcterms:created xsi:type="dcterms:W3CDTF">2007-01-23T08:04:12Z</dcterms:created>
  <dcterms:modified xsi:type="dcterms:W3CDTF">2016-08-04T08:13:01Z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Rotering.Manfred</vt:lpwstr>
  </property>
  <property fmtid="{D5CDD505-2E9C-101B-9397-08002B2CF9AE}" pid="6" name="_Category">
    <vt:lpwstr/>
  </property>
  <property fmtid="{D5CDD505-2E9C-101B-9397-08002B2CF9AE}" pid="7" name="Slides">
    <vt:lpwstr>1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Kategorien">
    <vt:lpwstr>4</vt:lpwstr>
  </property>
  <property fmtid="{D5CDD505-2E9C-101B-9397-08002B2CF9AE}" pid="13" name="Order">
    <vt:lpwstr>500.000000000000</vt:lpwstr>
  </property>
  <property fmtid="{D5CDD505-2E9C-101B-9397-08002B2CF9AE}" pid="14" name="test1">
    <vt:lpwstr>4</vt:lpwstr>
  </property>
  <property fmtid="{D5CDD505-2E9C-101B-9397-08002B2CF9AE}" pid="15" name="Layout">
    <vt:lpwstr/>
  </property>
  <property fmtid="{D5CDD505-2E9C-101B-9397-08002B2CF9AE}" pid="16" name="Text aktualisiert am:">
    <vt:lpwstr/>
  </property>
  <property fmtid="{D5CDD505-2E9C-101B-9397-08002B2CF9AE}" pid="17" name="Receiver">
    <vt:lpwstr>T-Home</vt:lpwstr>
  </property>
  <property fmtid="{D5CDD505-2E9C-101B-9397-08002B2CF9AE}" pid="18" name="Sender">
    <vt:lpwstr/>
  </property>
  <property fmtid="{D5CDD505-2E9C-101B-9397-08002B2CF9AE}" pid="19" name="Innovation field">
    <vt:lpwstr/>
  </property>
</Properties>
</file>