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8" r:id="rId2"/>
    <p:sldId id="256" r:id="rId3"/>
    <p:sldId id="257"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63034" autoAdjust="0"/>
  </p:normalViewPr>
  <p:slideViewPr>
    <p:cSldViewPr snapToGrid="0" snapToObjects="1">
      <p:cViewPr varScale="1">
        <p:scale>
          <a:sx n="67" d="100"/>
          <a:sy n="67" d="100"/>
        </p:scale>
        <p:origin x="22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FEE80B-BF6F-E84A-8120-6258FC39CE79}" type="datetimeFigureOut">
              <a:rPr lang="en-US" smtClean="0"/>
              <a:t>9/1/16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8809CA-9B08-3D4E-92C4-5A7129ECB445}" type="slidenum">
              <a:rPr lang="en-US" smtClean="0"/>
              <a:t>‹#›</a:t>
            </a:fld>
            <a:endParaRPr lang="en-US"/>
          </a:p>
        </p:txBody>
      </p:sp>
    </p:spTree>
    <p:extLst>
      <p:ext uri="{BB962C8B-B14F-4D97-AF65-F5344CB8AC3E}">
        <p14:creationId xmlns:p14="http://schemas.microsoft.com/office/powerpoint/2010/main" val="405879964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 Id="rId3" Type="http://schemas.openxmlformats.org/officeDocument/2006/relationships/hyperlink" Target="http://slidesha.re/1b4bSWh"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1: Cover – 10 seconds</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Explainer</a:t>
            </a:r>
          </a:p>
          <a:p>
            <a:pPr marL="171450" indent="-171450">
              <a:buFont typeface="Arial"/>
              <a:buChar char="•"/>
            </a:pPr>
            <a:r>
              <a:rPr lang="en-US" sz="1200" b="0" kern="1200" dirty="0" smtClean="0">
                <a:solidFill>
                  <a:schemeClr val="tx1"/>
                </a:solidFill>
                <a:latin typeface="+mn-lt"/>
                <a:ea typeface="+mn-ea"/>
                <a:cs typeface="+mn-cs"/>
              </a:rPr>
              <a:t>The point on your opening slide to get the investor interested and to agree to let you drive the presentation and hopefully not interrupt you too much if at all.</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Content</a:t>
            </a:r>
          </a:p>
          <a:p>
            <a:pPr marL="171450" indent="-171450">
              <a:buFont typeface="Arial"/>
              <a:buChar char="•"/>
            </a:pPr>
            <a:r>
              <a:rPr lang="en-US" sz="1200" b="0" kern="1200" dirty="0" smtClean="0">
                <a:solidFill>
                  <a:schemeClr val="tx1"/>
                </a:solidFill>
                <a:latin typeface="+mn-lt"/>
                <a:ea typeface="+mn-ea"/>
                <a:cs typeface="+mn-cs"/>
              </a:rPr>
              <a:t>Company name/logo</a:t>
            </a:r>
          </a:p>
          <a:p>
            <a:pPr marL="171450" indent="-171450">
              <a:buFont typeface="Arial"/>
              <a:buChar char="•"/>
            </a:pPr>
            <a:r>
              <a:rPr lang="en-US" sz="1200" b="0" kern="1200" dirty="0" smtClean="0">
                <a:solidFill>
                  <a:schemeClr val="tx1"/>
                </a:solidFill>
                <a:latin typeface="+mn-lt"/>
                <a:ea typeface="+mn-ea"/>
                <a:cs typeface="+mn-cs"/>
              </a:rPr>
              <a:t>Your name and email address</a:t>
            </a:r>
          </a:p>
          <a:p>
            <a:pPr marL="171450" indent="-171450">
              <a:buFont typeface="Arial"/>
              <a:buChar char="•"/>
            </a:pPr>
            <a:r>
              <a:rPr lang="en-US" sz="1200" b="0" kern="1200" dirty="0" smtClean="0">
                <a:solidFill>
                  <a:schemeClr val="tx1"/>
                </a:solidFill>
                <a:latin typeface="+mn-lt"/>
                <a:ea typeface="+mn-ea"/>
                <a:cs typeface="+mn-cs"/>
              </a:rPr>
              <a:t>Optional: intriguing one-liner about your business</a:t>
            </a:r>
          </a:p>
          <a:p>
            <a:pPr marL="171450" indent="-171450">
              <a:buFont typeface="Arial"/>
              <a:buChar char="•"/>
            </a:pPr>
            <a:r>
              <a:rPr lang="en-US" sz="1200" b="0" kern="1200" dirty="0" smtClean="0">
                <a:solidFill>
                  <a:schemeClr val="tx1"/>
                </a:solidFill>
                <a:latin typeface="+mn-lt"/>
                <a:ea typeface="+mn-ea"/>
                <a:cs typeface="+mn-cs"/>
              </a:rPr>
              <a:t>Optional: date</a:t>
            </a:r>
          </a:p>
          <a:p>
            <a:endParaRPr lang="en-US" sz="1200" b="0" kern="1200" dirty="0" smtClean="0">
              <a:solidFill>
                <a:schemeClr val="tx1"/>
              </a:solidFill>
              <a:latin typeface="+mn-lt"/>
              <a:ea typeface="+mn-ea"/>
              <a:cs typeface="+mn-cs"/>
            </a:endParaRPr>
          </a:p>
          <a:p>
            <a:r>
              <a:rPr lang="en-US" sz="1200" b="0" kern="1200" dirty="0" smtClean="0">
                <a:solidFill>
                  <a:schemeClr val="tx1"/>
                </a:solidFill>
                <a:latin typeface="+mn-lt"/>
                <a:ea typeface="+mn-ea"/>
                <a:cs typeface="+mn-cs"/>
              </a:rPr>
              <a:t>Verbal</a:t>
            </a:r>
          </a:p>
          <a:p>
            <a:pPr marL="171450" indent="-171450">
              <a:buFont typeface="Arial"/>
              <a:buChar char="•"/>
            </a:pPr>
            <a:r>
              <a:rPr lang="en-US" sz="1200" b="0" kern="1200" dirty="0" smtClean="0">
                <a:solidFill>
                  <a:schemeClr val="tx1"/>
                </a:solidFill>
                <a:latin typeface="+mn-lt"/>
                <a:ea typeface="+mn-ea"/>
                <a:cs typeface="+mn-cs"/>
              </a:rPr>
              <a:t>State in one sentence what your business is about. Be simple, clear, and intriguing.</a:t>
            </a:r>
          </a:p>
          <a:p>
            <a:pPr marL="171450" indent="-171450">
              <a:buFont typeface="Arial"/>
              <a:buChar char="•"/>
            </a:pPr>
            <a:r>
              <a:rPr lang="en-US" sz="1200" b="0" kern="1200" dirty="0" smtClean="0">
                <a:solidFill>
                  <a:schemeClr val="tx1"/>
                </a:solidFill>
                <a:latin typeface="+mn-lt"/>
                <a:ea typeface="+mn-ea"/>
                <a:cs typeface="+mn-cs"/>
              </a:rPr>
              <a:t>Then say “I’ve going to give you no more than a 20 minute overview and then take questions. Let’s get going.”</a:t>
            </a:r>
          </a:p>
          <a:p>
            <a:pPr marL="171450" indent="-171450">
              <a:buFont typeface="Arial"/>
              <a:buChar char="•"/>
            </a:pPr>
            <a:r>
              <a:rPr lang="en-US" sz="1200" b="0" kern="1200" dirty="0" smtClean="0">
                <a:solidFill>
                  <a:schemeClr val="tx1"/>
                </a:solidFill>
                <a:latin typeface="+mn-lt"/>
                <a:ea typeface="+mn-ea"/>
                <a:cs typeface="+mn-cs"/>
              </a:rPr>
              <a:t>If you are doing a demo, also mention that.</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2</a:t>
            </a:fld>
            <a:endParaRPr lang="en-US"/>
          </a:p>
        </p:txBody>
      </p:sp>
    </p:spTree>
    <p:extLst>
      <p:ext uri="{BB962C8B-B14F-4D97-AF65-F5344CB8AC3E}">
        <p14:creationId xmlns:p14="http://schemas.microsoft.com/office/powerpoint/2010/main" val="1753975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10: Business Progress Made – 2 </a:t>
            </a:r>
            <a:r>
              <a:rPr lang="en-US" sz="1200" b="1" kern="1200" dirty="0" err="1" smtClean="0">
                <a:solidFill>
                  <a:schemeClr val="tx1"/>
                </a:solidFill>
                <a:latin typeface="+mn-lt"/>
                <a:ea typeface="+mn-ea"/>
                <a:cs typeface="+mn-cs"/>
              </a:rPr>
              <a:t>mins</a:t>
            </a:r>
            <a:endParaRPr lang="en-US" sz="1200" b="1"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Investors want to know what “traction you have” – think about what would be interesting (and comforting) from their perspective. Even early stage financial investors will not invest if they don’t see tangible traction.</a:t>
            </a:r>
          </a:p>
          <a:p>
            <a:pPr marL="171450" indent="-171450">
              <a:buFont typeface="Arial"/>
              <a:buChar char="•"/>
            </a:pPr>
            <a:r>
              <a:rPr lang="en-US" sz="1200" kern="1200" dirty="0" smtClean="0">
                <a:solidFill>
                  <a:schemeClr val="tx1"/>
                </a:solidFill>
                <a:latin typeface="+mn-lt"/>
                <a:ea typeface="+mn-ea"/>
                <a:cs typeface="+mn-cs"/>
              </a:rPr>
              <a:t>What business progress have you made so far? What have you learned? Who has joined?</a:t>
            </a:r>
          </a:p>
          <a:p>
            <a:pPr marL="171450" indent="-171450">
              <a:buFont typeface="Arial"/>
              <a:buChar char="•"/>
            </a:pPr>
            <a:r>
              <a:rPr lang="en-US" sz="1200" kern="1200" dirty="0" smtClean="0">
                <a:solidFill>
                  <a:schemeClr val="tx1"/>
                </a:solidFill>
                <a:latin typeface="+mn-lt"/>
                <a:ea typeface="+mn-ea"/>
                <a:cs typeface="+mn-cs"/>
              </a:rPr>
              <a:t>Edit yourself down to information that is most relevant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Very business specific and no right format</a:t>
            </a:r>
          </a:p>
          <a:p>
            <a:pPr marL="171450" indent="-171450">
              <a:buFont typeface="Arial"/>
              <a:buChar char="•"/>
            </a:pPr>
            <a:r>
              <a:rPr lang="en-US" sz="1200" kern="1200" dirty="0" smtClean="0">
                <a:solidFill>
                  <a:schemeClr val="tx1"/>
                </a:solidFill>
                <a:latin typeface="+mn-lt"/>
                <a:ea typeface="+mn-ea"/>
                <a:cs typeface="+mn-cs"/>
              </a:rPr>
              <a:t>What have you done to show that your business model works?</a:t>
            </a:r>
          </a:p>
          <a:p>
            <a:pPr marL="171450" indent="-171450">
              <a:buFont typeface="Arial"/>
              <a:buChar char="•"/>
            </a:pPr>
            <a:r>
              <a:rPr lang="en-US" sz="1200" kern="1200" dirty="0" smtClean="0">
                <a:solidFill>
                  <a:schemeClr val="tx1"/>
                </a:solidFill>
                <a:latin typeface="+mn-lt"/>
                <a:ea typeface="+mn-ea"/>
                <a:cs typeface="+mn-cs"/>
              </a:rPr>
              <a:t>Key, relevant </a:t>
            </a:r>
            <a:r>
              <a:rPr lang="en-US" sz="1200" kern="1200" dirty="0" err="1" smtClean="0">
                <a:solidFill>
                  <a:schemeClr val="tx1"/>
                </a:solidFill>
                <a:latin typeface="+mn-lt"/>
                <a:ea typeface="+mn-ea"/>
                <a:cs typeface="+mn-cs"/>
              </a:rPr>
              <a:t>learnings</a:t>
            </a:r>
            <a:endParaRPr lang="en-US" sz="1200" kern="1200" dirty="0" smtClean="0">
              <a:solidFill>
                <a:schemeClr val="tx1"/>
              </a:solidFill>
              <a:latin typeface="+mn-lt"/>
              <a:ea typeface="+mn-ea"/>
              <a:cs typeface="+mn-cs"/>
            </a:endParaRPr>
          </a:p>
          <a:p>
            <a:pPr marL="171450" indent="-171450">
              <a:buFont typeface="Arial"/>
              <a:buChar char="•"/>
            </a:pPr>
            <a:r>
              <a:rPr lang="en-US" sz="1200" kern="1200" dirty="0" smtClean="0">
                <a:solidFill>
                  <a:schemeClr val="tx1"/>
                </a:solidFill>
                <a:latin typeface="+mn-lt"/>
                <a:ea typeface="+mn-ea"/>
                <a:cs typeface="+mn-cs"/>
              </a:rPr>
              <a:t>This may need a 2nd slide if you have lots of progress data to show</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“So far we have made good progress in a number of areas to validate assumptions and to discover what works well and what doesn’t.”</a:t>
            </a:r>
          </a:p>
          <a:p>
            <a:pPr marL="171450" indent="-171450">
              <a:buFont typeface="Arial"/>
              <a:buChar char="•"/>
            </a:pPr>
            <a:r>
              <a:rPr lang="en-US" sz="1200" kern="1200" dirty="0" smtClean="0">
                <a:solidFill>
                  <a:schemeClr val="tx1"/>
                </a:solidFill>
                <a:latin typeface="+mn-lt"/>
                <a:ea typeface="+mn-ea"/>
                <a:cs typeface="+mn-cs"/>
              </a:rPr>
              <a:t>Highlight progress in various areas, explain relevance and what you think is possible to achieve going forward – short-term vs. long-term.</a:t>
            </a:r>
          </a:p>
          <a:p>
            <a:pPr marL="171450" indent="-171450">
              <a:buFont typeface="Arial"/>
              <a:buChar char="•"/>
            </a:pPr>
            <a:r>
              <a:rPr lang="en-US" sz="1200" kern="1200" dirty="0" smtClean="0">
                <a:solidFill>
                  <a:schemeClr val="tx1"/>
                </a:solidFill>
                <a:latin typeface="+mn-lt"/>
                <a:ea typeface="+mn-ea"/>
                <a:cs typeface="+mn-cs"/>
              </a:rPr>
              <a:t>Highlight a few things that failed and what you learned.</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11</a:t>
            </a:fld>
            <a:endParaRPr lang="en-US"/>
          </a:p>
        </p:txBody>
      </p:sp>
    </p:spTree>
    <p:extLst>
      <p:ext uri="{BB962C8B-B14F-4D97-AF65-F5344CB8AC3E}">
        <p14:creationId xmlns:p14="http://schemas.microsoft.com/office/powerpoint/2010/main" val="1530678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11: Next Stage Plan – 2 </a:t>
            </a:r>
            <a:r>
              <a:rPr lang="en-US" sz="1200" b="1" kern="1200" dirty="0" err="1" smtClean="0">
                <a:solidFill>
                  <a:schemeClr val="tx1"/>
                </a:solidFill>
                <a:latin typeface="+mn-lt"/>
                <a:ea typeface="+mn-ea"/>
                <a:cs typeface="+mn-cs"/>
              </a:rPr>
              <a:t>mins</a:t>
            </a:r>
            <a:endParaRPr lang="en-US" sz="1200" b="1"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What are the next important things for you to achieve for the business and why? Think: what are unproven ideas/assumptions that need to be validated.</a:t>
            </a:r>
          </a:p>
          <a:p>
            <a:pPr marL="171450" indent="-171450">
              <a:buFont typeface="Arial"/>
              <a:buChar char="•"/>
            </a:pPr>
            <a:r>
              <a:rPr lang="en-US" sz="1200" kern="1200" dirty="0" smtClean="0">
                <a:solidFill>
                  <a:schemeClr val="tx1"/>
                </a:solidFill>
                <a:latin typeface="+mn-lt"/>
                <a:ea typeface="+mn-ea"/>
                <a:cs typeface="+mn-cs"/>
              </a:rPr>
              <a:t>How much money will this cost? What are spends by big category?</a:t>
            </a:r>
          </a:p>
          <a:p>
            <a:pPr marL="171450" indent="-171450">
              <a:buFont typeface="Arial"/>
              <a:buChar char="•"/>
            </a:pPr>
            <a:r>
              <a:rPr lang="en-US" sz="1200" kern="1200" dirty="0" smtClean="0">
                <a:solidFill>
                  <a:schemeClr val="tx1"/>
                </a:solidFill>
                <a:latin typeface="+mn-lt"/>
                <a:ea typeface="+mn-ea"/>
                <a:cs typeface="+mn-cs"/>
              </a:rPr>
              <a:t>How much revenue/margin can be generated?</a:t>
            </a:r>
          </a:p>
          <a:p>
            <a:pPr marL="171450" indent="-171450">
              <a:buFont typeface="Arial"/>
              <a:buChar char="•"/>
            </a:pPr>
            <a:r>
              <a:rPr lang="en-US" sz="1200" kern="1200" dirty="0" smtClean="0">
                <a:solidFill>
                  <a:schemeClr val="tx1"/>
                </a:solidFill>
                <a:latin typeface="+mn-lt"/>
                <a:ea typeface="+mn-ea"/>
                <a:cs typeface="+mn-cs"/>
              </a:rPr>
              <a:t>Generally, you want to have a 18-month plan – where 12 months is to make substantial progress and then another 6 months to “sell” that progress to raise additional investor capital</a:t>
            </a:r>
          </a:p>
          <a:p>
            <a:pPr marL="171450" indent="-171450">
              <a:buFont typeface="Arial"/>
              <a:buChar char="•"/>
            </a:pPr>
            <a:r>
              <a:rPr lang="en-US" sz="1200" kern="1200" dirty="0" smtClean="0">
                <a:solidFill>
                  <a:schemeClr val="tx1"/>
                </a:solidFill>
                <a:latin typeface="+mn-lt"/>
                <a:ea typeface="+mn-ea"/>
                <a:cs typeface="+mn-cs"/>
              </a:rPr>
              <a:t>Keep this slide focused on the really important points, things which will cause the company to fail if you don’t do them well</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Often helpful to show a timeline with phases and key milestones</a:t>
            </a:r>
          </a:p>
          <a:p>
            <a:pPr marL="171450" indent="-171450">
              <a:buFont typeface="Arial"/>
              <a:buChar char="•"/>
            </a:pPr>
            <a:r>
              <a:rPr lang="en-US" sz="1200" kern="1200" dirty="0" smtClean="0">
                <a:solidFill>
                  <a:schemeClr val="tx1"/>
                </a:solidFill>
                <a:latin typeface="+mn-lt"/>
                <a:ea typeface="+mn-ea"/>
                <a:cs typeface="+mn-cs"/>
              </a:rPr>
              <a:t>Summarize spending and offset from revenue/margin</a:t>
            </a:r>
          </a:p>
          <a:p>
            <a:pPr marL="171450" indent="-171450">
              <a:buFont typeface="Arial"/>
              <a:buChar char="•"/>
            </a:pPr>
            <a:r>
              <a:rPr lang="en-US" sz="1200" kern="1200" dirty="0" smtClean="0">
                <a:solidFill>
                  <a:schemeClr val="tx1"/>
                </a:solidFill>
                <a:latin typeface="+mn-lt"/>
                <a:ea typeface="+mn-ea"/>
                <a:cs typeface="+mn-cs"/>
              </a:rPr>
              <a:t>Highlight other key validation/learning goals</a:t>
            </a:r>
          </a:p>
          <a:p>
            <a:pPr marL="171450" indent="-171450">
              <a:buFont typeface="Arial"/>
              <a:buChar char="•"/>
            </a:pPr>
            <a:r>
              <a:rPr lang="en-US" sz="1200" kern="1200" dirty="0" smtClean="0">
                <a:solidFill>
                  <a:schemeClr val="tx1"/>
                </a:solidFill>
                <a:latin typeface="+mn-lt"/>
                <a:ea typeface="+mn-ea"/>
                <a:cs typeface="+mn-cs"/>
              </a:rPr>
              <a:t>Highlight any key hires</a:t>
            </a:r>
          </a:p>
          <a:p>
            <a:pPr marL="171450" indent="-171450">
              <a:buFont typeface="Arial"/>
              <a:buChar char="•"/>
            </a:pPr>
            <a:r>
              <a:rPr lang="en-US" sz="1200" kern="1200" dirty="0" smtClean="0">
                <a:solidFill>
                  <a:schemeClr val="tx1"/>
                </a:solidFill>
                <a:latin typeface="+mn-lt"/>
                <a:ea typeface="+mn-ea"/>
                <a:cs typeface="+mn-cs"/>
              </a:rPr>
              <a:t>This might require a 2nd slide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Explain the next stage plan from a top-down perspective</a:t>
            </a:r>
          </a:p>
          <a:p>
            <a:pPr marL="171450" indent="-171450">
              <a:buFont typeface="Arial"/>
              <a:buChar char="•"/>
            </a:pPr>
            <a:r>
              <a:rPr lang="en-US" sz="1200" kern="1200" dirty="0" smtClean="0">
                <a:solidFill>
                  <a:schemeClr val="tx1"/>
                </a:solidFill>
                <a:latin typeface="+mn-lt"/>
                <a:ea typeface="+mn-ea"/>
                <a:cs typeface="+mn-cs"/>
              </a:rPr>
              <a:t>Highlight key elements and explain why important</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12</a:t>
            </a:fld>
            <a:endParaRPr lang="en-US"/>
          </a:p>
        </p:txBody>
      </p:sp>
    </p:spTree>
    <p:extLst>
      <p:ext uri="{BB962C8B-B14F-4D97-AF65-F5344CB8AC3E}">
        <p14:creationId xmlns:p14="http://schemas.microsoft.com/office/powerpoint/2010/main" val="441578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12: Fundraising Status – 1 minute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Investors want to know how much capital you’ve put in and been able to raise so far and then how much more you are raising and why this is the right number.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Keep this high level</a:t>
            </a:r>
          </a:p>
          <a:p>
            <a:pPr marL="171450" indent="-171450">
              <a:buFont typeface="Arial"/>
              <a:buChar char="•"/>
            </a:pPr>
            <a:r>
              <a:rPr lang="en-US" sz="1200" kern="1200" dirty="0" smtClean="0">
                <a:solidFill>
                  <a:schemeClr val="tx1"/>
                </a:solidFill>
                <a:latin typeface="+mn-lt"/>
                <a:ea typeface="+mn-ea"/>
                <a:cs typeface="+mn-cs"/>
              </a:rPr>
              <a:t>Include key numbers and names of existing/committed investors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Previously we raised $/INR _____ from ______ as [debt/equity]</a:t>
            </a:r>
          </a:p>
          <a:p>
            <a:pPr marL="171450" indent="-171450">
              <a:buFont typeface="Arial"/>
              <a:buChar char="•"/>
            </a:pPr>
            <a:r>
              <a:rPr lang="en-US" sz="1200" kern="1200" dirty="0" smtClean="0">
                <a:solidFill>
                  <a:schemeClr val="tx1"/>
                </a:solidFill>
                <a:latin typeface="+mn-lt"/>
                <a:ea typeface="+mn-ea"/>
                <a:cs typeface="+mn-cs"/>
              </a:rPr>
              <a:t>To fund our next stage of the plan, we are raising $/INR _____ which will give us ___ months of runway and allow us to achieve the [x] key milestones: (1) _____, (2) ______, (3) _____, (n) ______.</a:t>
            </a:r>
          </a:p>
          <a:p>
            <a:pPr marL="171450" indent="-171450">
              <a:buFont typeface="Arial"/>
              <a:buChar char="•"/>
            </a:pPr>
            <a:r>
              <a:rPr lang="en-US" sz="1200" kern="1200" dirty="0" smtClean="0">
                <a:solidFill>
                  <a:schemeClr val="tx1"/>
                </a:solidFill>
                <a:latin typeface="+mn-lt"/>
                <a:ea typeface="+mn-ea"/>
                <a:cs typeface="+mn-cs"/>
              </a:rPr>
              <a:t>So far, we have investor commitments of $/INR ___ for this round which include [investor names].</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13</a:t>
            </a:fld>
            <a:endParaRPr lang="en-US"/>
          </a:p>
        </p:txBody>
      </p:sp>
    </p:spTree>
    <p:extLst>
      <p:ext uri="{BB962C8B-B14F-4D97-AF65-F5344CB8AC3E}">
        <p14:creationId xmlns:p14="http://schemas.microsoft.com/office/powerpoint/2010/main" val="3644706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13: Summary – 30 seconds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This is the final slide which will be visible during the follow-up questioning, so you want to have key info summarized here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Bullet points of key information (likely most text on a slide)</a:t>
            </a:r>
          </a:p>
          <a:p>
            <a:pPr marL="171450" indent="-171450">
              <a:buFont typeface="Arial"/>
              <a:buChar char="•"/>
            </a:pPr>
            <a:r>
              <a:rPr lang="en-US" sz="1200" kern="1200" dirty="0" smtClean="0">
                <a:solidFill>
                  <a:schemeClr val="tx1"/>
                </a:solidFill>
                <a:latin typeface="+mn-lt"/>
                <a:ea typeface="+mn-ea"/>
                <a:cs typeface="+mn-cs"/>
              </a:rPr>
              <a:t>Items to consider including: your one-liner business description, 1 or more key trends driving opportunity, 2-3 traction points, secret sauce, how much you are raising and amount still available,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Quickly summarize content</a:t>
            </a:r>
          </a:p>
          <a:p>
            <a:pPr marL="171450" indent="-171450">
              <a:buFont typeface="Arial"/>
              <a:buChar char="•"/>
            </a:pPr>
            <a:r>
              <a:rPr lang="en-US" sz="1200" kern="1200" dirty="0" smtClean="0">
                <a:solidFill>
                  <a:schemeClr val="tx1"/>
                </a:solidFill>
                <a:latin typeface="+mn-lt"/>
                <a:ea typeface="+mn-ea"/>
                <a:cs typeface="+mn-cs"/>
              </a:rPr>
              <a:t>“Happy to answer additional questions”</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14</a:t>
            </a:fld>
            <a:endParaRPr lang="en-US"/>
          </a:p>
        </p:txBody>
      </p:sp>
    </p:spTree>
    <p:extLst>
      <p:ext uri="{BB962C8B-B14F-4D97-AF65-F5344CB8AC3E}">
        <p14:creationId xmlns:p14="http://schemas.microsoft.com/office/powerpoint/2010/main" val="11774313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tx1"/>
                </a:solidFill>
                <a:latin typeface="+mn-lt"/>
                <a:ea typeface="+mn-ea"/>
                <a:cs typeface="+mn-cs"/>
              </a:rPr>
              <a:t>Slide 2: Team – 2 </a:t>
            </a:r>
            <a:r>
              <a:rPr lang="en-US" sz="1200" b="1" kern="1200" dirty="0" err="1" smtClean="0">
                <a:solidFill>
                  <a:schemeClr val="tx1"/>
                </a:solidFill>
                <a:latin typeface="+mn-lt"/>
                <a:ea typeface="+mn-ea"/>
                <a:cs typeface="+mn-cs"/>
              </a:rPr>
              <a:t>mins</a:t>
            </a:r>
            <a:endParaRPr lang="en-US" sz="1200" b="1"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You want to keep this very high level and focused on 2-3 key achievements you (and other key people) have had in other roles</a:t>
            </a:r>
          </a:p>
          <a:p>
            <a:pPr marL="171450" indent="-171450">
              <a:buFont typeface="Arial"/>
              <a:buChar char="•"/>
            </a:pPr>
            <a:r>
              <a:rPr lang="en-US" sz="1200" kern="1200" dirty="0" smtClean="0">
                <a:solidFill>
                  <a:schemeClr val="tx1"/>
                </a:solidFill>
                <a:latin typeface="+mn-lt"/>
                <a:ea typeface="+mn-ea"/>
                <a:cs typeface="+mn-cs"/>
              </a:rPr>
              <a:t>Don’t do bio walkthroughs; focus on key achievements</a:t>
            </a:r>
          </a:p>
          <a:p>
            <a:pPr marL="171450" indent="-171450">
              <a:buFont typeface="Arial"/>
              <a:buChar char="•"/>
            </a:pPr>
            <a:r>
              <a:rPr lang="en-US" sz="1200" kern="1200" dirty="0" smtClean="0">
                <a:solidFill>
                  <a:schemeClr val="tx1"/>
                </a:solidFill>
                <a:latin typeface="+mn-lt"/>
                <a:ea typeface="+mn-ea"/>
                <a:cs typeface="+mn-cs"/>
              </a:rPr>
              <a:t>Focus attention on full-timers; much less on advisors/consultants</a:t>
            </a:r>
          </a:p>
          <a:p>
            <a:pPr marL="171450" indent="-171450">
              <a:buFont typeface="Arial"/>
              <a:buChar char="•"/>
            </a:pPr>
            <a:r>
              <a:rPr lang="en-US" sz="1200" kern="1200" dirty="0" smtClean="0">
                <a:solidFill>
                  <a:schemeClr val="tx1"/>
                </a:solidFill>
                <a:latin typeface="+mn-lt"/>
                <a:ea typeface="+mn-ea"/>
                <a:cs typeface="+mn-cs"/>
              </a:rPr>
              <a:t>You want the investor to understand why you have the best –or one of the best– teams around who can achieve your objective.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List 2-4 key people</a:t>
            </a:r>
          </a:p>
          <a:p>
            <a:pPr marL="171450" indent="-171450">
              <a:buFont typeface="Arial"/>
              <a:buChar char="•"/>
            </a:pPr>
            <a:r>
              <a:rPr lang="en-US" sz="1200" kern="1200" dirty="0" smtClean="0">
                <a:solidFill>
                  <a:schemeClr val="tx1"/>
                </a:solidFill>
                <a:latin typeface="+mn-lt"/>
                <a:ea typeface="+mn-ea"/>
                <a:cs typeface="+mn-cs"/>
              </a:rPr>
              <a:t>Specify title or what areas they cover</a:t>
            </a:r>
          </a:p>
          <a:p>
            <a:pPr marL="171450" indent="-171450">
              <a:buFont typeface="Arial"/>
              <a:buChar char="•"/>
            </a:pPr>
            <a:r>
              <a:rPr lang="en-US" sz="1200" kern="1200" dirty="0" smtClean="0">
                <a:solidFill>
                  <a:schemeClr val="tx1"/>
                </a:solidFill>
                <a:latin typeface="+mn-lt"/>
                <a:ea typeface="+mn-ea"/>
                <a:cs typeface="+mn-cs"/>
              </a:rPr>
              <a:t>Bullet points for relevant background of each person – list companies</a:t>
            </a:r>
          </a:p>
          <a:p>
            <a:pPr marL="171450" indent="-171450">
              <a:buFont typeface="Arial"/>
              <a:buChar char="•"/>
            </a:pPr>
            <a:r>
              <a:rPr lang="en-US" sz="1200" kern="1200" dirty="0" smtClean="0">
                <a:solidFill>
                  <a:schemeClr val="tx1"/>
                </a:solidFill>
                <a:latin typeface="+mn-lt"/>
                <a:ea typeface="+mn-ea"/>
                <a:cs typeface="+mn-cs"/>
              </a:rPr>
              <a:t>Optional: if experience with known companies, add company logos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For each person, 2-3 key achievements in other roles</a:t>
            </a:r>
          </a:p>
          <a:p>
            <a:pPr marL="171450" indent="-171450">
              <a:buFont typeface="Arial"/>
              <a:buChar char="•"/>
            </a:pPr>
            <a:r>
              <a:rPr lang="en-US" sz="1200" kern="1200" dirty="0" smtClean="0">
                <a:solidFill>
                  <a:schemeClr val="tx1"/>
                </a:solidFill>
                <a:latin typeface="+mn-lt"/>
                <a:ea typeface="+mn-ea"/>
                <a:cs typeface="+mn-cs"/>
              </a:rPr>
              <a:t>Mention when you started the company (backstory later)</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3</a:t>
            </a:fld>
            <a:endParaRPr lang="en-US"/>
          </a:p>
        </p:txBody>
      </p:sp>
    </p:spTree>
    <p:extLst>
      <p:ext uri="{BB962C8B-B14F-4D97-AF65-F5344CB8AC3E}">
        <p14:creationId xmlns:p14="http://schemas.microsoft.com/office/powerpoint/2010/main" val="1094411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3: Tell a customer story – 1 min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You want to hook the investor early on how your business is delivering value to your customers so that they can “see” the demand.</a:t>
            </a:r>
          </a:p>
          <a:p>
            <a:pPr marL="171450" indent="-171450">
              <a:buFont typeface="Arial"/>
              <a:buChar char="•"/>
            </a:pPr>
            <a:r>
              <a:rPr lang="en-US" sz="1200" kern="1200" dirty="0" smtClean="0">
                <a:solidFill>
                  <a:schemeClr val="tx1"/>
                </a:solidFill>
                <a:latin typeface="+mn-lt"/>
                <a:ea typeface="+mn-ea"/>
                <a:cs typeface="+mn-cs"/>
              </a:rPr>
              <a:t>That is, through your story you start to share your value proposition and how customers respond.</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Image of one of your customers; preferably in context of your product/service</a:t>
            </a:r>
          </a:p>
          <a:p>
            <a:pPr marL="171450" indent="-171450">
              <a:buFont typeface="Arial"/>
              <a:buChar char="•"/>
            </a:pPr>
            <a:r>
              <a:rPr lang="en-US" sz="1200" kern="1200" dirty="0" smtClean="0">
                <a:solidFill>
                  <a:schemeClr val="tx1"/>
                </a:solidFill>
                <a:latin typeface="+mn-lt"/>
                <a:ea typeface="+mn-ea"/>
                <a:cs typeface="+mn-cs"/>
              </a:rPr>
              <a:t>Optional: name of customer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“Before we get into the business, I’d like to introduce you to one of our customers…” and then explain their need/pain, how they found out about your product/service, what they liked about your product/service, what benefits they received, and what they did post purchase (e.g. shared with friends, repeat purchase).</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4</a:t>
            </a:fld>
            <a:endParaRPr lang="en-US"/>
          </a:p>
        </p:txBody>
      </p:sp>
    </p:spTree>
    <p:extLst>
      <p:ext uri="{BB962C8B-B14F-4D97-AF65-F5344CB8AC3E}">
        <p14:creationId xmlns:p14="http://schemas.microsoft.com/office/powerpoint/2010/main" val="1920619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4: Three key trends driving opportunity – 2 </a:t>
            </a:r>
            <a:r>
              <a:rPr lang="en-US" sz="1200" b="1" kern="1200" dirty="0" err="1" smtClean="0">
                <a:solidFill>
                  <a:schemeClr val="tx1"/>
                </a:solidFill>
                <a:latin typeface="+mn-lt"/>
                <a:ea typeface="+mn-ea"/>
                <a:cs typeface="+mn-cs"/>
              </a:rPr>
              <a:t>mins</a:t>
            </a:r>
            <a:endParaRPr lang="en-US" sz="1200" b="1"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This answers the question about the market opportunity that you see and why now is the right time to go after it</a:t>
            </a:r>
          </a:p>
          <a:p>
            <a:pPr marL="171450" indent="-171450">
              <a:buFont typeface="Arial"/>
              <a:buChar char="•"/>
            </a:pPr>
            <a:r>
              <a:rPr lang="en-US" sz="1200" kern="1200" dirty="0" smtClean="0">
                <a:solidFill>
                  <a:schemeClr val="tx1"/>
                </a:solidFill>
                <a:latin typeface="+mn-lt"/>
                <a:ea typeface="+mn-ea"/>
                <a:cs typeface="+mn-cs"/>
              </a:rPr>
              <a:t>List and briefly explain 3 new trends which are driving this opportunity:</a:t>
            </a:r>
          </a:p>
          <a:p>
            <a:pPr marL="628650" lvl="1" indent="-171450">
              <a:buFont typeface="Arial"/>
              <a:buChar char="•"/>
            </a:pPr>
            <a:r>
              <a:rPr lang="en-US" sz="1200" kern="1200" dirty="0" smtClean="0">
                <a:solidFill>
                  <a:schemeClr val="tx1"/>
                </a:solidFill>
                <a:latin typeface="+mn-lt"/>
                <a:ea typeface="+mn-ea"/>
                <a:cs typeface="+mn-cs"/>
              </a:rPr>
              <a:t>Technology trend – e.g. new disruptive technology</a:t>
            </a:r>
          </a:p>
          <a:p>
            <a:pPr marL="628650" lvl="1" indent="-171450">
              <a:buFont typeface="Arial"/>
              <a:buChar char="•"/>
            </a:pPr>
            <a:r>
              <a:rPr lang="en-US" sz="1200" kern="1200" dirty="0" smtClean="0">
                <a:solidFill>
                  <a:schemeClr val="tx1"/>
                </a:solidFill>
                <a:latin typeface="+mn-lt"/>
                <a:ea typeface="+mn-ea"/>
                <a:cs typeface="+mn-cs"/>
              </a:rPr>
              <a:t>Social trend – e.g. change in social behavior</a:t>
            </a:r>
          </a:p>
          <a:p>
            <a:pPr marL="628650" lvl="1" indent="-171450">
              <a:buFont typeface="Arial"/>
              <a:buChar char="•"/>
            </a:pPr>
            <a:r>
              <a:rPr lang="en-US" sz="1200" kern="1200" dirty="0" smtClean="0">
                <a:solidFill>
                  <a:schemeClr val="tx1"/>
                </a:solidFill>
                <a:latin typeface="+mn-lt"/>
                <a:ea typeface="+mn-ea"/>
                <a:cs typeface="+mn-cs"/>
              </a:rPr>
              <a:t>Financial trend – e.g. change in finances – access to credit/subsidy, more discretionary income, etc.</a:t>
            </a:r>
          </a:p>
          <a:p>
            <a:pPr marL="171450" indent="-171450">
              <a:buFont typeface="Arial"/>
              <a:buChar char="•"/>
            </a:pPr>
            <a:r>
              <a:rPr lang="en-US" sz="1200" kern="1200" dirty="0" smtClean="0">
                <a:solidFill>
                  <a:schemeClr val="tx1"/>
                </a:solidFill>
                <a:latin typeface="+mn-lt"/>
                <a:ea typeface="+mn-ea"/>
                <a:cs typeface="+mn-cs"/>
              </a:rPr>
              <a:t>Why three? How about Five?</a:t>
            </a:r>
          </a:p>
          <a:p>
            <a:pPr marL="628650" lvl="1" indent="-171450">
              <a:buFont typeface="Arial"/>
              <a:buChar char="•"/>
            </a:pPr>
            <a:r>
              <a:rPr lang="en-US" sz="1200" kern="1200" dirty="0" smtClean="0">
                <a:solidFill>
                  <a:schemeClr val="tx1"/>
                </a:solidFill>
                <a:latin typeface="+mn-lt"/>
                <a:ea typeface="+mn-ea"/>
                <a:cs typeface="+mn-cs"/>
              </a:rPr>
              <a:t>You want your investor to remember these points clearly.</a:t>
            </a:r>
          </a:p>
          <a:p>
            <a:pPr marL="628650" lvl="1" indent="-171450">
              <a:buFont typeface="Arial"/>
              <a:buChar char="•"/>
            </a:pPr>
            <a:r>
              <a:rPr lang="en-US" sz="1200" kern="1200" dirty="0" smtClean="0">
                <a:solidFill>
                  <a:schemeClr val="tx1"/>
                </a:solidFill>
                <a:latin typeface="+mn-lt"/>
                <a:ea typeface="+mn-ea"/>
                <a:cs typeface="+mn-cs"/>
              </a:rPr>
              <a:t>People remember 3 or 5 things better than 4. Two is too few. You don’t have time for 5, and 5 is more detail and complexity than you need. So focus on three.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Graphic/images with 3 trends</a:t>
            </a:r>
          </a:p>
          <a:p>
            <a:pPr marL="171450" indent="-171450">
              <a:buFont typeface="Arial"/>
              <a:buChar char="•"/>
            </a:pPr>
            <a:r>
              <a:rPr lang="en-US" sz="1200" kern="1200" dirty="0" smtClean="0">
                <a:solidFill>
                  <a:schemeClr val="tx1"/>
                </a:solidFill>
                <a:latin typeface="+mn-lt"/>
                <a:ea typeface="+mn-ea"/>
                <a:cs typeface="+mn-cs"/>
              </a:rPr>
              <a:t>Optional: you could put each trend on a separate slide with bigger images and possibly a 4</a:t>
            </a:r>
            <a:r>
              <a:rPr lang="en-US" sz="1200" kern="1200" baseline="30000" dirty="0" smtClean="0">
                <a:solidFill>
                  <a:schemeClr val="tx1"/>
                </a:solidFill>
                <a:latin typeface="+mn-lt"/>
                <a:ea typeface="+mn-ea"/>
                <a:cs typeface="+mn-cs"/>
              </a:rPr>
              <a:t>th</a:t>
            </a:r>
            <a:r>
              <a:rPr lang="en-US" sz="1200" kern="1200" baseline="0" dirty="0" smtClean="0">
                <a:solidFill>
                  <a:schemeClr val="tx1"/>
                </a:solidFill>
                <a:latin typeface="+mn-lt"/>
                <a:ea typeface="+mn-ea"/>
                <a:cs typeface="+mn-cs"/>
              </a:rPr>
              <a:t> slide showing them all coming together – but you have to be even more disciplined with your time then.</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Verbal</a:t>
            </a:r>
          </a:p>
          <a:p>
            <a:pPr marL="171450" indent="-171450">
              <a:buFont typeface="Arial"/>
              <a:buChar char="•"/>
            </a:pPr>
            <a:r>
              <a:rPr lang="en-US" sz="1200" kern="1200" baseline="0" dirty="0" smtClean="0">
                <a:solidFill>
                  <a:schemeClr val="tx1"/>
                </a:solidFill>
                <a:latin typeface="+mn-lt"/>
                <a:ea typeface="+mn-ea"/>
                <a:cs typeface="+mn-cs"/>
              </a:rPr>
              <a:t>Briefly describe each trend, when they emerged and what opportunity they are creating</a:t>
            </a:r>
          </a:p>
          <a:p>
            <a:pPr marL="171450" indent="-171450">
              <a:buFont typeface="Arial"/>
              <a:buChar char="•"/>
            </a:pPr>
            <a:r>
              <a:rPr lang="en-US" sz="1200" kern="1200" baseline="0" dirty="0" smtClean="0">
                <a:solidFill>
                  <a:schemeClr val="tx1"/>
                </a:solidFill>
                <a:latin typeface="+mn-lt"/>
                <a:ea typeface="+mn-ea"/>
                <a:cs typeface="+mn-cs"/>
              </a:rPr>
              <a:t>Summarize that the 3 of these trends are creating this unique window of time to invest to realize this opportunity</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5</a:t>
            </a:fld>
            <a:endParaRPr lang="en-US"/>
          </a:p>
        </p:txBody>
      </p:sp>
    </p:spTree>
    <p:extLst>
      <p:ext uri="{BB962C8B-B14F-4D97-AF65-F5344CB8AC3E}">
        <p14:creationId xmlns:p14="http://schemas.microsoft.com/office/powerpoint/2010/main" val="186808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5: Backstory – 2 </a:t>
            </a:r>
            <a:r>
              <a:rPr lang="en-US" sz="1200" b="1" kern="1200" dirty="0" err="1" smtClean="0">
                <a:solidFill>
                  <a:schemeClr val="tx1"/>
                </a:solidFill>
                <a:latin typeface="+mn-lt"/>
                <a:ea typeface="+mn-ea"/>
                <a:cs typeface="+mn-cs"/>
              </a:rPr>
              <a:t>mins</a:t>
            </a:r>
            <a:endParaRPr lang="en-US" sz="1200" b="1"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You want to briefly tell your story on how you came to start the company and why you’re motivated to keep going</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Preferably a single image which relates to your backstory</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Explain how you stumbled onto this opportunity, how you researched it further and what you learned, how you assembled the best team, and therefore why you are “all in”</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6</a:t>
            </a:fld>
            <a:endParaRPr lang="en-US"/>
          </a:p>
        </p:txBody>
      </p:sp>
    </p:spTree>
    <p:extLst>
      <p:ext uri="{BB962C8B-B14F-4D97-AF65-F5344CB8AC3E}">
        <p14:creationId xmlns:p14="http://schemas.microsoft.com/office/powerpoint/2010/main" val="2317611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6: Big idea – 1 min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Out of your backstory experience and the trends creating a new market opportunity, here’s your big idea – the opportunity that you are presenting to the investor.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One or more images; few if any words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“Here’s how we’re currently describing our business…”</a:t>
            </a:r>
          </a:p>
          <a:p>
            <a:pPr marL="171450" indent="-171450">
              <a:buFont typeface="Arial"/>
              <a:buChar char="•"/>
            </a:pPr>
            <a:r>
              <a:rPr lang="en-US" sz="1200" kern="1200" dirty="0" smtClean="0">
                <a:solidFill>
                  <a:schemeClr val="tx1"/>
                </a:solidFill>
                <a:latin typeface="+mn-lt"/>
                <a:ea typeface="+mn-ea"/>
                <a:cs typeface="+mn-cs"/>
              </a:rPr>
              <a:t>“For [target customers] who are [dissatisfied with &lt;the current offerings in the market&gt; OR need &lt;solutions to problems&gt;] , my idea/product is a [new idea or product/service category] that provides [key problem/solution features]. Unlike [the competing product], my idea/product is [describe key differentiators – one is best, no more than three]”</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7</a:t>
            </a:fld>
            <a:endParaRPr lang="en-US"/>
          </a:p>
        </p:txBody>
      </p:sp>
    </p:spTree>
    <p:extLst>
      <p:ext uri="{BB962C8B-B14F-4D97-AF65-F5344CB8AC3E}">
        <p14:creationId xmlns:p14="http://schemas.microsoft.com/office/powerpoint/2010/main" val="1242333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7: Another customer OR product demo – 2 </a:t>
            </a:r>
            <a:r>
              <a:rPr lang="en-US" sz="1200" b="1" kern="1200" dirty="0" err="1" smtClean="0">
                <a:solidFill>
                  <a:schemeClr val="tx1"/>
                </a:solidFill>
                <a:latin typeface="+mn-lt"/>
                <a:ea typeface="+mn-ea"/>
                <a:cs typeface="+mn-cs"/>
              </a:rPr>
              <a:t>mins</a:t>
            </a:r>
            <a:endParaRPr lang="en-US" sz="1200" b="1"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You want to keep personalizing the value of your business in terms of customers and their experience</a:t>
            </a:r>
          </a:p>
          <a:p>
            <a:pPr marL="171450" indent="-171450">
              <a:buFont typeface="Arial"/>
              <a:buChar char="•"/>
            </a:pPr>
            <a:r>
              <a:rPr lang="en-US" sz="1200" kern="1200" dirty="0" smtClean="0">
                <a:solidFill>
                  <a:schemeClr val="tx1"/>
                </a:solidFill>
                <a:latin typeface="+mn-lt"/>
                <a:ea typeface="+mn-ea"/>
                <a:cs typeface="+mn-cs"/>
              </a:rPr>
              <a:t>If you have a product demo, do that instead – and connect to customer</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If customer, same format as previous customer highlight</a:t>
            </a:r>
          </a:p>
          <a:p>
            <a:pPr marL="171450" indent="-171450">
              <a:buFont typeface="Arial"/>
              <a:buChar char="•"/>
            </a:pPr>
            <a:r>
              <a:rPr lang="en-US" sz="1200" kern="1200" dirty="0" smtClean="0">
                <a:solidFill>
                  <a:schemeClr val="tx1"/>
                </a:solidFill>
                <a:latin typeface="+mn-lt"/>
                <a:ea typeface="+mn-ea"/>
                <a:cs typeface="+mn-cs"/>
              </a:rPr>
              <a:t>If demo, image (screen shot? product?)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If customer, see previous customer highlight suggestions. Highlight similarities/differences between this customer and previous customer to demonstrate commonality/breadth of your value prop</a:t>
            </a:r>
          </a:p>
          <a:p>
            <a:pPr marL="171450" indent="-171450">
              <a:buFont typeface="Arial"/>
              <a:buChar char="•"/>
            </a:pPr>
            <a:r>
              <a:rPr lang="en-US" sz="1200" kern="1200" dirty="0" smtClean="0">
                <a:solidFill>
                  <a:schemeClr val="tx1"/>
                </a:solidFill>
                <a:latin typeface="+mn-lt"/>
                <a:ea typeface="+mn-ea"/>
                <a:cs typeface="+mn-cs"/>
              </a:rPr>
              <a:t>If demo, tell a story with demo of how a customer uses your product – provide context. Want to keep very focused and short – don’t explain everything</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8</a:t>
            </a:fld>
            <a:endParaRPr lang="en-US"/>
          </a:p>
        </p:txBody>
      </p:sp>
    </p:spTree>
    <p:extLst>
      <p:ext uri="{BB962C8B-B14F-4D97-AF65-F5344CB8AC3E}">
        <p14:creationId xmlns:p14="http://schemas.microsoft.com/office/powerpoint/2010/main" val="80866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8: Competition and your Secret Sauce – 1 min</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There is ALWAYS competition – direct and indirect. Non-consumption is a competitor also. Demonstrate you know about them and have anticipated how they might attack you when you are successful, or how you will get past non-consumption</a:t>
            </a:r>
          </a:p>
          <a:p>
            <a:pPr marL="171450" indent="-171450">
              <a:buFont typeface="Arial"/>
              <a:buChar char="•"/>
            </a:pPr>
            <a:r>
              <a:rPr lang="en-US" sz="1200" kern="1200" dirty="0" smtClean="0">
                <a:solidFill>
                  <a:schemeClr val="tx1"/>
                </a:solidFill>
                <a:latin typeface="+mn-lt"/>
                <a:ea typeface="+mn-ea"/>
                <a:cs typeface="+mn-cs"/>
              </a:rPr>
              <a:t>This is your opportunity to highlight your “secret sauce”</a:t>
            </a:r>
          </a:p>
          <a:p>
            <a:pPr marL="171450" indent="-171450">
              <a:buFont typeface="Arial"/>
              <a:buChar char="•"/>
            </a:pPr>
            <a:r>
              <a:rPr lang="en-US" sz="1200" kern="1200" dirty="0" smtClean="0">
                <a:solidFill>
                  <a:schemeClr val="tx1"/>
                </a:solidFill>
                <a:latin typeface="+mn-lt"/>
                <a:ea typeface="+mn-ea"/>
                <a:cs typeface="+mn-cs"/>
              </a:rPr>
              <a:t>If you are positioning “do nothing” as your main competitor, it is genuinely much harder to develop inertia, so explain how you have.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Option 1: 2×2 matrix with you and competitors shown</a:t>
            </a:r>
          </a:p>
          <a:p>
            <a:pPr marL="171450" indent="-171450">
              <a:buFont typeface="Arial"/>
              <a:buChar char="•"/>
            </a:pPr>
            <a:r>
              <a:rPr lang="en-US" sz="1200" kern="1200" dirty="0" smtClean="0">
                <a:solidFill>
                  <a:schemeClr val="tx1"/>
                </a:solidFill>
                <a:latin typeface="+mn-lt"/>
                <a:ea typeface="+mn-ea"/>
                <a:cs typeface="+mn-cs"/>
              </a:rPr>
              <a:t>Option 2: Competitors along a single spectrum focused on different stages of the market</a:t>
            </a:r>
          </a:p>
          <a:p>
            <a:pPr marL="171450" indent="-171450">
              <a:buFont typeface="Arial"/>
              <a:buChar char="•"/>
            </a:pPr>
            <a:r>
              <a:rPr lang="en-US" sz="1200" kern="1200" dirty="0" smtClean="0">
                <a:solidFill>
                  <a:schemeClr val="tx1"/>
                </a:solidFill>
                <a:latin typeface="+mn-lt"/>
                <a:ea typeface="+mn-ea"/>
                <a:cs typeface="+mn-cs"/>
              </a:rPr>
              <a:t>Option 3: Matrix with key values as rows and you/competitors as columns (challenge is to make this simple)</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Explain that there are multiple competitors and how you are most differentiated</a:t>
            </a:r>
          </a:p>
          <a:p>
            <a:pPr marL="171450" indent="-171450">
              <a:buFont typeface="Arial"/>
              <a:buChar char="•"/>
            </a:pPr>
            <a:r>
              <a:rPr lang="en-US" sz="1200" kern="1200" dirty="0" smtClean="0">
                <a:solidFill>
                  <a:schemeClr val="tx1"/>
                </a:solidFill>
                <a:latin typeface="+mn-lt"/>
                <a:ea typeface="+mn-ea"/>
                <a:cs typeface="+mn-cs"/>
              </a:rPr>
              <a:t>Focus on 1-2 competitors which you are most relevant – helpful to share some of their advantages over you in additional to your advantages over them</a:t>
            </a:r>
          </a:p>
          <a:p>
            <a:pPr marL="171450" indent="-171450">
              <a:buFont typeface="Arial"/>
              <a:buChar char="•"/>
            </a:pPr>
            <a:r>
              <a:rPr lang="en-US" sz="1200" kern="1200" dirty="0" smtClean="0">
                <a:solidFill>
                  <a:schemeClr val="tx1"/>
                </a:solidFill>
                <a:latin typeface="+mn-lt"/>
                <a:ea typeface="+mn-ea"/>
                <a:cs typeface="+mn-cs"/>
              </a:rPr>
              <a:t>Use context of competitors to highlight your sustainable competitive differentiation aka secret sauce or “unfair advantage”.</a:t>
            </a: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9</a:t>
            </a:fld>
            <a:endParaRPr lang="en-US"/>
          </a:p>
        </p:txBody>
      </p:sp>
    </p:spTree>
    <p:extLst>
      <p:ext uri="{BB962C8B-B14F-4D97-AF65-F5344CB8AC3E}">
        <p14:creationId xmlns:p14="http://schemas.microsoft.com/office/powerpoint/2010/main" val="385498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latin typeface="+mn-lt"/>
                <a:ea typeface="+mn-ea"/>
                <a:cs typeface="+mn-cs"/>
              </a:rPr>
              <a:t>Slide 9: Business Model – 3 minutes</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Explainer</a:t>
            </a:r>
          </a:p>
          <a:p>
            <a:pPr marL="171450" indent="-171450">
              <a:buFont typeface="Arial"/>
              <a:buChar char="•"/>
            </a:pPr>
            <a:r>
              <a:rPr lang="en-US" sz="1200" kern="1200" dirty="0" smtClean="0">
                <a:solidFill>
                  <a:schemeClr val="tx1"/>
                </a:solidFill>
                <a:latin typeface="+mn-lt"/>
                <a:ea typeface="+mn-ea"/>
                <a:cs typeface="+mn-cs"/>
              </a:rPr>
              <a:t>In simple terms, explain how you make money.</a:t>
            </a:r>
          </a:p>
          <a:p>
            <a:pPr marL="171450" indent="-171450">
              <a:buFont typeface="Arial"/>
              <a:buChar char="•"/>
            </a:pPr>
            <a:r>
              <a:rPr lang="en-US" sz="1200" kern="1200" dirty="0" smtClean="0">
                <a:solidFill>
                  <a:schemeClr val="tx1"/>
                </a:solidFill>
                <a:latin typeface="+mn-lt"/>
                <a:ea typeface="+mn-ea"/>
                <a:cs typeface="+mn-cs"/>
              </a:rPr>
              <a:t>Are you a service business, a product business? Do you sell direct or through distribution? Do you have a single stream of revenues or multiple ways to make money?</a:t>
            </a:r>
          </a:p>
          <a:p>
            <a:pPr marL="171450" indent="-171450">
              <a:buFont typeface="Arial"/>
              <a:buChar char="•"/>
            </a:pPr>
            <a:r>
              <a:rPr lang="en-US" sz="1200" kern="1200" dirty="0" smtClean="0">
                <a:solidFill>
                  <a:schemeClr val="tx1"/>
                </a:solidFill>
                <a:latin typeface="+mn-lt"/>
                <a:ea typeface="+mn-ea"/>
                <a:cs typeface="+mn-cs"/>
              </a:rPr>
              <a:t>Show that you know your “unit economics” – how much each widget or service delivery point costs, and how much you get paid for it, and how much you make.</a:t>
            </a:r>
          </a:p>
          <a:p>
            <a:pPr marL="171450" indent="-171450">
              <a:buFont typeface="Arial"/>
              <a:buChar char="•"/>
            </a:pPr>
            <a:r>
              <a:rPr lang="en-US" sz="1200" kern="1200" dirty="0" smtClean="0">
                <a:solidFill>
                  <a:schemeClr val="tx1"/>
                </a:solidFill>
                <a:latin typeface="+mn-lt"/>
                <a:ea typeface="+mn-ea"/>
                <a:cs typeface="+mn-cs"/>
              </a:rPr>
              <a:t>You should also show the size of the market to which you will apply your model – the “TAM” or “total addressable market”</a:t>
            </a:r>
          </a:p>
          <a:p>
            <a:pPr marL="171450" indent="-171450">
              <a:buFont typeface="Arial"/>
              <a:buChar char="•"/>
            </a:pPr>
            <a:r>
              <a:rPr lang="en-US" sz="1200" kern="1200" dirty="0" smtClean="0">
                <a:solidFill>
                  <a:schemeClr val="tx1"/>
                </a:solidFill>
                <a:latin typeface="+mn-lt"/>
                <a:ea typeface="+mn-ea"/>
                <a:cs typeface="+mn-cs"/>
              </a:rPr>
              <a:t>While it’s helpful to show high level numbers to illustrate your model, don’t get hung up describing them at all</a:t>
            </a:r>
          </a:p>
          <a:p>
            <a:pPr marL="171450" indent="-171450">
              <a:buFont typeface="Arial"/>
              <a:buChar char="•"/>
            </a:pPr>
            <a:r>
              <a:rPr lang="en-US" sz="1200" kern="1200" dirty="0" smtClean="0">
                <a:solidFill>
                  <a:schemeClr val="tx1"/>
                </a:solidFill>
                <a:latin typeface="+mn-lt"/>
                <a:ea typeface="+mn-ea"/>
                <a:cs typeface="+mn-cs"/>
              </a:rPr>
              <a:t>If you don’t have numbers you are comfortable with yet, don’t put any on the slide. They just open up places for investors to poke at you.</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Content</a:t>
            </a:r>
          </a:p>
          <a:p>
            <a:pPr marL="171450" indent="-171450">
              <a:buFont typeface="Arial"/>
              <a:buChar char="•"/>
            </a:pPr>
            <a:r>
              <a:rPr lang="en-US" sz="1200" kern="1200" dirty="0" smtClean="0">
                <a:solidFill>
                  <a:schemeClr val="tx1"/>
                </a:solidFill>
                <a:latin typeface="+mn-lt"/>
                <a:ea typeface="+mn-ea"/>
                <a:cs typeface="+mn-cs"/>
              </a:rPr>
              <a:t>Use visuals and/or diagrams to illustrate the market opportunity (e.g., number of kids who go to kindergarten), who pays you (e.g., parents) and how much, your cost per unit (e.g., rent + teacher salary + supplies divided by average number of kids), and your unit profitability (revenue – cost).</a:t>
            </a: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Verbal</a:t>
            </a:r>
          </a:p>
          <a:p>
            <a:pPr marL="171450" indent="-171450">
              <a:buFont typeface="Arial"/>
              <a:buChar char="•"/>
            </a:pPr>
            <a:r>
              <a:rPr lang="en-US" sz="1200" kern="1200" dirty="0" smtClean="0">
                <a:solidFill>
                  <a:schemeClr val="tx1"/>
                </a:solidFill>
                <a:latin typeface="+mn-lt"/>
                <a:ea typeface="+mn-ea"/>
                <a:cs typeface="+mn-cs"/>
              </a:rPr>
              <a:t>Our business model is &lt;describe at highest level&gt;</a:t>
            </a:r>
          </a:p>
          <a:p>
            <a:pPr marL="171450" indent="-171450">
              <a:buFont typeface="Arial"/>
              <a:buChar char="•"/>
            </a:pPr>
            <a:r>
              <a:rPr lang="en-US" sz="1200" kern="1200" dirty="0" smtClean="0">
                <a:solidFill>
                  <a:schemeClr val="tx1"/>
                </a:solidFill>
                <a:latin typeface="+mn-lt"/>
                <a:ea typeface="+mn-ea"/>
                <a:cs typeface="+mn-cs"/>
              </a:rPr>
              <a:t>We’re similar to &lt;name a competitor or other well known company with a similar model&gt;</a:t>
            </a:r>
          </a:p>
          <a:p>
            <a:pPr marL="171450" indent="-171450">
              <a:buFont typeface="Arial"/>
              <a:buChar char="•"/>
            </a:pPr>
            <a:r>
              <a:rPr lang="en-US" sz="1200" kern="1200" dirty="0" smtClean="0">
                <a:solidFill>
                  <a:schemeClr val="tx1"/>
                </a:solidFill>
                <a:latin typeface="+mn-lt"/>
                <a:ea typeface="+mn-ea"/>
                <a:cs typeface="+mn-cs"/>
              </a:rPr>
              <a:t>Optional: We have some &lt;no more than three&gt; unique aspects to our business model model &lt;name them&gt;</a:t>
            </a:r>
            <a:endParaRPr lang="en-US" sz="1200" kern="1200" dirty="0" smtClean="0">
              <a:solidFill>
                <a:schemeClr val="tx1"/>
              </a:solidFill>
              <a:latin typeface="+mn-lt"/>
              <a:ea typeface="+mn-ea"/>
              <a:cs typeface="+mn-cs"/>
              <a:hlinkClick r:id="rId3"/>
            </a:endParaRPr>
          </a:p>
          <a:p>
            <a:endParaRPr lang="en-US" dirty="0"/>
          </a:p>
        </p:txBody>
      </p:sp>
      <p:sp>
        <p:nvSpPr>
          <p:cNvPr id="4" name="Slide Number Placeholder 3"/>
          <p:cNvSpPr>
            <a:spLocks noGrp="1"/>
          </p:cNvSpPr>
          <p:nvPr>
            <p:ph type="sldNum" sz="quarter" idx="10"/>
          </p:nvPr>
        </p:nvSpPr>
        <p:spPr/>
        <p:txBody>
          <a:bodyPr/>
          <a:lstStyle/>
          <a:p>
            <a:fld id="{7A8809CA-9B08-3D4E-92C4-5A7129ECB445}" type="slidenum">
              <a:rPr lang="en-US" smtClean="0"/>
              <a:t>10</a:t>
            </a:fld>
            <a:endParaRPr lang="en-US"/>
          </a:p>
        </p:txBody>
      </p:sp>
    </p:spTree>
    <p:extLst>
      <p:ext uri="{BB962C8B-B14F-4D97-AF65-F5344CB8AC3E}">
        <p14:creationId xmlns:p14="http://schemas.microsoft.com/office/powerpoint/2010/main" val="3150379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4A953FE-44F0-C147-9E1C-A844B6B118C4}"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325019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953FE-44F0-C147-9E1C-A844B6B118C4}"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3478831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953FE-44F0-C147-9E1C-A844B6B118C4}"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3304747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4A953FE-44F0-C147-9E1C-A844B6B118C4}"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3677653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953FE-44F0-C147-9E1C-A844B6B118C4}" type="datetimeFigureOut">
              <a:rPr lang="en-US" smtClean="0"/>
              <a:t>9/1/16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2385425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4A953FE-44F0-C147-9E1C-A844B6B118C4}" type="datetimeFigureOut">
              <a:rPr lang="en-US" smtClean="0"/>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55696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4A953FE-44F0-C147-9E1C-A844B6B118C4}" type="datetimeFigureOut">
              <a:rPr lang="en-US" smtClean="0"/>
              <a:t>9/1/16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2625953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4A953FE-44F0-C147-9E1C-A844B6B118C4}" type="datetimeFigureOut">
              <a:rPr lang="en-US" smtClean="0"/>
              <a:t>9/1/16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24809782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A953FE-44F0-C147-9E1C-A844B6B118C4}" type="datetimeFigureOut">
              <a:rPr lang="en-US" smtClean="0"/>
              <a:t>9/1/16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4051396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953FE-44F0-C147-9E1C-A844B6B118C4}" type="datetimeFigureOut">
              <a:rPr lang="en-US" smtClean="0"/>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900745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A953FE-44F0-C147-9E1C-A844B6B118C4}" type="datetimeFigureOut">
              <a:rPr lang="en-US" smtClean="0"/>
              <a:t>9/1/16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4850BD-B31E-DF49-8304-2DE2B12E5A97}" type="slidenum">
              <a:rPr lang="en-US" smtClean="0"/>
              <a:t>‹#›</a:t>
            </a:fld>
            <a:endParaRPr lang="en-US"/>
          </a:p>
        </p:txBody>
      </p:sp>
    </p:spTree>
    <p:extLst>
      <p:ext uri="{BB962C8B-B14F-4D97-AF65-F5344CB8AC3E}">
        <p14:creationId xmlns:p14="http://schemas.microsoft.com/office/powerpoint/2010/main" val="146797192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A953FE-44F0-C147-9E1C-A844B6B118C4}" type="datetimeFigureOut">
              <a:rPr lang="en-US" smtClean="0"/>
              <a:t>9/1/16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4850BD-B31E-DF49-8304-2DE2B12E5A97}" type="slidenum">
              <a:rPr lang="en-US" smtClean="0"/>
              <a:t>‹#›</a:t>
            </a:fld>
            <a:endParaRPr lang="en-US"/>
          </a:p>
        </p:txBody>
      </p:sp>
    </p:spTree>
    <p:extLst>
      <p:ext uri="{BB962C8B-B14F-4D97-AF65-F5344CB8AC3E}">
        <p14:creationId xmlns:p14="http://schemas.microsoft.com/office/powerpoint/2010/main" val="4037398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usf.vc/investor-pitch" TargetMode="Externa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426013"/>
          </a:xfrm>
        </p:spPr>
        <p:txBody>
          <a:bodyPr>
            <a:normAutofit fontScale="90000"/>
          </a:bodyPr>
          <a:lstStyle/>
          <a:p>
            <a:r>
              <a:rPr lang="en-US" sz="6700" b="1" dirty="0" smtClean="0"/>
              <a:t>Template for</a:t>
            </a:r>
            <a:br>
              <a:rPr lang="en-US" sz="6700" b="1" dirty="0" smtClean="0"/>
            </a:br>
            <a:r>
              <a:rPr lang="en-US" sz="6700" b="1" dirty="0" smtClean="0"/>
              <a:t>First Investor Pitch</a:t>
            </a:r>
            <a:r>
              <a:rPr lang="en-US" dirty="0" smtClean="0"/>
              <a:t/>
            </a:r>
            <a:br>
              <a:rPr lang="en-US" dirty="0" smtClean="0"/>
            </a:br>
            <a:r>
              <a:rPr lang="en-US" dirty="0"/>
              <a:t/>
            </a:r>
            <a:br>
              <a:rPr lang="en-US" dirty="0"/>
            </a:br>
            <a:r>
              <a:rPr lang="en-US" sz="3600" dirty="0" smtClean="0"/>
              <a:t>More: </a:t>
            </a:r>
            <a:r>
              <a:rPr lang="en-US" sz="3600" dirty="0" smtClean="0">
                <a:hlinkClick r:id="rId2"/>
              </a:rPr>
              <a:t>http://usf.vc/investor-pitch</a:t>
            </a:r>
            <a:endParaRPr lang="en-US" sz="3600" dirty="0"/>
          </a:p>
        </p:txBody>
      </p:sp>
      <p:pic>
        <p:nvPicPr>
          <p:cNvPr id="4" name="Picture 3" descr="usf-logo-2530x1688px.jpg"/>
          <p:cNvPicPr>
            <a:picLocks noChangeAspect="1"/>
          </p:cNvPicPr>
          <p:nvPr/>
        </p:nvPicPr>
        <p:blipFill rotWithShape="1">
          <a:blip r:embed="rId3">
            <a:extLst>
              <a:ext uri="{28A0092B-C50C-407E-A947-70E740481C1C}">
                <a14:useLocalDpi xmlns:a14="http://schemas.microsoft.com/office/drawing/2010/main" val="0"/>
              </a:ext>
            </a:extLst>
          </a:blip>
          <a:srcRect l="23889" t="33569" r="23473" b="33386"/>
          <a:stretch/>
        </p:blipFill>
        <p:spPr>
          <a:xfrm>
            <a:off x="3219577" y="5711680"/>
            <a:ext cx="2476462" cy="1037254"/>
          </a:xfrm>
          <a:prstGeom prst="rect">
            <a:avLst/>
          </a:prstGeom>
        </p:spPr>
      </p:pic>
    </p:spTree>
    <p:extLst>
      <p:ext uri="{BB962C8B-B14F-4D97-AF65-F5344CB8AC3E}">
        <p14:creationId xmlns:p14="http://schemas.microsoft.com/office/powerpoint/2010/main" val="4008792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Business Model</a:t>
            </a:r>
            <a:endParaRPr lang="en-US" dirty="0"/>
          </a:p>
        </p:txBody>
      </p:sp>
      <p:sp>
        <p:nvSpPr>
          <p:cNvPr id="4" name="TextBox 3"/>
          <p:cNvSpPr txBox="1"/>
          <p:nvPr/>
        </p:nvSpPr>
        <p:spPr>
          <a:xfrm>
            <a:off x="2353115" y="3622742"/>
            <a:ext cx="4321503" cy="369332"/>
          </a:xfrm>
          <a:prstGeom prst="rect">
            <a:avLst/>
          </a:prstGeom>
          <a:noFill/>
        </p:spPr>
        <p:txBody>
          <a:bodyPr wrap="none" rtlCol="0">
            <a:spAutoFit/>
          </a:bodyPr>
          <a:lstStyle/>
          <a:p>
            <a:r>
              <a:rPr lang="en-US" dirty="0" smtClean="0"/>
              <a:t>[visual describing your core business model]</a:t>
            </a:r>
            <a:endParaRPr lang="en-US" dirty="0"/>
          </a:p>
        </p:txBody>
      </p:sp>
    </p:spTree>
    <p:extLst>
      <p:ext uri="{BB962C8B-B14F-4D97-AF65-F5344CB8AC3E}">
        <p14:creationId xmlns:p14="http://schemas.microsoft.com/office/powerpoint/2010/main" val="165290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Progress</a:t>
            </a:r>
            <a:endParaRPr lang="en-US" dirty="0"/>
          </a:p>
        </p:txBody>
      </p:sp>
      <p:sp>
        <p:nvSpPr>
          <p:cNvPr id="3" name="Content Placeholder 2"/>
          <p:cNvSpPr>
            <a:spLocks noGrp="1"/>
          </p:cNvSpPr>
          <p:nvPr>
            <p:ph idx="1"/>
          </p:nvPr>
        </p:nvSpPr>
        <p:spPr/>
        <p:txBody>
          <a:bodyPr/>
          <a:lstStyle/>
          <a:p>
            <a:r>
              <a:rPr lang="en-US" dirty="0" smtClean="0"/>
              <a:t>[accomplishments and </a:t>
            </a:r>
            <a:r>
              <a:rPr lang="en-US" dirty="0" err="1" smtClean="0"/>
              <a:t>learnings</a:t>
            </a:r>
            <a:r>
              <a:rPr lang="en-US" dirty="0"/>
              <a:t>]</a:t>
            </a:r>
          </a:p>
        </p:txBody>
      </p:sp>
    </p:spTree>
    <p:extLst>
      <p:ext uri="{BB962C8B-B14F-4D97-AF65-F5344CB8AC3E}">
        <p14:creationId xmlns:p14="http://schemas.microsoft.com/office/powerpoint/2010/main" val="2908295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Short-Term Roadmap</a:t>
            </a:r>
            <a:endParaRPr lang="en-US" dirty="0"/>
          </a:p>
        </p:txBody>
      </p:sp>
      <p:sp>
        <p:nvSpPr>
          <p:cNvPr id="3" name="Content Placeholder 2"/>
          <p:cNvSpPr>
            <a:spLocks noGrp="1"/>
          </p:cNvSpPr>
          <p:nvPr>
            <p:ph idx="1"/>
          </p:nvPr>
        </p:nvSpPr>
        <p:spPr>
          <a:xfrm>
            <a:off x="457200" y="3417331"/>
            <a:ext cx="8229600" cy="3306400"/>
          </a:xfrm>
        </p:spPr>
        <p:txBody>
          <a:bodyPr>
            <a:normAutofit/>
          </a:bodyPr>
          <a:lstStyle/>
          <a:p>
            <a:r>
              <a:rPr lang="en-US" sz="2800" dirty="0" smtClean="0"/>
              <a:t>Phase I: [overview]</a:t>
            </a:r>
          </a:p>
          <a:p>
            <a:pPr lvl="1"/>
            <a:r>
              <a:rPr lang="en-US" sz="2400" dirty="0" smtClean="0"/>
              <a:t>[goals]</a:t>
            </a:r>
          </a:p>
          <a:p>
            <a:r>
              <a:rPr lang="en-US" sz="2800" dirty="0" smtClean="0"/>
              <a:t>Phase II: [overview]</a:t>
            </a:r>
          </a:p>
          <a:p>
            <a:pPr lvl="1"/>
            <a:r>
              <a:rPr lang="en-US" sz="2400" dirty="0" smtClean="0"/>
              <a:t>[goals]</a:t>
            </a:r>
          </a:p>
          <a:p>
            <a:r>
              <a:rPr lang="en-US" sz="2800" dirty="0" smtClean="0"/>
              <a:t>Phase II: [overview]</a:t>
            </a:r>
          </a:p>
          <a:p>
            <a:pPr lvl="1"/>
            <a:r>
              <a:rPr lang="en-US" sz="2400" dirty="0" smtClean="0"/>
              <a:t>[goals]</a:t>
            </a:r>
            <a:endParaRPr lang="en-US" sz="2400" dirty="0"/>
          </a:p>
        </p:txBody>
      </p:sp>
      <p:cxnSp>
        <p:nvCxnSpPr>
          <p:cNvPr id="5" name="Straight Connector 4"/>
          <p:cNvCxnSpPr/>
          <p:nvPr/>
        </p:nvCxnSpPr>
        <p:spPr>
          <a:xfrm flipV="1">
            <a:off x="896426" y="1942088"/>
            <a:ext cx="7152723" cy="186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896426" y="1728842"/>
            <a:ext cx="0" cy="4264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8073824" y="1728842"/>
            <a:ext cx="0" cy="4264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407930" y="1728842"/>
            <a:ext cx="0" cy="4264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5817074" y="1728842"/>
            <a:ext cx="0" cy="42649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1788934" y="1525502"/>
            <a:ext cx="851240" cy="369332"/>
          </a:xfrm>
          <a:prstGeom prst="rect">
            <a:avLst/>
          </a:prstGeom>
          <a:noFill/>
        </p:spPr>
        <p:txBody>
          <a:bodyPr wrap="none" rtlCol="0">
            <a:spAutoFit/>
          </a:bodyPr>
          <a:lstStyle/>
          <a:p>
            <a:r>
              <a:rPr lang="en-US" dirty="0" smtClean="0"/>
              <a:t>Phase I</a:t>
            </a:r>
            <a:endParaRPr lang="en-US" dirty="0"/>
          </a:p>
        </p:txBody>
      </p:sp>
      <p:sp>
        <p:nvSpPr>
          <p:cNvPr id="14" name="TextBox 13"/>
          <p:cNvSpPr txBox="1"/>
          <p:nvPr/>
        </p:nvSpPr>
        <p:spPr>
          <a:xfrm>
            <a:off x="4294449" y="1544176"/>
            <a:ext cx="909399" cy="369332"/>
          </a:xfrm>
          <a:prstGeom prst="rect">
            <a:avLst/>
          </a:prstGeom>
          <a:noFill/>
        </p:spPr>
        <p:txBody>
          <a:bodyPr wrap="none" rtlCol="0">
            <a:spAutoFit/>
          </a:bodyPr>
          <a:lstStyle/>
          <a:p>
            <a:r>
              <a:rPr lang="en-US" dirty="0" smtClean="0"/>
              <a:t>Phase II</a:t>
            </a:r>
            <a:endParaRPr lang="en-US" dirty="0"/>
          </a:p>
        </p:txBody>
      </p:sp>
      <p:sp>
        <p:nvSpPr>
          <p:cNvPr id="15" name="TextBox 14"/>
          <p:cNvSpPr txBox="1"/>
          <p:nvPr/>
        </p:nvSpPr>
        <p:spPr>
          <a:xfrm>
            <a:off x="6554185" y="1570005"/>
            <a:ext cx="967558" cy="369332"/>
          </a:xfrm>
          <a:prstGeom prst="rect">
            <a:avLst/>
          </a:prstGeom>
          <a:noFill/>
        </p:spPr>
        <p:txBody>
          <a:bodyPr wrap="none" rtlCol="0">
            <a:spAutoFit/>
          </a:bodyPr>
          <a:lstStyle/>
          <a:p>
            <a:r>
              <a:rPr lang="en-US" dirty="0" smtClean="0"/>
              <a:t>Phase III</a:t>
            </a:r>
            <a:endParaRPr lang="en-US" dirty="0"/>
          </a:p>
        </p:txBody>
      </p:sp>
      <p:sp>
        <p:nvSpPr>
          <p:cNvPr id="17" name="TextBox 16"/>
          <p:cNvSpPr txBox="1"/>
          <p:nvPr/>
        </p:nvSpPr>
        <p:spPr>
          <a:xfrm>
            <a:off x="2982310" y="1305594"/>
            <a:ext cx="750250" cy="369332"/>
          </a:xfrm>
          <a:prstGeom prst="rect">
            <a:avLst/>
          </a:prstGeom>
          <a:noFill/>
        </p:spPr>
        <p:txBody>
          <a:bodyPr wrap="none" rtlCol="0">
            <a:spAutoFit/>
          </a:bodyPr>
          <a:lstStyle/>
          <a:p>
            <a:r>
              <a:rPr lang="en-US" dirty="0" smtClean="0"/>
              <a:t>6 </a:t>
            </a:r>
            <a:r>
              <a:rPr lang="en-US" dirty="0" err="1" smtClean="0"/>
              <a:t>mos</a:t>
            </a:r>
            <a:endParaRPr lang="en-US" dirty="0"/>
          </a:p>
        </p:txBody>
      </p:sp>
      <p:sp>
        <p:nvSpPr>
          <p:cNvPr id="18" name="TextBox 17"/>
          <p:cNvSpPr txBox="1"/>
          <p:nvPr/>
        </p:nvSpPr>
        <p:spPr>
          <a:xfrm>
            <a:off x="5385921" y="1322162"/>
            <a:ext cx="867245" cy="369332"/>
          </a:xfrm>
          <a:prstGeom prst="rect">
            <a:avLst/>
          </a:prstGeom>
          <a:noFill/>
        </p:spPr>
        <p:txBody>
          <a:bodyPr wrap="none" rtlCol="0">
            <a:spAutoFit/>
          </a:bodyPr>
          <a:lstStyle/>
          <a:p>
            <a:r>
              <a:rPr lang="en-US" dirty="0" smtClean="0"/>
              <a:t>12 </a:t>
            </a:r>
            <a:r>
              <a:rPr lang="en-US" dirty="0" err="1" smtClean="0"/>
              <a:t>mos</a:t>
            </a:r>
            <a:endParaRPr lang="en-US" dirty="0"/>
          </a:p>
        </p:txBody>
      </p:sp>
      <p:sp>
        <p:nvSpPr>
          <p:cNvPr id="19" name="TextBox 18"/>
          <p:cNvSpPr txBox="1"/>
          <p:nvPr/>
        </p:nvSpPr>
        <p:spPr>
          <a:xfrm>
            <a:off x="7615526" y="1289896"/>
            <a:ext cx="867245" cy="369332"/>
          </a:xfrm>
          <a:prstGeom prst="rect">
            <a:avLst/>
          </a:prstGeom>
          <a:noFill/>
        </p:spPr>
        <p:txBody>
          <a:bodyPr wrap="none" rtlCol="0">
            <a:spAutoFit/>
          </a:bodyPr>
          <a:lstStyle/>
          <a:p>
            <a:r>
              <a:rPr lang="en-US" dirty="0" smtClean="0"/>
              <a:t>18 </a:t>
            </a:r>
            <a:r>
              <a:rPr lang="en-US" dirty="0" err="1" smtClean="0"/>
              <a:t>mos</a:t>
            </a:r>
            <a:endParaRPr lang="en-US" dirty="0"/>
          </a:p>
        </p:txBody>
      </p:sp>
      <p:sp>
        <p:nvSpPr>
          <p:cNvPr id="20" name="TextBox 19"/>
          <p:cNvSpPr txBox="1"/>
          <p:nvPr/>
        </p:nvSpPr>
        <p:spPr>
          <a:xfrm>
            <a:off x="298808" y="2365879"/>
            <a:ext cx="7109639" cy="923330"/>
          </a:xfrm>
          <a:prstGeom prst="rect">
            <a:avLst/>
          </a:prstGeom>
          <a:noFill/>
        </p:spPr>
        <p:txBody>
          <a:bodyPr wrap="none" rtlCol="0">
            <a:spAutoFit/>
          </a:bodyPr>
          <a:lstStyle/>
          <a:p>
            <a:r>
              <a:rPr lang="en-US" dirty="0" smtClean="0"/>
              <a:t>Revenue               $</a:t>
            </a:r>
            <a:r>
              <a:rPr lang="en-US" dirty="0" err="1" smtClean="0"/>
              <a:t>xxxk</a:t>
            </a:r>
            <a:r>
              <a:rPr lang="en-US" dirty="0" smtClean="0"/>
              <a:t>                                     $</a:t>
            </a:r>
            <a:r>
              <a:rPr lang="en-US" dirty="0" err="1" smtClean="0"/>
              <a:t>xxxk</a:t>
            </a:r>
            <a:r>
              <a:rPr lang="en-US" dirty="0" smtClean="0"/>
              <a:t>                                   $</a:t>
            </a:r>
            <a:r>
              <a:rPr lang="en-US" dirty="0" err="1" smtClean="0"/>
              <a:t>xxxk</a:t>
            </a:r>
            <a:endParaRPr lang="en-US" dirty="0" smtClean="0"/>
          </a:p>
          <a:p>
            <a:r>
              <a:rPr lang="en-US" dirty="0" smtClean="0"/>
              <a:t>Expenses              $</a:t>
            </a:r>
            <a:r>
              <a:rPr lang="en-US" dirty="0" err="1" smtClean="0"/>
              <a:t>xxxk</a:t>
            </a:r>
            <a:r>
              <a:rPr lang="en-US" dirty="0" smtClean="0"/>
              <a:t>                                     $</a:t>
            </a:r>
            <a:r>
              <a:rPr lang="en-US" dirty="0" err="1" smtClean="0"/>
              <a:t>xxxk</a:t>
            </a:r>
            <a:r>
              <a:rPr lang="en-US" dirty="0" smtClean="0"/>
              <a:t>                                   $</a:t>
            </a:r>
            <a:r>
              <a:rPr lang="en-US" dirty="0" err="1" smtClean="0"/>
              <a:t>xxxk</a:t>
            </a:r>
            <a:endParaRPr lang="en-US" dirty="0" smtClean="0"/>
          </a:p>
          <a:p>
            <a:r>
              <a:rPr lang="en-US" dirty="0" smtClean="0"/>
              <a:t>[other]                    [xx]                                         [xx]                                       [xx]</a:t>
            </a:r>
            <a:endParaRPr lang="en-US" dirty="0"/>
          </a:p>
        </p:txBody>
      </p:sp>
    </p:spTree>
    <p:extLst>
      <p:ext uri="{BB962C8B-B14F-4D97-AF65-F5344CB8AC3E}">
        <p14:creationId xmlns:p14="http://schemas.microsoft.com/office/powerpoint/2010/main" val="2205844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Fundraising Status</a:t>
            </a:r>
            <a:endParaRPr lang="en-US" dirty="0"/>
          </a:p>
        </p:txBody>
      </p:sp>
      <p:sp>
        <p:nvSpPr>
          <p:cNvPr id="3" name="Content Placeholder 2"/>
          <p:cNvSpPr>
            <a:spLocks noGrp="1"/>
          </p:cNvSpPr>
          <p:nvPr>
            <p:ph idx="1"/>
          </p:nvPr>
        </p:nvSpPr>
        <p:spPr/>
        <p:txBody>
          <a:bodyPr/>
          <a:lstStyle/>
          <a:p>
            <a:r>
              <a:rPr lang="en-US" dirty="0" smtClean="0"/>
              <a:t>Already invested: $___k of debt/equity</a:t>
            </a:r>
          </a:p>
          <a:p>
            <a:pPr lvl="1"/>
            <a:r>
              <a:rPr lang="en-US" dirty="0" smtClean="0"/>
              <a:t>By [names/affiliations]</a:t>
            </a:r>
          </a:p>
          <a:p>
            <a:endParaRPr lang="en-US" dirty="0" smtClean="0"/>
          </a:p>
          <a:p>
            <a:r>
              <a:rPr lang="en-US" dirty="0" smtClean="0"/>
              <a:t>Raising: $___k</a:t>
            </a:r>
          </a:p>
          <a:p>
            <a:endParaRPr lang="en-US" dirty="0" smtClean="0"/>
          </a:p>
          <a:p>
            <a:r>
              <a:rPr lang="en-US" dirty="0" smtClean="0"/>
              <a:t>Committed Investors in New Round</a:t>
            </a:r>
          </a:p>
          <a:p>
            <a:pPr lvl="1"/>
            <a:r>
              <a:rPr lang="en-US" dirty="0" smtClean="0"/>
              <a:t>[name/affiliation] [optional: amount]</a:t>
            </a:r>
          </a:p>
          <a:p>
            <a:pPr lvl="1"/>
            <a:r>
              <a:rPr lang="en-US" dirty="0" smtClean="0"/>
              <a:t>[name/affiliation] [optional: amount]</a:t>
            </a:r>
          </a:p>
          <a:p>
            <a:endParaRPr lang="en-US" dirty="0" smtClean="0"/>
          </a:p>
          <a:p>
            <a:endParaRPr lang="en-US" dirty="0"/>
          </a:p>
        </p:txBody>
      </p:sp>
    </p:spTree>
    <p:extLst>
      <p:ext uri="{BB962C8B-B14F-4D97-AF65-F5344CB8AC3E}">
        <p14:creationId xmlns:p14="http://schemas.microsoft.com/office/powerpoint/2010/main" val="3672046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Summary: [company name]</a:t>
            </a:r>
            <a:br>
              <a:rPr lang="en-US" dirty="0" smtClean="0"/>
            </a:br>
            <a:r>
              <a:rPr lang="en-US" sz="3600" dirty="0" smtClean="0"/>
              <a:t>[one-liner company description]</a:t>
            </a:r>
            <a:endParaRPr lang="en-US" sz="3600" dirty="0"/>
          </a:p>
        </p:txBody>
      </p:sp>
      <p:sp>
        <p:nvSpPr>
          <p:cNvPr id="3" name="Content Placeholder 2"/>
          <p:cNvSpPr>
            <a:spLocks noGrp="1"/>
          </p:cNvSpPr>
          <p:nvPr>
            <p:ph idx="1"/>
          </p:nvPr>
        </p:nvSpPr>
        <p:spPr/>
        <p:txBody>
          <a:bodyPr/>
          <a:lstStyle/>
          <a:p>
            <a:r>
              <a:rPr lang="en-US" dirty="0" smtClean="0"/>
              <a:t>[key highlights]</a:t>
            </a:r>
            <a:endParaRPr lang="en-US" dirty="0"/>
          </a:p>
        </p:txBody>
      </p:sp>
      <p:sp>
        <p:nvSpPr>
          <p:cNvPr id="4" name="TextBox 3"/>
          <p:cNvSpPr txBox="1"/>
          <p:nvPr/>
        </p:nvSpPr>
        <p:spPr>
          <a:xfrm>
            <a:off x="3679077" y="6108604"/>
            <a:ext cx="1644839" cy="369332"/>
          </a:xfrm>
          <a:prstGeom prst="rect">
            <a:avLst/>
          </a:prstGeom>
          <a:noFill/>
        </p:spPr>
        <p:txBody>
          <a:bodyPr wrap="none" rtlCol="0">
            <a:spAutoFit/>
          </a:bodyPr>
          <a:lstStyle/>
          <a:p>
            <a:r>
              <a:rPr lang="en-US" dirty="0" smtClean="0"/>
              <a:t>[company logo]</a:t>
            </a:r>
            <a:endParaRPr lang="en-US" dirty="0"/>
          </a:p>
        </p:txBody>
      </p:sp>
    </p:spTree>
    <p:extLst>
      <p:ext uri="{BB962C8B-B14F-4D97-AF65-F5344CB8AC3E}">
        <p14:creationId xmlns:p14="http://schemas.microsoft.com/office/powerpoint/2010/main" val="1848620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55775"/>
          </a:xfrm>
        </p:spPr>
        <p:txBody>
          <a:bodyPr>
            <a:normAutofit fontScale="90000"/>
          </a:bodyPr>
          <a:lstStyle/>
          <a:p>
            <a:r>
              <a:rPr lang="en-US" dirty="0" smtClean="0"/>
              <a:t>[company logo]</a:t>
            </a:r>
            <a:br>
              <a:rPr lang="en-US" dirty="0" smtClean="0"/>
            </a:br>
            <a:r>
              <a:rPr lang="en-US" dirty="0"/>
              <a:t/>
            </a:r>
            <a:br>
              <a:rPr lang="en-US" dirty="0"/>
            </a:br>
            <a:r>
              <a:rPr lang="en-US" sz="3100" dirty="0" smtClean="0"/>
              <a:t>[optional: company one-liner]</a:t>
            </a:r>
            <a:endParaRPr lang="en-US" sz="3100" dirty="0"/>
          </a:p>
        </p:txBody>
      </p:sp>
      <p:sp>
        <p:nvSpPr>
          <p:cNvPr id="3" name="Subtitle 2"/>
          <p:cNvSpPr>
            <a:spLocks noGrp="1"/>
          </p:cNvSpPr>
          <p:nvPr>
            <p:ph type="subTitle" idx="1"/>
          </p:nvPr>
        </p:nvSpPr>
        <p:spPr>
          <a:xfrm>
            <a:off x="1371600" y="4221266"/>
            <a:ext cx="6400800" cy="1867816"/>
          </a:xfrm>
        </p:spPr>
        <p:txBody>
          <a:bodyPr>
            <a:normAutofit fontScale="92500" lnSpcReduction="20000"/>
          </a:bodyPr>
          <a:lstStyle/>
          <a:p>
            <a:r>
              <a:rPr lang="en-US" dirty="0" smtClean="0"/>
              <a:t>[your name]</a:t>
            </a:r>
          </a:p>
          <a:p>
            <a:r>
              <a:rPr lang="en-US" dirty="0" smtClean="0"/>
              <a:t>[your email address]</a:t>
            </a:r>
          </a:p>
          <a:p>
            <a:endParaRPr lang="en-US" dirty="0"/>
          </a:p>
          <a:p>
            <a:r>
              <a:rPr lang="en-US" dirty="0" smtClean="0"/>
              <a:t>[optional: date]</a:t>
            </a:r>
            <a:endParaRPr lang="en-US" dirty="0"/>
          </a:p>
        </p:txBody>
      </p:sp>
    </p:spTree>
    <p:extLst>
      <p:ext uri="{BB962C8B-B14F-4D97-AF65-F5344CB8AC3E}">
        <p14:creationId xmlns:p14="http://schemas.microsoft.com/office/powerpoint/2010/main" val="2426204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Team</a:t>
            </a:r>
            <a:endParaRPr lang="en-US" dirty="0"/>
          </a:p>
        </p:txBody>
      </p:sp>
      <p:sp>
        <p:nvSpPr>
          <p:cNvPr id="3" name="Content Placeholder 2"/>
          <p:cNvSpPr>
            <a:spLocks noGrp="1"/>
          </p:cNvSpPr>
          <p:nvPr>
            <p:ph idx="1"/>
          </p:nvPr>
        </p:nvSpPr>
        <p:spPr/>
        <p:txBody>
          <a:bodyPr>
            <a:normAutofit lnSpcReduction="10000"/>
          </a:bodyPr>
          <a:lstStyle/>
          <a:p>
            <a:r>
              <a:rPr lang="en-US" dirty="0" smtClean="0"/>
              <a:t>Name 1, Title/Role(s)</a:t>
            </a:r>
          </a:p>
          <a:p>
            <a:pPr lvl="1"/>
            <a:r>
              <a:rPr lang="en-US" dirty="0" smtClean="0"/>
              <a:t>Background info</a:t>
            </a:r>
          </a:p>
          <a:p>
            <a:pPr lvl="1"/>
            <a:r>
              <a:rPr lang="en-US" dirty="0" smtClean="0"/>
              <a:t>Background info</a:t>
            </a:r>
          </a:p>
          <a:p>
            <a:r>
              <a:rPr lang="en-US" dirty="0" smtClean="0"/>
              <a:t>Name 2, Title/Role(s)</a:t>
            </a:r>
          </a:p>
          <a:p>
            <a:pPr lvl="1"/>
            <a:r>
              <a:rPr lang="en-US" dirty="0" smtClean="0"/>
              <a:t>Background info</a:t>
            </a:r>
          </a:p>
          <a:p>
            <a:pPr lvl="1"/>
            <a:r>
              <a:rPr lang="en-US" dirty="0" smtClean="0"/>
              <a:t>Background info</a:t>
            </a:r>
          </a:p>
          <a:p>
            <a:r>
              <a:rPr lang="en-US" dirty="0" smtClean="0"/>
              <a:t>Name 3, Title/Role(s)</a:t>
            </a:r>
          </a:p>
          <a:p>
            <a:pPr lvl="1"/>
            <a:r>
              <a:rPr lang="en-US" dirty="0" smtClean="0"/>
              <a:t>Background info</a:t>
            </a:r>
          </a:p>
          <a:p>
            <a:pPr lvl="1"/>
            <a:r>
              <a:rPr lang="en-US" dirty="0" smtClean="0"/>
              <a:t>Background info</a:t>
            </a:r>
            <a:endParaRPr lang="en-US" dirty="0"/>
          </a:p>
        </p:txBody>
      </p:sp>
      <p:sp>
        <p:nvSpPr>
          <p:cNvPr id="4" name="TextBox 3"/>
          <p:cNvSpPr txBox="1"/>
          <p:nvPr/>
        </p:nvSpPr>
        <p:spPr>
          <a:xfrm>
            <a:off x="6349676" y="3436003"/>
            <a:ext cx="1535847" cy="369332"/>
          </a:xfrm>
          <a:prstGeom prst="rect">
            <a:avLst/>
          </a:prstGeom>
          <a:noFill/>
        </p:spPr>
        <p:txBody>
          <a:bodyPr wrap="none" rtlCol="0">
            <a:spAutoFit/>
          </a:bodyPr>
          <a:lstStyle/>
          <a:p>
            <a:r>
              <a:rPr lang="en-US" dirty="0" smtClean="0"/>
              <a:t>[team photo?]</a:t>
            </a:r>
            <a:endParaRPr lang="en-US" dirty="0"/>
          </a:p>
        </p:txBody>
      </p:sp>
    </p:spTree>
    <p:extLst>
      <p:ext uri="{BB962C8B-B14F-4D97-AF65-F5344CB8AC3E}">
        <p14:creationId xmlns:p14="http://schemas.microsoft.com/office/powerpoint/2010/main" val="426948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name/logo]</a:t>
            </a:r>
            <a:endParaRPr lang="en-US" dirty="0"/>
          </a:p>
        </p:txBody>
      </p:sp>
      <p:sp>
        <p:nvSpPr>
          <p:cNvPr id="5" name="TextBox 4"/>
          <p:cNvSpPr txBox="1"/>
          <p:nvPr/>
        </p:nvSpPr>
        <p:spPr>
          <a:xfrm>
            <a:off x="3174838" y="3286611"/>
            <a:ext cx="2889283" cy="369332"/>
          </a:xfrm>
          <a:prstGeom prst="rect">
            <a:avLst/>
          </a:prstGeom>
          <a:noFill/>
        </p:spPr>
        <p:txBody>
          <a:bodyPr wrap="none" rtlCol="0">
            <a:spAutoFit/>
          </a:bodyPr>
          <a:lstStyle/>
          <a:p>
            <a:r>
              <a:rPr lang="en-US" dirty="0" smtClean="0"/>
              <a:t>[big photo of your customer]</a:t>
            </a:r>
            <a:endParaRPr lang="en-US" dirty="0"/>
          </a:p>
        </p:txBody>
      </p:sp>
    </p:spTree>
    <p:extLst>
      <p:ext uri="{BB962C8B-B14F-4D97-AF65-F5344CB8AC3E}">
        <p14:creationId xmlns:p14="http://schemas.microsoft.com/office/powerpoint/2010/main" val="417730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now?</a:t>
            </a:r>
            <a:endParaRPr lang="en-US" dirty="0"/>
          </a:p>
        </p:txBody>
      </p:sp>
      <p:sp>
        <p:nvSpPr>
          <p:cNvPr id="4" name="TextBox 3"/>
          <p:cNvSpPr txBox="1"/>
          <p:nvPr/>
        </p:nvSpPr>
        <p:spPr>
          <a:xfrm>
            <a:off x="765697" y="3176641"/>
            <a:ext cx="2074043" cy="369332"/>
          </a:xfrm>
          <a:prstGeom prst="rect">
            <a:avLst/>
          </a:prstGeom>
          <a:noFill/>
        </p:spPr>
        <p:txBody>
          <a:bodyPr wrap="none" rtlCol="0">
            <a:spAutoFit/>
          </a:bodyPr>
          <a:lstStyle/>
          <a:p>
            <a:r>
              <a:rPr lang="en-US" dirty="0" smtClean="0"/>
              <a:t>[image for trend #1]</a:t>
            </a:r>
            <a:endParaRPr lang="en-US" dirty="0"/>
          </a:p>
        </p:txBody>
      </p:sp>
      <p:sp>
        <p:nvSpPr>
          <p:cNvPr id="5" name="TextBox 4"/>
          <p:cNvSpPr txBox="1"/>
          <p:nvPr/>
        </p:nvSpPr>
        <p:spPr>
          <a:xfrm>
            <a:off x="3507121" y="3176641"/>
            <a:ext cx="2074043" cy="369332"/>
          </a:xfrm>
          <a:prstGeom prst="rect">
            <a:avLst/>
          </a:prstGeom>
          <a:noFill/>
        </p:spPr>
        <p:txBody>
          <a:bodyPr wrap="none" rtlCol="0">
            <a:spAutoFit/>
          </a:bodyPr>
          <a:lstStyle/>
          <a:p>
            <a:r>
              <a:rPr lang="en-US" dirty="0" smtClean="0"/>
              <a:t>[image for trend #2]</a:t>
            </a:r>
            <a:endParaRPr lang="en-US" dirty="0"/>
          </a:p>
        </p:txBody>
      </p:sp>
      <p:sp>
        <p:nvSpPr>
          <p:cNvPr id="6" name="TextBox 5"/>
          <p:cNvSpPr txBox="1"/>
          <p:nvPr/>
        </p:nvSpPr>
        <p:spPr>
          <a:xfrm>
            <a:off x="6243615" y="3166057"/>
            <a:ext cx="2074043" cy="369332"/>
          </a:xfrm>
          <a:prstGeom prst="rect">
            <a:avLst/>
          </a:prstGeom>
          <a:noFill/>
        </p:spPr>
        <p:txBody>
          <a:bodyPr wrap="none" rtlCol="0">
            <a:spAutoFit/>
          </a:bodyPr>
          <a:lstStyle/>
          <a:p>
            <a:r>
              <a:rPr lang="en-US" dirty="0" smtClean="0"/>
              <a:t>[image for trend #3]</a:t>
            </a:r>
            <a:endParaRPr lang="en-US" dirty="0"/>
          </a:p>
        </p:txBody>
      </p:sp>
    </p:spTree>
    <p:extLst>
      <p:ext uri="{BB962C8B-B14F-4D97-AF65-F5344CB8AC3E}">
        <p14:creationId xmlns:p14="http://schemas.microsoft.com/office/powerpoint/2010/main" val="2339044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catchy title]</a:t>
            </a:r>
            <a:endParaRPr lang="en-US" dirty="0"/>
          </a:p>
        </p:txBody>
      </p:sp>
      <p:sp>
        <p:nvSpPr>
          <p:cNvPr id="4" name="TextBox 3"/>
          <p:cNvSpPr txBox="1"/>
          <p:nvPr/>
        </p:nvSpPr>
        <p:spPr>
          <a:xfrm>
            <a:off x="2913381" y="3492025"/>
            <a:ext cx="3202845" cy="369332"/>
          </a:xfrm>
          <a:prstGeom prst="rect">
            <a:avLst/>
          </a:prstGeom>
          <a:noFill/>
        </p:spPr>
        <p:txBody>
          <a:bodyPr wrap="none" rtlCol="0">
            <a:spAutoFit/>
          </a:bodyPr>
          <a:lstStyle/>
          <a:p>
            <a:r>
              <a:rPr lang="en-US" dirty="0" smtClean="0"/>
              <a:t>[image to frame your backstory]</a:t>
            </a:r>
            <a:endParaRPr lang="en-US" dirty="0"/>
          </a:p>
        </p:txBody>
      </p:sp>
    </p:spTree>
    <p:extLst>
      <p:ext uri="{BB962C8B-B14F-4D97-AF65-F5344CB8AC3E}">
        <p14:creationId xmlns:p14="http://schemas.microsoft.com/office/powerpoint/2010/main" val="2279751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 big idea teaser text]</a:t>
            </a:r>
            <a:endParaRPr lang="en-US" dirty="0"/>
          </a:p>
        </p:txBody>
      </p:sp>
      <p:sp>
        <p:nvSpPr>
          <p:cNvPr id="4" name="TextBox 3"/>
          <p:cNvSpPr txBox="1"/>
          <p:nvPr/>
        </p:nvSpPr>
        <p:spPr>
          <a:xfrm>
            <a:off x="3174838" y="3548046"/>
            <a:ext cx="2751662" cy="369332"/>
          </a:xfrm>
          <a:prstGeom prst="rect">
            <a:avLst/>
          </a:prstGeom>
          <a:noFill/>
        </p:spPr>
        <p:txBody>
          <a:bodyPr wrap="none" rtlCol="0">
            <a:spAutoFit/>
          </a:bodyPr>
          <a:lstStyle/>
          <a:p>
            <a:r>
              <a:rPr lang="en-US" dirty="0" smtClean="0"/>
              <a:t>[big idea supporting image]</a:t>
            </a:r>
            <a:endParaRPr lang="en-US" dirty="0"/>
          </a:p>
        </p:txBody>
      </p:sp>
    </p:spTree>
    <p:extLst>
      <p:ext uri="{BB962C8B-B14F-4D97-AF65-F5344CB8AC3E}">
        <p14:creationId xmlns:p14="http://schemas.microsoft.com/office/powerpoint/2010/main" val="3164923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[customer name/logo #2] or</a:t>
            </a:r>
            <a:br>
              <a:rPr lang="en-US" sz="3600" dirty="0" smtClean="0"/>
            </a:br>
            <a:r>
              <a:rPr lang="en-US" sz="3600" dirty="0" smtClean="0"/>
              <a:t>Product Demo</a:t>
            </a:r>
            <a:endParaRPr lang="en-US" sz="3600" dirty="0"/>
          </a:p>
        </p:txBody>
      </p:sp>
      <p:sp>
        <p:nvSpPr>
          <p:cNvPr id="4" name="TextBox 3"/>
          <p:cNvSpPr txBox="1"/>
          <p:nvPr/>
        </p:nvSpPr>
        <p:spPr>
          <a:xfrm>
            <a:off x="2166361" y="3641416"/>
            <a:ext cx="4511534" cy="369332"/>
          </a:xfrm>
          <a:prstGeom prst="rect">
            <a:avLst/>
          </a:prstGeom>
          <a:noFill/>
        </p:spPr>
        <p:txBody>
          <a:bodyPr wrap="none" rtlCol="0">
            <a:spAutoFit/>
          </a:bodyPr>
          <a:lstStyle/>
          <a:p>
            <a:r>
              <a:rPr lang="en-US" dirty="0" smtClean="0"/>
              <a:t>[image: product/service-in-action/screenshot]</a:t>
            </a:r>
            <a:endParaRPr lang="en-US" dirty="0"/>
          </a:p>
        </p:txBody>
      </p:sp>
    </p:spTree>
    <p:extLst>
      <p:ext uri="{BB962C8B-B14F-4D97-AF65-F5344CB8AC3E}">
        <p14:creationId xmlns:p14="http://schemas.microsoft.com/office/powerpoint/2010/main" val="1464208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we stack up</a:t>
            </a:r>
            <a:endParaRPr lang="en-US" dirty="0"/>
          </a:p>
        </p:txBody>
      </p:sp>
      <p:sp>
        <p:nvSpPr>
          <p:cNvPr id="4" name="TextBox 3"/>
          <p:cNvSpPr txBox="1"/>
          <p:nvPr/>
        </p:nvSpPr>
        <p:spPr>
          <a:xfrm>
            <a:off x="2054312" y="3697438"/>
            <a:ext cx="4986161" cy="369332"/>
          </a:xfrm>
          <a:prstGeom prst="rect">
            <a:avLst/>
          </a:prstGeom>
          <a:noFill/>
        </p:spPr>
        <p:txBody>
          <a:bodyPr wrap="none" rtlCol="0">
            <a:spAutoFit/>
          </a:bodyPr>
          <a:lstStyle/>
          <a:p>
            <a:r>
              <a:rPr lang="en-US" dirty="0" smtClean="0"/>
              <a:t>[2x2 matrix or other competitive positioning visual]</a:t>
            </a:r>
            <a:endParaRPr lang="en-US" dirty="0"/>
          </a:p>
        </p:txBody>
      </p:sp>
    </p:spTree>
    <p:extLst>
      <p:ext uri="{BB962C8B-B14F-4D97-AF65-F5344CB8AC3E}">
        <p14:creationId xmlns:p14="http://schemas.microsoft.com/office/powerpoint/2010/main" val="38677726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TotalTime>
  <Words>2010</Words>
  <Application>Microsoft Macintosh PowerPoint</Application>
  <PresentationFormat>On-screen Show (4:3)</PresentationFormat>
  <Paragraphs>270</Paragraphs>
  <Slides>14</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Template for First Investor Pitch  More: http://usf.vc/investor-pitch</vt:lpstr>
      <vt:lpstr>[company logo]  [optional: company one-liner]</vt:lpstr>
      <vt:lpstr>Team</vt:lpstr>
      <vt:lpstr>[customer name/logo]</vt:lpstr>
      <vt:lpstr>Why now?</vt:lpstr>
      <vt:lpstr>[optional: catchy title]</vt:lpstr>
      <vt:lpstr>[optional: big idea teaser text]</vt:lpstr>
      <vt:lpstr>[customer name/logo #2] or Product Demo</vt:lpstr>
      <vt:lpstr>How we stack up</vt:lpstr>
      <vt:lpstr>Our Business Model</vt:lpstr>
      <vt:lpstr>Our Progress</vt:lpstr>
      <vt:lpstr>Our Short-Term Roadmap</vt:lpstr>
      <vt:lpstr>Fundraising Status</vt:lpstr>
      <vt:lpstr>Summary: [company name] [one-liner company description]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Dave Richards</dc:creator>
  <cp:lastModifiedBy>Sunil Pandey</cp:lastModifiedBy>
  <cp:revision>13</cp:revision>
  <dcterms:created xsi:type="dcterms:W3CDTF">2014-03-14T00:17:06Z</dcterms:created>
  <dcterms:modified xsi:type="dcterms:W3CDTF">2016-09-01T07:04:50Z</dcterms:modified>
</cp:coreProperties>
</file>