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2"/>
  </p:notesMasterIdLst>
  <p:handoutMasterIdLst>
    <p:handoutMasterId r:id="rId53"/>
  </p:handoutMasterIdLst>
  <p:sldIdLst>
    <p:sldId id="256" r:id="rId2"/>
    <p:sldId id="257" r:id="rId3"/>
    <p:sldId id="342" r:id="rId4"/>
    <p:sldId id="313" r:id="rId5"/>
    <p:sldId id="314" r:id="rId6"/>
    <p:sldId id="325" r:id="rId7"/>
    <p:sldId id="283" r:id="rId8"/>
    <p:sldId id="264" r:id="rId9"/>
    <p:sldId id="329" r:id="rId10"/>
    <p:sldId id="284" r:id="rId11"/>
    <p:sldId id="285" r:id="rId12"/>
    <p:sldId id="286" r:id="rId13"/>
    <p:sldId id="287" r:id="rId14"/>
    <p:sldId id="306" r:id="rId15"/>
    <p:sldId id="267" r:id="rId16"/>
    <p:sldId id="288" r:id="rId17"/>
    <p:sldId id="268" r:id="rId18"/>
    <p:sldId id="270" r:id="rId19"/>
    <p:sldId id="271" r:id="rId20"/>
    <p:sldId id="305" r:id="rId21"/>
    <p:sldId id="269" r:id="rId22"/>
    <p:sldId id="272" r:id="rId23"/>
    <p:sldId id="336" r:id="rId24"/>
    <p:sldId id="278" r:id="rId25"/>
    <p:sldId id="299" r:id="rId26"/>
    <p:sldId id="300" r:id="rId27"/>
    <p:sldId id="331" r:id="rId28"/>
    <p:sldId id="341" r:id="rId29"/>
    <p:sldId id="280" r:id="rId30"/>
    <p:sldId id="340" r:id="rId31"/>
    <p:sldId id="332" r:id="rId32"/>
    <p:sldId id="290" r:id="rId33"/>
    <p:sldId id="292" r:id="rId34"/>
    <p:sldId id="326" r:id="rId35"/>
    <p:sldId id="293" r:id="rId36"/>
    <p:sldId id="307" r:id="rId37"/>
    <p:sldId id="297" r:id="rId38"/>
    <p:sldId id="316" r:id="rId39"/>
    <p:sldId id="281" r:id="rId40"/>
    <p:sldId id="296" r:id="rId41"/>
    <p:sldId id="295" r:id="rId42"/>
    <p:sldId id="311" r:id="rId43"/>
    <p:sldId id="298" r:id="rId44"/>
    <p:sldId id="319" r:id="rId45"/>
    <p:sldId id="318" r:id="rId46"/>
    <p:sldId id="349" r:id="rId47"/>
    <p:sldId id="334" r:id="rId48"/>
    <p:sldId id="335" r:id="rId49"/>
    <p:sldId id="309" r:id="rId50"/>
    <p:sldId id="321" r:id="rId51"/>
  </p:sldIdLst>
  <p:sldSz cx="9144000" cy="6858000" type="screen4x3"/>
  <p:notesSz cx="6807200" cy="9939338"/>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FF2D"/>
    <a:srgbClr val="FEF913"/>
    <a:srgbClr val="B4C200"/>
    <a:srgbClr val="FF0000"/>
    <a:srgbClr val="CCFF99"/>
    <a:srgbClr val="99FF66"/>
    <a:srgbClr val="66FF66"/>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2" autoAdjust="0"/>
    <p:restoredTop sz="64857" autoAdjust="0"/>
  </p:normalViewPr>
  <p:slideViewPr>
    <p:cSldViewPr snapToGrid="0">
      <p:cViewPr varScale="1">
        <p:scale>
          <a:sx n="76" d="100"/>
          <a:sy n="76" d="100"/>
        </p:scale>
        <p:origin x="256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8" d="100"/>
          <a:sy n="78" d="100"/>
        </p:scale>
        <p:origin x="-2268" y="-84"/>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A3225C0A-40BD-403D-8DE1-282CE89E6EC8}" type="datetimeFigureOut">
              <a:rPr kumimoji="1" lang="ja-JP" altLang="en-US" smtClean="0"/>
              <a:pPr/>
              <a:t>2014/12/23</a:t>
            </a:fld>
            <a:endParaRPr kumimoji="1" lang="ja-JP" altLang="en-US"/>
          </a:p>
        </p:txBody>
      </p:sp>
      <p:sp>
        <p:nvSpPr>
          <p:cNvPr id="4" name="フッター プレースホルダ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D22CDDF3-C35D-49A5-BF2F-74AD12097CDB}" type="slidenum">
              <a:rPr kumimoji="1" lang="ja-JP" altLang="en-US" smtClean="0"/>
              <a:pPr/>
              <a:t>‹#›</a:t>
            </a:fld>
            <a:endParaRPr kumimoji="1" lang="ja-JP" altLang="en-US"/>
          </a:p>
        </p:txBody>
      </p:sp>
    </p:spTree>
    <p:extLst>
      <p:ext uri="{BB962C8B-B14F-4D97-AF65-F5344CB8AC3E}">
        <p14:creationId xmlns:p14="http://schemas.microsoft.com/office/powerpoint/2010/main" val="98868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ea typeface="ＭＳ Ｐゴシック" charset="-128"/>
              </a:defRPr>
            </a:lvl1pPr>
          </a:lstStyle>
          <a:p>
            <a:pPr>
              <a:defRPr/>
            </a:pPr>
            <a:endParaRPr lang="ja-JP" altLang="en-US"/>
          </a:p>
        </p:txBody>
      </p:sp>
      <p:sp>
        <p:nvSpPr>
          <p:cNvPr id="3" name="日付プレースホルダ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ea typeface="ＭＳ Ｐゴシック" charset="-128"/>
              </a:defRPr>
            </a:lvl1pPr>
          </a:lstStyle>
          <a:p>
            <a:pPr>
              <a:defRPr/>
            </a:pPr>
            <a:fld id="{D64F4D74-4B98-4ED3-AE64-1405C105EB2A}" type="datetimeFigureOut">
              <a:rPr lang="ja-JP" altLang="en-US"/>
              <a:pPr>
                <a:defRPr/>
              </a:pPr>
              <a:t>2014/12/23</a:t>
            </a:fld>
            <a:endParaRPr lang="ja-JP" altLang="en-US"/>
          </a:p>
        </p:txBody>
      </p:sp>
      <p:sp>
        <p:nvSpPr>
          <p:cNvPr id="4" name="スライド イメージ プレースホルダ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ea typeface="ＭＳ Ｐゴシック" charset="-128"/>
              </a:defRPr>
            </a:lvl1pPr>
          </a:lstStyle>
          <a:p>
            <a:pPr>
              <a:defRPr/>
            </a:pPr>
            <a:endParaRPr lang="ja-JP" altLang="en-US"/>
          </a:p>
        </p:txBody>
      </p:sp>
      <p:sp>
        <p:nvSpPr>
          <p:cNvPr id="7" name="スライド番号プレースホルダ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ea typeface="ＭＳ Ｐゴシック" charset="-128"/>
              </a:defRPr>
            </a:lvl1pPr>
          </a:lstStyle>
          <a:p>
            <a:pPr>
              <a:defRPr/>
            </a:pPr>
            <a:fld id="{19FEFBCB-F05D-4018-A52A-38B9EED5D27C}" type="slidenum">
              <a:rPr lang="ja-JP" altLang="en-US"/>
              <a:pPr>
                <a:defRPr/>
              </a:pPr>
              <a:t>‹#›</a:t>
            </a:fld>
            <a:endParaRPr lang="ja-JP" altLang="en-US"/>
          </a:p>
        </p:txBody>
      </p:sp>
    </p:spTree>
    <p:extLst>
      <p:ext uri="{BB962C8B-B14F-4D97-AF65-F5344CB8AC3E}">
        <p14:creationId xmlns:p14="http://schemas.microsoft.com/office/powerpoint/2010/main" val="12881332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1</a:t>
            </a:fld>
            <a:endParaRPr lang="ja-JP" altLang="en-US"/>
          </a:p>
        </p:txBody>
      </p:sp>
    </p:spTree>
    <p:extLst>
      <p:ext uri="{BB962C8B-B14F-4D97-AF65-F5344CB8AC3E}">
        <p14:creationId xmlns:p14="http://schemas.microsoft.com/office/powerpoint/2010/main" val="1540948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首先是关于</a:t>
            </a:r>
            <a:r>
              <a:rPr kumimoji="1" lang="en-US" altLang="zh-CN" dirty="0" smtClean="0"/>
              <a:t>Runtime</a:t>
            </a:r>
            <a:r>
              <a:rPr kumimoji="1" lang="zh-CN" altLang="en-US" dirty="0" smtClean="0"/>
              <a:t>时的性能。</a:t>
            </a:r>
            <a:endParaRPr kumimoji="1" lang="en-US" altLang="ja-JP" dirty="0" smtClean="0"/>
          </a:p>
          <a:p>
            <a:endParaRPr kumimoji="1" lang="en-US" altLang="ja-JP" dirty="0" smtClean="0"/>
          </a:p>
          <a:p>
            <a:r>
              <a:rPr kumimoji="1" lang="zh-CN" altLang="en-US" dirty="0" smtClean="0"/>
              <a:t>就如前面所看到的、</a:t>
            </a:r>
            <a:r>
              <a:rPr kumimoji="1" lang="en-US" altLang="zh-CN" dirty="0" smtClean="0"/>
              <a:t>Light Map</a:t>
            </a:r>
            <a:r>
              <a:rPr kumimoji="1" lang="zh-CN" altLang="en-US" dirty="0" smtClean="0"/>
              <a:t>是重要的</a:t>
            </a:r>
            <a:r>
              <a:rPr kumimoji="1" lang="en-US" altLang="zh-CN" dirty="0" smtClean="0"/>
              <a:t>Texture</a:t>
            </a:r>
            <a:r>
              <a:rPr kumimoji="1" lang="zh-CN" altLang="en-US" dirty="0" smtClean="0"/>
              <a:t>。</a:t>
            </a:r>
            <a:endParaRPr kumimoji="1" lang="en-US" altLang="ja-JP" dirty="0" smtClean="0"/>
          </a:p>
          <a:p>
            <a:endParaRPr kumimoji="1" lang="en-US" altLang="ja-JP" dirty="0" smtClean="0"/>
          </a:p>
          <a:p>
            <a:r>
              <a:rPr kumimoji="1" lang="zh-CN" altLang="en-US" dirty="0" smtClean="0"/>
              <a:t>因为仅仅是把</a:t>
            </a:r>
            <a:r>
              <a:rPr kumimoji="1" lang="en-US" altLang="zh-CN" dirty="0" smtClean="0"/>
              <a:t>Texture</a:t>
            </a:r>
            <a:r>
              <a:rPr kumimoji="1" lang="zh-CN" altLang="en-US" dirty="0" smtClean="0"/>
              <a:t>贴上，处理时间大致也是固定的。即便状况发生变化也不会有什么影响。</a:t>
            </a:r>
            <a:endParaRPr kumimoji="1" lang="en-US" altLang="ja-JP" dirty="0" smtClean="0"/>
          </a:p>
          <a:p>
            <a:r>
              <a:rPr kumimoji="1" lang="zh-CN" altLang="en-US" dirty="0" smtClean="0"/>
              <a:t>如果场景中的模型增加，这部分的好绘制负荷也会变大、也是容易预估的处理时间。</a:t>
            </a:r>
            <a:endParaRPr kumimoji="1" lang="en-US" altLang="ja-JP" dirty="0" smtClean="0"/>
          </a:p>
          <a:p>
            <a:r>
              <a:rPr kumimoji="1" lang="en-US" altLang="zh-CN" dirty="0" smtClean="0"/>
              <a:t>Light</a:t>
            </a:r>
            <a:r>
              <a:rPr kumimoji="1" lang="zh-CN" altLang="en-US" dirty="0" smtClean="0"/>
              <a:t>的个数多少个也是没问题的。</a:t>
            </a:r>
            <a:endParaRPr kumimoji="1" lang="en-US" altLang="ja-JP" dirty="0" smtClean="0"/>
          </a:p>
          <a:p>
            <a:endParaRPr kumimoji="1" lang="en-US" altLang="ja-JP" dirty="0" smtClean="0"/>
          </a:p>
          <a:p>
            <a:r>
              <a:rPr kumimoji="1" lang="zh-CN" altLang="en-US" dirty="0" smtClean="0"/>
              <a:t>因为最终是作为</a:t>
            </a:r>
            <a:r>
              <a:rPr kumimoji="1" lang="en-US" altLang="zh-CN" dirty="0" smtClean="0"/>
              <a:t>Texture</a:t>
            </a:r>
            <a:r>
              <a:rPr kumimoji="1" lang="zh-CN" altLang="en-US" dirty="0" smtClean="0"/>
              <a:t>来保存、</a:t>
            </a:r>
            <a:r>
              <a:rPr kumimoji="1" lang="en-US" altLang="zh-CN" dirty="0" smtClean="0"/>
              <a:t>Light</a:t>
            </a:r>
            <a:r>
              <a:rPr kumimoji="1" lang="zh-CN" altLang="en-US" dirty="0" smtClean="0"/>
              <a:t>是</a:t>
            </a:r>
            <a:r>
              <a:rPr kumimoji="1" lang="en-US" altLang="zh-CN" dirty="0" smtClean="0"/>
              <a:t>1</a:t>
            </a:r>
            <a:r>
              <a:rPr kumimoji="1" lang="zh-CN" altLang="en-US" dirty="0" smtClean="0"/>
              <a:t>个还是</a:t>
            </a:r>
            <a:r>
              <a:rPr kumimoji="1" lang="en-US" altLang="zh-CN" dirty="0" smtClean="0"/>
              <a:t>1000</a:t>
            </a:r>
            <a:r>
              <a:rPr kumimoji="1" lang="zh-CN" altLang="en-US" dirty="0" smtClean="0"/>
              <a:t>个，</a:t>
            </a:r>
            <a:r>
              <a:rPr kumimoji="1" lang="en-US" altLang="zh-CN" dirty="0" smtClean="0"/>
              <a:t>Runtime</a:t>
            </a:r>
            <a:r>
              <a:rPr kumimoji="1" lang="zh-CN" altLang="en-US" dirty="0" smtClean="0"/>
              <a:t>的性能是相同的。</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11</a:t>
            </a:fld>
            <a:endParaRPr lang="ja-JP" altLang="en-US"/>
          </a:p>
        </p:txBody>
      </p:sp>
    </p:spTree>
    <p:extLst>
      <p:ext uri="{BB962C8B-B14F-4D97-AF65-F5344CB8AC3E}">
        <p14:creationId xmlns:p14="http://schemas.microsoft.com/office/powerpoint/2010/main" val="1485378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关于品质的。</a:t>
            </a:r>
            <a:endParaRPr kumimoji="1" lang="en-US" altLang="ja-JP" dirty="0" smtClean="0"/>
          </a:p>
          <a:p>
            <a:endParaRPr kumimoji="1" lang="en-US" altLang="ja-JP" dirty="0" smtClean="0"/>
          </a:p>
          <a:p>
            <a:r>
              <a:rPr kumimoji="1" lang="zh-CN" altLang="en-US" dirty="0" smtClean="0"/>
              <a:t>静态</a:t>
            </a:r>
            <a:r>
              <a:rPr kumimoji="1" lang="en-US" altLang="zh-CN" dirty="0" smtClean="0"/>
              <a:t>GI</a:t>
            </a:r>
            <a:r>
              <a:rPr kumimoji="1" lang="zh-CN" altLang="en-US" dirty="0" smtClean="0"/>
              <a:t>的方法、因为是独立于</a:t>
            </a:r>
            <a:r>
              <a:rPr kumimoji="1" lang="en-US" altLang="zh-CN" dirty="0" smtClean="0"/>
              <a:t>Runtime</a:t>
            </a:r>
            <a:r>
              <a:rPr kumimoji="1" lang="zh-CN" altLang="en-US" dirty="0" smtClean="0"/>
              <a:t>的事前计算、可以使用任意的计算方法。</a:t>
            </a:r>
            <a:endParaRPr kumimoji="1" lang="en-US" altLang="ja-JP" dirty="0" smtClean="0"/>
          </a:p>
          <a:p>
            <a:r>
              <a:rPr kumimoji="1" lang="zh-CN" altLang="en-US" dirty="0" smtClean="0"/>
              <a:t>这次要说明的</a:t>
            </a:r>
            <a:r>
              <a:rPr kumimoji="1" lang="en-US" altLang="ja-JP" dirty="0" smtClean="0"/>
              <a:t>Ray Bundle Tracing</a:t>
            </a:r>
            <a:r>
              <a:rPr kumimoji="1" lang="zh-CN" altLang="en-US" dirty="0" smtClean="0"/>
              <a:t>就很好，用</a:t>
            </a:r>
            <a:r>
              <a:rPr kumimoji="1" lang="en-US" altLang="zh-CN" dirty="0" smtClean="0"/>
              <a:t>photon mapping</a:t>
            </a:r>
            <a:r>
              <a:rPr kumimoji="1" lang="zh-CN" altLang="en-US" dirty="0" smtClean="0"/>
              <a:t>和</a:t>
            </a:r>
            <a:r>
              <a:rPr kumimoji="1" lang="en-US" altLang="zh-CN" dirty="0" smtClean="0"/>
              <a:t>pass trace</a:t>
            </a:r>
            <a:r>
              <a:rPr kumimoji="1" lang="zh-CN" altLang="en-US" dirty="0" smtClean="0"/>
              <a:t>也没问题</a:t>
            </a:r>
            <a:endParaRPr kumimoji="1" lang="en-US" altLang="ja-JP" dirty="0" smtClean="0"/>
          </a:p>
          <a:p>
            <a:endParaRPr kumimoji="1" lang="en-US" altLang="zh-CN" dirty="0" smtClean="0"/>
          </a:p>
          <a:p>
            <a:r>
              <a:rPr kumimoji="1" lang="zh-CN" altLang="en-US" dirty="0" smtClean="0"/>
              <a:t>通过事前计算制作数据、来追求品质。</a:t>
            </a:r>
            <a:endParaRPr kumimoji="1" lang="en-US" altLang="ja-JP" dirty="0" smtClean="0"/>
          </a:p>
          <a:p>
            <a:r>
              <a:rPr kumimoji="1" lang="zh-CN" altLang="en-US" dirty="0" smtClean="0"/>
              <a:t>但是用多少时间也没有关系，花费时间来计算更加漂亮的</a:t>
            </a:r>
            <a:r>
              <a:rPr kumimoji="1" lang="en-US" altLang="zh-CN" dirty="0" smtClean="0"/>
              <a:t>Lighting</a:t>
            </a:r>
            <a:r>
              <a:rPr kumimoji="1" lang="zh-CN" altLang="en-US" dirty="0" smtClean="0"/>
              <a:t>。</a:t>
            </a:r>
            <a:endParaRPr kumimoji="1" lang="en-US" altLang="ja-JP" dirty="0" smtClean="0"/>
          </a:p>
          <a:p>
            <a:r>
              <a:rPr kumimoji="1" lang="zh-CN" altLang="en-US" dirty="0" smtClean="0"/>
              <a:t>例如光多次相互反射的结果也可以计算出来。</a:t>
            </a:r>
            <a:endParaRPr kumimoji="1" lang="en-US" altLang="ja-JP" dirty="0" smtClean="0"/>
          </a:p>
          <a:p>
            <a:endParaRPr kumimoji="1" lang="en-US" altLang="ja-JP" dirty="0" smtClean="0"/>
          </a:p>
          <a:p>
            <a:r>
              <a:rPr kumimoji="1" lang="zh-CN" altLang="en-US" dirty="0" smtClean="0"/>
              <a:t>下面的屏幕截图是</a:t>
            </a:r>
            <a:r>
              <a:rPr kumimoji="1" lang="en-US" altLang="ja-JP" dirty="0" smtClean="0"/>
              <a:t>Agni’s Philosophy1</a:t>
            </a:r>
            <a:r>
              <a:rPr kumimoji="1" lang="zh-CN" altLang="en-US" dirty="0" smtClean="0"/>
              <a:t>个场景的背景。</a:t>
            </a:r>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12</a:t>
            </a:fld>
            <a:endParaRPr lang="ja-JP" altLang="en-US"/>
          </a:p>
        </p:txBody>
      </p:sp>
    </p:spTree>
    <p:extLst>
      <p:ext uri="{BB962C8B-B14F-4D97-AF65-F5344CB8AC3E}">
        <p14:creationId xmlns:p14="http://schemas.microsoft.com/office/powerpoint/2010/main" val="2971124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另一方面，静态</a:t>
            </a:r>
            <a:r>
              <a:rPr kumimoji="1" lang="en-US" altLang="zh-CN" dirty="0" smtClean="0"/>
              <a:t>GI</a:t>
            </a:r>
            <a:r>
              <a:rPr kumimoji="1" lang="zh-CN" altLang="en-US" dirty="0" smtClean="0"/>
              <a:t>也有难以处理的部分。</a:t>
            </a:r>
            <a:endParaRPr kumimoji="1" lang="en-US" altLang="ja-JP" dirty="0" smtClean="0"/>
          </a:p>
          <a:p>
            <a:endParaRPr kumimoji="1" lang="en-US" altLang="ja-JP" dirty="0" smtClean="0"/>
          </a:p>
          <a:p>
            <a:r>
              <a:rPr kumimoji="1" lang="zh-CN" altLang="en-US" dirty="0" smtClean="0"/>
              <a:t>首先是内存使用量很大这点。</a:t>
            </a:r>
            <a:endParaRPr kumimoji="1" lang="en-US" altLang="ja-JP" dirty="0" smtClean="0"/>
          </a:p>
          <a:p>
            <a:r>
              <a:rPr kumimoji="1" lang="en-US" altLang="zh-CN" dirty="0" smtClean="0"/>
              <a:t>Light map</a:t>
            </a:r>
            <a:r>
              <a:rPr kumimoji="1" lang="zh-CN" altLang="en-US" dirty="0" smtClean="0"/>
              <a:t>和其他的</a:t>
            </a:r>
            <a:r>
              <a:rPr kumimoji="1" lang="en-US" altLang="zh-CN" dirty="0" smtClean="0"/>
              <a:t>Texture</a:t>
            </a:r>
            <a:r>
              <a:rPr kumimoji="1" lang="zh-CN" altLang="en-US" dirty="0" smtClean="0"/>
              <a:t>，例如</a:t>
            </a:r>
            <a:r>
              <a:rPr kumimoji="1" lang="en-US" altLang="zh-CN" dirty="0" smtClean="0"/>
              <a:t>Diffuse Texture</a:t>
            </a:r>
            <a:r>
              <a:rPr kumimoji="1" lang="zh-CN" altLang="en-US" dirty="0" smtClean="0"/>
              <a:t>、</a:t>
            </a:r>
            <a:r>
              <a:rPr kumimoji="1" lang="en-US" altLang="zh-CN" dirty="0" smtClean="0"/>
              <a:t>Normal map</a:t>
            </a:r>
            <a:r>
              <a:rPr kumimoji="1" lang="zh-CN" altLang="en-US" dirty="0" smtClean="0"/>
              <a:t>不同，无法在模型之间共享。</a:t>
            </a:r>
            <a:endParaRPr kumimoji="1" lang="en-US" altLang="ja-JP" dirty="0" smtClean="0"/>
          </a:p>
          <a:p>
            <a:r>
              <a:rPr kumimoji="1" lang="zh-CN" altLang="en-US" dirty="0" smtClean="0"/>
              <a:t>位置不同，</a:t>
            </a:r>
            <a:r>
              <a:rPr kumimoji="1" lang="en-US" altLang="zh-CN" dirty="0" smtClean="0"/>
              <a:t>lighting</a:t>
            </a:r>
            <a:r>
              <a:rPr kumimoji="1" lang="zh-CN" altLang="en-US" dirty="0" smtClean="0"/>
              <a:t>也就不一样。</a:t>
            </a:r>
            <a:endParaRPr kumimoji="1" lang="en-US" altLang="ja-JP" dirty="0" smtClean="0"/>
          </a:p>
          <a:p>
            <a:r>
              <a:rPr kumimoji="1" lang="zh-CN" altLang="en-US" dirty="0" smtClean="0"/>
              <a:t>因为所有的模型都持有各自的</a:t>
            </a:r>
            <a:r>
              <a:rPr kumimoji="1" lang="en-US" altLang="zh-CN" dirty="0" smtClean="0"/>
              <a:t>Texture</a:t>
            </a:r>
            <a:r>
              <a:rPr kumimoji="1" lang="zh-CN" altLang="en-US" dirty="0" smtClean="0"/>
              <a:t>、 内存的使用量增加了。</a:t>
            </a:r>
            <a:endParaRPr kumimoji="1" lang="en-US" altLang="ja-JP" dirty="0" smtClean="0"/>
          </a:p>
          <a:p>
            <a:r>
              <a:rPr kumimoji="1" lang="en-US" altLang="zh-CN" dirty="0" smtClean="0"/>
              <a:t>Light map</a:t>
            </a:r>
            <a:r>
              <a:rPr kumimoji="1" lang="zh-CN" altLang="en-US" dirty="0" smtClean="0"/>
              <a:t>在游戏里使用的情况下、不是一次性加载到内存，而是把</a:t>
            </a:r>
            <a:r>
              <a:rPr kumimoji="1" lang="en-US" altLang="zh-CN" dirty="0" smtClean="0"/>
              <a:t>light map</a:t>
            </a:r>
            <a:r>
              <a:rPr kumimoji="1" lang="zh-CN" altLang="en-US" dirty="0" smtClean="0"/>
              <a:t>用</a:t>
            </a:r>
            <a:r>
              <a:rPr kumimoji="1" lang="en-US" altLang="zh-CN" dirty="0" smtClean="0"/>
              <a:t>streaming</a:t>
            </a:r>
            <a:r>
              <a:rPr kumimoji="1" lang="zh-CN" altLang="en-US" dirty="0" smtClean="0"/>
              <a:t>来处理更好一些。</a:t>
            </a:r>
            <a:endParaRPr kumimoji="1" lang="en-US" altLang="ja-JP" dirty="0" smtClean="0"/>
          </a:p>
          <a:p>
            <a:endParaRPr kumimoji="1" lang="en-US" altLang="ja-JP" dirty="0" smtClean="0"/>
          </a:p>
          <a:p>
            <a:r>
              <a:rPr kumimoji="1" lang="zh-CN" altLang="en-US" dirty="0" smtClean="0"/>
              <a:t>还有对应场景的变化也很困难。</a:t>
            </a:r>
            <a:endParaRPr kumimoji="1" lang="en-US" altLang="ja-JP" dirty="0" smtClean="0"/>
          </a:p>
          <a:p>
            <a:r>
              <a:rPr kumimoji="1" lang="zh-CN" altLang="en-US" dirty="0" smtClean="0"/>
              <a:t>因为在事前计算的阶段就要把场景固定，</a:t>
            </a:r>
            <a:r>
              <a:rPr kumimoji="1" lang="en-US" altLang="zh-CN" dirty="0" smtClean="0"/>
              <a:t>Runtime</a:t>
            </a:r>
            <a:r>
              <a:rPr kumimoji="1" lang="zh-CN" altLang="en-US" dirty="0" smtClean="0"/>
              <a:t>时</a:t>
            </a:r>
            <a:r>
              <a:rPr kumimoji="1" lang="en-US" altLang="zh-CN" dirty="0" smtClean="0"/>
              <a:t>light</a:t>
            </a:r>
            <a:r>
              <a:rPr kumimoji="1" lang="zh-CN" altLang="en-US" dirty="0" smtClean="0"/>
              <a:t>的颜色和位置不能变更、地形也不能变形</a:t>
            </a:r>
            <a:endParaRPr kumimoji="1" lang="en-US" altLang="ja-JP" dirty="0" smtClean="0"/>
          </a:p>
          <a:p>
            <a:r>
              <a:rPr kumimoji="1" lang="zh-CN" altLang="en-US" dirty="0" smtClean="0"/>
              <a:t>要做的话、准备多个</a:t>
            </a:r>
            <a:r>
              <a:rPr kumimoji="1" lang="en-US" altLang="zh-CN" dirty="0" smtClean="0"/>
              <a:t>Light map</a:t>
            </a:r>
            <a:r>
              <a:rPr kumimoji="1" lang="zh-CN" altLang="en-US" dirty="0" smtClean="0"/>
              <a:t>、例如白天版本和夜晚版本，切换来表现时间的变化、这样就可以处理了。</a:t>
            </a:r>
            <a:endParaRPr kumimoji="1" lang="en-US" altLang="ja-JP" dirty="0" smtClean="0"/>
          </a:p>
          <a:p>
            <a:endParaRPr kumimoji="1" lang="en-US" altLang="ja-JP" dirty="0" smtClean="0"/>
          </a:p>
          <a:p>
            <a:r>
              <a:rPr kumimoji="1" lang="zh-CN" altLang="en-US" dirty="0" smtClean="0"/>
              <a:t>那么最后就是事前计算的时间。 事前计算可以称为烘培（</a:t>
            </a:r>
            <a:r>
              <a:rPr kumimoji="1" lang="en-US" altLang="zh-CN" dirty="0" smtClean="0"/>
              <a:t>bake</a:t>
            </a:r>
            <a:r>
              <a:rPr kumimoji="1" lang="zh-CN" altLang="en-US" dirty="0" smtClean="0"/>
              <a:t>）、</a:t>
            </a:r>
            <a:r>
              <a:rPr kumimoji="1" lang="en-US" altLang="zh-CN" dirty="0" smtClean="0"/>
              <a:t>bake</a:t>
            </a:r>
            <a:r>
              <a:rPr kumimoji="1" lang="zh-CN" altLang="en-US" dirty="0" smtClean="0"/>
              <a:t>相当花费时间，也成了问题。</a:t>
            </a:r>
            <a:endParaRPr kumimoji="1" lang="en-US" altLang="ja-JP" dirty="0" smtClean="0"/>
          </a:p>
          <a:p>
            <a:r>
              <a:rPr kumimoji="1" lang="en-US" altLang="ja-JP" dirty="0" smtClean="0"/>
              <a:t>AAA</a:t>
            </a:r>
            <a:r>
              <a:rPr kumimoji="1" lang="zh-CN" altLang="en-US" dirty="0" smtClean="0"/>
              <a:t>游戏的制作中、为了</a:t>
            </a:r>
            <a:r>
              <a:rPr kumimoji="1" lang="en-US" altLang="zh-CN" dirty="0" smtClean="0"/>
              <a:t>bake</a:t>
            </a:r>
            <a:r>
              <a:rPr kumimoji="1" lang="zh-CN" altLang="en-US" dirty="0" smtClean="0"/>
              <a:t>一个场景、要几十台</a:t>
            </a:r>
            <a:r>
              <a:rPr kumimoji="1" lang="en-US" altLang="zh-CN" dirty="0" smtClean="0"/>
              <a:t>PC</a:t>
            </a:r>
            <a:r>
              <a:rPr kumimoji="1" lang="zh-CN" altLang="en-US" dirty="0" smtClean="0"/>
              <a:t>并行运作一晚上、的情况也是有的。在要节约电能的现在，电力消费也是很重要的。</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13</a:t>
            </a:fld>
            <a:endParaRPr lang="ja-JP" altLang="en-US"/>
          </a:p>
        </p:txBody>
      </p:sp>
    </p:spTree>
    <p:extLst>
      <p:ext uri="{BB962C8B-B14F-4D97-AF65-F5344CB8AC3E}">
        <p14:creationId xmlns:p14="http://schemas.microsoft.com/office/powerpoint/2010/main" val="4146458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那么，这里我想转移到具体的话题上。</a:t>
            </a:r>
            <a:endParaRPr kumimoji="1" lang="en-US" altLang="ja-JP" dirty="0" smtClean="0"/>
          </a:p>
          <a:p>
            <a:endParaRPr kumimoji="1" lang="en-US" altLang="ja-JP" dirty="0" smtClean="0"/>
          </a:p>
          <a:p>
            <a:r>
              <a:rPr kumimoji="1" lang="zh-CN" altLang="en-US" dirty="0" smtClean="0"/>
              <a:t>如何制作</a:t>
            </a:r>
            <a:r>
              <a:rPr kumimoji="1" lang="en-US" altLang="zh-CN" dirty="0" smtClean="0"/>
              <a:t>Light Map</a:t>
            </a:r>
            <a:r>
              <a:rPr kumimoji="1" lang="zh-CN" altLang="en-US" dirty="0" smtClean="0"/>
              <a:t>。</a:t>
            </a:r>
            <a:endParaRPr kumimoji="1" lang="en-US" altLang="ja-JP" dirty="0" smtClean="0"/>
          </a:p>
          <a:p>
            <a:r>
              <a:rPr kumimoji="1" lang="zh-CN" altLang="en-US" dirty="0" smtClean="0"/>
              <a:t>比如考虑给这张图里四角房间制作</a:t>
            </a:r>
            <a:r>
              <a:rPr kumimoji="1" lang="en-US" altLang="zh-CN" dirty="0" smtClean="0"/>
              <a:t>Light Map</a:t>
            </a:r>
            <a:r>
              <a:rPr kumimoji="1" lang="zh-CN" altLang="en-US" dirty="0" smtClean="0"/>
              <a:t>的情况。</a:t>
            </a:r>
            <a:endParaRPr kumimoji="1" lang="en-US" altLang="ja-JP" dirty="0" smtClean="0"/>
          </a:p>
          <a:p>
            <a:r>
              <a:rPr kumimoji="1" lang="zh-CN" altLang="en-US" dirty="0" smtClean="0"/>
              <a:t>是一个常见的</a:t>
            </a:r>
            <a:r>
              <a:rPr kumimoji="1" lang="en-US" altLang="zh-CN" dirty="0" smtClean="0"/>
              <a:t>Cornell Box</a:t>
            </a:r>
            <a:r>
              <a:rPr kumimoji="1" lang="zh-CN" altLang="en-US" dirty="0" smtClean="0"/>
              <a:t>的场景</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smtClean="0"/>
              <a:t>外侧用朝向内测的</a:t>
            </a:r>
            <a:r>
              <a:rPr kumimoji="1" lang="en-US" altLang="zh-CN" dirty="0" smtClean="0"/>
              <a:t>Polygon</a:t>
            </a:r>
            <a:r>
              <a:rPr kumimoji="1" lang="zh-CN" altLang="en-US" dirty="0" smtClean="0"/>
              <a:t>平面包围起来。</a:t>
            </a:r>
            <a:endParaRPr kumimoji="1"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smtClean="0"/>
              <a:t>内部有两个</a:t>
            </a:r>
            <a:r>
              <a:rPr kumimoji="1" lang="en-US" altLang="zh-CN" dirty="0" smtClean="0"/>
              <a:t>Box</a:t>
            </a:r>
            <a:r>
              <a:rPr kumimoji="1" lang="zh-CN" altLang="en-US" dirty="0" smtClean="0"/>
              <a:t>模型。</a:t>
            </a:r>
            <a:endParaRPr kumimoji="1"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smtClean="0"/>
              <a:t>场景中的全部模型都要贴上</a:t>
            </a:r>
            <a:r>
              <a:rPr kumimoji="1" lang="en-US" altLang="zh-CN" dirty="0" smtClean="0"/>
              <a:t>light map</a:t>
            </a:r>
            <a:endParaRPr kumimoji="1" lang="en-US" altLang="ja-JP" dirty="0" smtClean="0"/>
          </a:p>
          <a:p>
            <a:endParaRPr kumimoji="1" lang="en-US" altLang="ja-JP" dirty="0" smtClean="0"/>
          </a:p>
          <a:p>
            <a:r>
              <a:rPr kumimoji="1" lang="zh-CN" altLang="en-US" dirty="0" smtClean="0"/>
              <a:t>这里、</a:t>
            </a:r>
            <a:r>
              <a:rPr kumimoji="1" lang="en-US" altLang="zh-CN" dirty="0" smtClean="0"/>
              <a:t>light map</a:t>
            </a:r>
            <a:r>
              <a:rPr kumimoji="1" lang="zh-CN" altLang="en-US" dirty="0" smtClean="0"/>
              <a:t>的制作如何处理，就和上图类似的印象。</a:t>
            </a:r>
            <a:endParaRPr kumimoji="1" lang="en-US" altLang="ja-JP" dirty="0" smtClean="0"/>
          </a:p>
          <a:p>
            <a:r>
              <a:rPr kumimoji="1" lang="zh-CN" altLang="en-US" dirty="0" smtClean="0"/>
              <a:t>图片是印象图。</a:t>
            </a:r>
            <a:endParaRPr kumimoji="1" lang="en-US" altLang="ja-JP" dirty="0" smtClean="0"/>
          </a:p>
          <a:p>
            <a:r>
              <a:rPr kumimoji="1" lang="zh-CN" altLang="en-US" dirty="0" smtClean="0"/>
              <a:t>要对全部的</a:t>
            </a:r>
            <a:r>
              <a:rPr kumimoji="1" lang="en-US" altLang="zh-CN" dirty="0" smtClean="0"/>
              <a:t>Texel</a:t>
            </a:r>
            <a:r>
              <a:rPr kumimoji="1" lang="zh-CN" altLang="en-US" dirty="0" smtClean="0"/>
              <a:t>重复这个操作</a:t>
            </a:r>
            <a:endParaRPr kumimoji="1" lang="en-US" altLang="ja-JP" dirty="0" smtClean="0"/>
          </a:p>
          <a:p>
            <a:endParaRPr kumimoji="1" lang="en-US" altLang="ja-JP" dirty="0" smtClean="0"/>
          </a:p>
          <a:p>
            <a:r>
              <a:rPr kumimoji="1" lang="zh-CN" altLang="en-US" dirty="0" smtClean="0"/>
              <a:t>为什么这样进行</a:t>
            </a:r>
            <a:r>
              <a:rPr kumimoji="1" lang="en-US" altLang="zh-CN" dirty="0" smtClean="0"/>
              <a:t>light map</a:t>
            </a:r>
            <a:r>
              <a:rPr kumimoji="1" lang="zh-CN" altLang="en-US" dirty="0" smtClean="0"/>
              <a:t>的计算、在随后进行说明。</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14</a:t>
            </a:fld>
            <a:endParaRPr lang="ja-JP" altLang="en-US"/>
          </a:p>
        </p:txBody>
      </p:sp>
    </p:spTree>
    <p:extLst>
      <p:ext uri="{BB962C8B-B14F-4D97-AF65-F5344CB8AC3E}">
        <p14:creationId xmlns:p14="http://schemas.microsoft.com/office/powerpoint/2010/main" val="3539800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这里是</a:t>
            </a:r>
            <a:r>
              <a:rPr kumimoji="1" lang="en-US" altLang="zh-CN" dirty="0" smtClean="0"/>
              <a:t>Rendering(</a:t>
            </a:r>
            <a:r>
              <a:rPr kumimoji="1" lang="zh-CN" altLang="en-US" dirty="0" smtClean="0"/>
              <a:t>渲染</a:t>
            </a:r>
            <a:r>
              <a:rPr kumimoji="1" lang="en-US" altLang="zh-CN" dirty="0" smtClean="0"/>
              <a:t>)</a:t>
            </a:r>
            <a:r>
              <a:rPr kumimoji="1" lang="zh-CN" altLang="en-US" dirty="0" smtClean="0"/>
              <a:t>方程式。</a:t>
            </a:r>
            <a:endParaRPr kumimoji="1" lang="en-US" altLang="zh-CN" dirty="0" smtClean="0"/>
          </a:p>
          <a:p>
            <a:r>
              <a:rPr kumimoji="1" lang="en-US" altLang="zh-CN" dirty="0" smtClean="0"/>
              <a:t>Rendering</a:t>
            </a:r>
            <a:r>
              <a:rPr kumimoji="1" lang="zh-CN" altLang="en-US" dirty="0" smtClean="0"/>
              <a:t>方程对</a:t>
            </a:r>
            <a:r>
              <a:rPr kumimoji="1" lang="en-US" altLang="zh-CN" dirty="0" smtClean="0"/>
              <a:t>Global Illumination</a:t>
            </a:r>
            <a:r>
              <a:rPr kumimoji="1" lang="zh-CN" altLang="en-US" dirty="0" smtClean="0"/>
              <a:t>来说是必备的知识。</a:t>
            </a:r>
            <a:endParaRPr kumimoji="1" lang="en-US" altLang="zh-CN" dirty="0" smtClean="0"/>
          </a:p>
          <a:p>
            <a:r>
              <a:rPr kumimoji="1" lang="zh-CN" altLang="en-US" dirty="0" smtClean="0"/>
              <a:t>做和</a:t>
            </a:r>
            <a:r>
              <a:rPr kumimoji="1" lang="en-US" altLang="zh-CN" dirty="0" smtClean="0"/>
              <a:t>light map</a:t>
            </a:r>
            <a:r>
              <a:rPr kumimoji="1" lang="zh-CN" altLang="en-US" dirty="0" smtClean="0"/>
              <a:t>相关的阅读了解吧</a:t>
            </a:r>
            <a:endParaRPr kumimoji="1" lang="en-US" altLang="ja-JP" dirty="0" smtClean="0"/>
          </a:p>
          <a:p>
            <a:endParaRPr kumimoji="1" lang="en-US" altLang="ja-JP" dirty="0" smtClean="0"/>
          </a:p>
          <a:p>
            <a:r>
              <a:rPr kumimoji="1" lang="zh-CN" altLang="en-US" dirty="0" smtClean="0"/>
              <a:t>这个数学公式表现的是、从某个</a:t>
            </a:r>
            <a:r>
              <a:rPr kumimoji="1" lang="en-US" altLang="zh-CN" dirty="0" smtClean="0"/>
              <a:t>x</a:t>
            </a:r>
            <a:r>
              <a:rPr kumimoji="1" lang="zh-CN" altLang="en-US" dirty="0" smtClean="0"/>
              <a:t>点对于</a:t>
            </a:r>
            <a:r>
              <a:rPr kumimoji="1" lang="en-US" altLang="ja-JP" dirty="0" err="1" smtClean="0"/>
              <a:t>ωo</a:t>
            </a:r>
            <a:r>
              <a:rPr kumimoji="1" lang="zh-CN" altLang="en-US" dirty="0" smtClean="0"/>
              <a:t>方向发出的光的亮度和颜色是多少。</a:t>
            </a:r>
            <a:endParaRPr kumimoji="1" lang="en-US" altLang="ja-JP" dirty="0" smtClean="0"/>
          </a:p>
          <a:p>
            <a:r>
              <a:rPr kumimoji="1" lang="en-US" altLang="ja-JP" dirty="0" smtClean="0"/>
              <a:t>Lo </a:t>
            </a:r>
            <a:r>
              <a:rPr kumimoji="1" lang="zh-CN" altLang="en-US" dirty="0" smtClean="0"/>
              <a:t>是从摄像机方向看在</a:t>
            </a:r>
            <a:r>
              <a:rPr kumimoji="1" lang="en-US" altLang="zh-CN" dirty="0" smtClean="0"/>
              <a:t>x</a:t>
            </a:r>
            <a:r>
              <a:rPr kumimoji="1" lang="zh-CN" altLang="en-US" dirty="0" smtClean="0"/>
              <a:t>位置上的亮度、在屏幕像素</a:t>
            </a:r>
            <a:r>
              <a:rPr kumimoji="1" lang="en-US" altLang="zh-CN" dirty="0" smtClean="0"/>
              <a:t>(Screen</a:t>
            </a:r>
            <a:r>
              <a:rPr kumimoji="1" lang="en-US" altLang="zh-CN" baseline="0" dirty="0" smtClean="0"/>
              <a:t> Pixel</a:t>
            </a:r>
            <a:r>
              <a:rPr kumimoji="1" lang="en-US" altLang="zh-CN" dirty="0" smtClean="0"/>
              <a:t>)</a:t>
            </a:r>
            <a:r>
              <a:rPr kumimoji="1" lang="zh-CN" altLang="en-US" dirty="0" smtClean="0"/>
              <a:t>上描绘的结果的颜色。</a:t>
            </a:r>
            <a:endParaRPr kumimoji="1" lang="en-US" altLang="ja-JP" dirty="0" smtClean="0"/>
          </a:p>
          <a:p>
            <a:r>
              <a:rPr kumimoji="1" lang="en-US" altLang="zh-CN" baseline="0" dirty="0" smtClean="0"/>
              <a:t>Fr</a:t>
            </a:r>
            <a:r>
              <a:rPr kumimoji="1" lang="zh-CN" altLang="en-US" baseline="0" dirty="0" smtClean="0"/>
              <a:t>是</a:t>
            </a:r>
            <a:r>
              <a:rPr kumimoji="1" lang="en-US" altLang="zh-CN" baseline="0" dirty="0" smtClean="0"/>
              <a:t>BRDF</a:t>
            </a:r>
            <a:r>
              <a:rPr kumimoji="1" lang="zh-CN" altLang="en-US" baseline="0" dirty="0" smtClean="0"/>
              <a:t>这个反射方法的函数。</a:t>
            </a:r>
            <a:endParaRPr kumimoji="1" lang="en-US" altLang="ja-JP" baseline="0" dirty="0" smtClean="0"/>
          </a:p>
          <a:p>
            <a:r>
              <a:rPr kumimoji="1" lang="zh-CN" altLang="en-US" baseline="0" dirty="0" smtClean="0"/>
              <a:t>可以认为是定义光的入射方向和出射方向的反射的强度的函数。</a:t>
            </a:r>
            <a:endParaRPr kumimoji="1" lang="en-US" altLang="ja-JP" baseline="0" dirty="0" smtClean="0"/>
          </a:p>
          <a:p>
            <a:endParaRPr kumimoji="1" lang="en-US" altLang="ja-JP" baseline="0" dirty="0" smtClean="0"/>
          </a:p>
          <a:p>
            <a:r>
              <a:rPr kumimoji="1" lang="en-US" altLang="ja-JP" baseline="0" dirty="0" smtClean="0"/>
              <a:t>Li</a:t>
            </a:r>
            <a:r>
              <a:rPr kumimoji="1" lang="ja-JP" altLang="en-US" baseline="0" dirty="0" smtClean="0"/>
              <a:t> </a:t>
            </a:r>
            <a:r>
              <a:rPr kumimoji="1" lang="zh-CN" altLang="en-US" baseline="0" dirty="0" smtClean="0"/>
              <a:t>是从</a:t>
            </a:r>
            <a:r>
              <a:rPr kumimoji="1" lang="ja-JP" altLang="en-US" baseline="0" dirty="0" smtClean="0"/>
              <a:t> </a:t>
            </a:r>
            <a:r>
              <a:rPr kumimoji="1" lang="en-US" altLang="ja-JP" baseline="0" dirty="0" err="1" smtClean="0"/>
              <a:t>ωi</a:t>
            </a:r>
            <a:r>
              <a:rPr kumimoji="1" lang="en-US" altLang="ja-JP" baseline="0" dirty="0" smtClean="0"/>
              <a:t> </a:t>
            </a:r>
            <a:r>
              <a:rPr kumimoji="1" lang="ja-JP" altLang="en-US" baseline="0" dirty="0" smtClean="0"/>
              <a:t>方向</a:t>
            </a:r>
            <a:r>
              <a:rPr kumimoji="1" lang="zh-CN" altLang="en-US" baseline="0" dirty="0" smtClean="0"/>
              <a:t>入射的亮度和颜色</a:t>
            </a:r>
            <a:endParaRPr kumimoji="1" lang="en-US" altLang="ja-JP" baseline="0" dirty="0" smtClean="0"/>
          </a:p>
          <a:p>
            <a:endParaRPr kumimoji="1" lang="en-US" altLang="ja-JP" baseline="0" dirty="0" smtClean="0"/>
          </a:p>
          <a:p>
            <a:r>
              <a:rPr kumimoji="1" lang="zh-CN" altLang="en-US" baseline="0" dirty="0" smtClean="0"/>
              <a:t>这个公式只是简单的汇总，把入射光加入到</a:t>
            </a:r>
            <a:r>
              <a:rPr kumimoji="1" lang="en-US" altLang="zh-CN" baseline="0" dirty="0" smtClean="0"/>
              <a:t>BRDF</a:t>
            </a:r>
            <a:r>
              <a:rPr kumimoji="1" lang="zh-CN" altLang="en-US" baseline="0" dirty="0" smtClean="0"/>
              <a:t>并和</a:t>
            </a:r>
            <a:r>
              <a:rPr kumimoji="1" lang="en-US" altLang="zh-CN" baseline="0" dirty="0" smtClean="0"/>
              <a:t>cos</a:t>
            </a:r>
            <a:r>
              <a:rPr kumimoji="1" lang="zh-CN" altLang="en-US" baseline="0" dirty="0" smtClean="0"/>
              <a:t>在半球方向做积分、也就是这些了。</a:t>
            </a:r>
            <a:endParaRPr kumimoji="1" lang="en-US" altLang="ja-JP" baseline="0" dirty="0" smtClean="0"/>
          </a:p>
          <a:p>
            <a:endParaRPr kumimoji="1" lang="en-US" altLang="ja-JP" baseline="0"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15</a:t>
            </a:fld>
            <a:endParaRPr lang="ja-JP" altLang="en-US"/>
          </a:p>
        </p:txBody>
      </p:sp>
    </p:spTree>
    <p:extLst>
      <p:ext uri="{BB962C8B-B14F-4D97-AF65-F5344CB8AC3E}">
        <p14:creationId xmlns:p14="http://schemas.microsoft.com/office/powerpoint/2010/main" val="1799846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70000" lnSpcReduction="20000"/>
          </a:bodyPr>
          <a:lstStyle/>
          <a:p>
            <a:endParaRPr kumimoji="1" lang="en-US" altLang="ja-JP" baseline="0" dirty="0" smtClean="0"/>
          </a:p>
          <a:p>
            <a:r>
              <a:rPr kumimoji="1" lang="zh-CN" altLang="en-US" baseline="0" dirty="0" smtClean="0"/>
              <a:t>这里、按之前</a:t>
            </a:r>
            <a:r>
              <a:rPr kumimoji="1" lang="en-US" altLang="zh-CN" baseline="0" dirty="0" smtClean="0"/>
              <a:t>Light Map</a:t>
            </a:r>
            <a:r>
              <a:rPr kumimoji="1" lang="zh-CN" altLang="en-US" baseline="0" dirty="0" smtClean="0"/>
              <a:t>说明时所说的那样，加入</a:t>
            </a:r>
            <a:r>
              <a:rPr kumimoji="1" lang="en-US" altLang="zh-CN" baseline="0" dirty="0" smtClean="0"/>
              <a:t>Lambert</a:t>
            </a:r>
            <a:r>
              <a:rPr kumimoji="1" lang="zh-CN" altLang="en-US" baseline="0" dirty="0" smtClean="0"/>
              <a:t>反射</a:t>
            </a:r>
            <a:endParaRPr kumimoji="1" lang="en-US" altLang="ja-JP" baseline="0" dirty="0" smtClean="0"/>
          </a:p>
          <a:p>
            <a:endParaRPr kumimoji="1" lang="en-US" altLang="ja-JP" baseline="0" dirty="0" smtClean="0"/>
          </a:p>
          <a:p>
            <a:r>
              <a:rPr kumimoji="1" lang="en-US" altLang="ja-JP" baseline="0" dirty="0" smtClean="0"/>
              <a:t>[</a:t>
            </a:r>
            <a:r>
              <a:rPr kumimoji="1" lang="ja-JP" altLang="en-US" baseline="0" dirty="0" smtClean="0"/>
              <a:t>クリック</a:t>
            </a:r>
            <a:r>
              <a:rPr kumimoji="1" lang="en-US" altLang="ja-JP" baseline="0" dirty="0" smtClean="0"/>
              <a:t>]</a:t>
            </a:r>
          </a:p>
          <a:p>
            <a:endParaRPr kumimoji="1" lang="en-US" altLang="ja-JP" baseline="0" dirty="0" smtClean="0"/>
          </a:p>
          <a:p>
            <a:r>
              <a:rPr kumimoji="1" lang="en-US" altLang="zh-CN" baseline="0" dirty="0" smtClean="0"/>
              <a:t>Lambert</a:t>
            </a:r>
            <a:r>
              <a:rPr kumimoji="1" lang="zh-CN" altLang="en-US" baseline="0" dirty="0" smtClean="0"/>
              <a:t>反射、是发出均等的光的反射模型。</a:t>
            </a:r>
            <a:endParaRPr kumimoji="1" lang="en-US" altLang="ja-JP" baseline="0" dirty="0" smtClean="0"/>
          </a:p>
          <a:p>
            <a:r>
              <a:rPr kumimoji="1" lang="en-US" altLang="zh-CN" baseline="0" dirty="0" smtClean="0"/>
              <a:t>Lambert</a:t>
            </a:r>
            <a:r>
              <a:rPr kumimoji="1" lang="zh-CN" altLang="en-US" baseline="0" dirty="0" smtClean="0"/>
              <a:t>反射的</a:t>
            </a:r>
            <a:r>
              <a:rPr kumimoji="1" lang="en-US" altLang="zh-CN" baseline="0" dirty="0" smtClean="0"/>
              <a:t>BRDF</a:t>
            </a:r>
            <a:r>
              <a:rPr kumimoji="1" lang="zh-CN" altLang="en-US" baseline="0" dirty="0" smtClean="0"/>
              <a:t>非常简单，只是</a:t>
            </a:r>
            <a:r>
              <a:rPr kumimoji="1" lang="en-US" altLang="ja-JP" baseline="0" dirty="0" smtClean="0"/>
              <a:t>ρ / π</a:t>
            </a:r>
            <a:r>
              <a:rPr kumimoji="1" lang="zh-CN" altLang="en-US" baseline="0" dirty="0" smtClean="0"/>
              <a:t>的简单公式</a:t>
            </a:r>
            <a:endParaRPr kumimoji="1" lang="en-US" altLang="ja-JP" baseline="0" dirty="0" smtClean="0"/>
          </a:p>
          <a:p>
            <a:r>
              <a:rPr kumimoji="1" lang="zh-CN" altLang="en-US" baseline="0" dirty="0" smtClean="0"/>
              <a:t>因为和方向无关，可以放在参数的位置。</a:t>
            </a:r>
            <a:endParaRPr kumimoji="1" lang="en-US" altLang="ja-JP" baseline="0" dirty="0" smtClean="0"/>
          </a:p>
          <a:p>
            <a:endParaRPr kumimoji="1" lang="en-US" altLang="ja-JP" baseline="0" dirty="0" smtClean="0"/>
          </a:p>
          <a:p>
            <a:r>
              <a:rPr kumimoji="1" lang="en-US" altLang="ja-JP" baseline="0" dirty="0" smtClean="0"/>
              <a:t>ρ</a:t>
            </a:r>
            <a:r>
              <a:rPr kumimoji="1" lang="zh-CN" altLang="en-US" baseline="0" dirty="0" smtClean="0"/>
              <a:t>是</a:t>
            </a:r>
            <a:r>
              <a:rPr kumimoji="1" lang="ja-JP" altLang="en-US" baseline="0" dirty="0" smtClean="0"/>
              <a:t>光</a:t>
            </a:r>
            <a:r>
              <a:rPr kumimoji="1" lang="zh-CN" altLang="en-US" baseline="0" dirty="0" smtClean="0"/>
              <a:t>的</a:t>
            </a:r>
            <a:r>
              <a:rPr kumimoji="1" lang="ja-JP" altLang="en-US" baseline="0" dirty="0" smtClean="0"/>
              <a:t>反射率</a:t>
            </a:r>
            <a:r>
              <a:rPr kumimoji="1" lang="zh-CN" altLang="en-US" baseline="0" dirty="0" smtClean="0"/>
              <a:t>、</a:t>
            </a:r>
            <a:r>
              <a:rPr kumimoji="1" lang="en-US" altLang="ja-JP" baseline="0" dirty="0" smtClean="0"/>
              <a:t>ρ(x)</a:t>
            </a:r>
            <a:r>
              <a:rPr kumimoji="1" lang="zh-CN" altLang="en-US" baseline="0" dirty="0" smtClean="0"/>
              <a:t>是</a:t>
            </a:r>
            <a:r>
              <a:rPr kumimoji="1" lang="en-US" altLang="zh-CN" baseline="0" dirty="0" smtClean="0"/>
              <a:t>Diffuse Texture</a:t>
            </a:r>
            <a:endParaRPr kumimoji="1" lang="en-US" altLang="ja-JP" baseline="0" dirty="0" smtClean="0"/>
          </a:p>
          <a:p>
            <a:r>
              <a:rPr kumimoji="1" lang="zh-CN" altLang="en-US" baseline="0" dirty="0" smtClean="0"/>
              <a:t>根据情况的不同放入</a:t>
            </a:r>
            <a:r>
              <a:rPr kumimoji="1" lang="en-US" altLang="zh-CN" baseline="0" dirty="0" smtClean="0"/>
              <a:t>Diffuse Texture</a:t>
            </a:r>
            <a:r>
              <a:rPr kumimoji="1" lang="zh-CN" altLang="en-US" baseline="0" dirty="0" smtClean="0"/>
              <a:t>的里放入的值是</a:t>
            </a:r>
            <a:r>
              <a:rPr kumimoji="1" lang="en-US" altLang="zh-CN" baseline="0" dirty="0" smtClean="0"/>
              <a:t>gamma</a:t>
            </a:r>
            <a:r>
              <a:rPr kumimoji="1" lang="zh-CN" altLang="en-US" baseline="0" dirty="0" smtClean="0"/>
              <a:t>校正的反射率。不过这里</a:t>
            </a:r>
            <a:r>
              <a:rPr kumimoji="1" lang="en-US" altLang="zh-CN" baseline="0" dirty="0" smtClean="0"/>
              <a:t>diffuse</a:t>
            </a:r>
            <a:r>
              <a:rPr kumimoji="1" lang="zh-CN" altLang="en-US" baseline="0" dirty="0" smtClean="0"/>
              <a:t>直接放入的是线性的值。</a:t>
            </a:r>
            <a:endParaRPr kumimoji="1" lang="en-US" altLang="ja-JP" baseline="0" dirty="0" smtClean="0"/>
          </a:p>
          <a:p>
            <a:r>
              <a:rPr kumimoji="1" lang="zh-CN" altLang="en-US" baseline="0" dirty="0" smtClean="0"/>
              <a:t>反射率的值除以</a:t>
            </a:r>
            <a:r>
              <a:rPr kumimoji="1" lang="en-US" altLang="ja-JP" baseline="0" dirty="0" smtClean="0"/>
              <a:t>π</a:t>
            </a:r>
            <a:r>
              <a:rPr kumimoji="1" lang="zh-CN" altLang="en-US" baseline="0" dirty="0" smtClean="0"/>
              <a:t>、这个为了</a:t>
            </a:r>
            <a:r>
              <a:rPr kumimoji="1" lang="ja-JP" altLang="en-US" baseline="0" dirty="0" smtClean="0"/>
              <a:t>単位系</a:t>
            </a:r>
            <a:r>
              <a:rPr kumimoji="1" lang="zh-CN" altLang="en-US" baseline="0" dirty="0" smtClean="0"/>
              <a:t>（能量守恒规格化系数</a:t>
            </a:r>
            <a:r>
              <a:rPr kumimoji="1" lang="en-US" altLang="zh-CN" baseline="0" dirty="0" smtClean="0"/>
              <a:t>)</a:t>
            </a:r>
            <a:r>
              <a:rPr kumimoji="1" lang="zh-CN" altLang="en-US" baseline="0" dirty="0" smtClean="0"/>
              <a:t>是必须的，这样认为就可以了。</a:t>
            </a:r>
            <a:endParaRPr kumimoji="1" lang="en-US" altLang="ja-JP" baseline="0" dirty="0" smtClean="0"/>
          </a:p>
          <a:p>
            <a:endParaRPr kumimoji="1" lang="en-US" altLang="ja-JP" baseline="0" dirty="0" smtClean="0"/>
          </a:p>
          <a:p>
            <a:r>
              <a:rPr kumimoji="1" lang="en-US" altLang="ja-JP" baseline="0" dirty="0" smtClean="0"/>
              <a:t>[</a:t>
            </a:r>
            <a:r>
              <a:rPr kumimoji="1" lang="ja-JP" altLang="en-US" baseline="0" dirty="0" smtClean="0"/>
              <a:t>クリック</a:t>
            </a:r>
            <a:r>
              <a:rPr kumimoji="1" lang="en-US" altLang="ja-JP" baseline="0" dirty="0" smtClean="0"/>
              <a:t>]</a:t>
            </a:r>
          </a:p>
          <a:p>
            <a:endParaRPr kumimoji="1" lang="en-US" altLang="ja-JP" dirty="0" smtClean="0"/>
          </a:p>
          <a:p>
            <a:r>
              <a:rPr kumimoji="1" lang="zh-CN" altLang="en-US" dirty="0" smtClean="0"/>
              <a:t>这个渲染方程很简单的</a:t>
            </a:r>
            <a:endParaRPr kumimoji="1" lang="en-US" altLang="zh-CN" dirty="0" smtClean="0"/>
          </a:p>
          <a:p>
            <a:endParaRPr kumimoji="1" lang="en-US" altLang="ja-JP" dirty="0" smtClean="0"/>
          </a:p>
          <a:p>
            <a:r>
              <a:rPr kumimoji="1" lang="en-US" altLang="ja-JP" dirty="0" smtClean="0"/>
              <a:t>[</a:t>
            </a:r>
            <a:r>
              <a:rPr kumimoji="1" lang="ja-JP" altLang="en-US" dirty="0" smtClean="0"/>
              <a:t>クリック</a:t>
            </a:r>
            <a:r>
              <a:rPr kumimoji="1" lang="en-US" altLang="ja-JP" dirty="0" smtClean="0"/>
              <a:t>]</a:t>
            </a:r>
          </a:p>
          <a:p>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baseline="0" dirty="0" smtClean="0"/>
              <a:t>BRDF</a:t>
            </a:r>
            <a:r>
              <a:rPr kumimoji="1" lang="zh-CN" altLang="en-US" baseline="0" dirty="0" smtClean="0"/>
              <a:t>也很简单、放到了积分的外面。</a:t>
            </a:r>
            <a:endParaRPr kumimoji="1" lang="en-US" altLang="ja-JP"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baseline="0" dirty="0" smtClean="0"/>
              <a:t>[</a:t>
            </a:r>
            <a:r>
              <a:rPr kumimoji="1" lang="ja-JP" altLang="en-US" baseline="0" dirty="0" smtClean="0"/>
              <a:t>クリック</a:t>
            </a:r>
            <a:r>
              <a:rPr kumimoji="1" lang="en-US" altLang="ja-JP"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baseline="0" dirty="0" smtClean="0"/>
              <a:t>还有剩余的积分计算、把这部分做预计算，值存放在</a:t>
            </a:r>
            <a:r>
              <a:rPr kumimoji="1" lang="en-US" altLang="zh-CN" baseline="0" dirty="0" smtClean="0"/>
              <a:t>light map</a:t>
            </a:r>
            <a:r>
              <a:rPr kumimoji="1" lang="zh-CN" altLang="en-US" baseline="0" dirty="0" smtClean="0"/>
              <a:t>的每个</a:t>
            </a:r>
            <a:r>
              <a:rPr kumimoji="1" lang="en-US" altLang="zh-CN" baseline="0" dirty="0" smtClean="0"/>
              <a:t>Texel</a:t>
            </a:r>
            <a:r>
              <a:rPr kumimoji="1" lang="zh-CN" altLang="en-US" baseline="0" dirty="0" smtClean="0"/>
              <a:t>里。</a:t>
            </a:r>
            <a:endParaRPr kumimoji="1" lang="en-US" altLang="ja-JP"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baseline="0" dirty="0" smtClean="0"/>
              <a:t>[</a:t>
            </a:r>
            <a:r>
              <a:rPr kumimoji="1" lang="ja-JP" altLang="en-US" baseline="0" dirty="0" smtClean="0"/>
              <a:t>クリック</a:t>
            </a:r>
            <a:r>
              <a:rPr kumimoji="1" lang="en-US" altLang="ja-JP" baseline="0" dirty="0" smtClean="0"/>
              <a:t>]</a:t>
            </a:r>
          </a:p>
          <a:p>
            <a:r>
              <a:rPr kumimoji="1" lang="zh-CN" altLang="en-US" dirty="0" smtClean="0"/>
              <a:t>把这个作为</a:t>
            </a:r>
            <a:r>
              <a:rPr kumimoji="1" lang="en-US" altLang="zh-CN" dirty="0" smtClean="0"/>
              <a:t>E(x)</a:t>
            </a:r>
            <a:r>
              <a:rPr kumimoji="1" lang="zh-CN" altLang="en-US" dirty="0" smtClean="0"/>
              <a:t>。</a:t>
            </a:r>
            <a:endParaRPr kumimoji="1" lang="en-US" altLang="ja-JP" dirty="0" smtClean="0"/>
          </a:p>
          <a:p>
            <a:endParaRPr kumimoji="1" lang="en-US" altLang="ja-JP" dirty="0" smtClean="0"/>
          </a:p>
          <a:p>
            <a:r>
              <a:rPr kumimoji="1" lang="zh-CN" altLang="en-US" dirty="0" smtClean="0"/>
              <a:t>这样的话，如何？ 把</a:t>
            </a:r>
            <a:r>
              <a:rPr kumimoji="1" lang="en-US" altLang="ja-JP" dirty="0" smtClean="0"/>
              <a:t>E(x)</a:t>
            </a:r>
            <a:r>
              <a:rPr kumimoji="1" lang="zh-CN" altLang="en-US" dirty="0" smtClean="0"/>
              <a:t>放入到</a:t>
            </a:r>
            <a:r>
              <a:rPr kumimoji="1" lang="en-US" altLang="zh-CN" dirty="0" smtClean="0"/>
              <a:t>light map</a:t>
            </a:r>
            <a:r>
              <a:rPr kumimoji="1" lang="zh-CN" altLang="en-US" dirty="0" smtClean="0"/>
              <a:t>、和</a:t>
            </a:r>
            <a:r>
              <a:rPr kumimoji="1" lang="en-US" altLang="zh-CN" dirty="0" smtClean="0"/>
              <a:t>diffuse texture</a:t>
            </a:r>
            <a:r>
              <a:rPr kumimoji="1" lang="zh-CN" altLang="en-US" dirty="0" smtClean="0"/>
              <a:t>一起做乘法、就可以做成</a:t>
            </a:r>
            <a:r>
              <a:rPr kumimoji="1" lang="en-US" altLang="zh-CN" dirty="0" smtClean="0"/>
              <a:t>Lighting.</a:t>
            </a:r>
            <a:endParaRPr kumimoji="1" lang="en-US" altLang="ja-JP" dirty="0" smtClean="0"/>
          </a:p>
          <a:p>
            <a:r>
              <a:rPr kumimoji="1" lang="zh-CN" altLang="en-US" dirty="0" smtClean="0"/>
              <a:t>很好</a:t>
            </a:r>
            <a:endParaRPr kumimoji="1" lang="en-US" altLang="ja-JP" dirty="0" smtClean="0"/>
          </a:p>
          <a:p>
            <a:endParaRPr kumimoji="1" lang="en-US" altLang="ja-JP" dirty="0" smtClean="0"/>
          </a:p>
          <a:p>
            <a:r>
              <a:rPr kumimoji="1" lang="zh-CN" altLang="en-US" dirty="0" smtClean="0"/>
              <a:t>后面就是计算出</a:t>
            </a:r>
            <a:r>
              <a:rPr kumimoji="1" lang="en-US" altLang="zh-CN" dirty="0" smtClean="0"/>
              <a:t>light map</a:t>
            </a:r>
            <a:r>
              <a:rPr kumimoji="1" lang="zh-CN" altLang="en-US" dirty="0" smtClean="0"/>
              <a:t>的值</a:t>
            </a:r>
            <a:r>
              <a:rPr kumimoji="1" lang="en-US" altLang="ja-JP" dirty="0" smtClean="0"/>
              <a:t>E(x)</a:t>
            </a:r>
            <a:r>
              <a:rPr kumimoji="1" lang="ja-JP" altLang="en-US" dirty="0" smtClean="0"/>
              <a:t> </a:t>
            </a:r>
            <a:r>
              <a:rPr kumimoji="1" lang="zh-CN" altLang="en-US" dirty="0" smtClean="0"/>
              <a:t>就</a:t>
            </a:r>
            <a:r>
              <a:rPr kumimoji="1" lang="en-US" altLang="zh-CN" dirty="0" smtClean="0"/>
              <a:t>OK</a:t>
            </a:r>
            <a:r>
              <a:rPr kumimoji="1" lang="zh-CN" altLang="en-US" dirty="0" smtClean="0"/>
              <a:t>了。</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16</a:t>
            </a:fld>
            <a:endParaRPr lang="ja-JP" altLang="en-US"/>
          </a:p>
        </p:txBody>
      </p:sp>
    </p:spTree>
    <p:extLst>
      <p:ext uri="{BB962C8B-B14F-4D97-AF65-F5344CB8AC3E}">
        <p14:creationId xmlns:p14="http://schemas.microsoft.com/office/powerpoint/2010/main" val="151364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这里，</a:t>
            </a:r>
            <a:r>
              <a:rPr kumimoji="1" lang="en-US" altLang="zh-CN" dirty="0" smtClean="0"/>
              <a:t>light map</a:t>
            </a:r>
            <a:r>
              <a:rPr kumimoji="1" lang="zh-CN" altLang="en-US" dirty="0" smtClean="0"/>
              <a:t>的表达式就决定了</a:t>
            </a:r>
            <a:endParaRPr kumimoji="1" lang="en-US" altLang="ja-JP" dirty="0" smtClean="0"/>
          </a:p>
          <a:p>
            <a:r>
              <a:rPr kumimoji="1" lang="zh-CN" altLang="en-US" dirty="0" smtClean="0"/>
              <a:t>那么实际的计算、也想说一下。</a:t>
            </a:r>
            <a:endParaRPr kumimoji="1" lang="en-US" altLang="ja-JP" dirty="0" smtClean="0"/>
          </a:p>
          <a:p>
            <a:endParaRPr kumimoji="1" lang="en-US" altLang="ja-JP" dirty="0" smtClean="0"/>
          </a:p>
          <a:p>
            <a:r>
              <a:rPr kumimoji="1" lang="zh-CN" altLang="en-US" dirty="0" smtClean="0"/>
              <a:t>并没有直接计算半球的积分、而是使用</a:t>
            </a:r>
            <a:r>
              <a:rPr lang="en-US" altLang="zh-CN" dirty="0" smtClean="0"/>
              <a:t>Monte Carlo</a:t>
            </a:r>
            <a:r>
              <a:rPr lang="zh-CN" altLang="en-US" dirty="0" smtClean="0"/>
              <a:t>的方法。</a:t>
            </a:r>
            <a:endParaRPr kumimoji="1" lang="en-US" altLang="ja-JP" dirty="0" smtClean="0"/>
          </a:p>
          <a:p>
            <a:r>
              <a:rPr kumimoji="1" lang="zh-CN" altLang="en-US" dirty="0" smtClean="0"/>
              <a:t>使用</a:t>
            </a:r>
            <a:r>
              <a:rPr lang="en-US" altLang="zh-CN" dirty="0" smtClean="0"/>
              <a:t>Monte Carlo</a:t>
            </a:r>
            <a:r>
              <a:rPr lang="zh-CN" altLang="en-US" dirty="0" smtClean="0"/>
              <a:t>求出积分近似的解</a:t>
            </a:r>
            <a:endParaRPr kumimoji="1" lang="en-US" altLang="ja-JP" dirty="0" smtClean="0"/>
          </a:p>
          <a:p>
            <a:endParaRPr kumimoji="1" lang="en-US" altLang="ja-JP" dirty="0" smtClean="0"/>
          </a:p>
          <a:p>
            <a:r>
              <a:rPr kumimoji="1" lang="zh-CN" altLang="en-US" dirty="0" smtClean="0"/>
              <a:t>这次对</a:t>
            </a:r>
            <a:r>
              <a:rPr lang="en-US" altLang="zh-CN" dirty="0" smtClean="0"/>
              <a:t>Monte Carlo</a:t>
            </a:r>
            <a:r>
              <a:rPr lang="zh-CN" altLang="en-US" dirty="0" smtClean="0"/>
              <a:t>并不做详细描述，简单而言就是用随机数的进行近似计算的方法。</a:t>
            </a:r>
            <a:endParaRPr kumimoji="1" lang="en-US" altLang="ja-JP" dirty="0" smtClean="0"/>
          </a:p>
          <a:p>
            <a:endParaRPr kumimoji="1" lang="en-US" altLang="ja-JP" dirty="0" smtClean="0"/>
          </a:p>
          <a:p>
            <a:r>
              <a:rPr kumimoji="1" lang="zh-CN" altLang="en-US" dirty="0" smtClean="0"/>
              <a:t>通过</a:t>
            </a:r>
            <a:r>
              <a:rPr lang="en-US" altLang="zh-CN" dirty="0" smtClean="0"/>
              <a:t>Monte Carlo</a:t>
            </a:r>
            <a:r>
              <a:rPr lang="zh-CN" altLang="en-US" dirty="0" smtClean="0"/>
              <a:t>方法，把积分公式变成下面求和的公式</a:t>
            </a:r>
            <a:endParaRPr kumimoji="1" lang="en-US" altLang="ja-JP" dirty="0" smtClean="0"/>
          </a:p>
          <a:p>
            <a:r>
              <a:rPr kumimoji="1" lang="zh-CN" altLang="en-US" dirty="0" smtClean="0"/>
              <a:t>分母</a:t>
            </a:r>
            <a:r>
              <a:rPr kumimoji="1" lang="en-US" altLang="ja-JP" dirty="0" smtClean="0"/>
              <a:t>p</a:t>
            </a:r>
            <a:r>
              <a:rPr kumimoji="1" lang="zh-CN" altLang="en-US" dirty="0" smtClean="0"/>
              <a:t>是概率密度函数、表示随机</a:t>
            </a:r>
            <a:r>
              <a:rPr kumimoji="1" lang="en-US" altLang="zh-CN" dirty="0" smtClean="0"/>
              <a:t>Sample</a:t>
            </a:r>
            <a:r>
              <a:rPr kumimoji="1" lang="zh-CN" altLang="en-US" dirty="0" smtClean="0"/>
              <a:t>所占的比率。</a:t>
            </a:r>
            <a:endParaRPr kumimoji="1" lang="en-US" altLang="ja-JP" dirty="0" smtClean="0"/>
          </a:p>
          <a:p>
            <a:r>
              <a:rPr kumimoji="1" lang="zh-CN" altLang="en-US" dirty="0" smtClean="0"/>
              <a:t>这次为了简单、在半球形使用相同的随机</a:t>
            </a:r>
            <a:r>
              <a:rPr kumimoji="1" lang="en-US" altLang="zh-CN" dirty="0" smtClean="0"/>
              <a:t>Sample</a:t>
            </a:r>
            <a:r>
              <a:rPr kumimoji="1" lang="zh-CN" altLang="en-US" dirty="0" smtClean="0"/>
              <a:t>。那么概率密度函数就是</a:t>
            </a:r>
            <a:r>
              <a:rPr kumimoji="1" lang="en-US" altLang="ja-JP" dirty="0" smtClean="0"/>
              <a:t>1/2π</a:t>
            </a:r>
            <a:r>
              <a:rPr kumimoji="1" lang="zh-CN" altLang="en-US" dirty="0" smtClean="0"/>
              <a:t>的值，</a:t>
            </a:r>
            <a:r>
              <a:rPr kumimoji="1" lang="en-US" altLang="ja-JP" dirty="0" smtClean="0"/>
              <a:t>2π</a:t>
            </a:r>
            <a:r>
              <a:rPr kumimoji="1" lang="ja-JP" altLang="en-US" dirty="0" smtClean="0"/>
              <a:t>半球</a:t>
            </a:r>
            <a:r>
              <a:rPr kumimoji="1" lang="zh-CN" altLang="en-US" dirty="0" smtClean="0"/>
              <a:t>的</a:t>
            </a:r>
            <a:r>
              <a:rPr kumimoji="1" lang="ja-JP" altLang="en-US" dirty="0" smtClean="0"/>
              <a:t>立体角</a:t>
            </a:r>
            <a:endParaRPr kumimoji="1" lang="en-US" altLang="ja-JP" dirty="0" smtClean="0"/>
          </a:p>
          <a:p>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17</a:t>
            </a:fld>
            <a:endParaRPr lang="ja-JP" altLang="en-US"/>
          </a:p>
        </p:txBody>
      </p:sp>
    </p:spTree>
    <p:extLst>
      <p:ext uri="{BB962C8B-B14F-4D97-AF65-F5344CB8AC3E}">
        <p14:creationId xmlns:p14="http://schemas.microsoft.com/office/powerpoint/2010/main" val="510772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最后成为这样的公式</a:t>
            </a:r>
            <a:endParaRPr kumimoji="1" lang="en-US" altLang="zh-CN" dirty="0" smtClean="0"/>
          </a:p>
          <a:p>
            <a:r>
              <a:rPr kumimoji="1" lang="zh-CN" altLang="en-US" dirty="0" smtClean="0"/>
              <a:t>上面是原始的表示</a:t>
            </a:r>
            <a:r>
              <a:rPr kumimoji="1" lang="en-US" altLang="zh-CN" dirty="0" smtClean="0"/>
              <a:t>light map</a:t>
            </a:r>
            <a:r>
              <a:rPr kumimoji="1" lang="zh-CN" altLang="en-US" dirty="0" smtClean="0"/>
              <a:t>的积分公式、通过</a:t>
            </a:r>
            <a:r>
              <a:rPr lang="en-US" altLang="zh-CN" dirty="0" smtClean="0"/>
              <a:t>Monte Carlo</a:t>
            </a:r>
            <a:r>
              <a:rPr lang="zh-CN" altLang="en-US" dirty="0" smtClean="0"/>
              <a:t>的方法变成下面求和的形式。</a:t>
            </a:r>
            <a:endParaRPr kumimoji="1" lang="en-US" altLang="ja-JP" dirty="0" smtClean="0"/>
          </a:p>
          <a:p>
            <a:r>
              <a:rPr kumimoji="1" lang="zh-CN" altLang="en-US" dirty="0" smtClean="0"/>
              <a:t>这样，从半球方向随机取</a:t>
            </a:r>
            <a:r>
              <a:rPr kumimoji="1" lang="en-US" altLang="zh-CN" dirty="0" smtClean="0"/>
              <a:t>N</a:t>
            </a:r>
            <a:r>
              <a:rPr kumimoji="1" lang="zh-CN" altLang="en-US" dirty="0" smtClean="0"/>
              <a:t>次</a:t>
            </a:r>
            <a:r>
              <a:rPr kumimoji="1" lang="en-US" altLang="zh-CN" dirty="0" smtClean="0"/>
              <a:t>Sample</a:t>
            </a:r>
            <a:r>
              <a:rPr kumimoji="1" lang="zh-CN" altLang="en-US" dirty="0" smtClean="0"/>
              <a:t>、求出入射的辐射率</a:t>
            </a:r>
            <a:r>
              <a:rPr kumimoji="1" lang="en-US" altLang="zh-CN" sz="1200" b="0" kern="1200" dirty="0" smtClean="0">
                <a:solidFill>
                  <a:schemeClr val="tx1"/>
                </a:solidFill>
                <a:effectLst/>
                <a:latin typeface="+mn-lt"/>
                <a:ea typeface="+mn-ea"/>
                <a:cs typeface="+mn-cs"/>
              </a:rPr>
              <a:t>radiance</a:t>
            </a:r>
            <a:r>
              <a:rPr kumimoji="1" lang="zh-CN" altLang="en-US" sz="1200" b="0" kern="1200" dirty="0" smtClean="0">
                <a:solidFill>
                  <a:schemeClr val="tx1"/>
                </a:solidFill>
                <a:effectLst/>
                <a:latin typeface="+mn-lt"/>
                <a:ea typeface="+mn-ea"/>
                <a:cs typeface="+mn-cs"/>
              </a:rPr>
              <a:t>，再乘上</a:t>
            </a:r>
            <a:r>
              <a:rPr kumimoji="1" lang="en-US" altLang="ja-JP" dirty="0" smtClean="0"/>
              <a:t>cos</a:t>
            </a:r>
            <a:r>
              <a:rPr kumimoji="1" lang="zh-CN" altLang="en-US" dirty="0" smtClean="0"/>
              <a:t>。</a:t>
            </a:r>
            <a:endParaRPr kumimoji="1" lang="en-US" altLang="zh-CN" dirty="0" smtClean="0"/>
          </a:p>
          <a:p>
            <a:r>
              <a:rPr kumimoji="1" lang="en-US" altLang="ja-JP" dirty="0" smtClean="0"/>
              <a:t>	</a:t>
            </a:r>
          </a:p>
          <a:p>
            <a:r>
              <a:rPr kumimoji="1" lang="zh-CN" altLang="en-US" dirty="0" smtClean="0"/>
              <a:t>就这样、把数学公式变形、</a:t>
            </a:r>
            <a:endParaRPr kumimoji="1" lang="en-US" altLang="ja-JP" dirty="0" smtClean="0"/>
          </a:p>
          <a:p>
            <a:r>
              <a:rPr kumimoji="1" lang="zh-CN" altLang="en-US" dirty="0" smtClean="0"/>
              <a:t>总之就是把半球方向的光加入到</a:t>
            </a:r>
            <a:r>
              <a:rPr kumimoji="1" lang="en-US" altLang="zh-CN" dirty="0" smtClean="0"/>
              <a:t>light map</a:t>
            </a:r>
            <a:r>
              <a:rPr kumimoji="1" lang="zh-CN" altLang="en-US" dirty="0" smtClean="0"/>
              <a:t>里、就是这个意思。</a:t>
            </a:r>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18</a:t>
            </a:fld>
            <a:endParaRPr lang="ja-JP" altLang="en-US"/>
          </a:p>
        </p:txBody>
      </p:sp>
    </p:spTree>
    <p:extLst>
      <p:ext uri="{BB962C8B-B14F-4D97-AF65-F5344CB8AC3E}">
        <p14:creationId xmlns:p14="http://schemas.microsoft.com/office/powerpoint/2010/main" val="1205269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这样就知道了</a:t>
            </a:r>
            <a:r>
              <a:rPr kumimoji="1" lang="en-US" altLang="zh-CN" dirty="0" smtClean="0"/>
              <a:t>light map</a:t>
            </a:r>
            <a:r>
              <a:rPr kumimoji="1" lang="zh-CN" altLang="en-US" dirty="0" smtClean="0"/>
              <a:t>的做法</a:t>
            </a:r>
            <a:endParaRPr kumimoji="1" lang="en-US" altLang="ja-JP" dirty="0" smtClean="0"/>
          </a:p>
          <a:p>
            <a:r>
              <a:rPr kumimoji="1" lang="zh-CN" altLang="en-US" dirty="0" smtClean="0"/>
              <a:t>在半球的随机方向发射</a:t>
            </a:r>
            <a:r>
              <a:rPr kumimoji="1" lang="en-US" altLang="zh-CN" dirty="0" smtClean="0"/>
              <a:t>Ray</a:t>
            </a:r>
            <a:r>
              <a:rPr kumimoji="1" lang="zh-CN" altLang="en-US" dirty="0" smtClean="0"/>
              <a:t>，把击中位置所得的光的总和来做</a:t>
            </a:r>
            <a:r>
              <a:rPr kumimoji="1" lang="en-US" altLang="zh-CN" dirty="0" smtClean="0"/>
              <a:t>light map</a:t>
            </a:r>
            <a:r>
              <a:rPr kumimoji="1" lang="zh-CN" altLang="en-US" dirty="0" smtClean="0"/>
              <a:t>的计算</a:t>
            </a:r>
            <a:r>
              <a:rPr kumimoji="1" lang="en-US" altLang="zh-CN" dirty="0" smtClean="0"/>
              <a:t>,GI</a:t>
            </a:r>
            <a:r>
              <a:rPr kumimoji="1" lang="zh-CN" altLang="en-US" dirty="0" smtClean="0"/>
              <a:t>的计算、就是这样</a:t>
            </a:r>
            <a:endParaRPr kumimoji="1" lang="en-US" altLang="ja-JP" dirty="0" smtClean="0"/>
          </a:p>
          <a:p>
            <a:endParaRPr kumimoji="1" lang="en-US" altLang="ja-JP" dirty="0" smtClean="0"/>
          </a:p>
          <a:p>
            <a:r>
              <a:rPr kumimoji="1" lang="zh-CN" altLang="en-US" dirty="0" smtClean="0"/>
              <a:t>右上记载了伪代码</a:t>
            </a:r>
            <a:endParaRPr kumimoji="1" lang="en-US" altLang="ja-JP" dirty="0" smtClean="0"/>
          </a:p>
          <a:p>
            <a:r>
              <a:rPr kumimoji="1" lang="zh-CN" altLang="en-US" dirty="0" smtClean="0"/>
              <a:t>是简单的方法、这样作为基本的</a:t>
            </a:r>
            <a:r>
              <a:rPr kumimoji="1" lang="en-US" altLang="zh-CN" dirty="0" smtClean="0"/>
              <a:t>light map</a:t>
            </a:r>
            <a:r>
              <a:rPr kumimoji="1" lang="zh-CN" altLang="en-US" dirty="0" smtClean="0"/>
              <a:t>的计算</a:t>
            </a:r>
            <a:endParaRPr kumimoji="1" lang="en-US" altLang="ja-JP" dirty="0" smtClean="0"/>
          </a:p>
          <a:p>
            <a:endParaRPr kumimoji="1" lang="en-US" altLang="ja-JP" dirty="0" smtClean="0"/>
          </a:p>
          <a:p>
            <a:r>
              <a:rPr kumimoji="1" lang="zh-CN" altLang="en-US" dirty="0" smtClean="0"/>
              <a:t>首先是</a:t>
            </a:r>
            <a:r>
              <a:rPr kumimoji="1" lang="en-US" altLang="zh-CN" dirty="0" smtClean="0"/>
              <a:t>light map</a:t>
            </a:r>
            <a:r>
              <a:rPr kumimoji="1" lang="zh-CN" altLang="en-US" dirty="0" smtClean="0"/>
              <a:t>的</a:t>
            </a:r>
            <a:r>
              <a:rPr kumimoji="1" lang="en-US" altLang="zh-CN" dirty="0" smtClean="0"/>
              <a:t>Texel</a:t>
            </a:r>
            <a:r>
              <a:rPr kumimoji="1" lang="zh-CN" altLang="en-US" dirty="0" smtClean="0"/>
              <a:t>的 </a:t>
            </a:r>
            <a:r>
              <a:rPr kumimoji="1" lang="en-US" altLang="zh-CN" dirty="0" smtClean="0"/>
              <a:t>for</a:t>
            </a:r>
            <a:r>
              <a:rPr kumimoji="1" lang="zh-CN" altLang="en-US" dirty="0" smtClean="0"/>
              <a:t>循环</a:t>
            </a:r>
            <a:endParaRPr kumimoji="1" lang="en-US" altLang="ja-JP" dirty="0" smtClean="0"/>
          </a:p>
          <a:p>
            <a:r>
              <a:rPr kumimoji="1" lang="zh-CN" altLang="en-US" dirty="0" smtClean="0"/>
              <a:t>然后半球的随机</a:t>
            </a:r>
            <a:r>
              <a:rPr kumimoji="1" lang="en-US" altLang="zh-CN" dirty="0" smtClean="0"/>
              <a:t>Sample</a:t>
            </a:r>
            <a:r>
              <a:rPr kumimoji="1" lang="zh-CN" altLang="en-US" dirty="0" smtClean="0"/>
              <a:t>方向做</a:t>
            </a:r>
            <a:r>
              <a:rPr kumimoji="1" lang="en-US" altLang="zh-CN" dirty="0" smtClean="0"/>
              <a:t>for</a:t>
            </a:r>
            <a:r>
              <a:rPr kumimoji="1" lang="zh-CN" altLang="en-US" dirty="0" smtClean="0"/>
              <a:t>循环</a:t>
            </a:r>
            <a:endParaRPr kumimoji="1" lang="en-US" altLang="ja-JP" dirty="0" smtClean="0"/>
          </a:p>
          <a:p>
            <a:r>
              <a:rPr kumimoji="1" lang="zh-CN" altLang="en-US" dirty="0" smtClean="0"/>
              <a:t>在</a:t>
            </a:r>
            <a:r>
              <a:rPr kumimoji="1" lang="en-US" altLang="zh-CN" dirty="0" smtClean="0"/>
              <a:t>Sample</a:t>
            </a:r>
            <a:r>
              <a:rPr kumimoji="1" lang="zh-CN" altLang="en-US" dirty="0" smtClean="0"/>
              <a:t>方向</a:t>
            </a:r>
            <a:r>
              <a:rPr kumimoji="1" lang="en-US" altLang="zh-CN" dirty="0" smtClean="0"/>
              <a:t>Cast Ray</a:t>
            </a:r>
            <a:r>
              <a:rPr kumimoji="1" lang="zh-CN" altLang="en-US" dirty="0" smtClean="0"/>
              <a:t>做碰撞判断、用碰撞位置的亮度来补足</a:t>
            </a:r>
            <a:endParaRPr kumimoji="1" lang="en-US" altLang="ja-JP" dirty="0" smtClean="0"/>
          </a:p>
          <a:p>
            <a:r>
              <a:rPr kumimoji="1" lang="zh-CN" altLang="en-US" dirty="0" smtClean="0"/>
              <a:t>这个就是</a:t>
            </a:r>
            <a:r>
              <a:rPr kumimoji="1" lang="en-US" altLang="ja-JP" dirty="0" smtClean="0"/>
              <a:t>E(x)</a:t>
            </a:r>
            <a:r>
              <a:rPr kumimoji="1" lang="zh-CN" altLang="en-US" dirty="0" smtClean="0"/>
              <a:t>的计算</a:t>
            </a:r>
            <a:endParaRPr kumimoji="1" lang="en-US" altLang="ja-JP" dirty="0" smtClean="0"/>
          </a:p>
          <a:p>
            <a:endParaRPr kumimoji="1" lang="en-US" altLang="ja-JP" dirty="0" smtClean="0"/>
          </a:p>
          <a:p>
            <a:r>
              <a:rPr kumimoji="1" lang="zh-CN" altLang="en-US" dirty="0" smtClean="0"/>
              <a:t>想象也就到这里了，</a:t>
            </a:r>
            <a:r>
              <a:rPr kumimoji="1" lang="en-US" altLang="ja-JP" dirty="0" smtClean="0"/>
              <a:t>GI</a:t>
            </a:r>
            <a:r>
              <a:rPr kumimoji="1" lang="zh-CN" altLang="en-US" dirty="0" smtClean="0"/>
              <a:t>计算一般是很沉重的</a:t>
            </a:r>
            <a:endParaRPr kumimoji="1" lang="en-US" altLang="ja-JP" dirty="0" smtClean="0"/>
          </a:p>
          <a:p>
            <a:r>
              <a:rPr kumimoji="1" lang="zh-CN" altLang="en-US" dirty="0" smtClean="0"/>
              <a:t>想要获得没有</a:t>
            </a:r>
            <a:r>
              <a:rPr kumimoji="1" lang="en-US" altLang="zh-CN" dirty="0" smtClean="0"/>
              <a:t>noise</a:t>
            </a:r>
            <a:r>
              <a:rPr kumimoji="1" lang="zh-CN" altLang="en-US" dirty="0" smtClean="0"/>
              <a:t>的高画质的结果计算是非常沉重的</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19</a:t>
            </a:fld>
            <a:endParaRPr lang="ja-JP" altLang="en-US"/>
          </a:p>
        </p:txBody>
      </p:sp>
    </p:spTree>
    <p:extLst>
      <p:ext uri="{BB962C8B-B14F-4D97-AF65-F5344CB8AC3E}">
        <p14:creationId xmlns:p14="http://schemas.microsoft.com/office/powerpoint/2010/main" val="1564497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那么，进入这次会议的正题</a:t>
            </a:r>
            <a:endParaRPr kumimoji="1" lang="en-US" altLang="ja-JP" dirty="0" smtClean="0"/>
          </a:p>
          <a:p>
            <a:r>
              <a:rPr kumimoji="1" lang="zh-CN" altLang="en-US" dirty="0" smtClean="0"/>
              <a:t>从现在开始是正式的了。</a:t>
            </a:r>
            <a:endParaRPr kumimoji="1" lang="en-US" altLang="ja-JP" dirty="0" smtClean="0"/>
          </a:p>
          <a:p>
            <a:endParaRPr kumimoji="1" lang="en-US" altLang="ja-JP" dirty="0" smtClean="0"/>
          </a:p>
          <a:p>
            <a:r>
              <a:rPr kumimoji="1" lang="zh-CN" altLang="en-US" dirty="0" smtClean="0"/>
              <a:t>这次介绍的是</a:t>
            </a:r>
            <a:r>
              <a:rPr kumimoji="1" lang="en-US" altLang="ja-JP" dirty="0" smtClean="0"/>
              <a:t>Ray Bundle Tracing </a:t>
            </a:r>
            <a:r>
              <a:rPr kumimoji="1" lang="zh-CN" altLang="en-US" dirty="0" smtClean="0"/>
              <a:t>的方法。</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20</a:t>
            </a:fld>
            <a:endParaRPr lang="ja-JP" altLang="en-US"/>
          </a:p>
        </p:txBody>
      </p:sp>
    </p:spTree>
    <p:extLst>
      <p:ext uri="{BB962C8B-B14F-4D97-AF65-F5344CB8AC3E}">
        <p14:creationId xmlns:p14="http://schemas.microsoft.com/office/powerpoint/2010/main" val="1942701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2</a:t>
            </a:fld>
            <a:endParaRPr lang="ja-JP" altLang="en-US"/>
          </a:p>
        </p:txBody>
      </p:sp>
    </p:spTree>
    <p:extLst>
      <p:ext uri="{BB962C8B-B14F-4D97-AF65-F5344CB8AC3E}">
        <p14:creationId xmlns:p14="http://schemas.microsoft.com/office/powerpoint/2010/main" val="3596763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之前的说明，为了进行</a:t>
            </a:r>
            <a:r>
              <a:rPr kumimoji="1" lang="en-US" altLang="zh-CN" dirty="0" smtClean="0"/>
              <a:t>GI</a:t>
            </a:r>
            <a:r>
              <a:rPr kumimoji="1" lang="zh-CN" altLang="en-US" dirty="0" smtClean="0"/>
              <a:t>计算、要在每个</a:t>
            </a:r>
            <a:r>
              <a:rPr kumimoji="1" lang="en-US" altLang="zh-CN" dirty="0" smtClean="0"/>
              <a:t>Texel</a:t>
            </a:r>
            <a:r>
              <a:rPr kumimoji="1" lang="zh-CN" altLang="en-US" dirty="0" smtClean="0"/>
              <a:t>把半球方向的</a:t>
            </a:r>
            <a:r>
              <a:rPr kumimoji="1" lang="en-US" altLang="zh-CN" dirty="0" smtClean="0"/>
              <a:t>Ray</a:t>
            </a:r>
            <a:r>
              <a:rPr kumimoji="1" lang="zh-CN" altLang="en-US" dirty="0" smtClean="0"/>
              <a:t>投射入的光集合起来，是这样的方法。</a:t>
            </a:r>
            <a:endParaRPr kumimoji="1" lang="en-US" altLang="ja-JP" dirty="0" smtClean="0"/>
          </a:p>
          <a:p>
            <a:endParaRPr kumimoji="1" lang="en-US" altLang="ja-JP" dirty="0" smtClean="0"/>
          </a:p>
          <a:p>
            <a:r>
              <a:rPr kumimoji="1" lang="en-US" altLang="ja-JP" dirty="0" smtClean="0"/>
              <a:t>Ray</a:t>
            </a:r>
            <a:r>
              <a:rPr kumimoji="1" lang="ja-JP" altLang="en-US" dirty="0" smtClean="0"/>
              <a:t> </a:t>
            </a:r>
            <a:r>
              <a:rPr kumimoji="1" lang="en-US" altLang="ja-JP" dirty="0" smtClean="0"/>
              <a:t>Bundle</a:t>
            </a:r>
            <a:r>
              <a:rPr kumimoji="1" lang="ja-JP" altLang="en-US" dirty="0" smtClean="0"/>
              <a:t> </a:t>
            </a:r>
            <a:r>
              <a:rPr kumimoji="1" lang="en-US" altLang="ja-JP" dirty="0" smtClean="0"/>
              <a:t>Tracing</a:t>
            </a:r>
            <a:r>
              <a:rPr kumimoji="1" lang="zh-CN" altLang="en-US" dirty="0" smtClean="0"/>
              <a:t>是把构想做了改变、把每个</a:t>
            </a:r>
            <a:r>
              <a:rPr kumimoji="1" lang="en-US" altLang="zh-CN" dirty="0" smtClean="0"/>
              <a:t>Sample</a:t>
            </a:r>
            <a:r>
              <a:rPr kumimoji="1" lang="zh-CN" altLang="en-US" dirty="0" smtClean="0"/>
              <a:t>方向集中来计算。</a:t>
            </a:r>
            <a:endParaRPr kumimoji="1" lang="en-US" altLang="ja-JP" dirty="0" smtClean="0"/>
          </a:p>
          <a:p>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21</a:t>
            </a:fld>
            <a:endParaRPr lang="ja-JP" altLang="en-US"/>
          </a:p>
        </p:txBody>
      </p:sp>
    </p:spTree>
    <p:extLst>
      <p:ext uri="{BB962C8B-B14F-4D97-AF65-F5344CB8AC3E}">
        <p14:creationId xmlns:p14="http://schemas.microsoft.com/office/powerpoint/2010/main" val="1603637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印象图的说明</a:t>
            </a:r>
            <a:endParaRPr kumimoji="1" lang="en-US" altLang="ja-JP" dirty="0" smtClean="0"/>
          </a:p>
          <a:p>
            <a:endParaRPr kumimoji="1" lang="en-US" altLang="ja-JP" dirty="0" smtClean="0"/>
          </a:p>
          <a:p>
            <a:r>
              <a:rPr kumimoji="1" lang="zh-CN" altLang="en-US" dirty="0" smtClean="0"/>
              <a:t>看一下右上的伪代码。</a:t>
            </a:r>
            <a:endParaRPr kumimoji="1" lang="en-US" altLang="ja-JP" dirty="0" smtClean="0"/>
          </a:p>
          <a:p>
            <a:r>
              <a:rPr kumimoji="1" lang="en-US" altLang="zh-CN" dirty="0" smtClean="0"/>
              <a:t>For</a:t>
            </a:r>
            <a:r>
              <a:rPr kumimoji="1" lang="zh-CN" altLang="en-US" dirty="0" smtClean="0"/>
              <a:t>部分的顺序变化了。</a:t>
            </a:r>
            <a:endParaRPr kumimoji="1" lang="en-US" altLang="ja-JP" dirty="0" smtClean="0"/>
          </a:p>
          <a:p>
            <a:endParaRPr kumimoji="1" lang="en-US" altLang="ja-JP" dirty="0" smtClean="0"/>
          </a:p>
          <a:p>
            <a:r>
              <a:rPr kumimoji="1" lang="zh-CN" altLang="en-US" dirty="0" smtClean="0"/>
              <a:t>首先是</a:t>
            </a:r>
            <a:r>
              <a:rPr kumimoji="1" lang="en-US" altLang="zh-CN" dirty="0" smtClean="0"/>
              <a:t>Sample</a:t>
            </a:r>
            <a:r>
              <a:rPr kumimoji="1" lang="zh-CN" altLang="en-US" dirty="0" smtClean="0"/>
              <a:t>方向的</a:t>
            </a:r>
            <a:r>
              <a:rPr kumimoji="1" lang="en-US" altLang="zh-CN" dirty="0" smtClean="0"/>
              <a:t>for</a:t>
            </a:r>
            <a:r>
              <a:rPr kumimoji="1" lang="zh-CN" altLang="en-US" dirty="0" smtClean="0"/>
              <a:t>循环</a:t>
            </a:r>
            <a:endParaRPr kumimoji="1" lang="en-US" altLang="ja-JP" dirty="0" smtClean="0"/>
          </a:p>
          <a:p>
            <a:r>
              <a:rPr kumimoji="1" lang="zh-CN" altLang="en-US" dirty="0" smtClean="0"/>
              <a:t>决定了一个</a:t>
            </a:r>
            <a:r>
              <a:rPr kumimoji="1" lang="en-US" altLang="zh-CN" dirty="0" smtClean="0"/>
              <a:t>Sample</a:t>
            </a:r>
            <a:r>
              <a:rPr kumimoji="1" lang="zh-CN" altLang="en-US" dirty="0" smtClean="0"/>
              <a:t>方向后，从这个方向做一次</a:t>
            </a:r>
            <a:r>
              <a:rPr kumimoji="1" lang="en-US" altLang="zh-CN" dirty="0" smtClean="0"/>
              <a:t>ray</a:t>
            </a:r>
            <a:r>
              <a:rPr kumimoji="1" lang="zh-CN" altLang="en-US" dirty="0" smtClean="0"/>
              <a:t>的碰撞判断</a:t>
            </a:r>
            <a:endParaRPr kumimoji="1" lang="en-US" altLang="ja-JP" dirty="0" smtClean="0"/>
          </a:p>
          <a:p>
            <a:r>
              <a:rPr kumimoji="1" lang="zh-CN" altLang="en-US" dirty="0" smtClean="0"/>
              <a:t>然后，对</a:t>
            </a:r>
            <a:r>
              <a:rPr kumimoji="1" lang="en-US" altLang="zh-CN" dirty="0" smtClean="0"/>
              <a:t>light map Texel</a:t>
            </a:r>
            <a:r>
              <a:rPr kumimoji="1" lang="zh-CN" altLang="en-US" dirty="0" smtClean="0"/>
              <a:t>做</a:t>
            </a:r>
            <a:r>
              <a:rPr kumimoji="1" lang="en-US" altLang="zh-CN" dirty="0" smtClean="0"/>
              <a:t>for</a:t>
            </a:r>
            <a:r>
              <a:rPr kumimoji="1" lang="zh-CN" altLang="en-US" dirty="0" smtClean="0"/>
              <a:t>循环</a:t>
            </a:r>
            <a:endParaRPr kumimoji="1" lang="en-US" altLang="ja-JP" dirty="0" smtClean="0"/>
          </a:p>
          <a:p>
            <a:r>
              <a:rPr kumimoji="1" lang="zh-CN" altLang="en-US" dirty="0" smtClean="0"/>
              <a:t>把碰撞位置的亮度加上的处理。</a:t>
            </a:r>
            <a:endParaRPr kumimoji="1" lang="en-US" altLang="ja-JP" dirty="0" smtClean="0"/>
          </a:p>
          <a:p>
            <a:endParaRPr kumimoji="1" lang="en-US" altLang="ja-JP" dirty="0" smtClean="0"/>
          </a:p>
          <a:p>
            <a:r>
              <a:rPr kumimoji="1" lang="zh-CN" altLang="en-US" dirty="0" smtClean="0"/>
              <a:t>这里关注一个</a:t>
            </a:r>
            <a:r>
              <a:rPr kumimoji="1" lang="en-US" altLang="zh-CN" dirty="0" smtClean="0"/>
              <a:t>Texel</a:t>
            </a:r>
            <a:r>
              <a:rPr kumimoji="1" lang="zh-CN" altLang="en-US" dirty="0" smtClean="0"/>
              <a:t>的话，也可以明白和之前是相同的</a:t>
            </a:r>
            <a:r>
              <a:rPr kumimoji="1" lang="en-US" altLang="zh-CN" dirty="0" smtClean="0"/>
              <a:t>E(x)</a:t>
            </a:r>
            <a:r>
              <a:rPr kumimoji="1" lang="zh-CN" altLang="en-US" dirty="0" smtClean="0"/>
              <a:t>计算的</a:t>
            </a:r>
            <a:endParaRPr kumimoji="1" lang="en-US" altLang="ja-JP" dirty="0" smtClean="0"/>
          </a:p>
          <a:p>
            <a:r>
              <a:rPr kumimoji="1" lang="en-US" altLang="zh-CN" dirty="0" smtClean="0"/>
              <a:t>Light map</a:t>
            </a:r>
            <a:r>
              <a:rPr kumimoji="1" lang="zh-CN" altLang="en-US" dirty="0" smtClean="0"/>
              <a:t>计算公式本身没有变化。</a:t>
            </a:r>
            <a:endParaRPr kumimoji="1" lang="en-US" altLang="ja-JP" dirty="0" smtClean="0"/>
          </a:p>
          <a:p>
            <a:endParaRPr kumimoji="1" lang="en-US" altLang="ja-JP" dirty="0" smtClean="0"/>
          </a:p>
          <a:p>
            <a:r>
              <a:rPr kumimoji="1" lang="zh-CN" altLang="en-US" dirty="0" smtClean="0"/>
              <a:t>这样，由于</a:t>
            </a:r>
            <a:r>
              <a:rPr kumimoji="1" lang="en-US" altLang="zh-CN" dirty="0" smtClean="0"/>
              <a:t>ray</a:t>
            </a:r>
            <a:r>
              <a:rPr kumimoji="1" lang="zh-CN" altLang="en-US" dirty="0" smtClean="0"/>
              <a:t>的碰撞判断处理只要汇总做一遍，可以高速的计算了。</a:t>
            </a:r>
            <a:endParaRPr kumimoji="1" lang="en-US" altLang="ja-JP" baseline="0" dirty="0" smtClean="0"/>
          </a:p>
          <a:p>
            <a:r>
              <a:rPr kumimoji="1" lang="zh-CN" altLang="en-US" baseline="0" dirty="0" smtClean="0"/>
              <a:t>这个就是</a:t>
            </a:r>
            <a:r>
              <a:rPr kumimoji="1" lang="en-US" altLang="ja-JP" baseline="0" dirty="0" smtClean="0"/>
              <a:t>Ray Bundle Tracing</a:t>
            </a:r>
            <a:r>
              <a:rPr kumimoji="1" lang="zh-CN" altLang="en-US" baseline="0" dirty="0" smtClean="0"/>
              <a:t>。</a:t>
            </a:r>
            <a:endParaRPr kumimoji="1" lang="en-US" altLang="ja-JP" baseline="0" dirty="0" smtClean="0"/>
          </a:p>
          <a:p>
            <a:endParaRPr kumimoji="1" lang="en-US" altLang="ja-JP" baseline="0" dirty="0" smtClean="0"/>
          </a:p>
          <a:p>
            <a:r>
              <a:rPr kumimoji="1" lang="zh-CN" altLang="en-US" dirty="0" smtClean="0"/>
              <a:t>首先掌握这个印象。</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22</a:t>
            </a:fld>
            <a:endParaRPr lang="ja-JP" altLang="en-US"/>
          </a:p>
        </p:txBody>
      </p:sp>
    </p:spTree>
    <p:extLst>
      <p:ext uri="{BB962C8B-B14F-4D97-AF65-F5344CB8AC3E}">
        <p14:creationId xmlns:p14="http://schemas.microsoft.com/office/powerpoint/2010/main" val="3938813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和前面的比较</a:t>
            </a:r>
            <a:endParaRPr kumimoji="1" lang="en-US" altLang="ja-JP" dirty="0" smtClean="0"/>
          </a:p>
          <a:p>
            <a:r>
              <a:rPr kumimoji="1" lang="en-US" altLang="zh-CN" dirty="0" smtClean="0"/>
              <a:t>For</a:t>
            </a:r>
            <a:r>
              <a:rPr kumimoji="1" lang="zh-CN" altLang="en-US" dirty="0" smtClean="0"/>
              <a:t>循环的顺序不一样了。</a:t>
            </a:r>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23</a:t>
            </a:fld>
            <a:endParaRPr lang="ja-JP" altLang="en-US"/>
          </a:p>
        </p:txBody>
      </p:sp>
    </p:spTree>
    <p:extLst>
      <p:ext uri="{BB962C8B-B14F-4D97-AF65-F5344CB8AC3E}">
        <p14:creationId xmlns:p14="http://schemas.microsoft.com/office/powerpoint/2010/main" val="31707841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那么，有了印象后，进行关于实现的说明，</a:t>
            </a:r>
            <a:endParaRPr kumimoji="1" lang="en-US" altLang="ja-JP" dirty="0" smtClean="0"/>
          </a:p>
          <a:p>
            <a:endParaRPr kumimoji="1" lang="en-US" altLang="ja-JP" dirty="0" smtClean="0"/>
          </a:p>
          <a:p>
            <a:r>
              <a:rPr kumimoji="1" lang="zh-CN" altLang="en-US" dirty="0" smtClean="0"/>
              <a:t>首先是</a:t>
            </a:r>
            <a:r>
              <a:rPr kumimoji="1" lang="en-US" altLang="ja-JP" dirty="0" smtClean="0"/>
              <a:t>Ray</a:t>
            </a:r>
            <a:r>
              <a:rPr kumimoji="1" lang="ja-JP" altLang="en-US" dirty="0" smtClean="0"/>
              <a:t> </a:t>
            </a:r>
            <a:r>
              <a:rPr kumimoji="1" lang="en-US" altLang="ja-JP" dirty="0" smtClean="0"/>
              <a:t>Bundle</a:t>
            </a:r>
            <a:r>
              <a:rPr kumimoji="1" lang="zh-CN" altLang="en-US" dirty="0" smtClean="0"/>
              <a:t>的</a:t>
            </a:r>
            <a:r>
              <a:rPr kumimoji="1" lang="en-US" altLang="zh-CN" dirty="0" smtClean="0"/>
              <a:t>Ray</a:t>
            </a:r>
            <a:r>
              <a:rPr kumimoji="1" lang="zh-CN" altLang="en-US" dirty="0" smtClean="0"/>
              <a:t>束。关于这个的碰撞判断。</a:t>
            </a:r>
            <a:endParaRPr kumimoji="1" lang="en-US" altLang="ja-JP" dirty="0" smtClean="0"/>
          </a:p>
          <a:p>
            <a:r>
              <a:rPr kumimoji="1" lang="en-US" altLang="ja-JP" dirty="0" smtClean="0"/>
              <a:t>Ray</a:t>
            </a:r>
            <a:r>
              <a:rPr kumimoji="1" lang="ja-JP" altLang="en-US" dirty="0" smtClean="0"/>
              <a:t> </a:t>
            </a:r>
            <a:r>
              <a:rPr kumimoji="1" lang="en-US" altLang="ja-JP" dirty="0" smtClean="0"/>
              <a:t>Bundle</a:t>
            </a:r>
            <a:r>
              <a:rPr kumimoji="1" lang="ja-JP" altLang="en-US" baseline="0" dirty="0" smtClean="0"/>
              <a:t> </a:t>
            </a:r>
            <a:r>
              <a:rPr kumimoji="1" lang="en-US" altLang="ja-JP" dirty="0" smtClean="0"/>
              <a:t>Tracing</a:t>
            </a:r>
            <a:r>
              <a:rPr kumimoji="1" lang="ja-JP" altLang="en-US" dirty="0" smtClean="0"/>
              <a:t> </a:t>
            </a:r>
            <a:r>
              <a:rPr kumimoji="1" lang="zh-CN" altLang="en-US" dirty="0" smtClean="0"/>
              <a:t>的基本就是</a:t>
            </a:r>
            <a:r>
              <a:rPr kumimoji="1" lang="en-US" altLang="zh-CN" sz="1200" b="0" kern="1200" dirty="0" smtClean="0">
                <a:solidFill>
                  <a:schemeClr val="tx1"/>
                </a:solidFill>
                <a:effectLst/>
                <a:latin typeface="+mn-lt"/>
                <a:ea typeface="+mn-ea"/>
                <a:cs typeface="+mn-cs"/>
              </a:rPr>
              <a:t>rasterization(</a:t>
            </a:r>
            <a:r>
              <a:rPr kumimoji="1" lang="zh-CN" altLang="en-US" sz="1200" b="0" kern="1200" dirty="0" smtClean="0">
                <a:solidFill>
                  <a:schemeClr val="tx1"/>
                </a:solidFill>
                <a:effectLst/>
                <a:latin typeface="+mn-lt"/>
                <a:ea typeface="+mn-ea"/>
                <a:cs typeface="+mn-cs"/>
              </a:rPr>
              <a:t>光栅化</a:t>
            </a:r>
            <a:r>
              <a:rPr kumimoji="1" lang="en-US" altLang="zh-CN" sz="1200" b="0" kern="1200" dirty="0" smtClean="0">
                <a:solidFill>
                  <a:schemeClr val="tx1"/>
                </a:solidFill>
                <a:effectLst/>
                <a:latin typeface="+mn-lt"/>
                <a:ea typeface="+mn-ea"/>
                <a:cs typeface="+mn-cs"/>
              </a:rPr>
              <a:t>)</a:t>
            </a:r>
            <a:r>
              <a:rPr kumimoji="1" lang="zh-CN" altLang="en-US" sz="1200" b="0" kern="1200" dirty="0" smtClean="0">
                <a:solidFill>
                  <a:schemeClr val="tx1"/>
                </a:solidFill>
                <a:effectLst/>
                <a:latin typeface="+mn-lt"/>
                <a:ea typeface="+mn-ea"/>
                <a:cs typeface="+mn-cs"/>
              </a:rPr>
              <a:t>了。</a:t>
            </a:r>
            <a:endParaRPr kumimoji="1" lang="en-US" altLang="ja-JP" dirty="0" smtClean="0"/>
          </a:p>
          <a:p>
            <a:r>
              <a:rPr kumimoji="1" lang="zh-CN" altLang="en-US" dirty="0" smtClean="0"/>
              <a:t>这就是要</a:t>
            </a:r>
            <a:r>
              <a:rPr kumimoji="1" lang="en-US" altLang="zh-CN" dirty="0" smtClean="0"/>
              <a:t>GPU</a:t>
            </a:r>
            <a:r>
              <a:rPr kumimoji="1" lang="zh-CN" altLang="en-US" dirty="0" smtClean="0"/>
              <a:t>来出场了。</a:t>
            </a:r>
            <a:endParaRPr kumimoji="1" lang="en-US" altLang="ja-JP" dirty="0" smtClean="0"/>
          </a:p>
          <a:p>
            <a:endParaRPr kumimoji="1" lang="en-US" altLang="ja-JP" dirty="0" smtClean="0"/>
          </a:p>
          <a:p>
            <a:r>
              <a:rPr kumimoji="1" lang="zh-CN" altLang="en-US" dirty="0" smtClean="0"/>
              <a:t>把场景全体用平行投影</a:t>
            </a:r>
            <a:r>
              <a:rPr kumimoji="1" lang="en-US" altLang="zh-CN" dirty="0" smtClean="0"/>
              <a:t>(</a:t>
            </a:r>
            <a:r>
              <a:rPr lang="en-US" altLang="zh-CN" dirty="0" smtClean="0">
                <a:latin typeface="Microsoft YaHei UI" panose="020B0503020204020204" pitchFamily="34" charset="-122"/>
                <a:ea typeface="Microsoft YaHei UI" panose="020B0503020204020204" pitchFamily="34" charset="-122"/>
              </a:rPr>
              <a:t>Parallel projection</a:t>
            </a:r>
            <a:r>
              <a:rPr kumimoji="1" lang="en-US" altLang="zh-CN" dirty="0" smtClean="0"/>
              <a:t>)</a:t>
            </a:r>
            <a:r>
              <a:rPr kumimoji="1" lang="zh-CN" altLang="en-US" dirty="0" smtClean="0"/>
              <a:t>来做</a:t>
            </a:r>
            <a:r>
              <a:rPr kumimoji="1" lang="en-US" altLang="zh-CN" sz="1200" b="0" kern="1200" dirty="0" smtClean="0">
                <a:solidFill>
                  <a:schemeClr val="tx1"/>
                </a:solidFill>
                <a:effectLst/>
                <a:latin typeface="+mn-lt"/>
                <a:ea typeface="+mn-ea"/>
                <a:cs typeface="+mn-cs"/>
              </a:rPr>
              <a:t>rasterization</a:t>
            </a:r>
            <a:r>
              <a:rPr kumimoji="1" lang="zh-CN" altLang="en-US" sz="1200" b="0" kern="1200" dirty="0" smtClean="0">
                <a:solidFill>
                  <a:schemeClr val="tx1"/>
                </a:solidFill>
                <a:effectLst/>
                <a:latin typeface="+mn-lt"/>
                <a:ea typeface="+mn-ea"/>
                <a:cs typeface="+mn-cs"/>
              </a:rPr>
              <a:t>。</a:t>
            </a:r>
            <a:endParaRPr kumimoji="1" lang="en-US" altLang="ja-JP" dirty="0" smtClean="0"/>
          </a:p>
          <a:p>
            <a:r>
              <a:rPr kumimoji="1" lang="en-US" altLang="zh-CN" sz="1200" b="0" kern="1200" dirty="0" smtClean="0">
                <a:solidFill>
                  <a:schemeClr val="tx1"/>
                </a:solidFill>
                <a:effectLst/>
                <a:latin typeface="+mn-lt"/>
                <a:ea typeface="+mn-ea"/>
                <a:cs typeface="+mn-cs"/>
              </a:rPr>
              <a:t>Rasterization</a:t>
            </a:r>
            <a:r>
              <a:rPr kumimoji="1" lang="zh-CN" altLang="en-US" sz="1200" b="0" kern="1200" dirty="0" smtClean="0">
                <a:solidFill>
                  <a:schemeClr val="tx1"/>
                </a:solidFill>
                <a:effectLst/>
                <a:latin typeface="+mn-lt"/>
                <a:ea typeface="+mn-ea"/>
                <a:cs typeface="+mn-cs"/>
              </a:rPr>
              <a:t>和通常游戏的做的</a:t>
            </a:r>
            <a:r>
              <a:rPr kumimoji="1" lang="en-US" altLang="zh-CN" sz="1200" b="0" kern="1200" dirty="0" smtClean="0">
                <a:solidFill>
                  <a:schemeClr val="tx1"/>
                </a:solidFill>
                <a:effectLst/>
                <a:latin typeface="+mn-lt"/>
                <a:ea typeface="+mn-ea"/>
                <a:cs typeface="+mn-cs"/>
              </a:rPr>
              <a:t>rasterization</a:t>
            </a:r>
            <a:r>
              <a:rPr kumimoji="1" lang="zh-CN" altLang="en-US" sz="1200" b="0" kern="1200" dirty="0" smtClean="0">
                <a:solidFill>
                  <a:schemeClr val="tx1"/>
                </a:solidFill>
                <a:effectLst/>
                <a:latin typeface="+mn-lt"/>
                <a:ea typeface="+mn-ea"/>
                <a:cs typeface="+mn-cs"/>
              </a:rPr>
              <a:t>一样，但还是有些不同。</a:t>
            </a:r>
            <a:endParaRPr kumimoji="1" lang="en-US" altLang="ja-JP" dirty="0" smtClean="0"/>
          </a:p>
          <a:p>
            <a:endParaRPr kumimoji="1" lang="en-US" altLang="ja-JP" dirty="0" smtClean="0"/>
          </a:p>
          <a:p>
            <a:r>
              <a:rPr kumimoji="1" lang="zh-CN" altLang="en-US" dirty="0" smtClean="0"/>
              <a:t>普通的</a:t>
            </a:r>
            <a:r>
              <a:rPr kumimoji="1" lang="en-US" altLang="zh-CN" sz="1200" b="0" kern="1200" dirty="0" smtClean="0">
                <a:solidFill>
                  <a:schemeClr val="tx1"/>
                </a:solidFill>
                <a:effectLst/>
                <a:latin typeface="+mn-lt"/>
                <a:ea typeface="+mn-ea"/>
                <a:cs typeface="+mn-cs"/>
              </a:rPr>
              <a:t>Rasterization</a:t>
            </a:r>
            <a:r>
              <a:rPr kumimoji="1" lang="zh-CN" altLang="en-US" sz="1200" b="0" kern="1200" dirty="0" smtClean="0">
                <a:solidFill>
                  <a:schemeClr val="tx1"/>
                </a:solidFill>
                <a:effectLst/>
                <a:latin typeface="+mn-lt"/>
                <a:ea typeface="+mn-ea"/>
                <a:cs typeface="+mn-cs"/>
              </a:rPr>
              <a:t>是处理最距离</a:t>
            </a:r>
            <a:r>
              <a:rPr kumimoji="1" lang="en-US" altLang="zh-CN" sz="1200" b="0" kern="1200" dirty="0" smtClean="0">
                <a:solidFill>
                  <a:schemeClr val="tx1"/>
                </a:solidFill>
                <a:effectLst/>
                <a:latin typeface="+mn-lt"/>
                <a:ea typeface="+mn-ea"/>
                <a:cs typeface="+mn-cs"/>
              </a:rPr>
              <a:t>Camera</a:t>
            </a:r>
            <a:r>
              <a:rPr kumimoji="1" lang="zh-CN" altLang="en-US" sz="1200" b="0" kern="1200" dirty="0" smtClean="0">
                <a:solidFill>
                  <a:schemeClr val="tx1"/>
                </a:solidFill>
                <a:effectLst/>
                <a:latin typeface="+mn-lt"/>
                <a:ea typeface="+mn-ea"/>
                <a:cs typeface="+mn-cs"/>
              </a:rPr>
              <a:t>最近的</a:t>
            </a:r>
            <a:r>
              <a:rPr kumimoji="1" lang="en-US" altLang="zh-CN" sz="1200" b="0" kern="1200" dirty="0" smtClean="0">
                <a:solidFill>
                  <a:schemeClr val="tx1"/>
                </a:solidFill>
                <a:effectLst/>
                <a:latin typeface="+mn-lt"/>
                <a:ea typeface="+mn-ea"/>
                <a:cs typeface="+mn-cs"/>
              </a:rPr>
              <a:t>Fragment</a:t>
            </a:r>
            <a:r>
              <a:rPr kumimoji="1" lang="zh-CN" altLang="en-US" sz="1200" b="0" kern="1200" dirty="0" smtClean="0">
                <a:solidFill>
                  <a:schemeClr val="tx1"/>
                </a:solidFill>
                <a:effectLst/>
                <a:latin typeface="+mn-lt"/>
                <a:ea typeface="+mn-ea"/>
                <a:cs typeface="+mn-cs"/>
              </a:rPr>
              <a:t>的颜色，而</a:t>
            </a:r>
            <a:r>
              <a:rPr kumimoji="1" lang="en-US" altLang="ja-JP" dirty="0" smtClean="0"/>
              <a:t>Ray</a:t>
            </a:r>
            <a:r>
              <a:rPr kumimoji="1" lang="ja-JP" altLang="en-US" dirty="0" smtClean="0"/>
              <a:t> </a:t>
            </a:r>
            <a:r>
              <a:rPr kumimoji="1" lang="en-US" altLang="ja-JP" dirty="0" smtClean="0"/>
              <a:t>Bundle</a:t>
            </a:r>
            <a:r>
              <a:rPr kumimoji="1" lang="ja-JP" altLang="en-US" dirty="0" smtClean="0"/>
              <a:t> </a:t>
            </a:r>
            <a:r>
              <a:rPr kumimoji="1" lang="en-US" altLang="ja-JP" dirty="0" smtClean="0"/>
              <a:t>Tracing</a:t>
            </a:r>
            <a:r>
              <a:rPr kumimoji="1" lang="zh-CN" altLang="en-US" dirty="0" smtClean="0"/>
              <a:t>的情况是全部场景都要</a:t>
            </a:r>
            <a:r>
              <a:rPr kumimoji="1" lang="en-US" altLang="zh-CN" sz="1200" b="0" kern="1200" dirty="0" smtClean="0">
                <a:solidFill>
                  <a:schemeClr val="tx1"/>
                </a:solidFill>
                <a:effectLst/>
                <a:latin typeface="+mn-lt"/>
                <a:ea typeface="+mn-ea"/>
                <a:cs typeface="+mn-cs"/>
              </a:rPr>
              <a:t>Rasterization</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24</a:t>
            </a:fld>
            <a:endParaRPr lang="ja-JP" altLang="en-US"/>
          </a:p>
        </p:txBody>
      </p:sp>
    </p:spTree>
    <p:extLst>
      <p:ext uri="{BB962C8B-B14F-4D97-AF65-F5344CB8AC3E}">
        <p14:creationId xmlns:p14="http://schemas.microsoft.com/office/powerpoint/2010/main" val="3260597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lnSpcReduction="10000"/>
          </a:bodyPr>
          <a:lstStyle/>
          <a:p>
            <a:r>
              <a:rPr kumimoji="1" lang="zh-CN" altLang="en-US" dirty="0" smtClean="0"/>
              <a:t>全部</a:t>
            </a:r>
            <a:r>
              <a:rPr kumimoji="1" lang="en-US" altLang="zh-CN" sz="1200" b="0" kern="1200" dirty="0" smtClean="0">
                <a:solidFill>
                  <a:schemeClr val="tx1"/>
                </a:solidFill>
                <a:effectLst/>
                <a:latin typeface="+mn-lt"/>
                <a:ea typeface="+mn-ea"/>
                <a:cs typeface="+mn-cs"/>
              </a:rPr>
              <a:t>rasterization</a:t>
            </a:r>
            <a:r>
              <a:rPr kumimoji="1" lang="zh-CN" altLang="en-US" sz="1200" b="0" kern="1200" dirty="0" smtClean="0">
                <a:solidFill>
                  <a:schemeClr val="tx1"/>
                </a:solidFill>
                <a:effectLst/>
                <a:latin typeface="+mn-lt"/>
                <a:ea typeface="+mn-ea"/>
                <a:cs typeface="+mn-cs"/>
              </a:rPr>
              <a:t>、是怎么一回事呢</a:t>
            </a:r>
            <a:endParaRPr kumimoji="1" lang="en-US" altLang="ja-JP" dirty="0" smtClean="0"/>
          </a:p>
          <a:p>
            <a:r>
              <a:rPr kumimoji="1" lang="zh-CN" altLang="en-US" dirty="0" smtClean="0"/>
              <a:t>和</a:t>
            </a:r>
            <a:r>
              <a:rPr kumimoji="1" lang="en-US" altLang="zh-CN" dirty="0" smtClean="0"/>
              <a:t>Z</a:t>
            </a:r>
            <a:r>
              <a:rPr kumimoji="1" lang="zh-CN" altLang="en-US" dirty="0" smtClean="0"/>
              <a:t>值和正反无关，全部都处理。</a:t>
            </a:r>
            <a:endParaRPr kumimoji="1" lang="en-US" altLang="ja-JP" dirty="0" smtClean="0"/>
          </a:p>
          <a:p>
            <a:r>
              <a:rPr kumimoji="1" lang="zh-CN" altLang="en-US" dirty="0" smtClean="0"/>
              <a:t>这样会认为在一个</a:t>
            </a:r>
            <a:r>
              <a:rPr kumimoji="1" lang="en-US" altLang="zh-CN" dirty="0" smtClean="0"/>
              <a:t>Pixel</a:t>
            </a:r>
            <a:r>
              <a:rPr kumimoji="1" lang="zh-CN" altLang="en-US" dirty="0" smtClean="0"/>
              <a:t>上有多个</a:t>
            </a:r>
            <a:r>
              <a:rPr kumimoji="1" lang="en-US" altLang="zh-CN" dirty="0" smtClean="0"/>
              <a:t>Fragment</a:t>
            </a:r>
            <a:r>
              <a:rPr kumimoji="1" lang="zh-CN" altLang="en-US" dirty="0" smtClean="0"/>
              <a:t>重叠的。</a:t>
            </a:r>
            <a:endParaRPr kumimoji="1" lang="en-US" altLang="ja-JP" dirty="0" smtClean="0"/>
          </a:p>
          <a:p>
            <a:r>
              <a:rPr kumimoji="1" lang="zh-CN" altLang="en-US" dirty="0" smtClean="0"/>
              <a:t>屏幕的</a:t>
            </a:r>
            <a:r>
              <a:rPr kumimoji="1" lang="en-US" altLang="zh-CN" dirty="0" smtClean="0"/>
              <a:t>Pixel</a:t>
            </a:r>
            <a:r>
              <a:rPr kumimoji="1" lang="zh-CN" altLang="en-US" dirty="0" smtClean="0"/>
              <a:t>并没有保存</a:t>
            </a:r>
            <a:r>
              <a:rPr kumimoji="1" lang="en-US" altLang="zh-CN" dirty="0" smtClean="0"/>
              <a:t>Color</a:t>
            </a:r>
            <a:r>
              <a:rPr kumimoji="1" lang="zh-CN" altLang="en-US" dirty="0" smtClean="0"/>
              <a:t>，而是</a:t>
            </a:r>
            <a:r>
              <a:rPr kumimoji="1" lang="en-US" altLang="ja-JP" dirty="0" err="1" smtClean="0"/>
              <a:t>LinkedList</a:t>
            </a:r>
            <a:r>
              <a:rPr kumimoji="1" lang="zh-CN" altLang="en-US" dirty="0" smtClean="0"/>
              <a:t>。</a:t>
            </a:r>
            <a:endParaRPr kumimoji="1" lang="en-US" altLang="ja-JP" dirty="0" smtClean="0"/>
          </a:p>
          <a:p>
            <a:endParaRPr kumimoji="1" lang="en-US" altLang="ja-JP" dirty="0" smtClean="0"/>
          </a:p>
          <a:p>
            <a:r>
              <a:rPr kumimoji="1" lang="zh-CN" altLang="en-US" dirty="0" smtClean="0"/>
              <a:t>不知道您是不是知道</a:t>
            </a:r>
            <a:r>
              <a:rPr kumimoji="1" lang="en-US" altLang="ja-JP" dirty="0" smtClean="0"/>
              <a:t>OIT</a:t>
            </a:r>
            <a:r>
              <a:rPr kumimoji="1" lang="en-US" altLang="ja-JP" baseline="0" dirty="0" smtClean="0"/>
              <a:t> (Order Independent Transparency)</a:t>
            </a:r>
            <a:r>
              <a:rPr kumimoji="1" lang="zh-CN" altLang="en-US" baseline="0" dirty="0" smtClean="0"/>
              <a:t>、和</a:t>
            </a:r>
            <a:r>
              <a:rPr kumimoji="1" lang="en-US" altLang="ja-JP" baseline="0" dirty="0" smtClean="0"/>
              <a:t>OIT</a:t>
            </a:r>
            <a:r>
              <a:rPr kumimoji="1" lang="zh-CN" altLang="en-US" baseline="0" dirty="0" smtClean="0"/>
              <a:t>使用的是相似的方法。</a:t>
            </a:r>
            <a:endParaRPr kumimoji="1" lang="en-US" altLang="ja-JP" dirty="0" smtClean="0"/>
          </a:p>
          <a:p>
            <a:endParaRPr kumimoji="1" lang="en-US" altLang="ja-JP" dirty="0" smtClean="0"/>
          </a:p>
          <a:p>
            <a:r>
              <a:rPr kumimoji="1" lang="zh-CN" altLang="en-US" dirty="0" smtClean="0"/>
              <a:t>这个图例里，关注屏幕上的两个</a:t>
            </a:r>
            <a:r>
              <a:rPr kumimoji="1" lang="en-US" altLang="zh-CN" dirty="0" smtClean="0"/>
              <a:t>Pixel</a:t>
            </a:r>
            <a:r>
              <a:rPr kumimoji="1" lang="zh-CN" altLang="en-US" dirty="0" smtClean="0"/>
              <a:t>。</a:t>
            </a:r>
            <a:endParaRPr kumimoji="1" lang="en-US" altLang="ja-JP" dirty="0" smtClean="0"/>
          </a:p>
          <a:p>
            <a:r>
              <a:rPr kumimoji="1" lang="zh-CN" altLang="en-US" dirty="0" smtClean="0"/>
              <a:t>上面的</a:t>
            </a:r>
            <a:r>
              <a:rPr kumimoji="1" lang="en-US" altLang="zh-CN" dirty="0" smtClean="0"/>
              <a:t>Pixel</a:t>
            </a:r>
            <a:r>
              <a:rPr kumimoji="1" lang="zh-CN" altLang="en-US" dirty="0" smtClean="0"/>
              <a:t>对箱子的天花板和左侧</a:t>
            </a:r>
            <a:r>
              <a:rPr kumimoji="1" lang="en-US" altLang="zh-CN" sz="1200" b="0" kern="1200" dirty="0" smtClean="0">
                <a:solidFill>
                  <a:schemeClr val="tx1"/>
                </a:solidFill>
                <a:effectLst/>
                <a:latin typeface="+mn-lt"/>
                <a:ea typeface="+mn-ea"/>
                <a:cs typeface="+mn-cs"/>
              </a:rPr>
              <a:t>rasterize</a:t>
            </a:r>
            <a:r>
              <a:rPr kumimoji="1" lang="zh-CN" altLang="en-US" sz="1200" b="0" kern="1200" dirty="0" smtClean="0">
                <a:solidFill>
                  <a:schemeClr val="tx1"/>
                </a:solidFill>
                <a:effectLst/>
                <a:latin typeface="+mn-lt"/>
                <a:ea typeface="+mn-ea"/>
                <a:cs typeface="+mn-cs"/>
              </a:rPr>
              <a:t>的长度</a:t>
            </a:r>
            <a:r>
              <a:rPr kumimoji="1" lang="en-US" altLang="zh-CN" sz="1200" b="0" kern="1200" dirty="0" smtClean="0">
                <a:solidFill>
                  <a:schemeClr val="tx1"/>
                </a:solidFill>
                <a:effectLst/>
                <a:latin typeface="+mn-lt"/>
                <a:ea typeface="+mn-ea"/>
                <a:cs typeface="+mn-cs"/>
              </a:rPr>
              <a:t>2</a:t>
            </a:r>
            <a:r>
              <a:rPr kumimoji="1" lang="zh-CN" altLang="en-US" sz="1200" b="0" kern="1200" dirty="0" smtClean="0">
                <a:solidFill>
                  <a:schemeClr val="tx1"/>
                </a:solidFill>
                <a:effectLst/>
                <a:latin typeface="+mn-lt"/>
                <a:ea typeface="+mn-ea"/>
                <a:cs typeface="+mn-cs"/>
              </a:rPr>
              <a:t>个</a:t>
            </a:r>
            <a:r>
              <a:rPr kumimoji="1" lang="en-US" altLang="ja-JP" dirty="0" err="1" smtClean="0"/>
              <a:t>LinkedList</a:t>
            </a:r>
            <a:r>
              <a:rPr kumimoji="1" lang="zh-CN" altLang="en-US" dirty="0" smtClean="0"/>
              <a:t>。</a:t>
            </a:r>
            <a:endParaRPr kumimoji="1" lang="en-US" altLang="ja-JP" dirty="0" smtClean="0"/>
          </a:p>
          <a:p>
            <a:r>
              <a:rPr kumimoji="1" lang="zh-CN" altLang="en-US" dirty="0" smtClean="0"/>
              <a:t>下面的</a:t>
            </a:r>
            <a:r>
              <a:rPr kumimoji="1" lang="en-US" altLang="zh-CN" dirty="0" smtClean="0"/>
              <a:t>Pixel</a:t>
            </a:r>
            <a:r>
              <a:rPr kumimoji="1" lang="zh-CN" altLang="en-US" dirty="0" smtClean="0"/>
              <a:t>是一共有</a:t>
            </a:r>
            <a:r>
              <a:rPr kumimoji="1" lang="en-US" altLang="zh-CN" dirty="0" smtClean="0"/>
              <a:t>6</a:t>
            </a:r>
            <a:r>
              <a:rPr kumimoji="1" lang="zh-CN" altLang="en-US" dirty="0" smtClean="0"/>
              <a:t>个</a:t>
            </a:r>
            <a:r>
              <a:rPr kumimoji="1" lang="en-US" altLang="zh-CN" dirty="0" smtClean="0"/>
              <a:t>Node(</a:t>
            </a:r>
            <a:r>
              <a:rPr kumimoji="1" lang="zh-CN" altLang="en-US" dirty="0" smtClean="0"/>
              <a:t>节点</a:t>
            </a:r>
            <a:r>
              <a:rPr kumimoji="1" lang="en-US" altLang="zh-CN" dirty="0" smtClean="0"/>
              <a:t>)</a:t>
            </a:r>
            <a:r>
              <a:rPr kumimoji="1" lang="zh-CN" altLang="en-US" dirty="0" smtClean="0"/>
              <a:t>的</a:t>
            </a:r>
            <a:r>
              <a:rPr kumimoji="1" lang="en-US" altLang="ja-JP" dirty="0" err="1" smtClean="0"/>
              <a:t>LinkedList</a:t>
            </a:r>
            <a:r>
              <a:rPr kumimoji="1" lang="zh-CN" altLang="en-US" dirty="0" smtClean="0"/>
              <a:t>。</a:t>
            </a:r>
            <a:endParaRPr kumimoji="1" lang="en-US" altLang="zh-CN" dirty="0" smtClean="0"/>
          </a:p>
          <a:p>
            <a:r>
              <a:rPr kumimoji="1" lang="zh-CN" altLang="en-US" dirty="0" smtClean="0"/>
              <a:t>把屏幕的全部</a:t>
            </a:r>
            <a:r>
              <a:rPr kumimoji="1" lang="en-US" altLang="zh-CN" dirty="0" smtClean="0"/>
              <a:t>Pixel</a:t>
            </a:r>
            <a:r>
              <a:rPr kumimoji="1" lang="zh-CN" altLang="en-US" dirty="0" smtClean="0"/>
              <a:t>做出这种</a:t>
            </a:r>
            <a:r>
              <a:rPr kumimoji="1" lang="en-US" altLang="zh-CN" dirty="0" err="1" smtClean="0"/>
              <a:t>L</a:t>
            </a:r>
            <a:r>
              <a:rPr kumimoji="1" lang="en-US" altLang="ja-JP" dirty="0" err="1" smtClean="0"/>
              <a:t>inkedList</a:t>
            </a:r>
            <a:r>
              <a:rPr kumimoji="1" lang="zh-CN" altLang="en-US" dirty="0" smtClean="0"/>
              <a:t>来。</a:t>
            </a:r>
            <a:endParaRPr kumimoji="1" lang="en-US" altLang="ja-JP" dirty="0" smtClean="0"/>
          </a:p>
          <a:p>
            <a:r>
              <a:rPr kumimoji="1" lang="zh-CN" altLang="en-US" dirty="0" smtClean="0"/>
              <a:t>全体场景的平行投影</a:t>
            </a:r>
            <a:r>
              <a:rPr kumimoji="1" lang="en-US" altLang="zh-CN" sz="1200" b="0" kern="1200" dirty="0" smtClean="0">
                <a:solidFill>
                  <a:schemeClr val="tx1"/>
                </a:solidFill>
                <a:effectLst/>
                <a:latin typeface="+mn-lt"/>
                <a:ea typeface="+mn-ea"/>
                <a:cs typeface="+mn-cs"/>
              </a:rPr>
              <a:t>rasterize</a:t>
            </a:r>
            <a:r>
              <a:rPr kumimoji="1" lang="zh-CN" altLang="en-US" sz="1200" b="0" kern="1200" dirty="0" smtClean="0">
                <a:solidFill>
                  <a:schemeClr val="tx1"/>
                </a:solidFill>
                <a:effectLst/>
                <a:latin typeface="+mn-lt"/>
                <a:ea typeface="+mn-ea"/>
                <a:cs typeface="+mn-cs"/>
              </a:rPr>
              <a:t>结束，屏幕上每个</a:t>
            </a:r>
            <a:r>
              <a:rPr kumimoji="1" lang="en-US" altLang="zh-CN" sz="1200" b="0" kern="1200" dirty="0" smtClean="0">
                <a:solidFill>
                  <a:schemeClr val="tx1"/>
                </a:solidFill>
                <a:effectLst/>
                <a:latin typeface="+mn-lt"/>
                <a:ea typeface="+mn-ea"/>
                <a:cs typeface="+mn-cs"/>
              </a:rPr>
              <a:t>Pixel</a:t>
            </a:r>
            <a:r>
              <a:rPr kumimoji="1" lang="zh-CN" altLang="en-US" sz="1200" b="0" kern="1200" dirty="0" smtClean="0">
                <a:solidFill>
                  <a:schemeClr val="tx1"/>
                </a:solidFill>
                <a:effectLst/>
                <a:latin typeface="+mn-lt"/>
                <a:ea typeface="+mn-ea"/>
                <a:cs typeface="+mn-cs"/>
              </a:rPr>
              <a:t>就会就做</a:t>
            </a:r>
            <a:r>
              <a:rPr kumimoji="1" lang="en-US" altLang="zh-CN" sz="1200" b="0" kern="1200" dirty="0" err="1" smtClean="0">
                <a:solidFill>
                  <a:schemeClr val="tx1"/>
                </a:solidFill>
                <a:effectLst/>
                <a:latin typeface="+mn-lt"/>
                <a:ea typeface="+mn-ea"/>
                <a:cs typeface="+mn-cs"/>
              </a:rPr>
              <a:t>LinkList</a:t>
            </a:r>
            <a:r>
              <a:rPr kumimoji="1" lang="zh-CN" altLang="en-US" sz="1200" b="0" kern="1200" dirty="0" smtClean="0">
                <a:solidFill>
                  <a:schemeClr val="tx1"/>
                </a:solidFill>
                <a:effectLst/>
                <a:latin typeface="+mn-lt"/>
                <a:ea typeface="+mn-ea"/>
                <a:cs typeface="+mn-cs"/>
              </a:rPr>
              <a:t>。</a:t>
            </a:r>
            <a:endParaRPr kumimoji="1" lang="en-US" altLang="ja-JP" dirty="0" smtClean="0"/>
          </a:p>
          <a:p>
            <a:endParaRPr kumimoji="1" lang="en-US" altLang="ja-JP" dirty="0" smtClean="0"/>
          </a:p>
          <a:p>
            <a:r>
              <a:rPr kumimoji="1" lang="zh-CN" altLang="en-US" dirty="0" smtClean="0"/>
              <a:t>保存的</a:t>
            </a:r>
            <a:r>
              <a:rPr kumimoji="1" lang="en-US" altLang="ja-JP" dirty="0" err="1" smtClean="0"/>
              <a:t>LinkedList</a:t>
            </a:r>
            <a:r>
              <a:rPr kumimoji="1" lang="ja-JP" altLang="en-US" dirty="0" smtClean="0"/>
              <a:t> </a:t>
            </a:r>
            <a:r>
              <a:rPr kumimoji="1" lang="zh-CN" altLang="en-US" dirty="0" smtClean="0"/>
              <a:t>的</a:t>
            </a:r>
            <a:r>
              <a:rPr kumimoji="1" lang="en-US" altLang="zh-CN" dirty="0" smtClean="0"/>
              <a:t>node</a:t>
            </a:r>
            <a:r>
              <a:rPr kumimoji="1" lang="zh-CN" altLang="en-US" dirty="0" smtClean="0"/>
              <a:t>的结构体在右上。</a:t>
            </a:r>
            <a:endParaRPr kumimoji="1" lang="en-US" altLang="ja-JP" dirty="0" smtClean="0"/>
          </a:p>
          <a:p>
            <a:r>
              <a:rPr kumimoji="1" lang="zh-CN" altLang="en-US" dirty="0" smtClean="0"/>
              <a:t>首先是</a:t>
            </a:r>
            <a:r>
              <a:rPr kumimoji="1" lang="en-US" altLang="zh-CN" dirty="0" smtClean="0"/>
              <a:t>Z</a:t>
            </a:r>
            <a:r>
              <a:rPr kumimoji="1" lang="zh-CN" altLang="en-US" dirty="0" smtClean="0"/>
              <a:t>值，保存为</a:t>
            </a:r>
            <a:r>
              <a:rPr kumimoji="1" lang="en-US" altLang="zh-CN" dirty="0" smtClean="0"/>
              <a:t>float</a:t>
            </a:r>
            <a:r>
              <a:rPr kumimoji="1" lang="zh-CN" altLang="en-US" dirty="0" smtClean="0"/>
              <a:t>型。面的方面，因为面的朝向情报是</a:t>
            </a:r>
            <a:r>
              <a:rPr kumimoji="1" lang="en-US" altLang="zh-CN" dirty="0" smtClean="0"/>
              <a:t>1bit</a:t>
            </a:r>
            <a:r>
              <a:rPr kumimoji="1" lang="zh-CN" altLang="en-US" dirty="0" smtClean="0"/>
              <a:t>， 利用</a:t>
            </a:r>
            <a:r>
              <a:rPr kumimoji="1" lang="en-US" altLang="zh-CN" dirty="0" smtClean="0"/>
              <a:t>Z</a:t>
            </a:r>
            <a:r>
              <a:rPr kumimoji="1" lang="zh-CN" altLang="en-US" dirty="0" smtClean="0"/>
              <a:t>值的符号位来保存</a:t>
            </a:r>
            <a:endParaRPr kumimoji="1" lang="en-US" altLang="ja-JP" dirty="0" smtClean="0"/>
          </a:p>
          <a:p>
            <a:r>
              <a:rPr kumimoji="1" lang="zh-CN" altLang="en-US" dirty="0" smtClean="0"/>
              <a:t>然后是颜色、亮度值。</a:t>
            </a:r>
            <a:endParaRPr kumimoji="1" lang="en-US" altLang="ja-JP" dirty="0" smtClean="0"/>
          </a:p>
          <a:p>
            <a:r>
              <a:rPr kumimoji="1" lang="zh-CN" altLang="en-US" dirty="0" smtClean="0"/>
              <a:t>最后因为是</a:t>
            </a:r>
            <a:r>
              <a:rPr kumimoji="1" lang="en-US" altLang="ja-JP" dirty="0" err="1" smtClean="0"/>
              <a:t>LinkedList</a:t>
            </a:r>
            <a:r>
              <a:rPr kumimoji="1" lang="ja-JP" altLang="en-US" dirty="0" smtClean="0"/>
              <a:t> </a:t>
            </a:r>
            <a:r>
              <a:rPr kumimoji="1" lang="zh-CN" altLang="en-US" dirty="0" smtClean="0"/>
              <a:t>，下一个</a:t>
            </a:r>
            <a:r>
              <a:rPr kumimoji="1" lang="en-US" altLang="zh-CN" dirty="0" smtClean="0"/>
              <a:t>node</a:t>
            </a:r>
            <a:r>
              <a:rPr kumimoji="1" lang="zh-CN" altLang="en-US" dirty="0" smtClean="0"/>
              <a:t>的</a:t>
            </a:r>
            <a:r>
              <a:rPr kumimoji="1" lang="en-US" altLang="zh-CN" dirty="0" smtClean="0"/>
              <a:t>Index</a:t>
            </a:r>
            <a:r>
              <a:rPr kumimoji="1" lang="zh-CN" altLang="en-US" dirty="0" smtClean="0"/>
              <a:t>是</a:t>
            </a:r>
            <a:r>
              <a:rPr kumimoji="1" lang="en-US" altLang="zh-CN" dirty="0" smtClean="0"/>
              <a:t>32bit</a:t>
            </a:r>
            <a:endParaRPr kumimoji="1" lang="en-US" altLang="ja-JP" dirty="0" smtClean="0"/>
          </a:p>
          <a:p>
            <a:endParaRPr kumimoji="1" lang="en-US" altLang="ja-JP" dirty="0" smtClean="0"/>
          </a:p>
          <a:p>
            <a:r>
              <a:rPr kumimoji="1" lang="zh-CN" altLang="en-US" dirty="0" smtClean="0"/>
              <a:t>这里要注意的是，</a:t>
            </a:r>
            <a:r>
              <a:rPr kumimoji="1" lang="en-US" altLang="ja-JP" dirty="0" err="1" smtClean="0"/>
              <a:t>LinkedList</a:t>
            </a:r>
            <a:r>
              <a:rPr kumimoji="1" lang="zh-CN" altLang="en-US" dirty="0" smtClean="0"/>
              <a:t>的</a:t>
            </a:r>
            <a:r>
              <a:rPr kumimoji="1" lang="en-US" altLang="zh-CN" dirty="0" smtClean="0"/>
              <a:t>Node</a:t>
            </a:r>
            <a:r>
              <a:rPr kumimoji="1" lang="zh-CN" altLang="en-US" dirty="0" smtClean="0"/>
              <a:t>顺序基于</a:t>
            </a:r>
            <a:r>
              <a:rPr kumimoji="1" lang="en-US" altLang="zh-CN" sz="1200" b="0" kern="1200" dirty="0" smtClean="0">
                <a:solidFill>
                  <a:schemeClr val="tx1"/>
                </a:solidFill>
                <a:effectLst/>
                <a:latin typeface="+mn-lt"/>
                <a:ea typeface="+mn-ea"/>
                <a:cs typeface="+mn-cs"/>
              </a:rPr>
              <a:t>rasterize</a:t>
            </a:r>
            <a:r>
              <a:rPr kumimoji="1" lang="zh-CN" altLang="en-US" sz="1200" b="0" kern="1200" dirty="0" smtClean="0">
                <a:solidFill>
                  <a:schemeClr val="tx1"/>
                </a:solidFill>
                <a:effectLst/>
                <a:latin typeface="+mn-lt"/>
                <a:ea typeface="+mn-ea"/>
                <a:cs typeface="+mn-cs"/>
              </a:rPr>
              <a:t>的顺序。并不是按</a:t>
            </a:r>
            <a:r>
              <a:rPr kumimoji="1" lang="en-US" altLang="zh-CN" sz="1200" b="0" kern="1200" dirty="0" smtClean="0">
                <a:solidFill>
                  <a:schemeClr val="tx1"/>
                </a:solidFill>
                <a:effectLst/>
                <a:latin typeface="+mn-lt"/>
                <a:ea typeface="+mn-ea"/>
                <a:cs typeface="+mn-cs"/>
              </a:rPr>
              <a:t>Z</a:t>
            </a:r>
            <a:r>
              <a:rPr kumimoji="1" lang="zh-CN" altLang="en-US" sz="1200" b="0" kern="1200" dirty="0" smtClean="0">
                <a:solidFill>
                  <a:schemeClr val="tx1"/>
                </a:solidFill>
                <a:effectLst/>
                <a:latin typeface="+mn-lt"/>
                <a:ea typeface="+mn-ea"/>
                <a:cs typeface="+mn-cs"/>
              </a:rPr>
              <a:t>值排序的</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25</a:t>
            </a:fld>
            <a:endParaRPr lang="ja-JP" altLang="en-US"/>
          </a:p>
        </p:txBody>
      </p:sp>
    </p:spTree>
    <p:extLst>
      <p:ext uri="{BB962C8B-B14F-4D97-AF65-F5344CB8AC3E}">
        <p14:creationId xmlns:p14="http://schemas.microsoft.com/office/powerpoint/2010/main" val="2977082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这个</a:t>
            </a:r>
            <a:r>
              <a:rPr kumimoji="1" lang="en-US" altLang="ja-JP" dirty="0" err="1" smtClean="0"/>
              <a:t>LinkedList</a:t>
            </a:r>
            <a:r>
              <a:rPr kumimoji="1" lang="zh-CN" altLang="en-US" dirty="0" smtClean="0"/>
              <a:t>如何保存的？</a:t>
            </a:r>
            <a:endParaRPr kumimoji="1" lang="en-US" altLang="ja-JP" dirty="0" smtClean="0"/>
          </a:p>
          <a:p>
            <a:r>
              <a:rPr kumimoji="1" lang="zh-CN" altLang="en-US" dirty="0" smtClean="0"/>
              <a:t>每个</a:t>
            </a:r>
            <a:r>
              <a:rPr kumimoji="1" lang="en-US" altLang="zh-CN" dirty="0" smtClean="0"/>
              <a:t>Pixel</a:t>
            </a:r>
            <a:r>
              <a:rPr kumimoji="1" lang="zh-CN" altLang="en-US" dirty="0" smtClean="0"/>
              <a:t>的</a:t>
            </a:r>
            <a:r>
              <a:rPr kumimoji="1" lang="en-US" altLang="ja-JP" dirty="0" err="1" smtClean="0"/>
              <a:t>LinkedList</a:t>
            </a:r>
            <a:r>
              <a:rPr kumimoji="1" lang="zh-CN" altLang="en-US" dirty="0" smtClean="0"/>
              <a:t>，是使用</a:t>
            </a:r>
            <a:r>
              <a:rPr kumimoji="1" lang="en-US" altLang="ja-JP" dirty="0" smtClean="0"/>
              <a:t>DirectX11</a:t>
            </a:r>
            <a:r>
              <a:rPr kumimoji="1" lang="zh-CN" altLang="en-US" dirty="0" smtClean="0"/>
              <a:t>的</a:t>
            </a:r>
            <a:r>
              <a:rPr kumimoji="1" lang="en-US" altLang="ja-JP" dirty="0" smtClean="0"/>
              <a:t>UAV</a:t>
            </a:r>
            <a:r>
              <a:rPr kumimoji="1" lang="zh-CN" altLang="en-US" dirty="0" smtClean="0"/>
              <a:t>的概念来保存。</a:t>
            </a:r>
            <a:endParaRPr kumimoji="1" lang="en-US" altLang="ja-JP" dirty="0" smtClean="0"/>
          </a:p>
          <a:p>
            <a:endParaRPr kumimoji="1" lang="en-US" altLang="ja-JP" dirty="0" smtClean="0"/>
          </a:p>
          <a:p>
            <a:r>
              <a:rPr kumimoji="1" lang="zh-CN" altLang="en-US" baseline="0" dirty="0" smtClean="0"/>
              <a:t>左边的</a:t>
            </a:r>
            <a:r>
              <a:rPr kumimoji="1" lang="en-US" altLang="zh-CN" baseline="0" dirty="0" smtClean="0"/>
              <a:t>buffer</a:t>
            </a:r>
            <a:r>
              <a:rPr kumimoji="1" lang="zh-CN" altLang="en-US" baseline="0" dirty="0" smtClean="0"/>
              <a:t>是平行投影时对应的屏幕，称作</a:t>
            </a:r>
            <a:r>
              <a:rPr kumimoji="1" lang="en-US" altLang="ja-JP" dirty="0" smtClean="0"/>
              <a:t>Ray</a:t>
            </a:r>
            <a:r>
              <a:rPr kumimoji="1" lang="ja-JP" altLang="en-US" dirty="0" smtClean="0"/>
              <a:t> </a:t>
            </a:r>
            <a:r>
              <a:rPr kumimoji="1" lang="en-US" altLang="ja-JP" dirty="0" smtClean="0"/>
              <a:t>Bundle</a:t>
            </a:r>
            <a:r>
              <a:rPr kumimoji="1" lang="ja-JP" altLang="en-US" baseline="0" dirty="0" smtClean="0"/>
              <a:t> </a:t>
            </a:r>
            <a:r>
              <a:rPr kumimoji="1" lang="en-US" altLang="ja-JP" baseline="0" dirty="0" smtClean="0"/>
              <a:t>Header</a:t>
            </a:r>
          </a:p>
          <a:p>
            <a:r>
              <a:rPr kumimoji="1" lang="zh-CN" altLang="en-US" baseline="0" dirty="0" smtClean="0"/>
              <a:t>把</a:t>
            </a:r>
            <a:r>
              <a:rPr kumimoji="1" lang="en-US" altLang="ja-JP" dirty="0" smtClean="0"/>
              <a:t>Ray</a:t>
            </a:r>
            <a:r>
              <a:rPr kumimoji="1" lang="ja-JP" altLang="en-US" dirty="0" smtClean="0"/>
              <a:t> </a:t>
            </a:r>
            <a:r>
              <a:rPr kumimoji="1" lang="en-US" altLang="ja-JP" dirty="0" smtClean="0"/>
              <a:t>Bundle</a:t>
            </a:r>
            <a:r>
              <a:rPr kumimoji="1" lang="ja-JP" altLang="en-US" baseline="0" dirty="0" smtClean="0"/>
              <a:t> </a:t>
            </a:r>
            <a:r>
              <a:rPr kumimoji="1" lang="en-US" altLang="ja-JP" baseline="0" dirty="0" smtClean="0"/>
              <a:t>Header</a:t>
            </a:r>
            <a:r>
              <a:rPr kumimoji="1" lang="zh-CN" altLang="en-US" baseline="0" dirty="0" smtClean="0"/>
              <a:t>在</a:t>
            </a:r>
            <a:r>
              <a:rPr kumimoji="1" lang="en-US" altLang="zh-CN" baseline="0" dirty="0" err="1" smtClean="0"/>
              <a:t>RenderTarget</a:t>
            </a:r>
            <a:r>
              <a:rPr kumimoji="1" lang="zh-CN" altLang="en-US" baseline="0" dirty="0" smtClean="0"/>
              <a:t>里对场景全体做</a:t>
            </a:r>
            <a:r>
              <a:rPr kumimoji="1" lang="en-US" altLang="zh-CN" sz="1200" b="0" kern="1200" dirty="0" smtClean="0">
                <a:solidFill>
                  <a:schemeClr val="tx1"/>
                </a:solidFill>
                <a:effectLst/>
                <a:latin typeface="+mn-lt"/>
                <a:ea typeface="+mn-ea"/>
                <a:cs typeface="+mn-cs"/>
              </a:rPr>
              <a:t>rasterization</a:t>
            </a:r>
            <a:r>
              <a:rPr kumimoji="1" lang="zh-CN" altLang="en-US" sz="1200" b="0" kern="1200" dirty="0" smtClean="0">
                <a:solidFill>
                  <a:schemeClr val="tx1"/>
                </a:solidFill>
                <a:effectLst/>
                <a:latin typeface="+mn-lt"/>
                <a:ea typeface="+mn-ea"/>
                <a:cs typeface="+mn-cs"/>
              </a:rPr>
              <a:t>。</a:t>
            </a:r>
            <a:endParaRPr kumimoji="1" lang="en-US" altLang="ja-JP" baseline="0" dirty="0" smtClean="0"/>
          </a:p>
          <a:p>
            <a:r>
              <a:rPr kumimoji="1" lang="zh-CN" altLang="en-US" baseline="0" dirty="0" smtClean="0"/>
              <a:t>从每个</a:t>
            </a:r>
            <a:r>
              <a:rPr kumimoji="1" lang="en-US" altLang="zh-CN" baseline="0" dirty="0" err="1" smtClean="0"/>
              <a:t>Piexl</a:t>
            </a:r>
            <a:r>
              <a:rPr kumimoji="1" lang="zh-CN" altLang="en-US" baseline="0" dirty="0" smtClean="0"/>
              <a:t>的</a:t>
            </a:r>
            <a:r>
              <a:rPr kumimoji="1" lang="en-US" altLang="ja-JP" baseline="0" dirty="0" err="1" smtClean="0"/>
              <a:t>LinkedList</a:t>
            </a:r>
            <a:r>
              <a:rPr kumimoji="1" lang="zh-CN" altLang="en-US" baseline="0" dirty="0" smtClean="0"/>
              <a:t>的第一个</a:t>
            </a:r>
            <a:r>
              <a:rPr kumimoji="1" lang="en-US" altLang="zh-CN" baseline="0" dirty="0" smtClean="0"/>
              <a:t>Index</a:t>
            </a:r>
            <a:r>
              <a:rPr kumimoji="1" lang="zh-CN" altLang="en-US" baseline="0" dirty="0" smtClean="0"/>
              <a:t>进入</a:t>
            </a:r>
            <a:endParaRPr kumimoji="1" lang="en-US" altLang="ja-JP" baseline="0" dirty="0" smtClean="0"/>
          </a:p>
          <a:p>
            <a:endParaRPr kumimoji="1" lang="en-US" altLang="ja-JP" baseline="0" dirty="0" smtClean="0"/>
          </a:p>
          <a:p>
            <a:r>
              <a:rPr kumimoji="1" lang="zh-CN" altLang="en-US" baseline="0" dirty="0" smtClean="0"/>
              <a:t>右边是</a:t>
            </a:r>
            <a:r>
              <a:rPr kumimoji="1" lang="en-US" altLang="zh-CN" baseline="0" dirty="0" smtClean="0"/>
              <a:t>Fragment buffer</a:t>
            </a:r>
            <a:r>
              <a:rPr kumimoji="1" lang="zh-CN" altLang="en-US" baseline="0" dirty="0" smtClean="0"/>
              <a:t>、保存</a:t>
            </a:r>
            <a:r>
              <a:rPr kumimoji="1" lang="en-US" altLang="ja-JP" baseline="0" dirty="0" err="1" smtClean="0"/>
              <a:t>LinkedList</a:t>
            </a:r>
            <a:r>
              <a:rPr kumimoji="1" lang="zh-CN" altLang="en-US" baseline="0" dirty="0" smtClean="0"/>
              <a:t>的</a:t>
            </a:r>
            <a:r>
              <a:rPr kumimoji="1" lang="en-US" altLang="zh-CN" baseline="0" dirty="0" smtClean="0"/>
              <a:t>Node</a:t>
            </a:r>
            <a:r>
              <a:rPr kumimoji="1" lang="zh-CN" altLang="en-US" baseline="0" dirty="0" smtClean="0"/>
              <a:t>实体的</a:t>
            </a:r>
            <a:r>
              <a:rPr kumimoji="1" lang="en-US" altLang="zh-CN" baseline="0" dirty="0" smtClean="0"/>
              <a:t>buffer</a:t>
            </a:r>
            <a:endParaRPr kumimoji="1" lang="en-US" altLang="ja-JP" baseline="0" dirty="0" smtClean="0"/>
          </a:p>
          <a:p>
            <a:r>
              <a:rPr kumimoji="1" lang="zh-CN" altLang="en-US" baseline="0" dirty="0" smtClean="0"/>
              <a:t>因为</a:t>
            </a:r>
            <a:r>
              <a:rPr kumimoji="1" lang="en-US" altLang="ja-JP" baseline="0" dirty="0" smtClean="0"/>
              <a:t>UAV</a:t>
            </a:r>
            <a:r>
              <a:rPr kumimoji="1" lang="zh-CN" altLang="en-US" baseline="0" dirty="0" smtClean="0"/>
              <a:t>使得随机存取成为可能、可以构成</a:t>
            </a:r>
            <a:r>
              <a:rPr kumimoji="1" lang="en-US" altLang="ja-JP" baseline="0" dirty="0" err="1" smtClean="0"/>
              <a:t>LinkedList</a:t>
            </a:r>
            <a:r>
              <a:rPr kumimoji="1" lang="zh-CN" altLang="en-US" baseline="0" dirty="0" smtClean="0"/>
              <a:t>。</a:t>
            </a:r>
            <a:endParaRPr kumimoji="1" lang="en-US" altLang="ja-JP" baseline="0" dirty="0" smtClean="0"/>
          </a:p>
          <a:p>
            <a:endParaRPr kumimoji="1" lang="en-US" altLang="ja-JP" baseline="0" dirty="0" smtClean="0"/>
          </a:p>
          <a:p>
            <a:r>
              <a:rPr kumimoji="1" lang="zh-CN" altLang="en-US" baseline="0" dirty="0" smtClean="0"/>
              <a:t>像图示里的那样，</a:t>
            </a:r>
            <a:r>
              <a:rPr kumimoji="1" lang="en-US" altLang="zh-CN" sz="1200" b="0" kern="1200" dirty="0" smtClean="0">
                <a:solidFill>
                  <a:schemeClr val="tx1"/>
                </a:solidFill>
                <a:effectLst/>
                <a:latin typeface="+mn-lt"/>
                <a:ea typeface="+mn-ea"/>
                <a:cs typeface="+mn-cs"/>
              </a:rPr>
              <a:t>Pixel</a:t>
            </a:r>
            <a:r>
              <a:rPr kumimoji="1" lang="zh-CN" altLang="en-US" baseline="0" dirty="0" smtClean="0"/>
              <a:t>有</a:t>
            </a:r>
            <a:r>
              <a:rPr kumimoji="1" lang="en-US" altLang="zh-CN" baseline="0" dirty="0" smtClean="0"/>
              <a:t>3</a:t>
            </a:r>
            <a:r>
              <a:rPr kumimoji="1" lang="zh-CN" altLang="en-US" baseline="0" dirty="0" smtClean="0"/>
              <a:t>个多边形的被</a:t>
            </a:r>
            <a:r>
              <a:rPr kumimoji="1" lang="en-US" altLang="zh-CN" sz="1200" b="0" kern="1200" dirty="0" smtClean="0">
                <a:solidFill>
                  <a:schemeClr val="tx1"/>
                </a:solidFill>
                <a:effectLst/>
                <a:latin typeface="+mn-lt"/>
                <a:ea typeface="+mn-ea"/>
                <a:cs typeface="+mn-cs"/>
              </a:rPr>
              <a:t>rasterization</a:t>
            </a:r>
            <a:r>
              <a:rPr kumimoji="1" lang="zh-CN" altLang="en-US" sz="1200" b="0" kern="1200" dirty="0" smtClean="0">
                <a:solidFill>
                  <a:schemeClr val="tx1"/>
                </a:solidFill>
                <a:effectLst/>
                <a:latin typeface="+mn-lt"/>
                <a:ea typeface="+mn-ea"/>
                <a:cs typeface="+mn-cs"/>
              </a:rPr>
              <a:t>，有</a:t>
            </a:r>
            <a:r>
              <a:rPr kumimoji="1" lang="en-US" altLang="zh-CN" sz="1200" b="0" kern="1200" dirty="0" smtClean="0">
                <a:solidFill>
                  <a:schemeClr val="tx1"/>
                </a:solidFill>
                <a:effectLst/>
                <a:latin typeface="+mn-lt"/>
                <a:ea typeface="+mn-ea"/>
                <a:cs typeface="+mn-cs"/>
              </a:rPr>
              <a:t>3</a:t>
            </a:r>
            <a:r>
              <a:rPr kumimoji="1" lang="zh-CN" altLang="en-US" sz="1200" b="0" kern="1200" dirty="0" smtClean="0">
                <a:solidFill>
                  <a:schemeClr val="tx1"/>
                </a:solidFill>
                <a:effectLst/>
                <a:latin typeface="+mn-lt"/>
                <a:ea typeface="+mn-ea"/>
                <a:cs typeface="+mn-cs"/>
              </a:rPr>
              <a:t>个</a:t>
            </a:r>
            <a:r>
              <a:rPr kumimoji="1" lang="en-US" altLang="zh-CN" sz="1200" b="0" kern="1200" dirty="0" smtClean="0">
                <a:solidFill>
                  <a:schemeClr val="tx1"/>
                </a:solidFill>
                <a:effectLst/>
                <a:latin typeface="+mn-lt"/>
                <a:ea typeface="+mn-ea"/>
                <a:cs typeface="+mn-cs"/>
              </a:rPr>
              <a:t>Node</a:t>
            </a:r>
            <a:r>
              <a:rPr kumimoji="1" lang="zh-CN" altLang="en-US" sz="1200" b="0" kern="1200" dirty="0" smtClean="0">
                <a:solidFill>
                  <a:schemeClr val="tx1"/>
                </a:solidFill>
                <a:effectLst/>
                <a:latin typeface="+mn-lt"/>
                <a:ea typeface="+mn-ea"/>
                <a:cs typeface="+mn-cs"/>
              </a:rPr>
              <a:t>的</a:t>
            </a:r>
            <a:r>
              <a:rPr kumimoji="1" lang="en-US" altLang="ja-JP" baseline="0" dirty="0" err="1" smtClean="0"/>
              <a:t>LinkedList</a:t>
            </a:r>
            <a:r>
              <a:rPr kumimoji="1" lang="zh-CN" altLang="en-US" baseline="0" dirty="0" smtClean="0"/>
              <a:t>就这么连接起来了。</a:t>
            </a:r>
            <a:endParaRPr kumimoji="1" lang="en-US" altLang="ja-JP" baseline="0" dirty="0" smtClean="0"/>
          </a:p>
          <a:p>
            <a:r>
              <a:rPr kumimoji="1" lang="zh-CN" altLang="en-US" dirty="0" smtClean="0"/>
              <a:t>就这样把</a:t>
            </a:r>
            <a:r>
              <a:rPr kumimoji="1" lang="en-US" altLang="ja-JP" dirty="0" smtClean="0"/>
              <a:t>Ray</a:t>
            </a:r>
            <a:r>
              <a:rPr kumimoji="1" lang="ja-JP" altLang="en-US" dirty="0" smtClean="0"/>
              <a:t> </a:t>
            </a:r>
            <a:r>
              <a:rPr kumimoji="1" lang="en-US" altLang="ja-JP" dirty="0" smtClean="0"/>
              <a:t>Bundle</a:t>
            </a:r>
            <a:r>
              <a:rPr kumimoji="1" lang="ja-JP" altLang="en-US" dirty="0" smtClean="0"/>
              <a:t> </a:t>
            </a:r>
            <a:r>
              <a:rPr kumimoji="1" lang="en-US" altLang="zh-CN" dirty="0" smtClean="0"/>
              <a:t>Header</a:t>
            </a:r>
            <a:r>
              <a:rPr kumimoji="1" lang="zh-CN" altLang="en-US" dirty="0" smtClean="0"/>
              <a:t>的全部</a:t>
            </a:r>
            <a:r>
              <a:rPr kumimoji="1" lang="en-US" altLang="zh-CN" dirty="0" smtClean="0"/>
              <a:t>Pixel</a:t>
            </a:r>
            <a:r>
              <a:rPr kumimoji="1" lang="zh-CN" altLang="en-US" dirty="0" smtClean="0"/>
              <a:t>里把</a:t>
            </a:r>
            <a:r>
              <a:rPr kumimoji="1" lang="en-US" altLang="ja-JP" dirty="0" err="1" smtClean="0"/>
              <a:t>LinkedList</a:t>
            </a:r>
            <a:r>
              <a:rPr kumimoji="1" lang="zh-CN" altLang="en-US" dirty="0" smtClean="0"/>
              <a:t>做成了。</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26</a:t>
            </a:fld>
            <a:endParaRPr lang="ja-JP" altLang="en-US"/>
          </a:p>
        </p:txBody>
      </p:sp>
    </p:spTree>
    <p:extLst>
      <p:ext uri="{BB962C8B-B14F-4D97-AF65-F5344CB8AC3E}">
        <p14:creationId xmlns:p14="http://schemas.microsoft.com/office/powerpoint/2010/main" val="4097510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lnSpcReduction="20000"/>
          </a:bodyPr>
          <a:lstStyle/>
          <a:p>
            <a:r>
              <a:rPr kumimoji="1" lang="en-US" altLang="zh-CN" dirty="0" err="1" smtClean="0"/>
              <a:t>Shader</a:t>
            </a:r>
            <a:r>
              <a:rPr kumimoji="1" lang="en-US" altLang="zh-CN" dirty="0" smtClean="0"/>
              <a:t> code </a:t>
            </a:r>
            <a:r>
              <a:rPr kumimoji="1" lang="zh-CN" altLang="en-US" dirty="0" smtClean="0"/>
              <a:t>是这样的</a:t>
            </a:r>
            <a:endParaRPr kumimoji="1" lang="en-US" altLang="ja-JP" dirty="0" smtClean="0"/>
          </a:p>
          <a:p>
            <a:r>
              <a:rPr kumimoji="1" lang="zh-CN" altLang="en-US" dirty="0" smtClean="0"/>
              <a:t>主要部分的摘要</a:t>
            </a:r>
            <a:endParaRPr kumimoji="1" lang="en-US" altLang="ja-JP" dirty="0" smtClean="0"/>
          </a:p>
          <a:p>
            <a:endParaRPr kumimoji="1" lang="en-US" altLang="ja-JP" dirty="0" smtClean="0"/>
          </a:p>
          <a:p>
            <a:r>
              <a:rPr kumimoji="1" lang="zh-CN" altLang="en-US" dirty="0" smtClean="0"/>
              <a:t>做的这些比较简单的。</a:t>
            </a:r>
            <a:endParaRPr kumimoji="1" lang="en-US" altLang="ja-JP" dirty="0" smtClean="0"/>
          </a:p>
          <a:p>
            <a:endParaRPr kumimoji="1" lang="en-US" altLang="ja-JP" dirty="0" smtClean="0"/>
          </a:p>
          <a:p>
            <a:r>
              <a:rPr kumimoji="1" lang="zh-CN" altLang="en-US" dirty="0" smtClean="0"/>
              <a:t>最上面是</a:t>
            </a:r>
            <a:r>
              <a:rPr kumimoji="1" lang="en-US" altLang="zh-CN" dirty="0" smtClean="0"/>
              <a:t>buffer</a:t>
            </a:r>
            <a:r>
              <a:rPr kumimoji="1" lang="zh-CN" altLang="en-US" dirty="0" smtClean="0"/>
              <a:t>的定义</a:t>
            </a:r>
            <a:endParaRPr kumimoji="1" lang="en-US" altLang="ja-JP" dirty="0" smtClean="0"/>
          </a:p>
          <a:p>
            <a:r>
              <a:rPr kumimoji="1" lang="zh-CN" altLang="en-US" dirty="0" smtClean="0"/>
              <a:t>把存放</a:t>
            </a:r>
            <a:r>
              <a:rPr kumimoji="1" lang="en-US" altLang="ja-JP" dirty="0" err="1" smtClean="0"/>
              <a:t>LinkedList</a:t>
            </a:r>
            <a:r>
              <a:rPr kumimoji="1" lang="en-US" altLang="ja-JP" dirty="0" smtClean="0"/>
              <a:t> </a:t>
            </a:r>
            <a:r>
              <a:rPr kumimoji="1" lang="en-US" altLang="zh-CN" dirty="0" smtClean="0"/>
              <a:t>Node</a:t>
            </a:r>
            <a:r>
              <a:rPr kumimoji="1" lang="zh-CN" altLang="en-US" dirty="0" smtClean="0"/>
              <a:t>的实体的</a:t>
            </a:r>
            <a:r>
              <a:rPr kumimoji="1" lang="en-US" altLang="ja-JP" dirty="0" smtClean="0"/>
              <a:t>Fragment </a:t>
            </a:r>
            <a:r>
              <a:rPr kumimoji="1" lang="en-US" altLang="zh-CN" dirty="0" smtClean="0"/>
              <a:t>buffer</a:t>
            </a:r>
            <a:r>
              <a:rPr kumimoji="1" lang="zh-CN" altLang="en-US" dirty="0" smtClean="0"/>
              <a:t>用</a:t>
            </a:r>
            <a:r>
              <a:rPr kumimoji="1" lang="en-US" altLang="ja-JP" dirty="0" err="1" smtClean="0"/>
              <a:t>StructuredBuffer</a:t>
            </a:r>
            <a:r>
              <a:rPr kumimoji="1" lang="zh-CN" altLang="en-US" dirty="0" smtClean="0"/>
              <a:t>，</a:t>
            </a:r>
            <a:r>
              <a:rPr kumimoji="1" lang="zh-CN" altLang="en-US" baseline="0" dirty="0" smtClean="0"/>
              <a:t> 来定义为持有构造体的</a:t>
            </a:r>
            <a:r>
              <a:rPr kumimoji="1" lang="en-US" altLang="zh-CN" baseline="0" dirty="0" smtClean="0"/>
              <a:t>buffer</a:t>
            </a:r>
            <a:r>
              <a:rPr kumimoji="1" lang="zh-CN" altLang="en-US" baseline="0" dirty="0" smtClean="0"/>
              <a:t>。</a:t>
            </a:r>
            <a:r>
              <a:rPr kumimoji="1" lang="en-US" altLang="zh-CN" baseline="0" dirty="0" smtClean="0"/>
              <a:t>	</a:t>
            </a:r>
            <a:endParaRPr kumimoji="1" lang="en-US" altLang="ja-JP" dirty="0" smtClean="0"/>
          </a:p>
          <a:p>
            <a:r>
              <a:rPr kumimoji="1" lang="zh-CN" altLang="en-US" dirty="0" smtClean="0"/>
              <a:t>下面的</a:t>
            </a:r>
            <a:r>
              <a:rPr kumimoji="1" lang="en-US" altLang="ja-JP" dirty="0" smtClean="0"/>
              <a:t>Ray</a:t>
            </a:r>
            <a:r>
              <a:rPr kumimoji="1" lang="ja-JP" altLang="en-US" dirty="0" smtClean="0"/>
              <a:t> </a:t>
            </a:r>
            <a:r>
              <a:rPr kumimoji="1" lang="en-US" altLang="ja-JP" dirty="0" smtClean="0"/>
              <a:t>Bundle</a:t>
            </a:r>
            <a:r>
              <a:rPr kumimoji="1" lang="ja-JP" altLang="en-US" dirty="0" smtClean="0"/>
              <a:t> </a:t>
            </a:r>
            <a:r>
              <a:rPr kumimoji="1" lang="en-US" altLang="zh-CN" dirty="0" smtClean="0"/>
              <a:t>header</a:t>
            </a:r>
            <a:r>
              <a:rPr kumimoji="1" lang="zh-CN" altLang="en-US" dirty="0" smtClean="0"/>
              <a:t>。 </a:t>
            </a:r>
            <a:r>
              <a:rPr kumimoji="1" lang="en-US" altLang="ja-JP" dirty="0" smtClean="0"/>
              <a:t>Ray</a:t>
            </a:r>
            <a:r>
              <a:rPr kumimoji="1" lang="ja-JP" altLang="en-US" dirty="0" smtClean="0"/>
              <a:t> </a:t>
            </a:r>
            <a:r>
              <a:rPr kumimoji="1" lang="en-US" altLang="ja-JP" dirty="0" smtClean="0"/>
              <a:t>Bundle</a:t>
            </a:r>
            <a:r>
              <a:rPr kumimoji="1" lang="ja-JP" altLang="en-US" dirty="0" smtClean="0"/>
              <a:t> </a:t>
            </a:r>
            <a:r>
              <a:rPr kumimoji="1" lang="en-US" altLang="zh-CN" dirty="0" smtClean="0"/>
              <a:t>header</a:t>
            </a:r>
            <a:r>
              <a:rPr kumimoji="1" lang="zh-CN" altLang="en-US" dirty="0" smtClean="0"/>
              <a:t>还有 </a:t>
            </a:r>
            <a:r>
              <a:rPr kumimoji="1" lang="en-US" altLang="zh-CN" dirty="0" smtClean="0"/>
              <a:t>UAV</a:t>
            </a:r>
            <a:r>
              <a:rPr kumimoji="1" lang="zh-CN" altLang="en-US" dirty="0" smtClean="0"/>
              <a:t>，在</a:t>
            </a:r>
            <a:r>
              <a:rPr kumimoji="1" lang="en-US" altLang="zh-CN" dirty="0" smtClean="0"/>
              <a:t>viewport</a:t>
            </a:r>
            <a:r>
              <a:rPr kumimoji="1" lang="zh-CN" altLang="en-US" dirty="0" smtClean="0"/>
              <a:t>里做设定</a:t>
            </a:r>
            <a:endParaRPr kumimoji="1" lang="en-US" altLang="ja-JP" dirty="0" smtClean="0"/>
          </a:p>
          <a:p>
            <a:endParaRPr kumimoji="1" lang="en-US" altLang="ja-JP" dirty="0" smtClean="0"/>
          </a:p>
          <a:p>
            <a:r>
              <a:rPr kumimoji="1" lang="zh-CN" altLang="en-US" dirty="0" smtClean="0"/>
              <a:t>去看看函数的内容</a:t>
            </a:r>
            <a:endParaRPr kumimoji="1" lang="en-US" altLang="ja-JP" dirty="0" smtClean="0"/>
          </a:p>
          <a:p>
            <a:r>
              <a:rPr kumimoji="1" lang="zh-CN" altLang="en-US" dirty="0" smtClean="0"/>
              <a:t>首先在</a:t>
            </a:r>
            <a:r>
              <a:rPr kumimoji="1" lang="en-US" altLang="zh-CN" sz="1200" b="0" kern="1200" dirty="0" smtClean="0">
                <a:solidFill>
                  <a:schemeClr val="tx1"/>
                </a:solidFill>
                <a:effectLst/>
                <a:latin typeface="+mn-lt"/>
                <a:ea typeface="+mn-ea"/>
                <a:cs typeface="+mn-cs"/>
              </a:rPr>
              <a:t>rasterize</a:t>
            </a:r>
            <a:r>
              <a:rPr kumimoji="1" lang="zh-CN" altLang="en-US" sz="1200" b="0" kern="1200" dirty="0" smtClean="0">
                <a:solidFill>
                  <a:schemeClr val="tx1"/>
                </a:solidFill>
                <a:effectLst/>
                <a:latin typeface="+mn-lt"/>
                <a:ea typeface="+mn-ea"/>
                <a:cs typeface="+mn-cs"/>
              </a:rPr>
              <a:t>进行</a:t>
            </a:r>
            <a:r>
              <a:rPr kumimoji="1" lang="en-US" altLang="zh-CN" sz="1200" b="0" kern="1200" dirty="0" smtClean="0">
                <a:solidFill>
                  <a:schemeClr val="tx1"/>
                </a:solidFill>
                <a:effectLst/>
                <a:latin typeface="+mn-lt"/>
                <a:ea typeface="+mn-ea"/>
                <a:cs typeface="+mn-cs"/>
              </a:rPr>
              <a:t>fragment</a:t>
            </a:r>
            <a:r>
              <a:rPr kumimoji="1" lang="zh-CN" altLang="en-US" sz="1200" b="0" kern="1200" dirty="0" smtClean="0">
                <a:solidFill>
                  <a:schemeClr val="tx1"/>
                </a:solidFill>
                <a:effectLst/>
                <a:latin typeface="+mn-lt"/>
                <a:ea typeface="+mn-ea"/>
                <a:cs typeface="+mn-cs"/>
              </a:rPr>
              <a:t>的亮度计算。通常是</a:t>
            </a:r>
            <a:r>
              <a:rPr kumimoji="1" lang="en-US" altLang="zh-CN" sz="1200" b="0" kern="1200" dirty="0" smtClean="0">
                <a:solidFill>
                  <a:schemeClr val="tx1"/>
                </a:solidFill>
                <a:effectLst/>
                <a:latin typeface="+mn-lt"/>
                <a:ea typeface="+mn-ea"/>
                <a:cs typeface="+mn-cs"/>
              </a:rPr>
              <a:t>light map</a:t>
            </a:r>
            <a:r>
              <a:rPr kumimoji="1" lang="zh-CN" altLang="en-US" sz="1200" b="0" kern="1200" dirty="0" smtClean="0">
                <a:solidFill>
                  <a:schemeClr val="tx1"/>
                </a:solidFill>
                <a:effectLst/>
                <a:latin typeface="+mn-lt"/>
                <a:ea typeface="+mn-ea"/>
                <a:cs typeface="+mn-cs"/>
              </a:rPr>
              <a:t>和</a:t>
            </a:r>
            <a:r>
              <a:rPr kumimoji="1" lang="en-US" altLang="zh-CN" sz="1200" b="0" kern="1200" dirty="0" smtClean="0">
                <a:solidFill>
                  <a:schemeClr val="tx1"/>
                </a:solidFill>
                <a:effectLst/>
                <a:latin typeface="+mn-lt"/>
                <a:ea typeface="+mn-ea"/>
                <a:cs typeface="+mn-cs"/>
              </a:rPr>
              <a:t>diffuse</a:t>
            </a:r>
            <a:r>
              <a:rPr kumimoji="1" lang="zh-CN" altLang="en-US" sz="1200" b="0" kern="1200" dirty="0" smtClean="0">
                <a:solidFill>
                  <a:schemeClr val="tx1"/>
                </a:solidFill>
                <a:effectLst/>
                <a:latin typeface="+mn-lt"/>
                <a:ea typeface="+mn-ea"/>
                <a:cs typeface="+mn-cs"/>
              </a:rPr>
              <a:t>的乘法。</a:t>
            </a:r>
            <a:endParaRPr kumimoji="1" lang="en-US" altLang="ja-JP" dirty="0" smtClean="0"/>
          </a:p>
          <a:p>
            <a:endParaRPr kumimoji="1" lang="en-US" altLang="ja-JP" dirty="0" smtClean="0"/>
          </a:p>
          <a:p>
            <a:r>
              <a:rPr kumimoji="1" lang="zh-CN" altLang="en-US" dirty="0" smtClean="0"/>
              <a:t>接下这从</a:t>
            </a:r>
            <a:r>
              <a:rPr kumimoji="1" lang="en-US" altLang="ja-JP" dirty="0" smtClean="0"/>
              <a:t>Fragment </a:t>
            </a:r>
            <a:r>
              <a:rPr kumimoji="1" lang="en-US" altLang="zh-CN" dirty="0" smtClean="0"/>
              <a:t>buffer</a:t>
            </a:r>
            <a:r>
              <a:rPr kumimoji="1" lang="zh-CN" altLang="en-US" dirty="0" smtClean="0"/>
              <a:t>里获取新的</a:t>
            </a:r>
            <a:r>
              <a:rPr kumimoji="1" lang="en-US" altLang="zh-CN" dirty="0" smtClean="0"/>
              <a:t>Node</a:t>
            </a:r>
            <a:r>
              <a:rPr kumimoji="1" lang="zh-CN" altLang="en-US" dirty="0" smtClean="0"/>
              <a:t>用的</a:t>
            </a:r>
            <a:r>
              <a:rPr kumimoji="1" lang="en-US" altLang="zh-CN" dirty="0" smtClean="0"/>
              <a:t>Index</a:t>
            </a:r>
            <a:r>
              <a:rPr kumimoji="1" lang="zh-CN" altLang="en-US" dirty="0" smtClean="0"/>
              <a:t>。</a:t>
            </a:r>
            <a:endParaRPr kumimoji="1" lang="en-US" altLang="ja-JP" dirty="0" smtClean="0"/>
          </a:p>
          <a:p>
            <a:r>
              <a:rPr kumimoji="1" lang="en-US" altLang="ja-JP" dirty="0" err="1" smtClean="0"/>
              <a:t>new_index</a:t>
            </a:r>
            <a:r>
              <a:rPr kumimoji="1" lang="zh-CN" altLang="en-US" dirty="0" smtClean="0"/>
              <a:t>就是了。利用</a:t>
            </a:r>
            <a:r>
              <a:rPr kumimoji="1" lang="en-US" altLang="zh-CN" dirty="0" smtClean="0"/>
              <a:t>UAV</a:t>
            </a:r>
            <a:r>
              <a:rPr kumimoji="1" lang="zh-CN" altLang="en-US" dirty="0" smtClean="0"/>
              <a:t>内部的</a:t>
            </a:r>
            <a:r>
              <a:rPr kumimoji="1" lang="en-US" altLang="zh-CN" dirty="0" smtClean="0"/>
              <a:t>counter</a:t>
            </a:r>
            <a:r>
              <a:rPr kumimoji="1" lang="zh-CN" altLang="en-US" dirty="0" smtClean="0"/>
              <a:t>。</a:t>
            </a:r>
            <a:r>
              <a:rPr kumimoji="1" lang="en-US" altLang="ja-JP" dirty="0" err="1" smtClean="0"/>
              <a:t>IncrementCounter</a:t>
            </a:r>
            <a:r>
              <a:rPr kumimoji="1" lang="en-US" altLang="ja-JP" dirty="0" smtClean="0"/>
              <a:t>()</a:t>
            </a:r>
            <a:r>
              <a:rPr kumimoji="1" lang="zh-CN" altLang="en-US" dirty="0" smtClean="0"/>
              <a:t>的函数是取得现在的</a:t>
            </a:r>
            <a:r>
              <a:rPr kumimoji="1" lang="en-US" altLang="zh-CN" dirty="0" smtClean="0"/>
              <a:t>counter</a:t>
            </a:r>
            <a:r>
              <a:rPr kumimoji="1" lang="zh-CN" altLang="en-US" dirty="0" smtClean="0"/>
              <a:t>、再</a:t>
            </a:r>
            <a:r>
              <a:rPr lang="en-US" altLang="zh-CN" dirty="0" smtClean="0">
                <a:effectLst/>
              </a:rPr>
              <a:t>increment</a:t>
            </a:r>
            <a:r>
              <a:rPr lang="zh-CN" altLang="en-US" dirty="0" smtClean="0">
                <a:effectLst/>
              </a:rPr>
              <a:t>。</a:t>
            </a:r>
            <a:r>
              <a:rPr lang="en-US" altLang="zh-CN" dirty="0" smtClean="0">
                <a:effectLst/>
              </a:rPr>
              <a:t> </a:t>
            </a:r>
            <a:endParaRPr kumimoji="1" lang="en-US" altLang="ja-JP" dirty="0" smtClean="0"/>
          </a:p>
          <a:p>
            <a:r>
              <a:rPr kumimoji="1" lang="zh-CN" altLang="en-US" dirty="0" smtClean="0"/>
              <a:t>接下来是</a:t>
            </a:r>
            <a:r>
              <a:rPr kumimoji="1" lang="en-US" altLang="ja-JP" dirty="0" err="1" smtClean="0"/>
              <a:t>InterlockedExchange</a:t>
            </a:r>
            <a:r>
              <a:rPr kumimoji="1" lang="ja-JP" altLang="en-US" dirty="0" smtClean="0"/>
              <a:t> </a:t>
            </a:r>
            <a:r>
              <a:rPr kumimoji="1" lang="zh-CN" altLang="en-US" dirty="0" smtClean="0"/>
              <a:t>、用</a:t>
            </a:r>
            <a:r>
              <a:rPr kumimoji="1" lang="en-US" altLang="zh-CN" dirty="0" smtClean="0"/>
              <a:t>Index</a:t>
            </a:r>
            <a:r>
              <a:rPr kumimoji="1" lang="zh-CN" altLang="en-US" dirty="0" smtClean="0"/>
              <a:t>来切换</a:t>
            </a:r>
            <a:r>
              <a:rPr kumimoji="1" lang="en-US" altLang="ja-JP" dirty="0" smtClean="0"/>
              <a:t>Ray</a:t>
            </a:r>
            <a:r>
              <a:rPr kumimoji="1" lang="ja-JP" altLang="en-US" dirty="0" smtClean="0"/>
              <a:t> </a:t>
            </a:r>
            <a:r>
              <a:rPr kumimoji="1" lang="en-US" altLang="ja-JP" dirty="0" smtClean="0"/>
              <a:t>Bundle</a:t>
            </a:r>
            <a:r>
              <a:rPr kumimoji="1" lang="ja-JP" altLang="en-US" dirty="0" smtClean="0"/>
              <a:t> </a:t>
            </a:r>
            <a:r>
              <a:rPr kumimoji="1" lang="en-US" altLang="zh-CN" dirty="0" smtClean="0"/>
              <a:t>header</a:t>
            </a:r>
            <a:r>
              <a:rPr kumimoji="1" lang="zh-CN" altLang="en-US" dirty="0" smtClean="0"/>
              <a:t>的保存，</a:t>
            </a:r>
            <a:r>
              <a:rPr kumimoji="1" lang="en-US" altLang="ja-JP" dirty="0" err="1" smtClean="0"/>
              <a:t>LinkedList</a:t>
            </a:r>
            <a:r>
              <a:rPr kumimoji="1" lang="zh-CN" altLang="en-US" dirty="0" smtClean="0"/>
              <a:t>也跟着变化了。</a:t>
            </a:r>
            <a:endParaRPr kumimoji="1" lang="en-US" altLang="ja-JP" dirty="0" smtClean="0"/>
          </a:p>
          <a:p>
            <a:r>
              <a:rPr kumimoji="1" lang="zh-CN" altLang="en-US" dirty="0" smtClean="0"/>
              <a:t>这两行是做互斥处理。</a:t>
            </a:r>
            <a:endParaRPr kumimoji="1" lang="en-US" altLang="ja-JP" dirty="0" smtClean="0"/>
          </a:p>
          <a:p>
            <a:r>
              <a:rPr kumimoji="1" lang="zh-CN" altLang="en-US" dirty="0" smtClean="0"/>
              <a:t>多个</a:t>
            </a:r>
            <a:r>
              <a:rPr kumimoji="1" lang="en-US" altLang="zh-CN" dirty="0" smtClean="0"/>
              <a:t>Pixel</a:t>
            </a:r>
            <a:r>
              <a:rPr kumimoji="1" lang="zh-CN" altLang="en-US" dirty="0" smtClean="0"/>
              <a:t>同时重写</a:t>
            </a:r>
            <a:r>
              <a:rPr kumimoji="1" lang="en-US" altLang="zh-CN" dirty="0" smtClean="0"/>
              <a:t>buffer</a:t>
            </a:r>
            <a:r>
              <a:rPr kumimoji="1" lang="zh-CN" altLang="en-US" dirty="0" smtClean="0"/>
              <a:t>会造成结果变的奇怪、为了防止这个要进行互斥处理。</a:t>
            </a:r>
            <a:endParaRPr kumimoji="1" lang="en-US" altLang="ja-JP" dirty="0" smtClean="0"/>
          </a:p>
          <a:p>
            <a:endParaRPr kumimoji="1" lang="en-US" altLang="ja-JP" dirty="0" smtClean="0"/>
          </a:p>
          <a:p>
            <a:r>
              <a:rPr kumimoji="1" lang="zh-CN" altLang="en-US" dirty="0" smtClean="0"/>
              <a:t>最后把新的节点数据写入。</a:t>
            </a:r>
            <a:endParaRPr kumimoji="1" lang="en-US" altLang="ja-JP" dirty="0" smtClean="0"/>
          </a:p>
          <a:p>
            <a:r>
              <a:rPr kumimoji="1" lang="zh-CN" altLang="en-US" dirty="0" smtClean="0"/>
              <a:t>在已有的</a:t>
            </a:r>
            <a:r>
              <a:rPr kumimoji="1" lang="en-US" altLang="ja-JP" dirty="0" err="1" smtClean="0"/>
              <a:t>LinkedList</a:t>
            </a:r>
            <a:r>
              <a:rPr kumimoji="1" lang="zh-CN" altLang="en-US" dirty="0" smtClean="0"/>
              <a:t>的前面的位置插入。</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27</a:t>
            </a:fld>
            <a:endParaRPr lang="ja-JP" altLang="en-US"/>
          </a:p>
        </p:txBody>
      </p:sp>
    </p:spTree>
    <p:extLst>
      <p:ext uri="{BB962C8B-B14F-4D97-AF65-F5344CB8AC3E}">
        <p14:creationId xmlns:p14="http://schemas.microsoft.com/office/powerpoint/2010/main" val="9111593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那么、一个方向的</a:t>
            </a:r>
            <a:r>
              <a:rPr kumimoji="1" lang="en-US" altLang="zh-CN" dirty="0" smtClean="0"/>
              <a:t>ray</a:t>
            </a:r>
            <a:r>
              <a:rPr kumimoji="1" lang="zh-CN" altLang="en-US" dirty="0" smtClean="0"/>
              <a:t>碰撞判断的部分的计算就完成了</a:t>
            </a:r>
            <a:endParaRPr kumimoji="1" lang="en-US" altLang="ja-JP" dirty="0" smtClean="0"/>
          </a:p>
          <a:p>
            <a:r>
              <a:rPr kumimoji="1" lang="zh-CN" altLang="en-US" dirty="0" smtClean="0"/>
              <a:t>伪代码方面，是红色包围的部分。</a:t>
            </a:r>
            <a:endParaRPr kumimoji="1" lang="en-US" altLang="ja-JP" dirty="0" smtClean="0"/>
          </a:p>
          <a:p>
            <a:endParaRPr kumimoji="1" lang="en-US" altLang="ja-JP" dirty="0" smtClean="0"/>
          </a:p>
          <a:p>
            <a:r>
              <a:rPr kumimoji="1" lang="zh-CN" altLang="en-US" dirty="0" smtClean="0"/>
              <a:t>决定</a:t>
            </a:r>
            <a:r>
              <a:rPr kumimoji="1" lang="en-US" altLang="zh-CN" dirty="0" smtClean="0"/>
              <a:t>Sample</a:t>
            </a:r>
            <a:r>
              <a:rPr kumimoji="1" lang="zh-CN" altLang="en-US" dirty="0" smtClean="0"/>
              <a:t>的方向、对场景全体进行平行投影</a:t>
            </a:r>
            <a:r>
              <a:rPr kumimoji="1" lang="en-US" altLang="zh-CN" sz="1200" b="0" kern="1200" dirty="0" smtClean="0">
                <a:solidFill>
                  <a:schemeClr val="tx1"/>
                </a:solidFill>
                <a:effectLst/>
                <a:latin typeface="+mn-lt"/>
                <a:ea typeface="+mn-ea"/>
                <a:cs typeface="+mn-cs"/>
              </a:rPr>
              <a:t>rasterization</a:t>
            </a:r>
            <a:r>
              <a:rPr kumimoji="1" lang="zh-CN" altLang="en-US" sz="1200" b="0" kern="1200" dirty="0" smtClean="0">
                <a:solidFill>
                  <a:schemeClr val="tx1"/>
                </a:solidFill>
                <a:effectLst/>
                <a:latin typeface="+mn-lt"/>
                <a:ea typeface="+mn-ea"/>
                <a:cs typeface="+mn-cs"/>
              </a:rPr>
              <a:t>。</a:t>
            </a:r>
            <a:endParaRPr kumimoji="1" lang="en-US" altLang="ja-JP" dirty="0" smtClean="0"/>
          </a:p>
          <a:p>
            <a:r>
              <a:rPr kumimoji="1" lang="zh-CN" altLang="en-US" sz="1200" b="0" kern="1200" dirty="0" smtClean="0">
                <a:solidFill>
                  <a:schemeClr val="tx1"/>
                </a:solidFill>
                <a:effectLst/>
                <a:latin typeface="+mn-lt"/>
                <a:ea typeface="+mn-ea"/>
                <a:cs typeface="+mn-cs"/>
              </a:rPr>
              <a:t>把</a:t>
            </a:r>
            <a:r>
              <a:rPr kumimoji="1" lang="en-US" altLang="zh-CN" sz="1200" b="0" kern="1200" dirty="0" smtClean="0">
                <a:solidFill>
                  <a:schemeClr val="tx1"/>
                </a:solidFill>
                <a:effectLst/>
                <a:latin typeface="+mn-lt"/>
                <a:ea typeface="+mn-ea"/>
                <a:cs typeface="+mn-cs"/>
              </a:rPr>
              <a:t>rasterization</a:t>
            </a:r>
            <a:r>
              <a:rPr kumimoji="1" lang="zh-CN" altLang="en-US" sz="1200" b="0" kern="1200" dirty="0" smtClean="0">
                <a:solidFill>
                  <a:schemeClr val="tx1"/>
                </a:solidFill>
                <a:effectLst/>
                <a:latin typeface="+mn-lt"/>
                <a:ea typeface="+mn-ea"/>
                <a:cs typeface="+mn-cs"/>
              </a:rPr>
              <a:t>的屏幕的</a:t>
            </a:r>
            <a:r>
              <a:rPr kumimoji="1" lang="en-US" altLang="zh-CN" sz="1200" b="0" kern="1200" dirty="0" smtClean="0">
                <a:solidFill>
                  <a:schemeClr val="tx1"/>
                </a:solidFill>
                <a:effectLst/>
                <a:latin typeface="+mn-lt"/>
                <a:ea typeface="+mn-ea"/>
                <a:cs typeface="+mn-cs"/>
              </a:rPr>
              <a:t>Pixel</a:t>
            </a:r>
            <a:r>
              <a:rPr kumimoji="1" lang="zh-CN" altLang="en-US" sz="1200" b="0" kern="1200" dirty="0" smtClean="0">
                <a:solidFill>
                  <a:schemeClr val="tx1"/>
                </a:solidFill>
                <a:effectLst/>
                <a:latin typeface="+mn-lt"/>
                <a:ea typeface="+mn-ea"/>
                <a:cs typeface="+mn-cs"/>
              </a:rPr>
              <a:t>所对应的</a:t>
            </a:r>
            <a:r>
              <a:rPr kumimoji="1" lang="en-US" altLang="zh-CN" sz="1200" b="0" kern="1200" dirty="0" smtClean="0">
                <a:solidFill>
                  <a:schemeClr val="tx1"/>
                </a:solidFill>
                <a:effectLst/>
                <a:latin typeface="+mn-lt"/>
                <a:ea typeface="+mn-ea"/>
                <a:cs typeface="+mn-cs"/>
              </a:rPr>
              <a:t>Ray</a:t>
            </a:r>
            <a:r>
              <a:rPr kumimoji="1" lang="zh-CN" altLang="en-US" sz="1200" b="0" kern="1200" dirty="0" smtClean="0">
                <a:solidFill>
                  <a:schemeClr val="tx1"/>
                </a:solidFill>
                <a:effectLst/>
                <a:latin typeface="+mn-lt"/>
                <a:ea typeface="+mn-ea"/>
                <a:cs typeface="+mn-cs"/>
              </a:rPr>
              <a:t>通过的全部</a:t>
            </a:r>
            <a:r>
              <a:rPr kumimoji="1" lang="en-US" altLang="zh-CN" sz="1200" b="0" kern="1200" dirty="0" smtClean="0">
                <a:solidFill>
                  <a:schemeClr val="tx1"/>
                </a:solidFill>
                <a:effectLst/>
                <a:latin typeface="+mn-lt"/>
                <a:ea typeface="+mn-ea"/>
                <a:cs typeface="+mn-cs"/>
              </a:rPr>
              <a:t>Fragment</a:t>
            </a:r>
            <a:r>
              <a:rPr kumimoji="1" lang="zh-CN" altLang="en-US" sz="1200" b="0" kern="1200" dirty="0" smtClean="0">
                <a:solidFill>
                  <a:schemeClr val="tx1"/>
                </a:solidFill>
                <a:effectLst/>
                <a:latin typeface="+mn-lt"/>
                <a:ea typeface="+mn-ea"/>
                <a:cs typeface="+mn-cs"/>
              </a:rPr>
              <a:t>用</a:t>
            </a:r>
            <a:r>
              <a:rPr kumimoji="1" lang="en-US" altLang="ja-JP" dirty="0" err="1" smtClean="0"/>
              <a:t>LinkedList</a:t>
            </a:r>
            <a:r>
              <a:rPr kumimoji="1" lang="zh-CN" altLang="en-US" dirty="0" smtClean="0"/>
              <a:t>来保存。</a:t>
            </a:r>
            <a:endParaRPr kumimoji="1" lang="en-US" altLang="ja-JP" dirty="0" smtClean="0"/>
          </a:p>
          <a:p>
            <a:r>
              <a:rPr kumimoji="1" lang="zh-CN" altLang="en-US" dirty="0" smtClean="0"/>
              <a:t>总之用和屏幕的</a:t>
            </a:r>
            <a:r>
              <a:rPr kumimoji="1" lang="en-US" altLang="zh-CN" dirty="0" smtClean="0"/>
              <a:t>Pixel</a:t>
            </a:r>
            <a:r>
              <a:rPr kumimoji="1" lang="zh-CN" altLang="en-US" dirty="0" smtClean="0"/>
              <a:t>数相同数量的</a:t>
            </a:r>
            <a:r>
              <a:rPr kumimoji="1" lang="en-US" altLang="zh-CN" dirty="0" smtClean="0"/>
              <a:t>Ray</a:t>
            </a:r>
            <a:r>
              <a:rPr kumimoji="1" lang="zh-CN" altLang="en-US" dirty="0" smtClean="0"/>
              <a:t>做碰撞判断。</a:t>
            </a:r>
            <a:endParaRPr kumimoji="1" lang="en-US" altLang="ja-JP" dirty="0" smtClean="0"/>
          </a:p>
          <a:p>
            <a:endParaRPr kumimoji="1" lang="en-US" altLang="ja-JP" dirty="0" smtClean="0"/>
          </a:p>
          <a:p>
            <a:r>
              <a:rPr kumimoji="1" lang="zh-CN" altLang="en-US" dirty="0" smtClean="0"/>
              <a:t>然后是</a:t>
            </a:r>
            <a:r>
              <a:rPr kumimoji="1" lang="en-US" altLang="zh-CN" dirty="0" smtClean="0"/>
              <a:t>light map Texel</a:t>
            </a:r>
            <a:r>
              <a:rPr kumimoji="1" lang="zh-CN" altLang="en-US" dirty="0" smtClean="0"/>
              <a:t>上的</a:t>
            </a:r>
            <a:r>
              <a:rPr kumimoji="1" lang="en-US" altLang="zh-CN" dirty="0" smtClean="0"/>
              <a:t>for</a:t>
            </a:r>
            <a:r>
              <a:rPr kumimoji="1" lang="zh-CN" altLang="en-US" dirty="0" smtClean="0"/>
              <a:t>循环</a:t>
            </a:r>
            <a:endParaRPr kumimoji="1" lang="en-US" altLang="ja-JP" dirty="0" smtClean="0"/>
          </a:p>
          <a:p>
            <a:r>
              <a:rPr kumimoji="1" lang="zh-CN" altLang="en-US" dirty="0" smtClean="0"/>
              <a:t>利用现在做的</a:t>
            </a:r>
            <a:r>
              <a:rPr kumimoji="1" lang="en-US" altLang="ja-JP" dirty="0" err="1" smtClean="0"/>
              <a:t>LinkedList</a:t>
            </a:r>
            <a:r>
              <a:rPr kumimoji="1" lang="zh-CN" altLang="en-US" dirty="0" smtClean="0"/>
              <a:t>、在</a:t>
            </a:r>
            <a:r>
              <a:rPr kumimoji="1" lang="en-US" altLang="zh-CN" dirty="0" err="1" smtClean="0"/>
              <a:t>lightmap</a:t>
            </a:r>
            <a:r>
              <a:rPr kumimoji="1" lang="zh-CN" altLang="en-US" dirty="0" smtClean="0"/>
              <a:t>里加入光的处理。</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28</a:t>
            </a:fld>
            <a:endParaRPr lang="ja-JP" altLang="en-US"/>
          </a:p>
        </p:txBody>
      </p:sp>
    </p:spTree>
    <p:extLst>
      <p:ext uri="{BB962C8B-B14F-4D97-AF65-F5344CB8AC3E}">
        <p14:creationId xmlns:p14="http://schemas.microsoft.com/office/powerpoint/2010/main" val="2248272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85000" lnSpcReduction="20000"/>
          </a:bodyPr>
          <a:lstStyle/>
          <a:p>
            <a:r>
              <a:rPr kumimoji="1" lang="zh-CN" altLang="en-US" dirty="0" smtClean="0"/>
              <a:t>把全部</a:t>
            </a:r>
            <a:r>
              <a:rPr kumimoji="1" lang="en-US" altLang="zh-CN" dirty="0" err="1" smtClean="0"/>
              <a:t>lightmap</a:t>
            </a:r>
            <a:r>
              <a:rPr kumimoji="1" lang="zh-CN" altLang="en-US" dirty="0" smtClean="0"/>
              <a:t>的</a:t>
            </a:r>
            <a:r>
              <a:rPr kumimoji="1" lang="en-US" altLang="zh-CN" dirty="0" err="1" smtClean="0"/>
              <a:t>texel</a:t>
            </a:r>
            <a:r>
              <a:rPr kumimoji="1" lang="zh-CN" altLang="en-US" dirty="0" smtClean="0"/>
              <a:t>按顺序的遍历的，是使用</a:t>
            </a:r>
            <a:r>
              <a:rPr kumimoji="1" lang="en-US" altLang="ja-JP" dirty="0" err="1" smtClean="0"/>
              <a:t>ComputeShader</a:t>
            </a:r>
            <a:r>
              <a:rPr kumimoji="1" lang="zh-CN" altLang="en-US" dirty="0" smtClean="0"/>
              <a:t>进行。</a:t>
            </a:r>
            <a:endParaRPr kumimoji="1" lang="en-US" altLang="ja-JP" dirty="0" smtClean="0"/>
          </a:p>
          <a:p>
            <a:r>
              <a:rPr kumimoji="1" lang="zh-CN" altLang="en-US" dirty="0" smtClean="0"/>
              <a:t>在</a:t>
            </a:r>
            <a:r>
              <a:rPr kumimoji="1" lang="en-US" altLang="ja-JP" dirty="0" err="1" smtClean="0"/>
              <a:t>ComputeShader</a:t>
            </a:r>
            <a:r>
              <a:rPr kumimoji="1" lang="zh-CN" altLang="en-US" dirty="0" smtClean="0"/>
              <a:t>里，对全部的</a:t>
            </a:r>
            <a:r>
              <a:rPr kumimoji="1" lang="en-US" altLang="zh-CN" dirty="0" smtClean="0"/>
              <a:t>Texel</a:t>
            </a:r>
            <a:r>
              <a:rPr kumimoji="1" lang="zh-CN" altLang="en-US" dirty="0" smtClean="0"/>
              <a:t>进行伪代码的处理</a:t>
            </a:r>
            <a:endParaRPr kumimoji="1" lang="en-US" altLang="ja-JP" dirty="0" smtClean="0"/>
          </a:p>
          <a:p>
            <a:endParaRPr kumimoji="1" lang="en-US" altLang="ja-JP" dirty="0" smtClean="0"/>
          </a:p>
          <a:p>
            <a:r>
              <a:rPr kumimoji="1" lang="zh-CN" altLang="en-US" dirty="0" smtClean="0"/>
              <a:t>前阶段做成的</a:t>
            </a:r>
            <a:r>
              <a:rPr kumimoji="1" lang="en-US" altLang="ja-JP" dirty="0" err="1" smtClean="0"/>
              <a:t>LinkedList</a:t>
            </a:r>
            <a:r>
              <a:rPr kumimoji="1" lang="zh-CN" altLang="en-US" dirty="0" smtClean="0"/>
              <a:t>、这样一个一个</a:t>
            </a:r>
            <a:r>
              <a:rPr kumimoji="1" lang="en-US" altLang="ja-JP" baseline="0" dirty="0" err="1" smtClean="0"/>
              <a:t>LinkedList</a:t>
            </a:r>
            <a:r>
              <a:rPr kumimoji="1" lang="zh-CN" altLang="en-US" baseline="0" dirty="0" smtClean="0"/>
              <a:t>含义</a:t>
            </a:r>
            <a:r>
              <a:rPr kumimoji="1" lang="en-US" altLang="ja-JP" baseline="0" dirty="0" smtClean="0"/>
              <a:t> </a:t>
            </a:r>
            <a:r>
              <a:rPr kumimoji="1" lang="zh-CN" altLang="en-US" baseline="0" dirty="0" smtClean="0"/>
              <a:t>、是对应</a:t>
            </a:r>
            <a:r>
              <a:rPr kumimoji="1" lang="en-US" altLang="zh-CN" baseline="0" dirty="0" err="1" smtClean="0"/>
              <a:t>Piexel</a:t>
            </a:r>
            <a:r>
              <a:rPr kumimoji="1" lang="zh-CN" altLang="en-US" baseline="0" dirty="0" smtClean="0"/>
              <a:t>里绘制全部的</a:t>
            </a:r>
            <a:r>
              <a:rPr kumimoji="1" lang="en-US" altLang="zh-CN" baseline="0" dirty="0" smtClean="0"/>
              <a:t>Fragment</a:t>
            </a:r>
            <a:r>
              <a:rPr kumimoji="1" lang="zh-CN" altLang="en-US" baseline="0" dirty="0" smtClean="0"/>
              <a:t>。</a:t>
            </a:r>
            <a:endParaRPr kumimoji="1" lang="en-US" altLang="ja-JP" dirty="0" smtClean="0"/>
          </a:p>
          <a:p>
            <a:r>
              <a:rPr kumimoji="1" lang="zh-CN" altLang="en-US" dirty="0" smtClean="0"/>
              <a:t>试着把这个</a:t>
            </a:r>
            <a:r>
              <a:rPr kumimoji="1" lang="en-US" altLang="zh-CN" dirty="0" smtClean="0"/>
              <a:t>Pixel</a:t>
            </a:r>
            <a:r>
              <a:rPr kumimoji="1" lang="zh-CN" altLang="en-US" dirty="0" smtClean="0"/>
              <a:t>对应的</a:t>
            </a:r>
            <a:r>
              <a:rPr kumimoji="1" lang="en-US" altLang="zh-CN" dirty="0" smtClean="0"/>
              <a:t>Ray</a:t>
            </a:r>
            <a:r>
              <a:rPr kumimoji="1" lang="zh-CN" altLang="en-US" dirty="0" smtClean="0"/>
              <a:t>通过的</a:t>
            </a:r>
            <a:r>
              <a:rPr kumimoji="1" lang="en-US" altLang="zh-CN" dirty="0" smtClean="0"/>
              <a:t>fragment</a:t>
            </a:r>
            <a:r>
              <a:rPr kumimoji="1" lang="zh-CN" altLang="en-US" dirty="0" smtClean="0"/>
              <a:t>进行处理。</a:t>
            </a:r>
            <a:endParaRPr kumimoji="1" lang="en-US" altLang="ja-JP" dirty="0" smtClean="0"/>
          </a:p>
          <a:p>
            <a:endParaRPr kumimoji="1" lang="en-US" altLang="ja-JP" dirty="0" smtClean="0"/>
          </a:p>
          <a:p>
            <a:r>
              <a:rPr kumimoji="1" lang="zh-CN" altLang="en-US" dirty="0" smtClean="0"/>
              <a:t>例如在这个位置的</a:t>
            </a:r>
            <a:r>
              <a:rPr kumimoji="1" lang="en-US" altLang="zh-CN" dirty="0" err="1" smtClean="0"/>
              <a:t>lightmap</a:t>
            </a:r>
            <a:r>
              <a:rPr kumimoji="1" lang="zh-CN" altLang="en-US" dirty="0" smtClean="0"/>
              <a:t>的</a:t>
            </a:r>
            <a:r>
              <a:rPr kumimoji="1" lang="en-US" altLang="zh-CN" dirty="0" err="1" smtClean="0"/>
              <a:t>texel</a:t>
            </a:r>
            <a:r>
              <a:rPr kumimoji="1" lang="zh-CN" altLang="en-US" dirty="0" smtClean="0"/>
              <a:t>的计算的情况</a:t>
            </a:r>
            <a:endParaRPr kumimoji="1" lang="en-US" altLang="ja-JP" dirty="0" smtClean="0"/>
          </a:p>
          <a:p>
            <a:r>
              <a:rPr kumimoji="1" lang="zh-CN" altLang="en-US" dirty="0" smtClean="0"/>
              <a:t>在这个</a:t>
            </a:r>
            <a:r>
              <a:rPr kumimoji="1" lang="en-US" altLang="zh-CN" dirty="0" smtClean="0"/>
              <a:t>Texel</a:t>
            </a:r>
            <a:r>
              <a:rPr kumimoji="1" lang="zh-CN" altLang="en-US" dirty="0" smtClean="0"/>
              <a:t>的</a:t>
            </a:r>
            <a:r>
              <a:rPr kumimoji="1" lang="en-US" altLang="zh-CN" dirty="0" err="1" smtClean="0"/>
              <a:t>worldpositon</a:t>
            </a:r>
            <a:r>
              <a:rPr kumimoji="1" lang="zh-CN" altLang="en-US" dirty="0" smtClean="0"/>
              <a:t>的</a:t>
            </a:r>
            <a:r>
              <a:rPr kumimoji="1" lang="en-US" altLang="zh-CN" dirty="0" smtClean="0"/>
              <a:t>ray Bundle</a:t>
            </a:r>
            <a:r>
              <a:rPr kumimoji="1" lang="en-US" altLang="zh-CN" baseline="0" dirty="0" smtClean="0"/>
              <a:t> </a:t>
            </a:r>
            <a:r>
              <a:rPr kumimoji="1" lang="en-US" altLang="zh-CN" baseline="0" dirty="0" err="1" smtClean="0"/>
              <a:t>heade</a:t>
            </a:r>
            <a:r>
              <a:rPr kumimoji="1" lang="zh-CN" altLang="en-US" baseline="0" dirty="0" smtClean="0"/>
              <a:t>进行平行投影</a:t>
            </a:r>
            <a:endParaRPr kumimoji="1" lang="en-US" altLang="ja-JP" dirty="0" smtClean="0"/>
          </a:p>
          <a:p>
            <a:r>
              <a:rPr kumimoji="1" lang="zh-CN" altLang="en-US" dirty="0" smtClean="0"/>
              <a:t>然后找到距离这个</a:t>
            </a:r>
            <a:r>
              <a:rPr kumimoji="1" lang="en-US" altLang="zh-CN" dirty="0" smtClean="0"/>
              <a:t>Texel</a:t>
            </a:r>
            <a:r>
              <a:rPr kumimoji="1" lang="zh-CN" altLang="en-US" dirty="0" smtClean="0"/>
              <a:t>最近的</a:t>
            </a:r>
            <a:r>
              <a:rPr kumimoji="1" lang="en-US" altLang="zh-CN" dirty="0" smtClean="0"/>
              <a:t>Ray</a:t>
            </a:r>
            <a:r>
              <a:rPr kumimoji="1" lang="zh-CN" altLang="en-US" dirty="0" smtClean="0"/>
              <a:t>。</a:t>
            </a:r>
            <a:endParaRPr kumimoji="1" lang="en-US" altLang="ja-JP" dirty="0" smtClean="0"/>
          </a:p>
          <a:p>
            <a:endParaRPr kumimoji="1" lang="en-US" altLang="ja-JP" dirty="0" smtClean="0"/>
          </a:p>
          <a:p>
            <a:r>
              <a:rPr kumimoji="1" lang="zh-CN" altLang="en-US" dirty="0" smtClean="0"/>
              <a:t>从这个</a:t>
            </a:r>
            <a:r>
              <a:rPr kumimoji="1" lang="en-US" altLang="zh-CN" dirty="0" smtClean="0"/>
              <a:t>Ray’</a:t>
            </a:r>
            <a:r>
              <a:rPr kumimoji="1" lang="zh-CN" altLang="en-US" dirty="0" smtClean="0"/>
              <a:t>对应的</a:t>
            </a:r>
            <a:r>
              <a:rPr kumimoji="1" lang="en-US" altLang="ja-JP" baseline="0" dirty="0" err="1" smtClean="0"/>
              <a:t>LinkedList</a:t>
            </a:r>
            <a:r>
              <a:rPr kumimoji="1" lang="en-US" altLang="ja-JP" baseline="0" dirty="0" smtClean="0"/>
              <a:t> </a:t>
            </a:r>
            <a:r>
              <a:rPr kumimoji="1" lang="zh-CN" altLang="en-US" baseline="0" dirty="0" smtClean="0"/>
              <a:t>的起始位置做全部查找</a:t>
            </a:r>
            <a:endParaRPr kumimoji="1" lang="en-US" altLang="ja-JP" dirty="0" smtClean="0"/>
          </a:p>
          <a:p>
            <a:r>
              <a:rPr kumimoji="1" lang="zh-CN" altLang="en-US" dirty="0" smtClean="0"/>
              <a:t>然后从比这个</a:t>
            </a:r>
            <a:r>
              <a:rPr kumimoji="1" lang="en-US" altLang="zh-CN" dirty="0" smtClean="0"/>
              <a:t>Texel</a:t>
            </a:r>
            <a:r>
              <a:rPr kumimoji="1" lang="zh-CN" altLang="en-US" dirty="0" smtClean="0"/>
              <a:t>远的最近的</a:t>
            </a:r>
            <a:r>
              <a:rPr kumimoji="1" lang="en-US" altLang="zh-CN" dirty="0" smtClean="0"/>
              <a:t>Node</a:t>
            </a:r>
            <a:r>
              <a:rPr kumimoji="1" lang="zh-CN" altLang="en-US" dirty="0" smtClean="0"/>
              <a:t>，作为</a:t>
            </a:r>
            <a:r>
              <a:rPr kumimoji="1" lang="en-US" altLang="zh-CN" dirty="0" smtClean="0"/>
              <a:t>Ray</a:t>
            </a:r>
            <a:r>
              <a:rPr kumimoji="1" lang="zh-CN" altLang="en-US" dirty="0" smtClean="0"/>
              <a:t>的碰撞位置，就可以了。</a:t>
            </a:r>
            <a:endParaRPr kumimoji="1" lang="en-US" altLang="ja-JP" dirty="0" smtClean="0"/>
          </a:p>
          <a:p>
            <a:endParaRPr kumimoji="1" lang="en-US" altLang="ja-JP" dirty="0" smtClean="0"/>
          </a:p>
          <a:p>
            <a:r>
              <a:rPr kumimoji="1" lang="zh-CN" altLang="en-US" dirty="0" smtClean="0"/>
              <a:t>可以理解么？</a:t>
            </a:r>
            <a:endParaRPr kumimoji="1" lang="en-US" altLang="ja-JP" dirty="0" smtClean="0"/>
          </a:p>
          <a:p>
            <a:r>
              <a:rPr kumimoji="1" lang="zh-CN" altLang="en-US" dirty="0" smtClean="0"/>
              <a:t>把</a:t>
            </a:r>
            <a:r>
              <a:rPr kumimoji="1" lang="en-US" altLang="zh-CN" dirty="0" err="1" smtClean="0"/>
              <a:t>Lightmap</a:t>
            </a:r>
            <a:r>
              <a:rPr kumimoji="1" lang="en-US" altLang="zh-CN" dirty="0" smtClean="0"/>
              <a:t> Texel</a:t>
            </a:r>
            <a:r>
              <a:rPr kumimoji="1" lang="zh-CN" altLang="en-US" dirty="0" smtClean="0"/>
              <a:t>在屏幕进行投影时，这个屏幕上的</a:t>
            </a:r>
            <a:r>
              <a:rPr kumimoji="1" lang="en-US" altLang="zh-CN" dirty="0" smtClean="0"/>
              <a:t>Pixel</a:t>
            </a:r>
            <a:r>
              <a:rPr kumimoji="1" lang="zh-CN" altLang="en-US" dirty="0" smtClean="0"/>
              <a:t>就有了</a:t>
            </a:r>
            <a:r>
              <a:rPr kumimoji="1" lang="en-US" altLang="ja-JP" dirty="0" err="1" smtClean="0"/>
              <a:t>LinkedList</a:t>
            </a:r>
            <a:endParaRPr kumimoji="1" lang="en-US" altLang="ja-JP" dirty="0" smtClean="0"/>
          </a:p>
          <a:p>
            <a:r>
              <a:rPr kumimoji="1" lang="zh-CN" altLang="en-US" dirty="0" smtClean="0"/>
              <a:t>这个</a:t>
            </a:r>
            <a:r>
              <a:rPr kumimoji="1" lang="en-US" altLang="ja-JP" dirty="0" err="1" smtClean="0"/>
              <a:t>LinkedList</a:t>
            </a:r>
            <a:r>
              <a:rPr kumimoji="1" lang="zh-CN" altLang="en-US" dirty="0" smtClean="0"/>
              <a:t>是把对应的</a:t>
            </a:r>
            <a:r>
              <a:rPr kumimoji="1" lang="en-US" altLang="zh-CN" dirty="0" smtClean="0"/>
              <a:t>Pixel</a:t>
            </a:r>
            <a:r>
              <a:rPr kumimoji="1" lang="zh-CN" altLang="en-US" dirty="0" smtClean="0"/>
              <a:t>上重合的所有的</a:t>
            </a:r>
            <a:r>
              <a:rPr kumimoji="1" lang="en-US" altLang="zh-CN" dirty="0" smtClean="0"/>
              <a:t>fragment</a:t>
            </a:r>
            <a:r>
              <a:rPr kumimoji="1" lang="zh-CN" altLang="en-US" dirty="0" smtClean="0"/>
              <a:t>都保存起来了。</a:t>
            </a:r>
            <a:endParaRPr kumimoji="1" lang="en-US" altLang="ja-JP" dirty="0" smtClean="0"/>
          </a:p>
          <a:p>
            <a:endParaRPr kumimoji="1" lang="en-US" altLang="ja-JP" dirty="0" smtClean="0"/>
          </a:p>
          <a:p>
            <a:r>
              <a:rPr kumimoji="1" lang="zh-CN" altLang="en-US" dirty="0" smtClean="0"/>
              <a:t>进一步来说，这个情况，</a:t>
            </a:r>
            <a:r>
              <a:rPr kumimoji="1" lang="en-US" altLang="zh-CN" dirty="0" smtClean="0"/>
              <a:t>Ray</a:t>
            </a:r>
            <a:r>
              <a:rPr kumimoji="1" lang="zh-CN" altLang="en-US" dirty="0" smtClean="0"/>
              <a:t>是从右向左飞，实际计算是同时从左向右开始。</a:t>
            </a:r>
            <a:endParaRPr kumimoji="1" lang="en-US" altLang="ja-JP" dirty="0" smtClean="0"/>
          </a:p>
          <a:p>
            <a:r>
              <a:rPr kumimoji="1" lang="zh-CN" altLang="en-US" dirty="0" smtClean="0"/>
              <a:t>例如左侧这个</a:t>
            </a:r>
            <a:r>
              <a:rPr kumimoji="1" lang="en-US" altLang="zh-CN" dirty="0" smtClean="0"/>
              <a:t>Texel</a:t>
            </a:r>
            <a:r>
              <a:rPr kumimoji="1" lang="zh-CN" altLang="en-US" dirty="0" smtClean="0"/>
              <a:t>的情况。</a:t>
            </a:r>
            <a:endParaRPr kumimoji="1" lang="en-US" altLang="ja-JP" dirty="0" smtClean="0"/>
          </a:p>
          <a:p>
            <a:r>
              <a:rPr kumimoji="1" lang="zh-CN" altLang="en-US" dirty="0" smtClean="0"/>
              <a:t>这个墙壁是向右的多边形板、这个位置的法线是向右的。</a:t>
            </a:r>
            <a:endParaRPr kumimoji="1" lang="en-US" altLang="zh-CN" dirty="0" smtClean="0"/>
          </a:p>
          <a:p>
            <a:endParaRPr kumimoji="1" lang="en-US" altLang="ja-JP" dirty="0" smtClean="0"/>
          </a:p>
          <a:p>
            <a:r>
              <a:rPr kumimoji="1" lang="zh-CN" altLang="en-US" dirty="0" smtClean="0"/>
              <a:t>这种情况，把探索方向反过来，做同样的计算</a:t>
            </a:r>
            <a:endParaRPr kumimoji="1" lang="en-US" altLang="ja-JP" dirty="0" smtClean="0"/>
          </a:p>
          <a:p>
            <a:r>
              <a:rPr kumimoji="1" lang="zh-CN" altLang="en-US" dirty="0" smtClean="0"/>
              <a:t>总之是找比这个</a:t>
            </a:r>
            <a:r>
              <a:rPr kumimoji="1" lang="en-US" altLang="zh-CN" dirty="0" smtClean="0"/>
              <a:t>Texel</a:t>
            </a:r>
            <a:r>
              <a:rPr kumimoji="1" lang="zh-CN" altLang="en-US" dirty="0" smtClean="0"/>
              <a:t>近的</a:t>
            </a:r>
            <a:r>
              <a:rPr kumimoji="1" lang="en-US" altLang="zh-CN" dirty="0" smtClean="0"/>
              <a:t>Node</a:t>
            </a:r>
            <a:r>
              <a:rPr kumimoji="1" lang="zh-CN" altLang="en-US" dirty="0" smtClean="0"/>
              <a:t>里面最远的一个。也就是茶色的</a:t>
            </a:r>
            <a:r>
              <a:rPr kumimoji="1" lang="en-US" altLang="zh-CN" dirty="0" smtClean="0"/>
              <a:t>Node</a:t>
            </a:r>
            <a:r>
              <a:rPr kumimoji="1" lang="zh-CN" altLang="en-US" dirty="0" smtClean="0"/>
              <a:t>。</a:t>
            </a:r>
            <a:endParaRPr kumimoji="1" lang="en-US" altLang="ja-JP" dirty="0" smtClean="0"/>
          </a:p>
          <a:p>
            <a:r>
              <a:rPr kumimoji="1" lang="zh-CN" altLang="en-US" dirty="0" smtClean="0"/>
              <a:t>这个就是</a:t>
            </a:r>
            <a:r>
              <a:rPr kumimoji="1" lang="en-US" altLang="zh-CN" dirty="0" smtClean="0"/>
              <a:t>Ray</a:t>
            </a:r>
            <a:r>
              <a:rPr kumimoji="1" lang="zh-CN" altLang="en-US" dirty="0" smtClean="0"/>
              <a:t>的碰撞位置的</a:t>
            </a:r>
            <a:r>
              <a:rPr kumimoji="1" lang="en-US" altLang="zh-CN" dirty="0" smtClean="0"/>
              <a:t>fragment</a:t>
            </a:r>
            <a:endParaRPr kumimoji="1" lang="en-US" altLang="ja-JP" dirty="0" smtClean="0"/>
          </a:p>
          <a:p>
            <a:r>
              <a:rPr kumimoji="1" lang="zh-CN" altLang="en-US" dirty="0" smtClean="0"/>
              <a:t>总之，一次</a:t>
            </a:r>
            <a:r>
              <a:rPr kumimoji="1" lang="en-US" altLang="zh-CN" dirty="0" smtClean="0"/>
              <a:t>Sample</a:t>
            </a:r>
            <a:r>
              <a:rPr kumimoji="1" lang="zh-CN" altLang="en-US" dirty="0" smtClean="0"/>
              <a:t>方向的计算要分前后两个的方向做亮度计算的情况</a:t>
            </a:r>
            <a:r>
              <a:rPr kumimoji="1" lang="en-US" altLang="zh-CN" dirty="0" smtClean="0"/>
              <a:t>(</a:t>
            </a:r>
            <a:r>
              <a:rPr kumimoji="1" lang="zh-CN" altLang="en-US" dirty="0" smtClean="0"/>
              <a:t>最近或最远</a:t>
            </a:r>
            <a:r>
              <a:rPr kumimoji="1" lang="en-US" altLang="zh-CN" dirty="0" smtClean="0"/>
              <a:t>)</a:t>
            </a:r>
            <a:r>
              <a:rPr kumimoji="1" lang="zh-CN" altLang="en-US" dirty="0" smtClean="0"/>
              <a:t>。</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29</a:t>
            </a:fld>
            <a:endParaRPr lang="ja-JP" altLang="en-US"/>
          </a:p>
        </p:txBody>
      </p:sp>
    </p:spTree>
    <p:extLst>
      <p:ext uri="{BB962C8B-B14F-4D97-AF65-F5344CB8AC3E}">
        <p14:creationId xmlns:p14="http://schemas.microsoft.com/office/powerpoint/2010/main" val="9113695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a:bodyPr>
          <a:lstStyle/>
          <a:p>
            <a:r>
              <a:rPr kumimoji="1" lang="zh-CN" altLang="en-US" dirty="0" smtClean="0"/>
              <a:t>实现的流程最终变成这样</a:t>
            </a:r>
            <a:endParaRPr kumimoji="1" lang="en-US" altLang="ja-JP" dirty="0" smtClean="0"/>
          </a:p>
          <a:p>
            <a:endParaRPr kumimoji="1" lang="en-US" altLang="ja-JP"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kumimoji="1" lang="en-US" altLang="ja-JP" dirty="0" smtClean="0"/>
              <a:t>For each </a:t>
            </a:r>
            <a:r>
              <a:rPr kumimoji="1" lang="en-US" altLang="zh-CN" dirty="0" smtClean="0"/>
              <a:t>sample</a:t>
            </a:r>
            <a:r>
              <a:rPr kumimoji="1" lang="zh-CN" altLang="en-US" dirty="0" smtClean="0"/>
              <a:t>方向、决定</a:t>
            </a:r>
            <a:r>
              <a:rPr kumimoji="1" lang="en-US" altLang="zh-CN" dirty="0" smtClean="0"/>
              <a:t>sample</a:t>
            </a:r>
            <a:r>
              <a:rPr kumimoji="1" lang="zh-CN" altLang="en-US" dirty="0" smtClean="0"/>
              <a:t>方向，对场景全体</a:t>
            </a:r>
            <a:r>
              <a:rPr lang="en-US" altLang="zh-CN" sz="2400" dirty="0" smtClean="0"/>
              <a:t>Rasterization</a:t>
            </a:r>
            <a:r>
              <a:rPr lang="zh-CN" altLang="en-US" sz="2400" dirty="0" smtClean="0"/>
              <a:t>做成</a:t>
            </a:r>
            <a:r>
              <a:rPr kumimoji="1" lang="en-US" altLang="ja-JP" dirty="0" err="1" smtClean="0"/>
              <a:t>LinkedList</a:t>
            </a:r>
            <a:endParaRPr kumimoji="1" lang="en-US" altLang="ja-JP" dirty="0" smtClean="0"/>
          </a:p>
          <a:p>
            <a:r>
              <a:rPr kumimoji="1" lang="zh-CN" altLang="en-US" dirty="0" smtClean="0"/>
              <a:t>接下来对</a:t>
            </a:r>
            <a:r>
              <a:rPr kumimoji="1" lang="en-US" altLang="zh-CN" dirty="0" err="1" smtClean="0"/>
              <a:t>Lightmap</a:t>
            </a:r>
            <a:r>
              <a:rPr kumimoji="1" lang="zh-CN" altLang="en-US" dirty="0" smtClean="0"/>
              <a:t>的每个</a:t>
            </a:r>
            <a:r>
              <a:rPr kumimoji="1" lang="en-US" altLang="zh-CN" dirty="0" smtClean="0"/>
              <a:t>Texel</a:t>
            </a:r>
            <a:r>
              <a:rPr kumimoji="1" lang="zh-CN" altLang="en-US" dirty="0" smtClean="0"/>
              <a:t>循环，探索</a:t>
            </a:r>
            <a:r>
              <a:rPr kumimoji="1" lang="en-US" altLang="ja-JP" dirty="0" err="1" smtClean="0"/>
              <a:t>LinkedList</a:t>
            </a:r>
            <a:r>
              <a:rPr kumimoji="1" lang="zh-CN" altLang="en-US" dirty="0" smtClean="0"/>
              <a:t>来加上亮度</a:t>
            </a:r>
            <a:endParaRPr kumimoji="1" lang="en-US" altLang="ja-JP" dirty="0" smtClean="0"/>
          </a:p>
          <a:p>
            <a:r>
              <a:rPr kumimoji="1" lang="zh-CN" altLang="en-US" dirty="0" smtClean="0"/>
              <a:t>那就是下面的</a:t>
            </a:r>
            <a:r>
              <a:rPr kumimoji="1" lang="en-US" altLang="zh-CN" dirty="0" err="1" smtClean="0"/>
              <a:t>ightmap</a:t>
            </a:r>
            <a:r>
              <a:rPr kumimoji="1" lang="zh-CN" altLang="en-US" dirty="0" smtClean="0"/>
              <a:t>的计算</a:t>
            </a:r>
            <a:endParaRPr kumimoji="1" lang="en-US" altLang="ja-JP" dirty="0" smtClean="0"/>
          </a:p>
          <a:p>
            <a:endParaRPr kumimoji="1" lang="en-US" altLang="ja-JP"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kumimoji="1" lang="zh-CN" altLang="en-US" dirty="0" smtClean="0"/>
              <a:t>真的很简单。</a:t>
            </a:r>
            <a:endParaRPr kumimoji="1" lang="en-US" altLang="ja-JP" dirty="0" smtClean="0"/>
          </a:p>
          <a:p>
            <a:r>
              <a:rPr kumimoji="1" lang="zh-CN" altLang="en-US" dirty="0" smtClean="0"/>
              <a:t>有图形学编程知识的程序员、我想可以马上实现的。</a:t>
            </a:r>
            <a:endParaRPr kumimoji="1" lang="en-US" altLang="ja-JP" dirty="0" smtClean="0"/>
          </a:p>
          <a:p>
            <a:endParaRPr kumimoji="1" lang="en-US" altLang="ja-JP" dirty="0" smtClean="0"/>
          </a:p>
          <a:p>
            <a:r>
              <a:rPr kumimoji="1" lang="zh-CN" altLang="en-US" dirty="0" smtClean="0"/>
              <a:t>右边的截屏是</a:t>
            </a:r>
            <a:r>
              <a:rPr kumimoji="1" lang="en-US" altLang="zh-CN" dirty="0" smtClean="0"/>
              <a:t>SQUARE ENIX</a:t>
            </a:r>
            <a:r>
              <a:rPr kumimoji="1" lang="zh-CN" altLang="en-US" dirty="0" smtClean="0"/>
              <a:t>的地下停车场</a:t>
            </a:r>
            <a:endParaRPr kumimoji="1" lang="en-US" altLang="ja-JP" dirty="0" smtClean="0"/>
          </a:p>
          <a:p>
            <a:r>
              <a:rPr kumimoji="1" lang="zh-CN" altLang="en-US" dirty="0" smtClean="0"/>
              <a:t>使用我做的工具、这种场景程度大小的、</a:t>
            </a:r>
            <a:r>
              <a:rPr kumimoji="1" lang="en-US" altLang="zh-CN" dirty="0" smtClean="0"/>
              <a:t>bake</a:t>
            </a:r>
            <a:r>
              <a:rPr kumimoji="1" lang="zh-CN" altLang="en-US" dirty="0" smtClean="0"/>
              <a:t>要</a:t>
            </a:r>
            <a:r>
              <a:rPr kumimoji="1" lang="en-US" altLang="zh-CN" dirty="0" smtClean="0"/>
              <a:t>30</a:t>
            </a:r>
            <a:r>
              <a:rPr kumimoji="1" lang="zh-CN" altLang="en-US" dirty="0" smtClean="0"/>
              <a:t>秒左右的程度</a:t>
            </a:r>
            <a:endParaRPr kumimoji="1" lang="en-US" altLang="ja-JP" dirty="0" smtClean="0"/>
          </a:p>
          <a:p>
            <a:endParaRPr kumimoji="1" lang="en-US" altLang="ja-JP" dirty="0" smtClean="0"/>
          </a:p>
          <a:p>
            <a:r>
              <a:rPr kumimoji="1" lang="zh-CN" altLang="en-US" dirty="0" smtClean="0"/>
              <a:t>理所当然的、</a:t>
            </a:r>
            <a:r>
              <a:rPr kumimoji="1" lang="en-US" altLang="zh-CN" dirty="0" smtClean="0"/>
              <a:t>bake</a:t>
            </a:r>
            <a:r>
              <a:rPr kumimoji="1" lang="zh-CN" altLang="en-US" dirty="0" smtClean="0"/>
              <a:t>时间是和场景的数据量关联的。数据量大时间也就多。几何体数据、</a:t>
            </a:r>
            <a:r>
              <a:rPr kumimoji="1" lang="en-US" altLang="zh-CN" dirty="0" err="1" smtClean="0"/>
              <a:t>lightmap</a:t>
            </a:r>
            <a:r>
              <a:rPr kumimoji="1" lang="zh-CN" altLang="en-US" dirty="0" smtClean="0"/>
              <a:t>尺寸都是如此。</a:t>
            </a:r>
            <a:endParaRPr kumimoji="1" lang="en-US" altLang="ja-JP" dirty="0" smtClean="0"/>
          </a:p>
          <a:p>
            <a:r>
              <a:rPr kumimoji="1" lang="zh-CN" altLang="en-US" dirty="0" smtClean="0"/>
              <a:t>例如极端大的测试场景、</a:t>
            </a:r>
            <a:r>
              <a:rPr kumimoji="1" lang="en-US" altLang="zh-CN" dirty="0" smtClean="0"/>
              <a:t>2048x2048</a:t>
            </a:r>
            <a:r>
              <a:rPr kumimoji="1" lang="zh-CN" altLang="en-US" dirty="0" smtClean="0"/>
              <a:t>的</a:t>
            </a:r>
            <a:r>
              <a:rPr kumimoji="1" lang="en-US" altLang="zh-CN" dirty="0" err="1" smtClean="0"/>
              <a:t>lightmap</a:t>
            </a:r>
            <a:r>
              <a:rPr kumimoji="1" lang="zh-CN" altLang="en-US" dirty="0" smtClean="0"/>
              <a:t>要</a:t>
            </a:r>
            <a:r>
              <a:rPr kumimoji="1" lang="en-US" altLang="zh-CN" dirty="0" smtClean="0"/>
              <a:t>100</a:t>
            </a:r>
            <a:r>
              <a:rPr kumimoji="1" lang="zh-CN" altLang="en-US" dirty="0" smtClean="0"/>
              <a:t>张的场景，过去要几十台</a:t>
            </a:r>
            <a:r>
              <a:rPr kumimoji="1" lang="en-US" altLang="zh-CN" dirty="0" smtClean="0"/>
              <a:t>PC</a:t>
            </a:r>
            <a:r>
              <a:rPr kumimoji="1" lang="zh-CN" altLang="en-US" dirty="0" smtClean="0"/>
              <a:t>工作一晚、感觉是常有的事情。</a:t>
            </a:r>
            <a:endParaRPr kumimoji="1" lang="en-US" altLang="zh-CN" dirty="0" smtClean="0"/>
          </a:p>
          <a:p>
            <a:r>
              <a:rPr kumimoji="1" lang="zh-CN" altLang="en-US" dirty="0" smtClean="0"/>
              <a:t>用我的工具通过</a:t>
            </a:r>
            <a:r>
              <a:rPr kumimoji="1" lang="en-US" altLang="ja-JP" dirty="0" smtClean="0"/>
              <a:t>Ray</a:t>
            </a:r>
            <a:r>
              <a:rPr kumimoji="1" lang="ja-JP" altLang="en-US" dirty="0" smtClean="0"/>
              <a:t> </a:t>
            </a:r>
            <a:r>
              <a:rPr kumimoji="1" lang="en-US" altLang="ja-JP" dirty="0" smtClean="0"/>
              <a:t>Bundle</a:t>
            </a:r>
            <a:r>
              <a:rPr kumimoji="1" lang="ja-JP" altLang="en-US" dirty="0" smtClean="0"/>
              <a:t> </a:t>
            </a:r>
            <a:r>
              <a:rPr kumimoji="1" lang="en-US" altLang="ja-JP" dirty="0" smtClean="0"/>
              <a:t>Tracing</a:t>
            </a:r>
            <a:r>
              <a:rPr kumimoji="1" lang="zh-CN" altLang="en-US" dirty="0" smtClean="0"/>
              <a:t>、高端</a:t>
            </a:r>
            <a:r>
              <a:rPr kumimoji="1" lang="en-US" altLang="zh-CN" dirty="0" smtClean="0"/>
              <a:t>GPU1</a:t>
            </a:r>
            <a:r>
              <a:rPr kumimoji="1" lang="zh-CN" altLang="en-US" dirty="0" smtClean="0"/>
              <a:t>台</a:t>
            </a:r>
            <a:r>
              <a:rPr kumimoji="1" lang="en-US" altLang="zh-CN" dirty="0" smtClean="0"/>
              <a:t>PC</a:t>
            </a:r>
            <a:r>
              <a:rPr kumimoji="1" lang="zh-CN" altLang="en-US" dirty="0" smtClean="0"/>
              <a:t>，</a:t>
            </a:r>
            <a:r>
              <a:rPr kumimoji="1" lang="en-US" altLang="zh-CN" dirty="0" smtClean="0"/>
              <a:t>1</a:t>
            </a:r>
            <a:r>
              <a:rPr kumimoji="1" lang="zh-CN" altLang="en-US" dirty="0" smtClean="0"/>
              <a:t>个小时左右就可以</a:t>
            </a:r>
            <a:r>
              <a:rPr kumimoji="1" lang="en-US" altLang="zh-CN" dirty="0" smtClean="0"/>
              <a:t>bake</a:t>
            </a:r>
            <a:r>
              <a:rPr kumimoji="1" lang="zh-CN" altLang="en-US" dirty="0" smtClean="0"/>
              <a:t>完了。</a:t>
            </a:r>
            <a:endParaRPr kumimoji="1" lang="en-US" altLang="ja-JP" dirty="0" smtClean="0"/>
          </a:p>
          <a:p>
            <a:r>
              <a:rPr kumimoji="1" lang="zh-CN" altLang="en-US" dirty="0" smtClean="0"/>
              <a:t>由于是一台的，多台</a:t>
            </a:r>
            <a:r>
              <a:rPr kumimoji="1" lang="en-US" altLang="zh-CN" dirty="0" smtClean="0"/>
              <a:t>PC</a:t>
            </a:r>
            <a:r>
              <a:rPr kumimoji="1" lang="zh-CN" altLang="en-US" dirty="0" smtClean="0"/>
              <a:t>分散处理就更快了。</a:t>
            </a:r>
            <a:endParaRPr kumimoji="1" lang="en-US" altLang="ja-JP" dirty="0" smtClean="0"/>
          </a:p>
          <a:p>
            <a:endParaRPr kumimoji="1" lang="ja-JP" altLang="en-US"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30</a:t>
            </a:fld>
            <a:endParaRPr lang="ja-JP" altLang="en-US"/>
          </a:p>
        </p:txBody>
      </p:sp>
    </p:spTree>
    <p:extLst>
      <p:ext uri="{BB962C8B-B14F-4D97-AF65-F5344CB8AC3E}">
        <p14:creationId xmlns:p14="http://schemas.microsoft.com/office/powerpoint/2010/main" val="3183064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Agni’s Philosophy</a:t>
            </a:r>
            <a:r>
              <a:rPr kumimoji="1" lang="zh-CN" altLang="en-US" dirty="0" smtClean="0"/>
              <a:t>的一个场景</a:t>
            </a:r>
            <a:endParaRPr kumimoji="1" lang="en-US" altLang="ja-JP" dirty="0" smtClean="0"/>
          </a:p>
          <a:p>
            <a:r>
              <a:rPr kumimoji="1" lang="ja-JP" altLang="en-US" dirty="0" smtClean="0"/>
              <a:t>。</a:t>
            </a:r>
            <a:endParaRPr kumimoji="1" lang="en-US" altLang="ja-JP" dirty="0" smtClean="0"/>
          </a:p>
          <a:p>
            <a:r>
              <a:rPr kumimoji="1" lang="zh-CN" altLang="en-US" dirty="0" smtClean="0"/>
              <a:t>实验性的、把动态角色和</a:t>
            </a:r>
            <a:r>
              <a:rPr kumimoji="1" lang="en-US" altLang="zh-CN" dirty="0" smtClean="0"/>
              <a:t>Post Effect</a:t>
            </a:r>
            <a:r>
              <a:rPr kumimoji="1" lang="zh-CN" altLang="en-US" dirty="0" smtClean="0"/>
              <a:t>全部去掉、对不动的地形进行静态</a:t>
            </a:r>
            <a:r>
              <a:rPr kumimoji="1" lang="en-US" altLang="zh-CN" dirty="0" smtClean="0"/>
              <a:t>Lighting</a:t>
            </a:r>
            <a:r>
              <a:rPr kumimoji="1" lang="zh-CN" altLang="en-US" dirty="0" smtClean="0"/>
              <a:t>的绘制。</a:t>
            </a:r>
            <a:endParaRPr kumimoji="1" lang="en-US" altLang="ja-JP" dirty="0" smtClean="0"/>
          </a:p>
          <a:p>
            <a:endParaRPr kumimoji="1" lang="en-US" altLang="ja-JP" dirty="0" smtClean="0"/>
          </a:p>
          <a:p>
            <a:r>
              <a:rPr kumimoji="1" lang="zh-CN" altLang="en-US" dirty="0" smtClean="0"/>
              <a:t>光源方面、以太阳光为主、还有天空的光也有。</a:t>
            </a:r>
            <a:endParaRPr kumimoji="1" lang="en-US" altLang="ja-JP" dirty="0" smtClean="0"/>
          </a:p>
          <a:p>
            <a:endParaRPr kumimoji="1" lang="en-US" altLang="ja-JP" dirty="0" smtClean="0"/>
          </a:p>
          <a:p>
            <a:r>
              <a:rPr kumimoji="1" lang="zh-CN" altLang="en-US" dirty="0" smtClean="0"/>
              <a:t>反射是茶色、可以看到天空的青色</a:t>
            </a:r>
            <a:endParaRPr kumimoji="1" lang="en-US" altLang="ja-JP" dirty="0" smtClean="0"/>
          </a:p>
          <a:p>
            <a:r>
              <a:rPr kumimoji="1" lang="zh-CN" altLang="en-US" dirty="0" smtClean="0"/>
              <a:t>低洼的部分变得暗，越往里走也变得越暗</a:t>
            </a:r>
            <a:endParaRPr kumimoji="1" lang="en-US" altLang="ja-JP" dirty="0" smtClean="0"/>
          </a:p>
          <a:p>
            <a:endParaRPr kumimoji="1" lang="en-US" altLang="zh-CN" dirty="0" smtClean="0"/>
          </a:p>
          <a:p>
            <a:r>
              <a:rPr kumimoji="1" lang="zh-CN" altLang="en-US" dirty="0" smtClean="0"/>
              <a:t>并不是最终品质的显示效果、只有</a:t>
            </a:r>
            <a:r>
              <a:rPr kumimoji="1" lang="en-US" altLang="zh-CN" dirty="0" smtClean="0"/>
              <a:t>Diffuse Texture</a:t>
            </a:r>
            <a:r>
              <a:rPr kumimoji="1" lang="zh-CN" altLang="en-US" dirty="0" smtClean="0"/>
              <a:t>和</a:t>
            </a:r>
            <a:r>
              <a:rPr kumimoji="1" lang="en-US" altLang="zh-CN" dirty="0" smtClean="0"/>
              <a:t>Light Map</a:t>
            </a:r>
            <a:r>
              <a:rPr kumimoji="1" lang="zh-CN" altLang="en-US" dirty="0" smtClean="0"/>
              <a:t>的</a:t>
            </a:r>
            <a:r>
              <a:rPr kumimoji="1" lang="en-US" altLang="zh-CN" dirty="0" smtClean="0"/>
              <a:t>Lighting</a:t>
            </a:r>
            <a:r>
              <a:rPr kumimoji="1" lang="zh-CN" altLang="en-US" dirty="0" smtClean="0"/>
              <a:t>的状态</a:t>
            </a:r>
            <a:endParaRPr kumimoji="1" lang="en-US" altLang="ja-JP" dirty="0" smtClean="0"/>
          </a:p>
          <a:p>
            <a:r>
              <a:rPr kumimoji="1" lang="zh-CN" altLang="en-US" dirty="0" smtClean="0"/>
              <a:t>虽然如此，我想还是可以看到自然的外观。</a:t>
            </a:r>
            <a:endParaRPr kumimoji="1" lang="en-US" altLang="ja-JP" dirty="0" smtClean="0"/>
          </a:p>
          <a:p>
            <a:endParaRPr kumimoji="1" lang="en-US" altLang="ja-JP" dirty="0" smtClean="0"/>
          </a:p>
          <a:p>
            <a:r>
              <a:rPr kumimoji="1" lang="zh-CN" altLang="en-US" dirty="0" smtClean="0"/>
              <a:t>这个就是</a:t>
            </a:r>
            <a:r>
              <a:rPr kumimoji="1" lang="en-US" altLang="zh-CN" dirty="0" smtClean="0"/>
              <a:t>Global Illumination</a:t>
            </a:r>
            <a:r>
              <a:rPr kumimoji="1" lang="zh-CN" altLang="en-US" dirty="0" smtClean="0"/>
              <a:t>的效果</a:t>
            </a:r>
            <a:endParaRPr kumimoji="1" lang="en-US" altLang="zh-CN" dirty="0" smtClean="0"/>
          </a:p>
          <a:p>
            <a:endParaRPr kumimoji="1" lang="en-US" altLang="ja-JP" dirty="0" smtClean="0"/>
          </a:p>
          <a:p>
            <a:r>
              <a:rPr kumimoji="1" lang="en-US" altLang="zh-CN" dirty="0" smtClean="0"/>
              <a:t>Post Effect</a:t>
            </a:r>
            <a:r>
              <a:rPr kumimoji="1" lang="zh-CN" altLang="en-US" dirty="0" smtClean="0"/>
              <a:t>没有做什么处理、我认为静态的</a:t>
            </a:r>
            <a:r>
              <a:rPr kumimoji="1" lang="en-US" altLang="zh-CN" dirty="0" smtClean="0"/>
              <a:t>Lighting</a:t>
            </a:r>
            <a:r>
              <a:rPr kumimoji="1" lang="zh-CN" altLang="en-US" dirty="0" smtClean="0"/>
              <a:t>能作出这种程度的品质也是值得关注的。</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4</a:t>
            </a:fld>
            <a:endParaRPr lang="ja-JP" altLang="en-US"/>
          </a:p>
        </p:txBody>
      </p:sp>
    </p:spTree>
    <p:extLst>
      <p:ext uri="{BB962C8B-B14F-4D97-AF65-F5344CB8AC3E}">
        <p14:creationId xmlns:p14="http://schemas.microsoft.com/office/powerpoint/2010/main" val="1527108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这里介绍</a:t>
            </a:r>
            <a:r>
              <a:rPr kumimoji="1" lang="en-US" altLang="ja-JP" dirty="0" smtClean="0"/>
              <a:t>Ray</a:t>
            </a:r>
            <a:r>
              <a:rPr kumimoji="1" lang="ja-JP" altLang="en-US" dirty="0" smtClean="0"/>
              <a:t> </a:t>
            </a:r>
            <a:r>
              <a:rPr kumimoji="1" lang="en-US" altLang="ja-JP" dirty="0" smtClean="0"/>
              <a:t>Bundle</a:t>
            </a:r>
            <a:r>
              <a:rPr kumimoji="1" lang="ja-JP" altLang="en-US" dirty="0" smtClean="0"/>
              <a:t> </a:t>
            </a:r>
            <a:r>
              <a:rPr kumimoji="1" lang="en-US" altLang="ja-JP" dirty="0" smtClean="0"/>
              <a:t>Tracing</a:t>
            </a:r>
            <a:r>
              <a:rPr kumimoji="1" lang="zh-CN" altLang="en-US" dirty="0" smtClean="0"/>
              <a:t>的一个特长。</a:t>
            </a:r>
            <a:endParaRPr kumimoji="1" lang="en-US" altLang="ja-JP" dirty="0" smtClean="0"/>
          </a:p>
          <a:p>
            <a:endParaRPr kumimoji="1" lang="en-US" altLang="ja-JP" dirty="0" smtClean="0"/>
          </a:p>
          <a:p>
            <a:r>
              <a:rPr kumimoji="1" lang="zh-CN" altLang="en-US" dirty="0" smtClean="0"/>
              <a:t>为了</a:t>
            </a:r>
            <a:r>
              <a:rPr kumimoji="1" lang="en-US" altLang="zh-CN" dirty="0" err="1" smtClean="0"/>
              <a:t>lightmap</a:t>
            </a:r>
            <a:r>
              <a:rPr kumimoji="1" lang="zh-CN" altLang="en-US" dirty="0" smtClean="0"/>
              <a:t>的计算，要用射入</a:t>
            </a:r>
            <a:r>
              <a:rPr kumimoji="1" lang="en-US" altLang="zh-CN" dirty="0" smtClean="0"/>
              <a:t>Ray</a:t>
            </a:r>
            <a:r>
              <a:rPr kumimoji="1" lang="zh-CN" altLang="en-US" dirty="0" smtClean="0"/>
              <a:t>来补足光照、但射入光自身、要使用其他位置的</a:t>
            </a:r>
            <a:r>
              <a:rPr kumimoji="1" lang="en-US" altLang="zh-CN" dirty="0" err="1" smtClean="0"/>
              <a:t>lightmap</a:t>
            </a:r>
            <a:r>
              <a:rPr kumimoji="1" lang="zh-CN" altLang="en-US" dirty="0" smtClean="0"/>
              <a:t>来计算。</a:t>
            </a:r>
            <a:endParaRPr kumimoji="1" lang="en-US" altLang="ja-JP" dirty="0" smtClean="0"/>
          </a:p>
          <a:p>
            <a:r>
              <a:rPr kumimoji="1" lang="zh-CN" altLang="en-US" dirty="0" smtClean="0"/>
              <a:t>总之，保存在</a:t>
            </a:r>
            <a:r>
              <a:rPr kumimoji="1" lang="en-US" altLang="zh-CN" dirty="0" err="1" smtClean="0"/>
              <a:t>lightmap</a:t>
            </a:r>
            <a:r>
              <a:rPr kumimoji="1" lang="zh-CN" altLang="en-US" dirty="0" smtClean="0"/>
              <a:t>里的值，在计算过程中的</a:t>
            </a:r>
            <a:r>
              <a:rPr kumimoji="1" lang="en-US" altLang="zh-CN" dirty="0" smtClean="0"/>
              <a:t>Cache</a:t>
            </a:r>
            <a:r>
              <a:rPr kumimoji="1" lang="zh-CN" altLang="en-US" dirty="0" smtClean="0"/>
              <a:t>、是可以随时更新的配置。</a:t>
            </a:r>
            <a:endParaRPr kumimoji="1" lang="en-US" altLang="ja-JP" dirty="0" smtClean="0"/>
          </a:p>
          <a:p>
            <a:endParaRPr kumimoji="1" lang="en-US" altLang="ja-JP" dirty="0" smtClean="0"/>
          </a:p>
          <a:p>
            <a:r>
              <a:rPr kumimoji="1" lang="zh-CN" altLang="en-US" dirty="0" smtClean="0"/>
              <a:t>随机方向的</a:t>
            </a:r>
            <a:r>
              <a:rPr kumimoji="1" lang="en-US" altLang="zh-CN" dirty="0" smtClean="0"/>
              <a:t>Sample</a:t>
            </a:r>
            <a:r>
              <a:rPr kumimoji="1" lang="zh-CN" altLang="en-US" dirty="0" smtClean="0"/>
              <a:t>中、</a:t>
            </a:r>
            <a:r>
              <a:rPr kumimoji="1" lang="en-US" altLang="zh-CN" dirty="0" smtClean="0"/>
              <a:t>1</a:t>
            </a:r>
            <a:r>
              <a:rPr kumimoji="1" lang="zh-CN" altLang="en-US" dirty="0" smtClean="0"/>
              <a:t>号和</a:t>
            </a:r>
            <a:r>
              <a:rPr kumimoji="1" lang="en-US" altLang="zh-CN" dirty="0" smtClean="0"/>
              <a:t>2</a:t>
            </a:r>
            <a:r>
              <a:rPr kumimoji="1" lang="zh-CN" altLang="en-US" dirty="0" smtClean="0"/>
              <a:t>号的</a:t>
            </a:r>
            <a:r>
              <a:rPr kumimoji="1" lang="en-US" altLang="zh-CN" dirty="0" smtClean="0"/>
              <a:t>Sample </a:t>
            </a:r>
            <a:r>
              <a:rPr kumimoji="1" lang="zh-CN" altLang="en-US" dirty="0" smtClean="0"/>
              <a:t>方向就像图示里那样</a:t>
            </a:r>
            <a:endParaRPr kumimoji="1" lang="en-US" altLang="zh-CN" dirty="0" smtClean="0"/>
          </a:p>
          <a:p>
            <a:r>
              <a:rPr kumimoji="1" lang="zh-CN" altLang="en-US" dirty="0" smtClean="0"/>
              <a:t>对这个方向的场景做</a:t>
            </a:r>
            <a:r>
              <a:rPr lang="en-US" altLang="zh-CN" sz="1200" dirty="0" smtClean="0"/>
              <a:t>Rasterization</a:t>
            </a:r>
            <a:r>
              <a:rPr lang="zh-CN" altLang="en-US" sz="1200" dirty="0" smtClean="0"/>
              <a:t>、</a:t>
            </a:r>
            <a:r>
              <a:rPr kumimoji="1" lang="en-US" altLang="zh-CN" sz="1200" b="0" kern="1200" dirty="0" smtClean="0">
                <a:solidFill>
                  <a:schemeClr val="tx1"/>
                </a:solidFill>
                <a:effectLst/>
                <a:latin typeface="+mn-lt"/>
                <a:ea typeface="+mn-ea"/>
                <a:cs typeface="+mn-cs"/>
              </a:rPr>
              <a:t>Ray</a:t>
            </a:r>
            <a:r>
              <a:rPr kumimoji="1" lang="zh-CN" altLang="en-US" sz="1200" b="0" kern="1200" dirty="0" smtClean="0">
                <a:solidFill>
                  <a:schemeClr val="tx1"/>
                </a:solidFill>
                <a:effectLst/>
                <a:latin typeface="+mn-lt"/>
                <a:ea typeface="+mn-ea"/>
                <a:cs typeface="+mn-cs"/>
              </a:rPr>
              <a:t>的碰撞计算。</a:t>
            </a:r>
            <a:endParaRPr kumimoji="1" lang="en-US" altLang="ja-JP" dirty="0" smtClean="0"/>
          </a:p>
          <a:p>
            <a:r>
              <a:rPr kumimoji="1" lang="zh-CN" altLang="en-US" dirty="0" smtClean="0"/>
              <a:t>关注左边的墙壁，从右侧墙壁发出的光，保存在天花板的</a:t>
            </a:r>
            <a:r>
              <a:rPr kumimoji="1" lang="en-US" altLang="zh-CN" dirty="0" err="1" smtClean="0"/>
              <a:t>lightmap</a:t>
            </a:r>
            <a:r>
              <a:rPr kumimoji="1" lang="zh-CN" altLang="en-US" dirty="0" smtClean="0"/>
              <a:t>上、再到达左侧的墙壁。</a:t>
            </a:r>
            <a:endParaRPr kumimoji="1" lang="en-US" altLang="ja-JP" dirty="0" smtClean="0"/>
          </a:p>
          <a:p>
            <a:endParaRPr kumimoji="1" lang="en-US" altLang="ja-JP" dirty="0" smtClean="0"/>
          </a:p>
          <a:p>
            <a:r>
              <a:rPr kumimoji="1" lang="zh-CN" altLang="en-US" dirty="0" smtClean="0"/>
              <a:t>正是这数百数千方向的计算、最终可以计算无数的相互反射</a:t>
            </a:r>
            <a:endParaRPr kumimoji="1" lang="en-US" altLang="ja-JP" dirty="0" smtClean="0"/>
          </a:p>
          <a:p>
            <a:r>
              <a:rPr kumimoji="1" lang="zh-CN" altLang="en-US" dirty="0" smtClean="0"/>
              <a:t>因为亮度计算中使用的</a:t>
            </a:r>
            <a:r>
              <a:rPr kumimoji="1" lang="en-US" altLang="zh-CN" dirty="0" err="1" smtClean="0"/>
              <a:t>lightmap</a:t>
            </a:r>
            <a:r>
              <a:rPr kumimoji="1" lang="zh-CN" altLang="en-US" dirty="0" smtClean="0"/>
              <a:t>的值是途中计算的结果、</a:t>
            </a:r>
            <a:r>
              <a:rPr kumimoji="1" lang="en-US" altLang="zh-CN" dirty="0" smtClean="0"/>
              <a:t>sample</a:t>
            </a:r>
            <a:r>
              <a:rPr kumimoji="1" lang="zh-CN" altLang="en-US" dirty="0" smtClean="0"/>
              <a:t>少的话误差也会大</a:t>
            </a:r>
            <a:endParaRPr kumimoji="1" lang="en-US" altLang="ja-JP" dirty="0" smtClean="0"/>
          </a:p>
          <a:p>
            <a:r>
              <a:rPr kumimoji="1" lang="zh-CN" altLang="en-US" dirty="0" smtClean="0"/>
              <a:t>随着</a:t>
            </a:r>
            <a:r>
              <a:rPr kumimoji="1" lang="en-US" altLang="zh-CN" dirty="0" smtClean="0"/>
              <a:t>sample</a:t>
            </a:r>
            <a:r>
              <a:rPr kumimoji="1" lang="zh-CN" altLang="en-US" dirty="0" smtClean="0"/>
              <a:t>数的增加，误差会接近为</a:t>
            </a:r>
            <a:r>
              <a:rPr kumimoji="1" lang="en-US" altLang="zh-CN" dirty="0" smtClean="0"/>
              <a:t>0.</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31</a:t>
            </a:fld>
            <a:endParaRPr lang="ja-JP" altLang="en-US"/>
          </a:p>
        </p:txBody>
      </p:sp>
    </p:spTree>
    <p:extLst>
      <p:ext uri="{BB962C8B-B14F-4D97-AF65-F5344CB8AC3E}">
        <p14:creationId xmlns:p14="http://schemas.microsoft.com/office/powerpoint/2010/main" val="2917702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就如前面说的，因为</a:t>
            </a:r>
            <a:r>
              <a:rPr kumimoji="1" lang="en-US" altLang="ja-JP" dirty="0" smtClean="0"/>
              <a:t>Ray</a:t>
            </a:r>
            <a:r>
              <a:rPr kumimoji="1" lang="ja-JP" altLang="en-US" dirty="0" smtClean="0"/>
              <a:t> </a:t>
            </a:r>
            <a:r>
              <a:rPr kumimoji="1" lang="en-US" altLang="ja-JP" dirty="0" smtClean="0"/>
              <a:t>Bundle</a:t>
            </a:r>
            <a:r>
              <a:rPr kumimoji="1" lang="ja-JP" altLang="en-US" dirty="0" smtClean="0"/>
              <a:t> </a:t>
            </a:r>
            <a:r>
              <a:rPr kumimoji="1" lang="en-US" altLang="ja-JP" dirty="0" smtClean="0"/>
              <a:t>Tracing</a:t>
            </a:r>
            <a:r>
              <a:rPr kumimoji="1" lang="ja-JP" altLang="en-US" dirty="0" smtClean="0"/>
              <a:t> </a:t>
            </a:r>
            <a:r>
              <a:rPr kumimoji="1" lang="zh-CN" altLang="en-US" dirty="0" smtClean="0"/>
              <a:t>是简单的算法的缘故、有几个限制。</a:t>
            </a:r>
            <a:endParaRPr kumimoji="1" lang="ja-JP" altLang="en-US"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32</a:t>
            </a:fld>
            <a:endParaRPr lang="ja-JP" altLang="en-US"/>
          </a:p>
        </p:txBody>
      </p:sp>
    </p:spTree>
    <p:extLst>
      <p:ext uri="{BB962C8B-B14F-4D97-AF65-F5344CB8AC3E}">
        <p14:creationId xmlns:p14="http://schemas.microsoft.com/office/powerpoint/2010/main" val="3779521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最初假设的方法是</a:t>
            </a:r>
            <a:r>
              <a:rPr kumimoji="1" lang="en-US" altLang="zh-CN" dirty="0" smtClean="0"/>
              <a:t>lambert</a:t>
            </a:r>
            <a:r>
              <a:rPr kumimoji="1" lang="zh-CN" altLang="en-US" dirty="0" smtClean="0"/>
              <a:t>反射，所以</a:t>
            </a:r>
            <a:r>
              <a:rPr kumimoji="1" lang="en-US" altLang="zh-CN" dirty="0" smtClean="0"/>
              <a:t>Rendering</a:t>
            </a:r>
            <a:r>
              <a:rPr kumimoji="1" lang="zh-CN" altLang="en-US" dirty="0" smtClean="0"/>
              <a:t>方程式简化了。</a:t>
            </a:r>
            <a:endParaRPr kumimoji="1" lang="en-US" altLang="ja-JP" dirty="0" smtClean="0"/>
          </a:p>
          <a:p>
            <a:r>
              <a:rPr kumimoji="1" lang="zh-CN" altLang="en-US" dirty="0" smtClean="0"/>
              <a:t>本来</a:t>
            </a:r>
            <a:r>
              <a:rPr kumimoji="1" lang="en-US" altLang="zh-CN" dirty="0" smtClean="0"/>
              <a:t>lambert</a:t>
            </a:r>
            <a:r>
              <a:rPr kumimoji="1" lang="zh-CN" altLang="en-US" dirty="0" smtClean="0"/>
              <a:t>以外的反射</a:t>
            </a:r>
            <a:r>
              <a:rPr kumimoji="1" lang="en-US" altLang="zh-CN" dirty="0" smtClean="0"/>
              <a:t>Model</a:t>
            </a:r>
            <a:r>
              <a:rPr kumimoji="1" lang="zh-CN" altLang="en-US" dirty="0" smtClean="0"/>
              <a:t>也是必要的</a:t>
            </a:r>
            <a:endParaRPr kumimoji="1" lang="en-US" altLang="ja-JP" dirty="0" smtClean="0"/>
          </a:p>
          <a:p>
            <a:r>
              <a:rPr kumimoji="1" lang="zh-CN" altLang="en-US" dirty="0" smtClean="0"/>
              <a:t>但是、</a:t>
            </a:r>
            <a:r>
              <a:rPr kumimoji="1" lang="en-US" altLang="ja-JP" dirty="0" smtClean="0"/>
              <a:t>Ray</a:t>
            </a:r>
            <a:r>
              <a:rPr kumimoji="1" lang="ja-JP" altLang="en-US" dirty="0" smtClean="0"/>
              <a:t> </a:t>
            </a:r>
            <a:r>
              <a:rPr kumimoji="1" lang="en-US" altLang="ja-JP" dirty="0" smtClean="0"/>
              <a:t>Bundle</a:t>
            </a:r>
            <a:r>
              <a:rPr kumimoji="1" lang="ja-JP" altLang="en-US" dirty="0" smtClean="0"/>
              <a:t> </a:t>
            </a:r>
            <a:r>
              <a:rPr kumimoji="1" lang="en-US" altLang="ja-JP" dirty="0" smtClean="0"/>
              <a:t>Tracing</a:t>
            </a:r>
            <a:r>
              <a:rPr kumimoji="1" lang="ja-JP" altLang="en-US" dirty="0" smtClean="0"/>
              <a:t> </a:t>
            </a:r>
            <a:r>
              <a:rPr kumimoji="1" lang="zh-CN" altLang="en-US" dirty="0" smtClean="0"/>
              <a:t>对</a:t>
            </a:r>
            <a:r>
              <a:rPr kumimoji="1" lang="en-US" altLang="zh-CN" dirty="0" smtClean="0"/>
              <a:t>lambert</a:t>
            </a:r>
            <a:r>
              <a:rPr kumimoji="1" lang="zh-CN" altLang="en-US" dirty="0" smtClean="0"/>
              <a:t>以外的，例如考虑像金属一样闪烁光泽的物质的</a:t>
            </a:r>
            <a:r>
              <a:rPr kumimoji="1" lang="en-US" altLang="zh-CN" dirty="0" smtClean="0"/>
              <a:t>GI</a:t>
            </a:r>
            <a:r>
              <a:rPr kumimoji="1" lang="zh-CN" altLang="en-US" dirty="0" smtClean="0"/>
              <a:t>是很难处理的。</a:t>
            </a:r>
            <a:endParaRPr kumimoji="1" lang="ja-JP" altLang="en-US" dirty="0" smtClean="0"/>
          </a:p>
          <a:p>
            <a:r>
              <a:rPr kumimoji="1" lang="zh-CN" altLang="en-US" dirty="0" smtClean="0"/>
              <a:t>特别是完全的镜面反射的处理，用</a:t>
            </a:r>
            <a:r>
              <a:rPr kumimoji="1" lang="en-US" altLang="ja-JP" dirty="0" smtClean="0"/>
              <a:t>Ray</a:t>
            </a:r>
            <a:r>
              <a:rPr kumimoji="1" lang="ja-JP" altLang="en-US" dirty="0" smtClean="0"/>
              <a:t> </a:t>
            </a:r>
            <a:r>
              <a:rPr kumimoji="1" lang="en-US" altLang="ja-JP" dirty="0" smtClean="0"/>
              <a:t>Bundle</a:t>
            </a:r>
            <a:r>
              <a:rPr kumimoji="1" lang="ja-JP" altLang="en-US" baseline="0" dirty="0" smtClean="0"/>
              <a:t> </a:t>
            </a:r>
            <a:r>
              <a:rPr kumimoji="1" lang="en-US" altLang="ja-JP" baseline="0" dirty="0" smtClean="0"/>
              <a:t>Tracing</a:t>
            </a:r>
            <a:r>
              <a:rPr kumimoji="1" lang="ja-JP" altLang="en-US" baseline="0" dirty="0" smtClean="0"/>
              <a:t> </a:t>
            </a:r>
            <a:r>
              <a:rPr kumimoji="1" lang="zh-CN" altLang="en-US" baseline="0" dirty="0" smtClean="0"/>
              <a:t>是不可能的。</a:t>
            </a:r>
            <a:endParaRPr kumimoji="1" lang="ja-JP" altLang="en-US" dirty="0" smtClean="0"/>
          </a:p>
          <a:p>
            <a:r>
              <a:rPr kumimoji="1" lang="zh-CN" altLang="en-US" dirty="0" smtClean="0"/>
              <a:t>镜面的处理使用其他方法来组合。</a:t>
            </a:r>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33</a:t>
            </a:fld>
            <a:endParaRPr lang="ja-JP" altLang="en-US"/>
          </a:p>
        </p:txBody>
      </p:sp>
    </p:spTree>
    <p:extLst>
      <p:ext uri="{BB962C8B-B14F-4D97-AF65-F5344CB8AC3E}">
        <p14:creationId xmlns:p14="http://schemas.microsoft.com/office/powerpoint/2010/main" val="5796679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关于误差</a:t>
            </a:r>
            <a:endParaRPr kumimoji="1" lang="en-US" altLang="ja-JP" dirty="0" smtClean="0"/>
          </a:p>
          <a:p>
            <a:r>
              <a:rPr kumimoji="1" lang="en-US" altLang="ja-JP" dirty="0" smtClean="0"/>
              <a:t>Ray Bundle Tracing</a:t>
            </a:r>
            <a:r>
              <a:rPr kumimoji="1" lang="zh-CN" altLang="en-US" dirty="0" smtClean="0"/>
              <a:t>是基于</a:t>
            </a:r>
            <a:r>
              <a:rPr lang="en-US" altLang="zh-CN" b="0" dirty="0" smtClean="0"/>
              <a:t>rasterization</a:t>
            </a:r>
            <a:r>
              <a:rPr lang="zh-CN" altLang="en-US" b="0" dirty="0" smtClean="0"/>
              <a:t>的算法</a:t>
            </a:r>
            <a:endParaRPr kumimoji="1" lang="ja-JP" altLang="en-US" b="0" dirty="0" smtClean="0"/>
          </a:p>
          <a:p>
            <a:r>
              <a:rPr kumimoji="1" lang="zh-CN" altLang="en-US" dirty="0" smtClean="0"/>
              <a:t>因此、由于</a:t>
            </a:r>
            <a:r>
              <a:rPr lang="en-US" altLang="zh-CN" b="0" dirty="0" smtClean="0"/>
              <a:t>rasterization</a:t>
            </a:r>
            <a:r>
              <a:rPr lang="zh-CN" altLang="en-US" b="0" dirty="0" smtClean="0"/>
              <a:t>产生的误差是会发生的。</a:t>
            </a:r>
            <a:endParaRPr kumimoji="1" lang="en-US" altLang="ja-JP" dirty="0" smtClean="0"/>
          </a:p>
          <a:p>
            <a:r>
              <a:rPr kumimoji="1" lang="zh-CN" altLang="en-US" dirty="0" smtClean="0"/>
              <a:t>类似</a:t>
            </a:r>
            <a:r>
              <a:rPr kumimoji="1" lang="en-US" altLang="zh-CN" dirty="0" err="1" smtClean="0"/>
              <a:t>shadowmap</a:t>
            </a:r>
            <a:r>
              <a:rPr kumimoji="1" lang="zh-CN" altLang="en-US" dirty="0" smtClean="0"/>
              <a:t>的问题。</a:t>
            </a:r>
            <a:endParaRPr kumimoji="1" lang="en-US" altLang="ja-JP" dirty="0" smtClean="0"/>
          </a:p>
          <a:p>
            <a:endParaRPr kumimoji="1" lang="en-US" altLang="ja-JP" dirty="0" smtClean="0"/>
          </a:p>
          <a:p>
            <a:r>
              <a:rPr kumimoji="1" lang="zh-CN" altLang="en-US" dirty="0" smtClean="0"/>
              <a:t>这个图是有</a:t>
            </a:r>
            <a:r>
              <a:rPr kumimoji="1" lang="en-US" altLang="zh-CN" dirty="0" smtClean="0"/>
              <a:t>3</a:t>
            </a:r>
            <a:r>
              <a:rPr kumimoji="1" lang="zh-CN" altLang="en-US" dirty="0" smtClean="0"/>
              <a:t>条</a:t>
            </a:r>
            <a:r>
              <a:rPr kumimoji="1" lang="en-US" altLang="zh-CN" dirty="0" smtClean="0"/>
              <a:t>Ray</a:t>
            </a:r>
            <a:r>
              <a:rPr kumimoji="1" lang="zh-CN" altLang="en-US" dirty="0" smtClean="0"/>
              <a:t>、不过</a:t>
            </a:r>
            <a:r>
              <a:rPr kumimoji="1" lang="en-US" altLang="zh-CN" dirty="0" smtClean="0"/>
              <a:t>Ray</a:t>
            </a:r>
            <a:r>
              <a:rPr kumimoji="1" lang="zh-CN" altLang="en-US" dirty="0" smtClean="0"/>
              <a:t>没有照射到的部分，也就是没有</a:t>
            </a:r>
            <a:r>
              <a:rPr lang="en-US" altLang="zh-CN" b="0" dirty="0" smtClean="0"/>
              <a:t>rasterization</a:t>
            </a:r>
            <a:r>
              <a:rPr lang="zh-CN" altLang="en-US" b="0" dirty="0" smtClean="0"/>
              <a:t>的部。</a:t>
            </a:r>
            <a:endParaRPr kumimoji="1" lang="en-US" altLang="ja-JP" dirty="0" smtClean="0"/>
          </a:p>
          <a:p>
            <a:r>
              <a:rPr kumimoji="1" lang="zh-CN" altLang="en-US" dirty="0" smtClean="0"/>
              <a:t>最右边的</a:t>
            </a:r>
            <a:r>
              <a:rPr kumimoji="1" lang="en-US" altLang="zh-CN" dirty="0" smtClean="0"/>
              <a:t>Ray</a:t>
            </a:r>
            <a:r>
              <a:rPr kumimoji="1" lang="zh-CN" altLang="en-US" dirty="0" smtClean="0"/>
              <a:t>，没有对墙壁</a:t>
            </a:r>
            <a:r>
              <a:rPr lang="en-US" altLang="zh-CN" b="0" dirty="0" smtClean="0"/>
              <a:t>rasterization</a:t>
            </a:r>
            <a:r>
              <a:rPr lang="zh-CN" altLang="en-US" b="0" dirty="0" smtClean="0"/>
              <a:t>。</a:t>
            </a:r>
            <a:endParaRPr kumimoji="1" lang="en-US" altLang="ja-JP" dirty="0" smtClean="0"/>
          </a:p>
          <a:p>
            <a:r>
              <a:rPr kumimoji="1" lang="zh-CN" altLang="en-US" dirty="0" smtClean="0"/>
              <a:t>红色圆圈围住部分的</a:t>
            </a:r>
            <a:r>
              <a:rPr kumimoji="1" lang="en-US" altLang="zh-CN" dirty="0" err="1" smtClean="0"/>
              <a:t>lightmap</a:t>
            </a:r>
            <a:r>
              <a:rPr kumimoji="1" lang="en-US" altLang="zh-CN" dirty="0" smtClean="0"/>
              <a:t> Texel</a:t>
            </a:r>
            <a:r>
              <a:rPr kumimoji="1" lang="zh-CN" altLang="en-US" dirty="0" smtClean="0"/>
              <a:t>是受到右上发出的光的变得明亮</a:t>
            </a:r>
            <a:endParaRPr kumimoji="1" lang="en-US" altLang="ja-JP" dirty="0" smtClean="0"/>
          </a:p>
          <a:p>
            <a:r>
              <a:rPr kumimoji="1" lang="zh-CN" altLang="en-US" dirty="0" smtClean="0"/>
              <a:t>这个就是</a:t>
            </a:r>
            <a:r>
              <a:rPr kumimoji="1" lang="en-US" altLang="zh-CN" dirty="0" smtClean="0"/>
              <a:t>light leak</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r>
              <a:rPr lang="en-US" altLang="zh-CN" b="0" dirty="0" smtClean="0"/>
              <a:t>Rasterization</a:t>
            </a:r>
            <a:r>
              <a:rPr lang="zh-CN" altLang="en-US" b="0" dirty="0" smtClean="0"/>
              <a:t>分辨率不足，总之，是</a:t>
            </a:r>
            <a:r>
              <a:rPr lang="en-US" altLang="zh-CN" b="0" dirty="0" smtClean="0"/>
              <a:t>Ray</a:t>
            </a:r>
            <a:r>
              <a:rPr lang="zh-CN" altLang="en-US" b="0" dirty="0" smtClean="0"/>
              <a:t>密度不足，使得这种误差发生</a:t>
            </a:r>
            <a:endParaRPr kumimoji="1" lang="en-US" altLang="ja-JP" dirty="0" smtClean="0"/>
          </a:p>
          <a:p>
            <a:r>
              <a:rPr kumimoji="1" lang="zh-CN" altLang="en-US" dirty="0" smtClean="0"/>
              <a:t>所以、确保充分的</a:t>
            </a:r>
            <a:r>
              <a:rPr kumimoji="1" lang="en-US" altLang="zh-CN" dirty="0" smtClean="0"/>
              <a:t>Ray</a:t>
            </a:r>
            <a:r>
              <a:rPr kumimoji="1" lang="zh-CN" altLang="en-US" dirty="0" smtClean="0"/>
              <a:t>的密度是有必要的。</a:t>
            </a:r>
            <a:endParaRPr kumimoji="1" lang="en-US" altLang="zh-CN" dirty="0" smtClean="0"/>
          </a:p>
          <a:p>
            <a:endParaRPr kumimoji="1" lang="en-US" altLang="ja-JP" dirty="0" smtClean="0"/>
          </a:p>
          <a:p>
            <a:endParaRPr kumimoji="1" lang="en-US" altLang="ja-JP" dirty="0" smtClean="0"/>
          </a:p>
          <a:p>
            <a:endParaRPr kumimoji="1" lang="en-US" altLang="ja-JP" dirty="0" smtClean="0"/>
          </a:p>
          <a:p>
            <a:endParaRPr kumimoji="1" lang="ja-JP" altLang="en-US"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34</a:t>
            </a:fld>
            <a:endParaRPr lang="ja-JP" altLang="en-US"/>
          </a:p>
        </p:txBody>
      </p:sp>
    </p:spTree>
    <p:extLst>
      <p:ext uri="{BB962C8B-B14F-4D97-AF65-F5344CB8AC3E}">
        <p14:creationId xmlns:p14="http://schemas.microsoft.com/office/powerpoint/2010/main" val="3405929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接着是内存相关。</a:t>
            </a:r>
            <a:endParaRPr kumimoji="1" lang="en-US" altLang="ja-JP" dirty="0" smtClean="0"/>
          </a:p>
          <a:p>
            <a:r>
              <a:rPr kumimoji="1" lang="en-US" altLang="ja-JP" dirty="0" smtClean="0"/>
              <a:t>Ray</a:t>
            </a:r>
            <a:r>
              <a:rPr kumimoji="1" lang="ja-JP" altLang="en-US" dirty="0" smtClean="0"/>
              <a:t> </a:t>
            </a:r>
            <a:r>
              <a:rPr kumimoji="1" lang="en-US" altLang="ja-JP" dirty="0" smtClean="0"/>
              <a:t>Bundle</a:t>
            </a:r>
            <a:r>
              <a:rPr kumimoji="1" lang="ja-JP" altLang="en-US" dirty="0" smtClean="0"/>
              <a:t> </a:t>
            </a:r>
            <a:r>
              <a:rPr kumimoji="1" lang="en-US" altLang="ja-JP" dirty="0" smtClean="0"/>
              <a:t>Tracing</a:t>
            </a:r>
            <a:r>
              <a:rPr kumimoji="1" lang="ja-JP" altLang="en-US" dirty="0" smtClean="0"/>
              <a:t> </a:t>
            </a:r>
            <a:r>
              <a:rPr kumimoji="1" lang="zh-CN" altLang="en-US" dirty="0" smtClean="0"/>
              <a:t>要使用大量的内存</a:t>
            </a:r>
            <a:endParaRPr kumimoji="1" lang="en-US" altLang="ja-JP" dirty="0" smtClean="0"/>
          </a:p>
          <a:p>
            <a:r>
              <a:rPr kumimoji="1" lang="zh-CN" altLang="en-US" dirty="0" smtClean="0"/>
              <a:t>计算中的</a:t>
            </a:r>
            <a:r>
              <a:rPr kumimoji="1" lang="en-US" altLang="zh-CN" dirty="0" err="1" smtClean="0"/>
              <a:t>lightmap</a:t>
            </a:r>
            <a:r>
              <a:rPr kumimoji="1" lang="zh-CN" altLang="en-US" dirty="0" smtClean="0"/>
              <a:t>、</a:t>
            </a:r>
            <a:r>
              <a:rPr kumimoji="1" lang="en-US" altLang="zh-CN" dirty="0" smtClean="0"/>
              <a:t>Geometry</a:t>
            </a:r>
            <a:r>
              <a:rPr kumimoji="1" lang="zh-CN" altLang="en-US" dirty="0" smtClean="0"/>
              <a:t>数据、其他的</a:t>
            </a:r>
            <a:r>
              <a:rPr kumimoji="1" lang="en-US" altLang="zh-CN" dirty="0" err="1" smtClean="0"/>
              <a:t>Texutre</a:t>
            </a:r>
            <a:r>
              <a:rPr kumimoji="1" lang="zh-CN" altLang="en-US" dirty="0" smtClean="0"/>
              <a:t>、绘制使用的内存都是必须的</a:t>
            </a:r>
            <a:endParaRPr kumimoji="1" lang="en-US" altLang="ja-JP" dirty="0" smtClean="0"/>
          </a:p>
          <a:p>
            <a:r>
              <a:rPr kumimoji="1" lang="zh-CN" altLang="en-US" dirty="0" smtClean="0"/>
              <a:t>基于</a:t>
            </a:r>
            <a:r>
              <a:rPr kumimoji="1" lang="en-US" altLang="zh-CN" dirty="0" smtClean="0"/>
              <a:t>GPU</a:t>
            </a:r>
            <a:r>
              <a:rPr kumimoji="1" lang="zh-CN" altLang="en-US" dirty="0" smtClean="0"/>
              <a:t>的方法，全部要使用</a:t>
            </a:r>
            <a:r>
              <a:rPr kumimoji="1" lang="en-US" altLang="zh-CN" dirty="0" smtClean="0"/>
              <a:t>VRAM</a:t>
            </a:r>
            <a:r>
              <a:rPr kumimoji="1" lang="zh-CN" altLang="en-US" dirty="0" smtClean="0"/>
              <a:t>也是必须的。</a:t>
            </a:r>
            <a:endParaRPr kumimoji="1" lang="en-US" altLang="ja-JP" dirty="0" smtClean="0"/>
          </a:p>
          <a:p>
            <a:endParaRPr kumimoji="1" lang="ja-JP" altLang="en-US" dirty="0" smtClean="0"/>
          </a:p>
          <a:p>
            <a:r>
              <a:rPr kumimoji="1" lang="zh-CN" altLang="en-US" dirty="0" smtClean="0"/>
              <a:t>由于</a:t>
            </a:r>
            <a:r>
              <a:rPr lang="en-US" altLang="zh-CN" b="0" dirty="0" smtClean="0"/>
              <a:t>rasterization</a:t>
            </a:r>
            <a:r>
              <a:rPr lang="zh-CN" altLang="en-US" b="0" dirty="0" smtClean="0"/>
              <a:t>要对屏幕的每一个</a:t>
            </a:r>
            <a:r>
              <a:rPr lang="en-US" altLang="zh-CN" b="0" dirty="0" smtClean="0"/>
              <a:t>Pixel</a:t>
            </a:r>
            <a:r>
              <a:rPr lang="zh-CN" altLang="en-US" b="0" dirty="0" smtClean="0"/>
              <a:t>制作</a:t>
            </a:r>
            <a:r>
              <a:rPr lang="en-US" altLang="zh-CN" b="0" dirty="0" err="1" smtClean="0"/>
              <a:t>linkList</a:t>
            </a:r>
            <a:r>
              <a:rPr lang="zh-CN" altLang="en-US" b="0" dirty="0" smtClean="0"/>
              <a:t>。因此也必须有庞大的内存</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err="1" smtClean="0"/>
              <a:t>LinkedList</a:t>
            </a:r>
            <a:r>
              <a:rPr kumimoji="1" lang="zh-CN" altLang="en-US" dirty="0" smtClean="0"/>
              <a:t>的</a:t>
            </a:r>
            <a:r>
              <a:rPr kumimoji="1" lang="en-US" altLang="zh-CN" dirty="0" smtClean="0"/>
              <a:t>Node</a:t>
            </a:r>
            <a:r>
              <a:rPr kumimoji="1" lang="zh-CN" altLang="en-US" dirty="0" smtClean="0"/>
              <a:t>数量最终能有多少，要正确的预测也很难。</a:t>
            </a:r>
            <a:endParaRPr kumimoji="1" lang="en-US" altLang="ja-JP" dirty="0" smtClean="0"/>
          </a:p>
          <a:p>
            <a:r>
              <a:rPr kumimoji="1" lang="zh-CN" altLang="en-US" dirty="0" smtClean="0"/>
              <a:t>如果</a:t>
            </a:r>
            <a:r>
              <a:rPr kumimoji="1" lang="en-US" altLang="zh-CN" dirty="0" smtClean="0"/>
              <a:t>buffer</a:t>
            </a:r>
            <a:r>
              <a:rPr kumimoji="1" lang="zh-CN" altLang="en-US" dirty="0" smtClean="0"/>
              <a:t>不足，计算也不会正确，必须预先保证有大一些的内存。</a:t>
            </a:r>
            <a:endParaRPr kumimoji="1" lang="en-US" altLang="ja-JP" dirty="0" smtClean="0"/>
          </a:p>
          <a:p>
            <a:endParaRPr kumimoji="1" lang="en-US" altLang="ja-JP" dirty="0" smtClean="0"/>
          </a:p>
          <a:p>
            <a:r>
              <a:rPr kumimoji="1" lang="zh-CN" altLang="en-US" dirty="0" smtClean="0"/>
              <a:t>总之需要大量的内存、根据确保的内存尺寸，</a:t>
            </a:r>
            <a:r>
              <a:rPr kumimoji="1" lang="en-US" altLang="zh-CN" dirty="0" smtClean="0"/>
              <a:t>bake</a:t>
            </a:r>
            <a:r>
              <a:rPr kumimoji="1" lang="zh-CN" altLang="en-US" dirty="0" smtClean="0"/>
              <a:t>场景的尺寸也被限制了。</a:t>
            </a:r>
            <a:endParaRPr kumimoji="1" lang="ja-JP" altLang="en-US" dirty="0" smtClean="0"/>
          </a:p>
          <a:p>
            <a:r>
              <a:rPr kumimoji="1" lang="zh-CN" altLang="en-US" dirty="0" smtClean="0"/>
              <a:t>总之、小的场景能够很好，宽阔场景就不能</a:t>
            </a:r>
            <a:r>
              <a:rPr kumimoji="1" lang="en-US" altLang="zh-CN" dirty="0" smtClean="0"/>
              <a:t>bake</a:t>
            </a:r>
            <a:r>
              <a:rPr kumimoji="1" lang="zh-CN" altLang="en-US" dirty="0" smtClean="0"/>
              <a:t>了。</a:t>
            </a:r>
            <a:endParaRPr kumimoji="1" lang="ja-JP" altLang="en-US" dirty="0" smtClean="0"/>
          </a:p>
          <a:p>
            <a:r>
              <a:rPr kumimoji="1" lang="en-US" altLang="ja-JP" dirty="0" smtClean="0"/>
              <a:t>[Philosophy</a:t>
            </a:r>
            <a:r>
              <a:rPr kumimoji="1" lang="ja-JP" altLang="en-US" dirty="0" smtClean="0"/>
              <a:t>絵</a:t>
            </a:r>
            <a:r>
              <a:rPr kumimoji="1" lang="en-US" altLang="ja-JP" dirty="0" smtClean="0"/>
              <a:t>]</a:t>
            </a:r>
          </a:p>
          <a:p>
            <a:r>
              <a:rPr kumimoji="1" lang="zh-CN" altLang="en-US" dirty="0" smtClean="0"/>
              <a:t>例如这个场景、包含山很宽广，数据量也很大</a:t>
            </a:r>
            <a:endParaRPr kumimoji="1" lang="en-US" altLang="ja-JP" dirty="0" smtClean="0"/>
          </a:p>
          <a:p>
            <a:r>
              <a:rPr kumimoji="1" lang="zh-CN" altLang="en-US" dirty="0" smtClean="0"/>
              <a:t>不光是</a:t>
            </a:r>
            <a:r>
              <a:rPr kumimoji="1" lang="en-US" altLang="ja-JP" dirty="0" err="1" smtClean="0"/>
              <a:t>LinkedList</a:t>
            </a:r>
            <a:r>
              <a:rPr kumimoji="1" lang="zh-CN" altLang="en-US" dirty="0" smtClean="0"/>
              <a:t>用的</a:t>
            </a:r>
            <a:r>
              <a:rPr kumimoji="1" lang="en-US" altLang="zh-CN" dirty="0" smtClean="0"/>
              <a:t>buffer</a:t>
            </a:r>
            <a:r>
              <a:rPr kumimoji="1" lang="zh-CN" altLang="en-US" dirty="0" smtClean="0"/>
              <a:t>、</a:t>
            </a:r>
            <a:r>
              <a:rPr kumimoji="1" lang="en-US" altLang="ja-JP" dirty="0" smtClean="0"/>
              <a:t>Ray</a:t>
            </a:r>
            <a:r>
              <a:rPr kumimoji="1" lang="ja-JP" altLang="en-US" dirty="0" smtClean="0"/>
              <a:t> </a:t>
            </a:r>
            <a:r>
              <a:rPr kumimoji="1" lang="en-US" altLang="ja-JP" dirty="0" smtClean="0"/>
              <a:t>Bundle</a:t>
            </a:r>
            <a:r>
              <a:rPr kumimoji="1" lang="zh-CN" altLang="en-US" dirty="0" smtClean="0"/>
              <a:t>分辨率也变得不足。由于前面</a:t>
            </a:r>
            <a:r>
              <a:rPr kumimoji="1" lang="en-US" altLang="zh-CN" dirty="0" smtClean="0"/>
              <a:t>light leak</a:t>
            </a:r>
            <a:r>
              <a:rPr kumimoji="1" lang="zh-CN" altLang="en-US" dirty="0" smtClean="0"/>
              <a:t>，误差无法调和，也就无法</a:t>
            </a:r>
            <a:r>
              <a:rPr kumimoji="1" lang="en-US" altLang="zh-CN" dirty="0" smtClean="0"/>
              <a:t>bake</a:t>
            </a:r>
            <a:r>
              <a:rPr kumimoji="1" lang="zh-CN" altLang="en-US" dirty="0" smtClean="0"/>
              <a:t>。</a:t>
            </a:r>
            <a:endParaRPr kumimoji="1" lang="en-US" altLang="ja-JP" dirty="0" smtClean="0"/>
          </a:p>
          <a:p>
            <a:endParaRPr kumimoji="1" lang="en-US" altLang="ja-JP" dirty="0" smtClean="0"/>
          </a:p>
          <a:p>
            <a:r>
              <a:rPr kumimoji="1" lang="en-US" altLang="ja-JP" dirty="0" smtClean="0"/>
              <a:t>Ray</a:t>
            </a:r>
            <a:r>
              <a:rPr kumimoji="1" lang="ja-JP" altLang="en-US" dirty="0" smtClean="0"/>
              <a:t> </a:t>
            </a:r>
            <a:r>
              <a:rPr kumimoji="1" lang="en-US" altLang="ja-JP" dirty="0" smtClean="0"/>
              <a:t>Bundle</a:t>
            </a:r>
            <a:r>
              <a:rPr kumimoji="1" lang="ja-JP" altLang="en-US" dirty="0" smtClean="0"/>
              <a:t> </a:t>
            </a:r>
            <a:r>
              <a:rPr kumimoji="1" lang="en-US" altLang="ja-JP" dirty="0" smtClean="0"/>
              <a:t>Tracing</a:t>
            </a:r>
            <a:r>
              <a:rPr kumimoji="1" lang="ja-JP" altLang="en-US" dirty="0" smtClean="0"/>
              <a:t> </a:t>
            </a:r>
            <a:r>
              <a:rPr kumimoji="1" lang="zh-CN" altLang="en-US" dirty="0" smtClean="0"/>
              <a:t>是有这样的限制的。</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35</a:t>
            </a:fld>
            <a:endParaRPr lang="ja-JP" altLang="en-US"/>
          </a:p>
        </p:txBody>
      </p:sp>
    </p:spTree>
    <p:extLst>
      <p:ext uri="{BB962C8B-B14F-4D97-AF65-F5344CB8AC3E}">
        <p14:creationId xmlns:p14="http://schemas.microsoft.com/office/powerpoint/2010/main" val="26896925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那么，这里是</a:t>
            </a:r>
            <a:r>
              <a:rPr kumimoji="1" lang="en-US" altLang="ja-JP" dirty="0" smtClean="0"/>
              <a:t>Ray</a:t>
            </a:r>
            <a:r>
              <a:rPr kumimoji="1" lang="ja-JP" altLang="en-US" dirty="0" smtClean="0"/>
              <a:t> </a:t>
            </a:r>
            <a:r>
              <a:rPr kumimoji="1" lang="en-US" altLang="ja-JP" dirty="0" smtClean="0"/>
              <a:t>Bundle</a:t>
            </a:r>
            <a:r>
              <a:rPr kumimoji="1" lang="ja-JP" altLang="en-US" dirty="0" smtClean="0"/>
              <a:t> </a:t>
            </a:r>
            <a:r>
              <a:rPr kumimoji="1" lang="en-US" altLang="ja-JP" dirty="0" smtClean="0"/>
              <a:t>Tracing </a:t>
            </a:r>
            <a:r>
              <a:rPr kumimoji="1" lang="zh-CN" altLang="en-US" dirty="0" smtClean="0"/>
              <a:t>算法的</a:t>
            </a:r>
            <a:endParaRPr kumimoji="1" lang="en-US" altLang="ja-JP" dirty="0" smtClean="0"/>
          </a:p>
          <a:p>
            <a:r>
              <a:rPr kumimoji="1" lang="zh-CN" altLang="en-US" dirty="0" smtClean="0"/>
              <a:t>这么听起来，会觉得是在做简单的</a:t>
            </a:r>
            <a:r>
              <a:rPr kumimoji="1" lang="en-US" altLang="zh-CN" dirty="0" err="1" smtClean="0"/>
              <a:t>lightmap</a:t>
            </a:r>
            <a:r>
              <a:rPr kumimoji="1" lang="en-US" altLang="zh-CN" dirty="0" smtClean="0"/>
              <a:t> bake tool</a:t>
            </a:r>
            <a:endParaRPr kumimoji="1" lang="en-US" altLang="ja-JP" dirty="0" smtClean="0"/>
          </a:p>
          <a:p>
            <a:endParaRPr kumimoji="1" lang="en-US" altLang="ja-JP" dirty="0" smtClean="0"/>
          </a:p>
          <a:p>
            <a:r>
              <a:rPr kumimoji="1" lang="zh-CN" altLang="en-US" dirty="0" smtClean="0"/>
              <a:t>但是，实际游戏的</a:t>
            </a:r>
            <a:r>
              <a:rPr kumimoji="1" lang="en-US" altLang="zh-CN" dirty="0" smtClean="0"/>
              <a:t>light map</a:t>
            </a:r>
            <a:r>
              <a:rPr kumimoji="1" lang="zh-CN" altLang="en-US" dirty="0" smtClean="0"/>
              <a:t>生成的话、各种细小课题的要求都会出来、就没法这样简单了</a:t>
            </a:r>
            <a:endParaRPr kumimoji="1" lang="en-US" altLang="ja-JP" dirty="0" smtClean="0"/>
          </a:p>
          <a:p>
            <a:r>
              <a:rPr kumimoji="1" lang="zh-CN" altLang="en-US" dirty="0" smtClean="0"/>
              <a:t>这里，只是更加发展的内容、想讨论几个实践的话题</a:t>
            </a:r>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36</a:t>
            </a:fld>
            <a:endParaRPr lang="ja-JP" altLang="en-US"/>
          </a:p>
        </p:txBody>
      </p:sp>
    </p:spTree>
    <p:extLst>
      <p:ext uri="{BB962C8B-B14F-4D97-AF65-F5344CB8AC3E}">
        <p14:creationId xmlns:p14="http://schemas.microsoft.com/office/powerpoint/2010/main" val="16450091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smtClean="0"/>
              <a:t>果然全部详细的说时间上很难、这次想做</a:t>
            </a:r>
            <a:r>
              <a:rPr kumimoji="1" lang="en-US" altLang="zh-CN" dirty="0" smtClean="0"/>
              <a:t>3</a:t>
            </a:r>
            <a:r>
              <a:rPr kumimoji="1" lang="zh-CN" altLang="en-US" dirty="0" smtClean="0"/>
              <a:t>个介绍。</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37</a:t>
            </a:fld>
            <a:endParaRPr lang="ja-JP" altLang="en-US"/>
          </a:p>
        </p:txBody>
      </p:sp>
    </p:spTree>
    <p:extLst>
      <p:ext uri="{BB962C8B-B14F-4D97-AF65-F5344CB8AC3E}">
        <p14:creationId xmlns:p14="http://schemas.microsoft.com/office/powerpoint/2010/main" val="20423834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首先是 </a:t>
            </a:r>
            <a:r>
              <a:rPr lang="en-US" altLang="zh-CN" dirty="0" smtClean="0"/>
              <a:t>Tessellation</a:t>
            </a:r>
            <a:endParaRPr kumimoji="1" lang="en-US" altLang="ja-JP" dirty="0" smtClean="0"/>
          </a:p>
          <a:p>
            <a:endParaRPr kumimoji="1" lang="en-US" altLang="ja-JP" dirty="0" smtClean="0"/>
          </a:p>
          <a:p>
            <a:r>
              <a:rPr lang="zh-CN" altLang="en-US" dirty="0" smtClean="0"/>
              <a:t>拿张让</a:t>
            </a:r>
            <a:r>
              <a:rPr lang="en-US" altLang="zh-CN" dirty="0" smtClean="0"/>
              <a:t>Tessellation</a:t>
            </a:r>
            <a:r>
              <a:rPr lang="zh-CN" altLang="en-US" dirty="0" smtClean="0"/>
              <a:t>容易理解图</a:t>
            </a:r>
            <a:r>
              <a:rPr kumimoji="1" lang="en-US" altLang="ja-JP" dirty="0" smtClean="0"/>
              <a:t>	</a:t>
            </a:r>
          </a:p>
          <a:p>
            <a:endParaRPr kumimoji="1" lang="en-US" altLang="ja-JP" dirty="0" smtClean="0"/>
          </a:p>
          <a:p>
            <a:r>
              <a:rPr kumimoji="1" lang="zh-CN" altLang="en-US" dirty="0" smtClean="0"/>
              <a:t>这个是、</a:t>
            </a:r>
            <a:r>
              <a:rPr lang="en-US" altLang="zh-CN" dirty="0" smtClean="0"/>
              <a:t>Tessellation</a:t>
            </a:r>
            <a:r>
              <a:rPr lang="zh-CN" altLang="en-US" dirty="0" smtClean="0"/>
              <a:t>的</a:t>
            </a:r>
            <a:r>
              <a:rPr lang="en-US" altLang="zh-CN" dirty="0" smtClean="0"/>
              <a:t>model</a:t>
            </a:r>
            <a:r>
              <a:rPr lang="zh-CN" altLang="en-US" dirty="0" smtClean="0"/>
              <a:t>的</a:t>
            </a:r>
            <a:r>
              <a:rPr lang="en-US" altLang="zh-CN" dirty="0" err="1" smtClean="0"/>
              <a:t>lightmap</a:t>
            </a:r>
            <a:r>
              <a:rPr lang="en-US" altLang="zh-CN" dirty="0" smtClean="0"/>
              <a:t> bake</a:t>
            </a:r>
            <a:r>
              <a:rPr lang="zh-CN" altLang="en-US" dirty="0" smtClean="0"/>
              <a:t>的例子</a:t>
            </a:r>
            <a:endParaRPr kumimoji="1" lang="en-US" altLang="ja-JP" dirty="0" smtClean="0"/>
          </a:p>
          <a:p>
            <a:r>
              <a:rPr kumimoji="1" lang="zh-CN" altLang="en-US" dirty="0" smtClean="0"/>
              <a:t>左边是</a:t>
            </a:r>
            <a:r>
              <a:rPr kumimoji="1" lang="en-US" altLang="zh-CN" dirty="0" smtClean="0"/>
              <a:t>Geometry</a:t>
            </a:r>
            <a:r>
              <a:rPr kumimoji="1" lang="zh-CN" altLang="en-US" dirty="0" smtClean="0"/>
              <a:t>的地下停车场的、右边是</a:t>
            </a:r>
            <a:r>
              <a:rPr lang="en-US" altLang="zh-CN" dirty="0" smtClean="0"/>
              <a:t>Tessellation</a:t>
            </a:r>
            <a:r>
              <a:rPr lang="zh-CN" altLang="en-US" dirty="0" smtClean="0"/>
              <a:t>的</a:t>
            </a:r>
            <a:r>
              <a:rPr lang="en-US" altLang="zh-CN" dirty="0" smtClean="0"/>
              <a:t>displacement</a:t>
            </a:r>
            <a:r>
              <a:rPr lang="zh-CN" altLang="en-US" dirty="0" smtClean="0"/>
              <a:t>的来作出凹凸感。</a:t>
            </a:r>
            <a:endParaRPr kumimoji="1" lang="en-US" altLang="ja-JP" dirty="0" smtClean="0"/>
          </a:p>
          <a:p>
            <a:r>
              <a:rPr kumimoji="1" lang="zh-CN" altLang="en-US" dirty="0" smtClean="0"/>
              <a:t>在凹凸上做</a:t>
            </a:r>
            <a:r>
              <a:rPr kumimoji="1" lang="en-US" altLang="zh-CN" dirty="0" smtClean="0"/>
              <a:t>bake </a:t>
            </a:r>
            <a:r>
              <a:rPr kumimoji="1" lang="en-US" altLang="zh-CN" dirty="0" err="1" smtClean="0"/>
              <a:t>lightmap</a:t>
            </a:r>
            <a:r>
              <a:rPr kumimoji="1" lang="zh-CN" altLang="en-US" dirty="0" smtClean="0"/>
              <a:t>。</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smtClean="0"/>
              <a:t>两方面都用</a:t>
            </a:r>
            <a:r>
              <a:rPr kumimoji="1" lang="en-US" altLang="zh-CN" dirty="0" err="1" smtClean="0"/>
              <a:t>lightmap</a:t>
            </a:r>
            <a:r>
              <a:rPr kumimoji="1" lang="zh-CN" altLang="en-US" dirty="0" smtClean="0"/>
              <a:t>进行</a:t>
            </a:r>
            <a:r>
              <a:rPr kumimoji="1" lang="en-US" altLang="zh-CN" dirty="0" smtClean="0"/>
              <a:t>lighting</a:t>
            </a:r>
            <a:r>
              <a:rPr kumimoji="1" lang="zh-CN" altLang="en-US" dirty="0" smtClean="0"/>
              <a:t>的结果。</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smtClean="0"/>
              <a:t>也有屏幕截图没有看到的部分，全部增加了</a:t>
            </a:r>
            <a:r>
              <a:rPr kumimoji="1" lang="en-US" altLang="zh-CN" dirty="0" smtClean="0"/>
              <a:t>200</a:t>
            </a:r>
            <a:r>
              <a:rPr kumimoji="1" lang="zh-CN" altLang="en-US" dirty="0" smtClean="0"/>
              <a:t>万个多边形。</a:t>
            </a:r>
            <a:endParaRPr kumimoji="1" lang="ja-JP" altLang="en-US" dirty="0" smtClean="0"/>
          </a:p>
          <a:p>
            <a:r>
              <a:rPr lang="zh-CN" altLang="en-US" dirty="0" smtClean="0"/>
              <a:t>使用</a:t>
            </a:r>
            <a:r>
              <a:rPr lang="en-US" altLang="zh-CN" dirty="0" smtClean="0"/>
              <a:t>Tessellation</a:t>
            </a:r>
            <a:r>
              <a:rPr lang="zh-CN" altLang="en-US" dirty="0" smtClean="0"/>
              <a:t>、</a:t>
            </a:r>
            <a:r>
              <a:rPr lang="en-US" altLang="zh-CN" dirty="0" smtClean="0"/>
              <a:t>Geometry</a:t>
            </a:r>
            <a:r>
              <a:rPr lang="zh-CN" altLang="en-US" dirty="0" smtClean="0"/>
              <a:t>变得复杂了，</a:t>
            </a:r>
            <a:r>
              <a:rPr lang="en-US" altLang="zh-CN" dirty="0" smtClean="0"/>
              <a:t>bake</a:t>
            </a:r>
            <a:r>
              <a:rPr lang="zh-CN" altLang="en-US" dirty="0" smtClean="0"/>
              <a:t>时间也没有太多变化</a:t>
            </a:r>
            <a:endParaRPr kumimoji="1" lang="en-US" altLang="ja-JP" dirty="0" smtClean="0"/>
          </a:p>
          <a:p>
            <a:r>
              <a:rPr kumimoji="1" lang="zh-CN" altLang="en-US" dirty="0" smtClean="0"/>
              <a:t>更重要的是、在</a:t>
            </a:r>
            <a:r>
              <a:rPr lang="en-US" altLang="zh-CN" dirty="0" smtClean="0"/>
              <a:t>Tessellation</a:t>
            </a:r>
            <a:r>
              <a:rPr lang="zh-CN" altLang="en-US" dirty="0" smtClean="0"/>
              <a:t>的帮助下节省了内存，和复杂</a:t>
            </a:r>
            <a:r>
              <a:rPr lang="en-US" altLang="zh-CN" dirty="0" smtClean="0"/>
              <a:t>Geometry</a:t>
            </a:r>
            <a:r>
              <a:rPr lang="zh-CN" altLang="en-US" dirty="0" smtClean="0"/>
              <a:t>的</a:t>
            </a:r>
            <a:r>
              <a:rPr lang="en-US" altLang="zh-CN" dirty="0" smtClean="0"/>
              <a:t>GI</a:t>
            </a:r>
            <a:r>
              <a:rPr lang="zh-CN" altLang="en-US" dirty="0" smtClean="0"/>
              <a:t>计算。</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38</a:t>
            </a:fld>
            <a:endParaRPr lang="ja-JP" altLang="en-US"/>
          </a:p>
        </p:txBody>
      </p:sp>
    </p:spTree>
    <p:extLst>
      <p:ext uri="{BB962C8B-B14F-4D97-AF65-F5344CB8AC3E}">
        <p14:creationId xmlns:p14="http://schemas.microsoft.com/office/powerpoint/2010/main" val="20288680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正如你看到的，</a:t>
            </a:r>
            <a:r>
              <a:rPr lang="en-US" altLang="zh-CN" dirty="0" smtClean="0"/>
              <a:t>Tessellation</a:t>
            </a:r>
            <a:r>
              <a:rPr lang="zh-CN" altLang="en-US" dirty="0" smtClean="0"/>
              <a:t>模型的</a:t>
            </a:r>
            <a:r>
              <a:rPr lang="en-US" altLang="zh-CN" dirty="0" smtClean="0"/>
              <a:t>GI</a:t>
            </a:r>
            <a:r>
              <a:rPr lang="zh-CN" altLang="en-US" dirty="0" smtClean="0"/>
              <a:t>计算。</a:t>
            </a:r>
            <a:endParaRPr lang="en-US" altLang="zh-CN" dirty="0" smtClean="0"/>
          </a:p>
          <a:p>
            <a:r>
              <a:rPr kumimoji="1" lang="zh-CN" altLang="en-US" dirty="0" smtClean="0"/>
              <a:t>基于</a:t>
            </a:r>
            <a:r>
              <a:rPr kumimoji="1" lang="en-US" altLang="zh-CN" dirty="0" smtClean="0"/>
              <a:t>CPU</a:t>
            </a:r>
            <a:r>
              <a:rPr kumimoji="1" lang="zh-CN" altLang="en-US" dirty="0" smtClean="0"/>
              <a:t>的算法是相当困难的。</a:t>
            </a:r>
            <a:endParaRPr kumimoji="1" lang="ja-JP" altLang="en-US" dirty="0" smtClean="0"/>
          </a:p>
          <a:p>
            <a:r>
              <a:rPr kumimoji="1" lang="zh-CN" altLang="en-US" dirty="0" smtClean="0"/>
              <a:t>预先把事先生成</a:t>
            </a:r>
            <a:r>
              <a:rPr lang="en-US" altLang="zh-CN" dirty="0" smtClean="0"/>
              <a:t>Tessellation</a:t>
            </a:r>
            <a:r>
              <a:rPr lang="zh-CN" altLang="en-US" dirty="0" smtClean="0"/>
              <a:t>的模型做好。</a:t>
            </a:r>
            <a:endParaRPr kumimoji="1" lang="en-US" altLang="ja-JP" dirty="0" smtClean="0"/>
          </a:p>
          <a:p>
            <a:r>
              <a:rPr kumimoji="1" lang="zh-CN" altLang="en-US" dirty="0" smtClean="0"/>
              <a:t>努力的用软件来</a:t>
            </a:r>
            <a:r>
              <a:rPr lang="en-US" altLang="zh-CN" dirty="0" smtClean="0"/>
              <a:t>Tessellation</a:t>
            </a:r>
            <a:r>
              <a:rPr lang="zh-CN" altLang="en-US" dirty="0" smtClean="0"/>
              <a:t>，就是这样的事。</a:t>
            </a:r>
            <a:endParaRPr kumimoji="1" lang="en-US" altLang="ja-JP" dirty="0" smtClean="0"/>
          </a:p>
          <a:p>
            <a:endParaRPr kumimoji="1" lang="en-US" altLang="ja-JP" dirty="0" smtClean="0"/>
          </a:p>
          <a:p>
            <a:r>
              <a:rPr kumimoji="1" lang="zh-CN" altLang="en-US" dirty="0" smtClean="0"/>
              <a:t>事先</a:t>
            </a:r>
            <a:r>
              <a:rPr lang="en-US" altLang="zh-CN" dirty="0" smtClean="0"/>
              <a:t>Tessellation</a:t>
            </a:r>
            <a:r>
              <a:rPr lang="zh-CN" altLang="en-US" dirty="0" smtClean="0"/>
              <a:t>，内存使用量增加的问题也有。</a:t>
            </a:r>
            <a:endParaRPr kumimoji="1" lang="en-US" altLang="ja-JP" dirty="0" smtClean="0"/>
          </a:p>
          <a:p>
            <a:r>
              <a:rPr kumimoji="1" lang="zh-CN" altLang="en-US" dirty="0" smtClean="0"/>
              <a:t>软件来</a:t>
            </a:r>
            <a:r>
              <a:rPr lang="en-US" altLang="zh-CN" dirty="0" smtClean="0"/>
              <a:t>Tessellation</a:t>
            </a:r>
            <a:r>
              <a:rPr lang="zh-CN" altLang="en-US" dirty="0" smtClean="0"/>
              <a:t>的方法，</a:t>
            </a:r>
            <a:r>
              <a:rPr lang="en-US" altLang="zh-CN" dirty="0" smtClean="0"/>
              <a:t>2000</a:t>
            </a:r>
            <a:r>
              <a:rPr lang="zh-CN" altLang="en-US" dirty="0" smtClean="0"/>
              <a:t>年前就有了，实现就非常麻烦了。</a:t>
            </a:r>
            <a:endParaRPr kumimoji="1" lang="en-US" altLang="ja-JP" dirty="0" smtClean="0"/>
          </a:p>
          <a:p>
            <a:endParaRPr kumimoji="1" lang="en-US" altLang="ja-JP" dirty="0" smtClean="0"/>
          </a:p>
          <a:p>
            <a:r>
              <a:rPr kumimoji="1" lang="zh-CN" altLang="en-US" dirty="0" smtClean="0"/>
              <a:t>另外、</a:t>
            </a:r>
            <a:r>
              <a:rPr kumimoji="1" lang="en-US" altLang="ja-JP" dirty="0" smtClean="0"/>
              <a:t>Ray Bundle Tracing </a:t>
            </a:r>
            <a:r>
              <a:rPr kumimoji="1" lang="zh-CN" altLang="en-US" dirty="0" smtClean="0"/>
              <a:t>使用硬件，有着可以有效利用</a:t>
            </a:r>
            <a:r>
              <a:rPr lang="en-US" altLang="zh-CN" dirty="0" smtClean="0"/>
              <a:t>Tessellation</a:t>
            </a:r>
            <a:r>
              <a:rPr lang="zh-CN" altLang="en-US" dirty="0" smtClean="0"/>
              <a:t>的特长。</a:t>
            </a:r>
            <a:endParaRPr kumimoji="1" lang="ja-JP" altLang="en-US" dirty="0" smtClean="0"/>
          </a:p>
          <a:p>
            <a:r>
              <a:rPr kumimoji="1" lang="zh-CN" altLang="en-US" dirty="0" smtClean="0"/>
              <a:t>因为基本的</a:t>
            </a:r>
            <a:r>
              <a:rPr lang="en-US" altLang="zh-CN" b="0" dirty="0" smtClean="0"/>
              <a:t>rasterization</a:t>
            </a:r>
            <a:r>
              <a:rPr lang="zh-CN" altLang="en-US" b="0" dirty="0" smtClean="0"/>
              <a:t>的算法，借助绘制管线来</a:t>
            </a:r>
            <a:r>
              <a:rPr lang="en-US" altLang="zh-CN" dirty="0" smtClean="0"/>
              <a:t>Tessellation</a:t>
            </a:r>
            <a:r>
              <a:rPr lang="zh-CN" altLang="en-US" dirty="0" smtClean="0"/>
              <a:t>就可以了</a:t>
            </a:r>
            <a:endParaRPr kumimoji="1" lang="ja-JP" altLang="en-US" dirty="0" smtClean="0"/>
          </a:p>
          <a:p>
            <a:r>
              <a:rPr kumimoji="1" lang="zh-CN" altLang="en-US" dirty="0" smtClean="0"/>
              <a:t>而且、</a:t>
            </a:r>
            <a:r>
              <a:rPr kumimoji="1" lang="en-US" altLang="zh-CN" dirty="0" smtClean="0"/>
              <a:t>runtime</a:t>
            </a:r>
            <a:r>
              <a:rPr kumimoji="1" lang="zh-CN" altLang="en-US" dirty="0" smtClean="0"/>
              <a:t>可以全部应用做相同的</a:t>
            </a:r>
            <a:r>
              <a:rPr lang="en-US" altLang="zh-CN" dirty="0" smtClean="0"/>
              <a:t>Tessellation</a:t>
            </a:r>
            <a:r>
              <a:rPr lang="zh-CN" altLang="en-US" dirty="0" smtClean="0"/>
              <a:t>。只要</a:t>
            </a:r>
            <a:r>
              <a:rPr lang="en-US" altLang="zh-CN" b="0" dirty="0" smtClean="0"/>
              <a:t>Rasterization</a:t>
            </a:r>
            <a:r>
              <a:rPr lang="zh-CN" altLang="en-US" b="0" dirty="0" smtClean="0"/>
              <a:t>就很好了。</a:t>
            </a:r>
            <a:endParaRPr kumimoji="1" lang="en-US" altLang="ja-JP" dirty="0" smtClean="0"/>
          </a:p>
          <a:p>
            <a:endParaRPr kumimoji="1" lang="en-US" altLang="ja-JP" dirty="0" smtClean="0"/>
          </a:p>
          <a:p>
            <a:r>
              <a:rPr kumimoji="1" lang="zh-CN" altLang="en-US" dirty="0" smtClean="0"/>
              <a:t>这样借助</a:t>
            </a:r>
            <a:r>
              <a:rPr lang="en-US" altLang="zh-CN" dirty="0" smtClean="0"/>
              <a:t>Tessellation</a:t>
            </a:r>
            <a:r>
              <a:rPr lang="zh-CN" altLang="en-US" dirty="0" smtClean="0"/>
              <a:t>，也可以为复杂</a:t>
            </a:r>
            <a:r>
              <a:rPr lang="en-US" altLang="zh-CN" dirty="0" smtClean="0"/>
              <a:t>Geometry</a:t>
            </a:r>
            <a:r>
              <a:rPr lang="zh-CN" altLang="en-US" dirty="0" smtClean="0"/>
              <a:t>的</a:t>
            </a:r>
            <a:r>
              <a:rPr lang="en-US" altLang="zh-CN" dirty="0" smtClean="0"/>
              <a:t>GI</a:t>
            </a:r>
            <a:r>
              <a:rPr lang="zh-CN" altLang="en-US" dirty="0" smtClean="0"/>
              <a:t>计算节省内存。</a:t>
            </a:r>
            <a:endParaRPr kumimoji="1" lang="en-US" altLang="ja-JP" dirty="0" smtClean="0"/>
          </a:p>
          <a:p>
            <a:r>
              <a:rPr kumimoji="1" lang="zh-CN" altLang="en-US" dirty="0" smtClean="0"/>
              <a:t>前面的例子里，</a:t>
            </a:r>
            <a:r>
              <a:rPr kumimoji="1" lang="en-US" altLang="zh-CN" dirty="0" err="1" smtClean="0"/>
              <a:t>DisplacementMap</a:t>
            </a:r>
            <a:r>
              <a:rPr kumimoji="1" lang="zh-CN" altLang="en-US" dirty="0" smtClean="0"/>
              <a:t>只需要</a:t>
            </a:r>
            <a:r>
              <a:rPr kumimoji="1" lang="en-US" altLang="zh-CN" dirty="0" smtClean="0"/>
              <a:t>1MB</a:t>
            </a:r>
            <a:r>
              <a:rPr kumimoji="1" lang="zh-CN" altLang="en-US" dirty="0" smtClean="0"/>
              <a:t>的内存。</a:t>
            </a:r>
            <a:r>
              <a:rPr kumimoji="1" lang="en-US" altLang="zh-CN" dirty="0" smtClean="0"/>
              <a:t>1MB</a:t>
            </a:r>
            <a:r>
              <a:rPr kumimoji="1" lang="zh-CN" altLang="en-US" dirty="0" smtClean="0"/>
              <a:t>就可以表现的这样负责了。</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39</a:t>
            </a:fld>
            <a:endParaRPr lang="ja-JP" altLang="en-US"/>
          </a:p>
        </p:txBody>
      </p:sp>
    </p:spTree>
    <p:extLst>
      <p:ext uri="{BB962C8B-B14F-4D97-AF65-F5344CB8AC3E}">
        <p14:creationId xmlns:p14="http://schemas.microsoft.com/office/powerpoint/2010/main" val="31948872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77500" lnSpcReduction="20000"/>
          </a:bodyPr>
          <a:lstStyle/>
          <a:p>
            <a:r>
              <a:rPr kumimoji="1" lang="zh-CN" altLang="en-US" dirty="0" smtClean="0"/>
              <a:t>接下来是</a:t>
            </a:r>
            <a:r>
              <a:rPr kumimoji="1" lang="en-US" altLang="zh-CN" dirty="0" smtClean="0"/>
              <a:t>lambert</a:t>
            </a:r>
            <a:r>
              <a:rPr kumimoji="1" lang="zh-CN" altLang="en-US" dirty="0" smtClean="0"/>
              <a:t>以外的相互反射</a:t>
            </a:r>
            <a:endParaRPr kumimoji="1" lang="en-US" altLang="ja-JP" dirty="0" smtClean="0"/>
          </a:p>
          <a:p>
            <a:r>
              <a:rPr kumimoji="1" lang="zh-CN" altLang="en-US" dirty="0" smtClean="0"/>
              <a:t>前面提到、</a:t>
            </a:r>
            <a:r>
              <a:rPr kumimoji="1" lang="en-US" altLang="ja-JP" dirty="0" smtClean="0"/>
              <a:t>Ray</a:t>
            </a:r>
            <a:r>
              <a:rPr kumimoji="1" lang="ja-JP" altLang="en-US" dirty="0" smtClean="0"/>
              <a:t> </a:t>
            </a:r>
            <a:r>
              <a:rPr kumimoji="1" lang="en-US" altLang="ja-JP" dirty="0" smtClean="0"/>
              <a:t>Bundle</a:t>
            </a:r>
            <a:r>
              <a:rPr kumimoji="1" lang="ja-JP" altLang="en-US" dirty="0" smtClean="0"/>
              <a:t> </a:t>
            </a:r>
            <a:r>
              <a:rPr kumimoji="1" lang="en-US" altLang="ja-JP" dirty="0" smtClean="0"/>
              <a:t>Tracing</a:t>
            </a:r>
            <a:r>
              <a:rPr kumimoji="1" lang="ja-JP" altLang="en-US" dirty="0" smtClean="0"/>
              <a:t> </a:t>
            </a:r>
            <a:r>
              <a:rPr kumimoji="1" lang="zh-CN" altLang="en-US" dirty="0" smtClean="0"/>
              <a:t>的限制，</a:t>
            </a:r>
            <a:r>
              <a:rPr kumimoji="1" lang="en-US" altLang="zh-CN" dirty="0" smtClean="0"/>
              <a:t>lambert</a:t>
            </a:r>
            <a:r>
              <a:rPr kumimoji="1" lang="zh-CN" altLang="en-US" dirty="0" smtClean="0"/>
              <a:t>以外的</a:t>
            </a:r>
            <a:r>
              <a:rPr kumimoji="1" lang="en-US" altLang="zh-CN" dirty="0" smtClean="0"/>
              <a:t>BRDF</a:t>
            </a:r>
            <a:r>
              <a:rPr kumimoji="1" lang="zh-CN" altLang="en-US" dirty="0" smtClean="0"/>
              <a:t>是很困难的、 说过这样的话， 实际是对应的。</a:t>
            </a:r>
            <a:endParaRPr kumimoji="1" lang="en-US" altLang="ja-JP" dirty="0" smtClean="0"/>
          </a:p>
          <a:p>
            <a:endParaRPr kumimoji="1" lang="en-US" altLang="ja-JP" dirty="0" smtClean="0"/>
          </a:p>
          <a:p>
            <a:r>
              <a:rPr kumimoji="1" lang="zh-CN" altLang="en-US" dirty="0" smtClean="0"/>
              <a:t>首先，对应</a:t>
            </a:r>
            <a:r>
              <a:rPr kumimoji="1" lang="en-US" altLang="zh-CN" dirty="0" err="1" smtClean="0"/>
              <a:t>lightmap</a:t>
            </a:r>
            <a:r>
              <a:rPr kumimoji="1" lang="zh-CN" altLang="en-US" dirty="0" smtClean="0"/>
              <a:t>类型的</a:t>
            </a:r>
            <a:r>
              <a:rPr kumimoji="1" lang="en-US" altLang="zh-CN" dirty="0" smtClean="0"/>
              <a:t>buffer</a:t>
            </a:r>
            <a:r>
              <a:rPr kumimoji="1" lang="zh-CN" altLang="en-US" dirty="0" smtClean="0"/>
              <a:t>、准备</a:t>
            </a:r>
            <a:r>
              <a:rPr kumimoji="1" lang="en-US" altLang="ja-JP" dirty="0" err="1" smtClean="0"/>
              <a:t>TransferAtlas</a:t>
            </a:r>
            <a:r>
              <a:rPr kumimoji="1" lang="zh-CN" altLang="en-US" dirty="0" smtClean="0"/>
              <a:t>的</a:t>
            </a:r>
            <a:r>
              <a:rPr kumimoji="1" lang="en-US" altLang="zh-CN" dirty="0" smtClean="0"/>
              <a:t>buffer</a:t>
            </a:r>
            <a:endParaRPr kumimoji="1" lang="en-US" altLang="ja-JP" dirty="0" smtClean="0"/>
          </a:p>
          <a:p>
            <a:r>
              <a:rPr kumimoji="1" lang="zh-CN" altLang="en-US" dirty="0" smtClean="0"/>
              <a:t>这个是为了把</a:t>
            </a:r>
            <a:r>
              <a:rPr kumimoji="1" lang="en-US" altLang="zh-CN" dirty="0" smtClean="0"/>
              <a:t>1</a:t>
            </a:r>
            <a:r>
              <a:rPr kumimoji="1" lang="zh-CN" altLang="en-US" dirty="0" smtClean="0"/>
              <a:t>次</a:t>
            </a:r>
            <a:r>
              <a:rPr kumimoji="1" lang="en-US" altLang="zh-CN" dirty="0" smtClean="0"/>
              <a:t>sample</a:t>
            </a:r>
            <a:r>
              <a:rPr kumimoji="1" lang="zh-CN" altLang="en-US" dirty="0" smtClean="0"/>
              <a:t>部分的亮度</a:t>
            </a:r>
            <a:r>
              <a:rPr kumimoji="1" lang="en-US" altLang="zh-CN" dirty="0" smtClean="0"/>
              <a:t>Cache</a:t>
            </a:r>
            <a:r>
              <a:rPr kumimoji="1" lang="zh-CN" altLang="en-US" dirty="0" smtClean="0"/>
              <a:t>的东西。</a:t>
            </a:r>
            <a:endParaRPr kumimoji="1" lang="en-US" altLang="ja-JP" dirty="0" smtClean="0"/>
          </a:p>
          <a:p>
            <a:endParaRPr kumimoji="1" lang="en-US" altLang="ja-JP" dirty="0" smtClean="0"/>
          </a:p>
          <a:p>
            <a:endParaRPr kumimoji="1" lang="en-US" altLang="ja-JP" dirty="0" smtClean="0"/>
          </a:p>
          <a:p>
            <a:r>
              <a:rPr kumimoji="1" lang="zh-CN" altLang="en-US" dirty="0" smtClean="0"/>
              <a:t>例如、天花板上的某个点</a:t>
            </a:r>
            <a:r>
              <a:rPr kumimoji="1" lang="en-US" altLang="zh-CN" dirty="0" smtClean="0"/>
              <a:t>x </a:t>
            </a:r>
            <a:r>
              <a:rPr kumimoji="1" lang="zh-CN" altLang="en-US" dirty="0" smtClean="0"/>
              <a:t>右侧墙布的点</a:t>
            </a:r>
            <a:r>
              <a:rPr kumimoji="1" lang="en-US" altLang="zh-CN" dirty="0" smtClean="0"/>
              <a:t>y</a:t>
            </a:r>
            <a:r>
              <a:rPr kumimoji="1" lang="zh-CN" altLang="en-US" dirty="0" smtClean="0"/>
              <a:t>，箱子上的点</a:t>
            </a:r>
            <a:r>
              <a:rPr kumimoji="1" lang="en-US" altLang="zh-CN" dirty="0" smtClean="0"/>
              <a:t>z</a:t>
            </a:r>
            <a:endParaRPr kumimoji="1" lang="en-US" altLang="ja-JP" dirty="0" smtClean="0"/>
          </a:p>
          <a:p>
            <a:r>
              <a:rPr kumimoji="1" lang="en-US" altLang="ja-JP" dirty="0" smtClean="0"/>
              <a:t>K</a:t>
            </a:r>
            <a:r>
              <a:rPr kumimoji="1" lang="zh-CN" altLang="en-US" dirty="0" smtClean="0"/>
              <a:t>号的</a:t>
            </a:r>
            <a:r>
              <a:rPr kumimoji="1" lang="en-US" altLang="zh-CN" dirty="0" smtClean="0"/>
              <a:t>Sample</a:t>
            </a:r>
            <a:r>
              <a:rPr kumimoji="1" lang="zh-CN" altLang="en-US" dirty="0" smtClean="0"/>
              <a:t>方向是</a:t>
            </a:r>
            <a:r>
              <a:rPr kumimoji="1" lang="en-US" altLang="zh-CN" dirty="0" smtClean="0"/>
              <a:t>x</a:t>
            </a:r>
            <a:r>
              <a:rPr kumimoji="1" lang="zh-CN" altLang="en-US" dirty="0" smtClean="0"/>
              <a:t>到</a:t>
            </a:r>
            <a:r>
              <a:rPr kumimoji="1" lang="en-US" altLang="zh-CN" dirty="0" smtClean="0"/>
              <a:t>y</a:t>
            </a:r>
            <a:r>
              <a:rPr kumimoji="1" lang="zh-CN" altLang="en-US" dirty="0" smtClean="0"/>
              <a:t>的方向、</a:t>
            </a:r>
            <a:r>
              <a:rPr kumimoji="1" lang="en-US" altLang="zh-CN" dirty="0" smtClean="0"/>
              <a:t>K+1</a:t>
            </a:r>
            <a:r>
              <a:rPr kumimoji="1" lang="zh-CN" altLang="en-US" dirty="0" smtClean="0"/>
              <a:t>号的</a:t>
            </a:r>
            <a:r>
              <a:rPr kumimoji="1" lang="en-US" altLang="zh-CN" dirty="0" smtClean="0"/>
              <a:t>Sample</a:t>
            </a:r>
            <a:r>
              <a:rPr kumimoji="1" lang="zh-CN" altLang="en-US" dirty="0" smtClean="0"/>
              <a:t>方向是</a:t>
            </a:r>
            <a:r>
              <a:rPr kumimoji="1" lang="en-US" altLang="zh-CN" dirty="0" smtClean="0"/>
              <a:t>y</a:t>
            </a:r>
            <a:r>
              <a:rPr kumimoji="1" lang="zh-CN" altLang="en-US" dirty="0" smtClean="0"/>
              <a:t>到</a:t>
            </a:r>
            <a:r>
              <a:rPr kumimoji="1" lang="en-US" altLang="zh-CN" dirty="0" smtClean="0"/>
              <a:t>z</a:t>
            </a:r>
            <a:r>
              <a:rPr kumimoji="1" lang="zh-CN" altLang="en-US" dirty="0" smtClean="0"/>
              <a:t>的方向。</a:t>
            </a:r>
            <a:endParaRPr kumimoji="1" lang="en-US" altLang="ja-JP" dirty="0" smtClean="0"/>
          </a:p>
          <a:p>
            <a:r>
              <a:rPr kumimoji="1" lang="zh-CN" altLang="en-US" dirty="0" smtClean="0"/>
              <a:t>计算</a:t>
            </a:r>
            <a:r>
              <a:rPr kumimoji="1" lang="en-US" altLang="zh-CN" dirty="0" smtClean="0"/>
              <a:t>k</a:t>
            </a:r>
            <a:r>
              <a:rPr kumimoji="1" lang="zh-CN" altLang="en-US" dirty="0" smtClean="0"/>
              <a:t>号的时候、</a:t>
            </a:r>
            <a:r>
              <a:rPr kumimoji="1" lang="en-US" altLang="zh-CN" dirty="0" smtClean="0"/>
              <a:t>k+1</a:t>
            </a:r>
            <a:r>
              <a:rPr kumimoji="1" lang="zh-CN" altLang="en-US" dirty="0" smtClean="0"/>
              <a:t>号的方向就决定了。</a:t>
            </a:r>
            <a:endParaRPr kumimoji="1" lang="en-US" altLang="ja-JP" dirty="0" smtClean="0"/>
          </a:p>
          <a:p>
            <a:endParaRPr kumimoji="1" lang="en-US" altLang="ja-JP" dirty="0" smtClean="0"/>
          </a:p>
          <a:p>
            <a:r>
              <a:rPr kumimoji="1" lang="zh-CN" altLang="en-US" dirty="0" smtClean="0"/>
              <a:t>那样的话，可以计算</a:t>
            </a:r>
            <a:r>
              <a:rPr kumimoji="1" lang="en-US" altLang="zh-CN" dirty="0" smtClean="0"/>
              <a:t>y</a:t>
            </a:r>
            <a:r>
              <a:rPr kumimoji="1" lang="zh-CN" altLang="en-US" dirty="0" smtClean="0"/>
              <a:t>的</a:t>
            </a:r>
            <a:r>
              <a:rPr kumimoji="1" lang="en-US" altLang="zh-CN" dirty="0" smtClean="0"/>
              <a:t>BRDF</a:t>
            </a:r>
            <a:r>
              <a:rPr kumimoji="1" lang="zh-CN" altLang="en-US" dirty="0" smtClean="0"/>
              <a:t>。</a:t>
            </a:r>
            <a:endParaRPr kumimoji="1" lang="en-US" altLang="ja-JP" dirty="0" smtClean="0"/>
          </a:p>
          <a:p>
            <a:r>
              <a:rPr kumimoji="1" lang="zh-CN" altLang="en-US" dirty="0" smtClean="0"/>
              <a:t>因为了解入射方向和出射方向，</a:t>
            </a:r>
            <a:r>
              <a:rPr kumimoji="1" lang="en-US" altLang="zh-CN" dirty="0" smtClean="0"/>
              <a:t>BRDF</a:t>
            </a:r>
            <a:r>
              <a:rPr kumimoji="1" lang="zh-CN" altLang="en-US" dirty="0" smtClean="0"/>
              <a:t>，也就是反射的强度可以计算。</a:t>
            </a:r>
            <a:endParaRPr kumimoji="1" lang="en-US" altLang="ja-JP" dirty="0" smtClean="0"/>
          </a:p>
          <a:p>
            <a:r>
              <a:rPr kumimoji="1" lang="zh-CN" altLang="en-US" dirty="0" smtClean="0"/>
              <a:t>从</a:t>
            </a:r>
            <a:r>
              <a:rPr kumimoji="1" lang="en-US" altLang="zh-CN" dirty="0" smtClean="0"/>
              <a:t>x</a:t>
            </a:r>
            <a:r>
              <a:rPr kumimoji="1" lang="zh-CN" altLang="en-US" dirty="0" smtClean="0"/>
              <a:t>发出到</a:t>
            </a:r>
            <a:r>
              <a:rPr kumimoji="1" lang="en-US" altLang="zh-CN" dirty="0" smtClean="0"/>
              <a:t>y</a:t>
            </a:r>
            <a:r>
              <a:rPr kumimoji="1" lang="zh-CN" altLang="en-US" dirty="0" smtClean="0"/>
              <a:t>发射向</a:t>
            </a:r>
            <a:r>
              <a:rPr kumimoji="1" lang="en-US" altLang="zh-CN" dirty="0" smtClean="0"/>
              <a:t>z</a:t>
            </a:r>
            <a:r>
              <a:rPr kumimoji="1" lang="zh-CN" altLang="en-US" dirty="0" smtClean="0"/>
              <a:t>的光、</a:t>
            </a:r>
            <a:r>
              <a:rPr kumimoji="1" lang="en-US" altLang="ja-JP" dirty="0" err="1" smtClean="0"/>
              <a:t>fr</a:t>
            </a:r>
            <a:r>
              <a:rPr kumimoji="1" lang="zh-CN" altLang="en-US" dirty="0" smtClean="0"/>
              <a:t>乘上</a:t>
            </a:r>
            <a:r>
              <a:rPr kumimoji="1" lang="en-US" altLang="ja-JP" dirty="0" smtClean="0"/>
              <a:t>Li</a:t>
            </a:r>
            <a:r>
              <a:rPr kumimoji="1" lang="zh-CN" altLang="en-US" dirty="0" smtClean="0"/>
              <a:t>乘上</a:t>
            </a:r>
            <a:r>
              <a:rPr kumimoji="1" lang="en-US" altLang="ja-JP" dirty="0" err="1" smtClean="0"/>
              <a:t>cosθ</a:t>
            </a:r>
            <a:endParaRPr kumimoji="1" lang="en-US" altLang="ja-JP" dirty="0" smtClean="0"/>
          </a:p>
          <a:p>
            <a:r>
              <a:rPr kumimoji="1" lang="zh-CN" altLang="en-US" dirty="0" smtClean="0"/>
              <a:t>入射光</a:t>
            </a:r>
            <a:r>
              <a:rPr kumimoji="1" lang="en-US" altLang="ja-JP" dirty="0" smtClean="0"/>
              <a:t>Li</a:t>
            </a:r>
            <a:r>
              <a:rPr kumimoji="1" lang="zh-CN" altLang="en-US" dirty="0" smtClean="0"/>
              <a:t>乘上这个</a:t>
            </a:r>
            <a:r>
              <a:rPr kumimoji="1" lang="en-US" altLang="zh-CN" dirty="0" smtClean="0"/>
              <a:t>BRDF</a:t>
            </a:r>
            <a:r>
              <a:rPr kumimoji="1" lang="zh-CN" altLang="en-US" dirty="0" smtClean="0"/>
              <a:t>乘上</a:t>
            </a:r>
            <a:r>
              <a:rPr kumimoji="1" lang="en-US" altLang="ja-JP" dirty="0" err="1" smtClean="0"/>
              <a:t>cosθ</a:t>
            </a:r>
            <a:r>
              <a:rPr kumimoji="1" lang="zh-CN" altLang="en-US" dirty="0" smtClean="0"/>
              <a:t>的计算</a:t>
            </a:r>
            <a:endParaRPr kumimoji="1" lang="en-US" altLang="ja-JP" dirty="0" smtClean="0"/>
          </a:p>
          <a:p>
            <a:r>
              <a:rPr kumimoji="1" lang="zh-CN" altLang="en-US" dirty="0" smtClean="0"/>
              <a:t>把这个</a:t>
            </a:r>
            <a:r>
              <a:rPr kumimoji="1" lang="en-US" altLang="zh-CN" dirty="0" smtClean="0"/>
              <a:t>Cache</a:t>
            </a:r>
            <a:r>
              <a:rPr kumimoji="1" lang="zh-CN" altLang="en-US" dirty="0" smtClean="0"/>
              <a:t>预选做成。放到</a:t>
            </a:r>
            <a:r>
              <a:rPr kumimoji="1" lang="en-US" altLang="ja-JP" dirty="0" err="1" smtClean="0"/>
              <a:t>TransferAtlas</a:t>
            </a:r>
            <a:r>
              <a:rPr kumimoji="1" lang="zh-CN" altLang="en-US" dirty="0" smtClean="0"/>
              <a:t>里</a:t>
            </a:r>
            <a:r>
              <a:rPr kumimoji="1" lang="en-US" altLang="zh-CN" dirty="0" smtClean="0"/>
              <a:t>	</a:t>
            </a:r>
            <a:endParaRPr kumimoji="1" lang="en-US" altLang="ja-JP" dirty="0" smtClean="0"/>
          </a:p>
          <a:p>
            <a:endParaRPr kumimoji="1" lang="en-US" altLang="ja-JP" dirty="0" smtClean="0"/>
          </a:p>
          <a:p>
            <a:r>
              <a:rPr kumimoji="1" lang="zh-CN" altLang="en-US" dirty="0" smtClean="0"/>
              <a:t>把这个</a:t>
            </a:r>
            <a:r>
              <a:rPr kumimoji="1" lang="en-US" altLang="zh-CN" dirty="0" smtClean="0"/>
              <a:t>cache</a:t>
            </a:r>
            <a:r>
              <a:rPr kumimoji="1" lang="zh-CN" altLang="en-US" dirty="0" smtClean="0"/>
              <a:t>的结果、在一下次的</a:t>
            </a:r>
            <a:r>
              <a:rPr kumimoji="1" lang="en-US" altLang="zh-CN" dirty="0" smtClean="0"/>
              <a:t>K+1</a:t>
            </a:r>
            <a:r>
              <a:rPr kumimoji="1" lang="zh-CN" altLang="en-US" dirty="0" smtClean="0"/>
              <a:t>号的计算的时候，用在加算到</a:t>
            </a:r>
            <a:r>
              <a:rPr kumimoji="1" lang="en-US" altLang="zh-CN" dirty="0" smtClean="0"/>
              <a:t>z</a:t>
            </a:r>
            <a:r>
              <a:rPr kumimoji="1" lang="zh-CN" altLang="en-US" dirty="0" smtClean="0"/>
              <a:t>的</a:t>
            </a:r>
            <a:r>
              <a:rPr kumimoji="1" lang="en-US" altLang="zh-CN" dirty="0" smtClean="0"/>
              <a:t>Texel</a:t>
            </a:r>
            <a:r>
              <a:rPr kumimoji="1" lang="zh-CN" altLang="en-US" dirty="0" smtClean="0"/>
              <a:t>时使用。</a:t>
            </a:r>
            <a:endParaRPr kumimoji="1" lang="en-US" altLang="ja-JP" dirty="0" smtClean="0"/>
          </a:p>
          <a:p>
            <a:endParaRPr kumimoji="1" lang="en-US" altLang="zh-CN" dirty="0" smtClean="0"/>
          </a:p>
          <a:p>
            <a:r>
              <a:rPr kumimoji="1" lang="zh-CN" altLang="en-US" dirty="0" smtClean="0"/>
              <a:t>这样</a:t>
            </a:r>
            <a:r>
              <a:rPr kumimoji="1" lang="en-US" altLang="zh-CN" dirty="0" smtClean="0"/>
              <a:t>lambert</a:t>
            </a:r>
            <a:r>
              <a:rPr kumimoji="1" lang="zh-CN" altLang="en-US" dirty="0" smtClean="0"/>
              <a:t>以外的</a:t>
            </a:r>
            <a:r>
              <a:rPr kumimoji="1" lang="en-US" altLang="zh-CN" dirty="0" smtClean="0"/>
              <a:t>BRDF</a:t>
            </a:r>
            <a:r>
              <a:rPr kumimoji="1" lang="zh-CN" altLang="en-US" dirty="0" smtClean="0"/>
              <a:t>的相互反射计算也可以了。</a:t>
            </a:r>
            <a:endParaRPr kumimoji="1" lang="en-US" altLang="zh-CN" dirty="0" smtClean="0"/>
          </a:p>
          <a:p>
            <a:endParaRPr kumimoji="1" lang="en-US" altLang="ja-JP" dirty="0" smtClean="0"/>
          </a:p>
          <a:p>
            <a:r>
              <a:rPr kumimoji="1" lang="zh-CN" altLang="en-US" dirty="0" smtClean="0"/>
              <a:t>但是、如果以</a:t>
            </a:r>
            <a:r>
              <a:rPr kumimoji="1" lang="en-US" altLang="zh-CN" dirty="0" smtClean="0"/>
              <a:t>lambert</a:t>
            </a:r>
            <a:r>
              <a:rPr kumimoji="1" lang="zh-CN" altLang="en-US" dirty="0" smtClean="0"/>
              <a:t>反射为前提的场合、对应进入</a:t>
            </a:r>
            <a:r>
              <a:rPr kumimoji="1" lang="en-US" altLang="zh-CN" dirty="0" err="1" smtClean="0"/>
              <a:t>lightmap</a:t>
            </a:r>
            <a:r>
              <a:rPr kumimoji="1" lang="zh-CN" altLang="en-US" dirty="0" smtClean="0"/>
              <a:t>的结果随时更新</a:t>
            </a:r>
            <a:endParaRPr kumimoji="1" lang="en-US" altLang="ja-JP" dirty="0" smtClean="0"/>
          </a:p>
          <a:p>
            <a:r>
              <a:rPr kumimoji="1" lang="zh-CN" altLang="en-US" dirty="0" smtClean="0"/>
              <a:t>这个方法这个方法因为只有</a:t>
            </a:r>
            <a:r>
              <a:rPr kumimoji="1" lang="en-US" altLang="zh-CN" dirty="0" smtClean="0"/>
              <a:t>1</a:t>
            </a:r>
            <a:r>
              <a:rPr kumimoji="1" lang="zh-CN" altLang="en-US" dirty="0" smtClean="0"/>
              <a:t>次</a:t>
            </a:r>
            <a:r>
              <a:rPr kumimoji="1" lang="en-US" altLang="zh-CN" dirty="0" smtClean="0"/>
              <a:t>sample</a:t>
            </a:r>
            <a:r>
              <a:rPr kumimoji="1" lang="zh-CN" altLang="en-US" dirty="0" smtClean="0"/>
              <a:t>的</a:t>
            </a:r>
            <a:r>
              <a:rPr kumimoji="1" lang="en-US" altLang="zh-CN" dirty="0" smtClean="0"/>
              <a:t>cache</a:t>
            </a:r>
            <a:r>
              <a:rPr kumimoji="1" lang="zh-CN" altLang="en-US" dirty="0" smtClean="0"/>
              <a:t>、和</a:t>
            </a:r>
            <a:r>
              <a:rPr kumimoji="1" lang="en-US" altLang="zh-CN" dirty="0" smtClean="0"/>
              <a:t>lambert</a:t>
            </a:r>
            <a:r>
              <a:rPr kumimoji="1" lang="zh-CN" altLang="en-US" dirty="0" smtClean="0"/>
              <a:t>对比收束会比较差。</a:t>
            </a:r>
            <a:endParaRPr kumimoji="1" lang="en-US" altLang="ja-JP" dirty="0" smtClean="0"/>
          </a:p>
          <a:p>
            <a:r>
              <a:rPr kumimoji="1" lang="zh-CN" altLang="en-US" dirty="0" smtClean="0"/>
              <a:t>因此必须增加</a:t>
            </a:r>
            <a:r>
              <a:rPr kumimoji="1" lang="en-US" altLang="zh-CN" dirty="0" smtClean="0"/>
              <a:t>sample</a:t>
            </a:r>
            <a:r>
              <a:rPr kumimoji="1" lang="zh-CN" altLang="en-US" dirty="0" smtClean="0"/>
              <a:t>的数量、</a:t>
            </a:r>
            <a:r>
              <a:rPr kumimoji="1" lang="en-US" altLang="zh-CN" dirty="0" smtClean="0"/>
              <a:t>bake</a:t>
            </a:r>
            <a:r>
              <a:rPr kumimoji="1" lang="zh-CN" altLang="en-US" dirty="0" smtClean="0"/>
              <a:t>的时间也必须增加。</a:t>
            </a:r>
            <a:endParaRPr kumimoji="1" lang="en-US" altLang="ja-JP" dirty="0" smtClean="0"/>
          </a:p>
          <a:p>
            <a:endParaRPr kumimoji="1" lang="en-US" altLang="ja-JP" dirty="0" smtClean="0"/>
          </a:p>
          <a:p>
            <a:r>
              <a:rPr kumimoji="1" lang="zh-CN" altLang="en-US" dirty="0" smtClean="0"/>
              <a:t>只要花费</a:t>
            </a:r>
            <a:r>
              <a:rPr kumimoji="1" lang="en-US" altLang="zh-CN" dirty="0" smtClean="0"/>
              <a:t>Bake</a:t>
            </a:r>
            <a:r>
              <a:rPr kumimoji="1" lang="zh-CN" altLang="en-US" dirty="0" smtClean="0"/>
              <a:t>的时间、任意的</a:t>
            </a:r>
            <a:r>
              <a:rPr kumimoji="1" lang="en-US" altLang="ja-JP" dirty="0" smtClean="0"/>
              <a:t>BRDF</a:t>
            </a:r>
            <a:r>
              <a:rPr kumimoji="1" lang="zh-CN" altLang="en-US" dirty="0" smtClean="0"/>
              <a:t>的</a:t>
            </a:r>
            <a:r>
              <a:rPr kumimoji="1" lang="en-US" altLang="zh-CN" dirty="0" smtClean="0"/>
              <a:t>GI</a:t>
            </a:r>
            <a:r>
              <a:rPr kumimoji="1" lang="zh-CN" altLang="en-US" dirty="0" smtClean="0"/>
              <a:t>计算都是可能的。</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40</a:t>
            </a:fld>
            <a:endParaRPr lang="ja-JP" altLang="en-US"/>
          </a:p>
        </p:txBody>
      </p:sp>
    </p:spTree>
    <p:extLst>
      <p:ext uri="{BB962C8B-B14F-4D97-AF65-F5344CB8AC3E}">
        <p14:creationId xmlns:p14="http://schemas.microsoft.com/office/powerpoint/2010/main" val="2808974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同样是 </a:t>
            </a:r>
            <a:r>
              <a:rPr kumimoji="1" lang="en-US" altLang="ja-JP" dirty="0" smtClean="0"/>
              <a:t>Agni’s Philosophy </a:t>
            </a:r>
            <a:r>
              <a:rPr kumimoji="1" lang="zh-CN" altLang="en-US" dirty="0" smtClean="0"/>
              <a:t>的</a:t>
            </a:r>
            <a:r>
              <a:rPr kumimoji="1" lang="en-US" altLang="zh-CN" dirty="0" smtClean="0"/>
              <a:t>1</a:t>
            </a:r>
            <a:r>
              <a:rPr kumimoji="1" lang="zh-CN" altLang="en-US" dirty="0" smtClean="0"/>
              <a:t>个场景</a:t>
            </a:r>
            <a:endParaRPr kumimoji="1" lang="en-US" altLang="ja-JP" dirty="0" smtClean="0"/>
          </a:p>
          <a:p>
            <a:endParaRPr kumimoji="1" lang="en-US" altLang="ja-JP" dirty="0" smtClean="0"/>
          </a:p>
          <a:p>
            <a:r>
              <a:rPr kumimoji="1" lang="zh-CN" altLang="en-US" dirty="0" smtClean="0"/>
              <a:t>和之前的时间有了变化，太阳落下了，天空光成为了主要光源</a:t>
            </a:r>
            <a:endParaRPr kumimoji="1" lang="en-US" altLang="ja-JP" dirty="0" smtClean="0"/>
          </a:p>
          <a:p>
            <a:endParaRPr kumimoji="1" lang="en-US" altLang="ja-JP" dirty="0" smtClean="0"/>
          </a:p>
          <a:p>
            <a:r>
              <a:rPr kumimoji="1" lang="ja-JP" altLang="en-US" dirty="0" smtClean="0"/>
              <a:t>あと点光源がたくさん配置されています。</a:t>
            </a:r>
            <a:endParaRPr kumimoji="1" lang="en-US" altLang="ja-JP" dirty="0" smtClean="0"/>
          </a:p>
          <a:p>
            <a:r>
              <a:rPr kumimoji="1" lang="zh-CN" altLang="en-US" dirty="0" smtClean="0"/>
              <a:t>后面有了很多点光源的配置。</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smtClean="0"/>
              <a:t>可以看出是傍晚的时间</a:t>
            </a:r>
            <a:endParaRPr kumimoji="1" lang="en-US" altLang="ja-JP" dirty="0" smtClean="0"/>
          </a:p>
          <a:p>
            <a:r>
              <a:rPr kumimoji="1" lang="zh-CN" altLang="en-US" dirty="0" smtClean="0"/>
              <a:t>同样是静态的</a:t>
            </a:r>
            <a:r>
              <a:rPr kumimoji="1" lang="en-US" altLang="zh-CN" dirty="0" smtClean="0"/>
              <a:t>Lighting</a:t>
            </a:r>
            <a:r>
              <a:rPr kumimoji="1" lang="zh-CN" altLang="en-US" dirty="0" smtClean="0"/>
              <a:t>也可以成为这种程度的品质</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5</a:t>
            </a:fld>
            <a:endParaRPr lang="ja-JP" altLang="en-US"/>
          </a:p>
        </p:txBody>
      </p:sp>
    </p:spTree>
    <p:extLst>
      <p:ext uri="{BB962C8B-B14F-4D97-AF65-F5344CB8AC3E}">
        <p14:creationId xmlns:p14="http://schemas.microsoft.com/office/powerpoint/2010/main" val="35979177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而且，因为</a:t>
            </a:r>
            <a:r>
              <a:rPr kumimoji="1" lang="en-US" altLang="ja-JP" dirty="0" smtClean="0"/>
              <a:t>Ray Bundle Tracing </a:t>
            </a:r>
            <a:r>
              <a:rPr kumimoji="1" lang="zh-CN" altLang="en-US" dirty="0" smtClean="0"/>
              <a:t>的限制、大场景比较难处理的话也说过。</a:t>
            </a:r>
            <a:endParaRPr kumimoji="1" lang="en-US" altLang="ja-JP" dirty="0" smtClean="0"/>
          </a:p>
          <a:p>
            <a:r>
              <a:rPr kumimoji="1" lang="zh-CN" altLang="en-US" dirty="0" smtClean="0"/>
              <a:t>空间大的场景、</a:t>
            </a:r>
            <a:r>
              <a:rPr kumimoji="1" lang="en-US" altLang="ja-JP" dirty="0" smtClean="0"/>
              <a:t>Ray</a:t>
            </a:r>
            <a:r>
              <a:rPr kumimoji="1" lang="ja-JP" altLang="en-US" dirty="0" smtClean="0"/>
              <a:t> </a:t>
            </a:r>
            <a:r>
              <a:rPr kumimoji="1" lang="en-US" altLang="ja-JP" dirty="0" smtClean="0"/>
              <a:t>Bundle</a:t>
            </a:r>
            <a:r>
              <a:rPr kumimoji="1" lang="zh-CN" altLang="en-US" dirty="0" smtClean="0"/>
              <a:t>的密度、也就是</a:t>
            </a:r>
            <a:r>
              <a:rPr lang="en-US" altLang="zh-CN" b="0" dirty="0" smtClean="0"/>
              <a:t>rasterization</a:t>
            </a:r>
            <a:r>
              <a:rPr kumimoji="1" lang="zh-CN" altLang="en-US" dirty="0" smtClean="0"/>
              <a:t>的密度不够、由</a:t>
            </a:r>
            <a:r>
              <a:rPr kumimoji="1" lang="en-US" altLang="zh-CN" dirty="0" smtClean="0"/>
              <a:t>light leak</a:t>
            </a:r>
            <a:r>
              <a:rPr kumimoji="1" lang="zh-CN" altLang="en-US" dirty="0" smtClean="0"/>
              <a:t>造成的误差到了无法无视的等级。</a:t>
            </a:r>
            <a:endParaRPr kumimoji="1" lang="en-US" altLang="ja-JP" dirty="0" smtClean="0"/>
          </a:p>
          <a:p>
            <a:endParaRPr kumimoji="1" lang="en-US" altLang="ja-JP" dirty="0" smtClean="0"/>
          </a:p>
          <a:p>
            <a:r>
              <a:rPr kumimoji="1" lang="zh-CN" altLang="en-US" dirty="0" smtClean="0"/>
              <a:t>没有</a:t>
            </a:r>
            <a:r>
              <a:rPr kumimoji="1" lang="en-US" altLang="zh-CN" dirty="0" smtClean="0"/>
              <a:t>DOF</a:t>
            </a:r>
            <a:r>
              <a:rPr kumimoji="1" lang="zh-CN" altLang="en-US" dirty="0" smtClean="0"/>
              <a:t>很难抓住距离感、中央的山感觉特别的大特别的远。</a:t>
            </a:r>
            <a:endParaRPr kumimoji="1" lang="en-US" altLang="zh-CN" dirty="0" smtClean="0"/>
          </a:p>
          <a:p>
            <a:endParaRPr kumimoji="1" lang="en-US" altLang="ja-JP" dirty="0" smtClean="0"/>
          </a:p>
          <a:p>
            <a:r>
              <a:rPr kumimoji="1" lang="zh-CN" altLang="en-US" dirty="0" smtClean="0"/>
              <a:t>大山侧面的房屋很多都紧密的贴在一起  就是</a:t>
            </a:r>
            <a:r>
              <a:rPr kumimoji="1" lang="en-US" altLang="zh-CN" dirty="0" smtClean="0"/>
              <a:t>Scale</a:t>
            </a:r>
            <a:r>
              <a:rPr kumimoji="1" lang="zh-CN" altLang="en-US" dirty="0" smtClean="0"/>
              <a:t>感。</a:t>
            </a:r>
            <a:endParaRPr kumimoji="1" lang="en-US" altLang="ja-JP" dirty="0" smtClean="0"/>
          </a:p>
          <a:p>
            <a:r>
              <a:rPr kumimoji="1" lang="zh-CN" altLang="en-US" dirty="0" smtClean="0"/>
              <a:t>这里变得</a:t>
            </a:r>
            <a:r>
              <a:rPr kumimoji="1" lang="en-US" altLang="zh-CN" dirty="0" smtClean="0"/>
              <a:t>Scale</a:t>
            </a:r>
            <a:r>
              <a:rPr kumimoji="1" lang="zh-CN" altLang="en-US" dirty="0" smtClean="0"/>
              <a:t>感、无法确保</a:t>
            </a:r>
            <a:r>
              <a:rPr kumimoji="1" lang="en-US" altLang="ja-JP" dirty="0" smtClean="0"/>
              <a:t>Ray</a:t>
            </a:r>
            <a:r>
              <a:rPr kumimoji="1" lang="ja-JP" altLang="en-US" dirty="0" smtClean="0"/>
              <a:t> </a:t>
            </a:r>
            <a:r>
              <a:rPr kumimoji="1" lang="en-US" altLang="ja-JP" dirty="0" smtClean="0"/>
              <a:t>Bundle</a:t>
            </a:r>
            <a:r>
              <a:rPr kumimoji="1" lang="ja-JP" altLang="en-US" dirty="0" smtClean="0"/>
              <a:t> </a:t>
            </a:r>
            <a:r>
              <a:rPr kumimoji="1" lang="zh-CN" altLang="en-US" dirty="0" smtClean="0"/>
              <a:t>有充分的密度。</a:t>
            </a:r>
            <a:endParaRPr kumimoji="1" lang="en-US" altLang="ja-JP" dirty="0" smtClean="0"/>
          </a:p>
          <a:p>
            <a:endParaRPr kumimoji="1" lang="en-US" altLang="ja-JP" dirty="0" smtClean="0"/>
          </a:p>
          <a:p>
            <a:r>
              <a:rPr kumimoji="1" lang="zh-CN" altLang="en-US" dirty="0" smtClean="0"/>
              <a:t>但是实际的情况，大场景无法</a:t>
            </a:r>
            <a:r>
              <a:rPr kumimoji="1" lang="en-US" altLang="zh-CN" dirty="0" smtClean="0"/>
              <a:t>bake</a:t>
            </a:r>
            <a:r>
              <a:rPr kumimoji="1" lang="zh-CN" altLang="en-US" dirty="0" smtClean="0"/>
              <a:t>的话、如果那样作为工具也不用说了。</a:t>
            </a:r>
            <a:endParaRPr kumimoji="1" lang="en-US" altLang="ja-JP" dirty="0" smtClean="0"/>
          </a:p>
          <a:p>
            <a:r>
              <a:rPr kumimoji="1" lang="zh-CN" altLang="en-US" dirty="0" smtClean="0"/>
              <a:t>大的场景的对应也是必要的。</a:t>
            </a:r>
            <a:endParaRPr kumimoji="1" lang="en-US" altLang="ja-JP" dirty="0" smtClean="0"/>
          </a:p>
          <a:p>
            <a:endParaRPr kumimoji="1" lang="en-US" altLang="ja-JP" dirty="0" smtClean="0"/>
          </a:p>
          <a:p>
            <a:r>
              <a:rPr kumimoji="1" lang="zh-CN" altLang="en-US" dirty="0" smtClean="0"/>
              <a:t>作为对策，要进行</a:t>
            </a:r>
            <a:r>
              <a:rPr kumimoji="1" lang="en-US" altLang="zh-CN" dirty="0" smtClean="0"/>
              <a:t>titling</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41</a:t>
            </a:fld>
            <a:endParaRPr lang="ja-JP" altLang="en-US"/>
          </a:p>
        </p:txBody>
      </p:sp>
    </p:spTree>
    <p:extLst>
      <p:ext uri="{BB962C8B-B14F-4D97-AF65-F5344CB8AC3E}">
        <p14:creationId xmlns:p14="http://schemas.microsoft.com/office/powerpoint/2010/main" val="37647923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smtClean="0"/>
              <a:t>Ray</a:t>
            </a:r>
            <a:r>
              <a:rPr kumimoji="1" lang="ja-JP" altLang="en-US" dirty="0" smtClean="0"/>
              <a:t> </a:t>
            </a:r>
            <a:r>
              <a:rPr kumimoji="1" lang="en-US" altLang="ja-JP" dirty="0" smtClean="0"/>
              <a:t>Bundle</a:t>
            </a:r>
            <a:r>
              <a:rPr kumimoji="1" lang="ja-JP" altLang="en-US" dirty="0" smtClean="0"/>
              <a:t> </a:t>
            </a:r>
            <a:r>
              <a:rPr kumimoji="1" lang="en-US" altLang="ja-JP" dirty="0" smtClean="0"/>
              <a:t>Tracing</a:t>
            </a:r>
            <a:r>
              <a:rPr kumimoji="1" lang="ja-JP" altLang="en-US" dirty="0" smtClean="0"/>
              <a:t> </a:t>
            </a:r>
            <a:r>
              <a:rPr kumimoji="1" lang="zh-CN" altLang="en-US" dirty="0" smtClean="0"/>
              <a:t>通过</a:t>
            </a:r>
            <a:r>
              <a:rPr lang="en-US" altLang="zh-CN" b="0" dirty="0" smtClean="0"/>
              <a:t>Rasterization</a:t>
            </a:r>
            <a:r>
              <a:rPr kumimoji="1" lang="zh-CN" altLang="en-US" dirty="0" smtClean="0"/>
              <a:t>用</a:t>
            </a:r>
            <a:r>
              <a:rPr kumimoji="1" lang="en-US" altLang="zh-CN" dirty="0" smtClean="0"/>
              <a:t>ray</a:t>
            </a:r>
            <a:r>
              <a:rPr kumimoji="1" lang="zh-CN" altLang="en-US" dirty="0" smtClean="0"/>
              <a:t>进行碰撞判定，这个可以分解为多次进行。</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smtClean="0"/>
              <a:t>这个图，可以认为是大山的场景。</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smtClean="0"/>
              <a:t>这里，因为内存的限制、</a:t>
            </a:r>
            <a:r>
              <a:rPr kumimoji="1" lang="en-US" altLang="zh-CN" dirty="0" smtClean="0"/>
              <a:t>1</a:t>
            </a:r>
            <a:r>
              <a:rPr kumimoji="1" lang="zh-CN" altLang="en-US" dirty="0" smtClean="0"/>
              <a:t>次回大概可以做到</a:t>
            </a:r>
            <a:r>
              <a:rPr kumimoji="1" lang="en-US" altLang="zh-CN" dirty="0" smtClean="0"/>
              <a:t>4</a:t>
            </a:r>
            <a:r>
              <a:rPr kumimoji="1" lang="zh-CN" altLang="en-US" dirty="0" smtClean="0"/>
              <a:t>条线的</a:t>
            </a:r>
            <a:r>
              <a:rPr lang="en-US" altLang="zh-CN" b="0" dirty="0" smtClean="0"/>
              <a:t>Rasterization</a:t>
            </a:r>
            <a:r>
              <a:rPr kumimoji="1" lang="zh-CN" altLang="en-US" dirty="0" smtClean="0"/>
              <a:t>。</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smtClean="0"/>
              <a:t>把对场景全体</a:t>
            </a:r>
            <a:r>
              <a:rPr kumimoji="1" lang="en-US" altLang="zh-CN" dirty="0" smtClean="0"/>
              <a:t>4</a:t>
            </a:r>
            <a:r>
              <a:rPr kumimoji="1" lang="zh-CN" altLang="en-US" dirty="0" smtClean="0"/>
              <a:t>条、替换为分为上下</a:t>
            </a:r>
            <a:r>
              <a:rPr kumimoji="1" lang="en-US" altLang="zh-CN" dirty="0" smtClean="0"/>
              <a:t>2</a:t>
            </a:r>
            <a:r>
              <a:rPr kumimoji="1" lang="zh-CN" altLang="en-US" dirty="0" smtClean="0"/>
              <a:t>回</a:t>
            </a:r>
            <a:r>
              <a:rPr lang="en-US" altLang="zh-CN" b="0" dirty="0" smtClean="0"/>
              <a:t>Rasterization</a:t>
            </a:r>
            <a:r>
              <a:rPr kumimoji="1" lang="zh-CN" altLang="en-US" dirty="0" smtClean="0"/>
              <a:t>、就可以以</a:t>
            </a:r>
            <a:r>
              <a:rPr kumimoji="1" lang="en-US" altLang="zh-CN" dirty="0" smtClean="0"/>
              <a:t>2</a:t>
            </a:r>
            <a:r>
              <a:rPr kumimoji="1" lang="zh-CN" altLang="en-US" dirty="0" smtClean="0"/>
              <a:t>倍密度来计算</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smtClean="0"/>
              <a:t>当然计算时间增加了、不过是时间和密度的权衡</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smtClean="0"/>
              <a:t>时间花的多了，</a:t>
            </a:r>
            <a:r>
              <a:rPr kumimoji="1" lang="en-US" altLang="ja-JP" dirty="0" smtClean="0"/>
              <a:t>Ray Bundle</a:t>
            </a:r>
            <a:r>
              <a:rPr kumimoji="1" lang="zh-CN" altLang="en-US" dirty="0" smtClean="0"/>
              <a:t>的密度也能提升。</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ja-JP" dirty="0" smtClean="0"/>
              <a:t>[</a:t>
            </a:r>
            <a:r>
              <a:rPr kumimoji="1" lang="ja-JP" altLang="en-US" dirty="0" smtClean="0"/>
              <a:t>クリック</a:t>
            </a:r>
            <a:r>
              <a:rPr kumimoji="1" lang="en-US" altLang="ja-JP" dirty="0" smtClean="0"/>
              <a:t>]</a:t>
            </a:r>
          </a:p>
          <a:p>
            <a:endParaRPr kumimoji="1" lang="en-US" altLang="zh-CN" dirty="0" smtClean="0"/>
          </a:p>
          <a:p>
            <a:r>
              <a:rPr kumimoji="1" lang="zh-CN" altLang="en-US" dirty="0" smtClean="0"/>
              <a:t>这样就限制了</a:t>
            </a:r>
            <a:r>
              <a:rPr kumimoji="1" lang="en-US" altLang="zh-CN" dirty="0" smtClean="0"/>
              <a:t>light leak</a:t>
            </a:r>
            <a:r>
              <a:rPr kumimoji="1" lang="zh-CN" altLang="en-US" dirty="0" smtClean="0"/>
              <a:t>的误差</a:t>
            </a:r>
            <a:endParaRPr kumimoji="1" lang="en-US" altLang="ja-JP" dirty="0" smtClean="0"/>
          </a:p>
          <a:p>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42</a:t>
            </a:fld>
            <a:endParaRPr lang="ja-JP" altLang="en-US"/>
          </a:p>
        </p:txBody>
      </p:sp>
    </p:spTree>
    <p:extLst>
      <p:ext uri="{BB962C8B-B14F-4D97-AF65-F5344CB8AC3E}">
        <p14:creationId xmlns:p14="http://schemas.microsoft.com/office/powerpoint/2010/main" val="41901331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明白了空间的广阔场景的</a:t>
            </a:r>
            <a:r>
              <a:rPr kumimoji="1" lang="en-US" altLang="zh-CN" dirty="0" smtClean="0"/>
              <a:t>light leak</a:t>
            </a:r>
            <a:r>
              <a:rPr kumimoji="1" lang="zh-CN" altLang="en-US" dirty="0" smtClean="0"/>
              <a:t>的问题是有办法解决的。</a:t>
            </a:r>
            <a:endParaRPr kumimoji="1" lang="en-US" altLang="ja-JP" dirty="0" smtClean="0"/>
          </a:p>
          <a:p>
            <a:r>
              <a:rPr kumimoji="1" lang="zh-CN" altLang="en-US" dirty="0" smtClean="0"/>
              <a:t>但是即便狭小的空间，数据量大的场景也是难点。</a:t>
            </a:r>
            <a:endParaRPr kumimoji="1" lang="en-US" altLang="ja-JP" dirty="0" smtClean="0"/>
          </a:p>
          <a:p>
            <a:r>
              <a:rPr kumimoji="1" lang="zh-CN" altLang="en-US" dirty="0" smtClean="0"/>
              <a:t>说到原因还是全部必须放入到</a:t>
            </a:r>
            <a:r>
              <a:rPr kumimoji="1" lang="en-US" altLang="zh-CN" dirty="0" smtClean="0"/>
              <a:t>VRAM</a:t>
            </a:r>
            <a:r>
              <a:rPr kumimoji="1" lang="zh-CN" altLang="en-US" dirty="0" smtClean="0"/>
              <a:t>。</a:t>
            </a:r>
            <a:endParaRPr kumimoji="1" lang="en-US" altLang="ja-JP" dirty="0" smtClean="0"/>
          </a:p>
          <a:p>
            <a:endParaRPr kumimoji="1" lang="en-US" altLang="ja-JP" dirty="0" smtClean="0"/>
          </a:p>
          <a:p>
            <a:r>
              <a:rPr kumimoji="1" lang="zh-CN" altLang="en-US" dirty="0" smtClean="0"/>
              <a:t>场景的数据大到不能放入</a:t>
            </a:r>
            <a:r>
              <a:rPr kumimoji="1" lang="en-US" altLang="zh-CN" dirty="0" smtClean="0"/>
              <a:t>VRAM</a:t>
            </a:r>
            <a:r>
              <a:rPr kumimoji="1" lang="zh-CN" altLang="en-US" dirty="0" smtClean="0"/>
              <a:t>就不能计算了。</a:t>
            </a:r>
            <a:endParaRPr kumimoji="1" lang="en-US" altLang="ja-JP" dirty="0" smtClean="0"/>
          </a:p>
          <a:p>
            <a:endParaRPr kumimoji="1" lang="en-US" altLang="ja-JP" dirty="0" smtClean="0"/>
          </a:p>
          <a:p>
            <a:r>
              <a:rPr kumimoji="1" lang="zh-CN" altLang="en-US" dirty="0" smtClean="0"/>
              <a:t>这个屏幕截图的场景，出现了很多次的，空间上更大，数据量也膨胀。</a:t>
            </a:r>
            <a:endParaRPr kumimoji="1" lang="en-US" altLang="ja-JP" dirty="0" smtClean="0"/>
          </a:p>
          <a:p>
            <a:r>
              <a:rPr kumimoji="1" lang="zh-CN" altLang="en-US" dirty="0" smtClean="0"/>
              <a:t>也必须对应这种数据大的场景。</a:t>
            </a:r>
            <a:endParaRPr kumimoji="1" lang="en-US" altLang="ja-JP" dirty="0" smtClean="0"/>
          </a:p>
          <a:p>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43</a:t>
            </a:fld>
            <a:endParaRPr lang="ja-JP" altLang="en-US"/>
          </a:p>
        </p:txBody>
      </p:sp>
    </p:spTree>
    <p:extLst>
      <p:ext uri="{BB962C8B-B14F-4D97-AF65-F5344CB8AC3E}">
        <p14:creationId xmlns:p14="http://schemas.microsoft.com/office/powerpoint/2010/main" val="10385926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lnSpcReduction="10000"/>
          </a:bodyPr>
          <a:lstStyle/>
          <a:p>
            <a:r>
              <a:rPr kumimoji="1" lang="zh-CN" altLang="en-US" dirty="0" smtClean="0"/>
              <a:t>所以、作为对策、不要对场景一次进行</a:t>
            </a:r>
            <a:r>
              <a:rPr kumimoji="1" lang="en-US" altLang="zh-CN" dirty="0" smtClean="0"/>
              <a:t>bake</a:t>
            </a:r>
            <a:r>
              <a:rPr kumimoji="1" lang="zh-CN" altLang="en-US" dirty="0" smtClean="0"/>
              <a:t>。</a:t>
            </a:r>
            <a:endParaRPr kumimoji="1" lang="en-US" altLang="ja-JP" dirty="0" smtClean="0"/>
          </a:p>
          <a:p>
            <a:r>
              <a:rPr kumimoji="1" lang="zh-CN" altLang="en-US" dirty="0" smtClean="0"/>
              <a:t>把场景分割为多个</a:t>
            </a:r>
            <a:r>
              <a:rPr kumimoji="1" lang="en-US" altLang="zh-CN" dirty="0" smtClean="0"/>
              <a:t>block</a:t>
            </a:r>
            <a:r>
              <a:rPr kumimoji="1" lang="zh-CN" altLang="en-US" dirty="0" smtClean="0"/>
              <a:t>、对每个</a:t>
            </a:r>
            <a:r>
              <a:rPr kumimoji="1" lang="en-US" altLang="zh-CN" dirty="0" smtClean="0"/>
              <a:t>block</a:t>
            </a:r>
            <a:r>
              <a:rPr kumimoji="1" lang="zh-CN" altLang="en-US" dirty="0" smtClean="0"/>
              <a:t>运行</a:t>
            </a:r>
            <a:r>
              <a:rPr kumimoji="1" lang="en-US" altLang="zh-CN" dirty="0" smtClean="0"/>
              <a:t>bake</a:t>
            </a:r>
            <a:r>
              <a:rPr kumimoji="1" lang="zh-CN" altLang="en-US" dirty="0" smtClean="0"/>
              <a:t>处理。</a:t>
            </a:r>
            <a:endParaRPr kumimoji="1" lang="en-US" altLang="ja-JP" dirty="0" smtClean="0"/>
          </a:p>
          <a:p>
            <a:endParaRPr kumimoji="1" lang="en-US" altLang="ja-JP" dirty="0" smtClean="0"/>
          </a:p>
          <a:p>
            <a:r>
              <a:rPr kumimoji="1" lang="zh-CN" altLang="en-US" dirty="0" smtClean="0"/>
              <a:t>直观的说明，、从每个</a:t>
            </a:r>
            <a:r>
              <a:rPr kumimoji="1" lang="en-US" altLang="zh-CN" dirty="0" smtClean="0"/>
              <a:t>Texel </a:t>
            </a:r>
            <a:r>
              <a:rPr kumimoji="1" lang="zh-CN" altLang="en-US" dirty="0" smtClean="0"/>
              <a:t>把放射状的</a:t>
            </a:r>
            <a:r>
              <a:rPr kumimoji="1" lang="en-US" altLang="zh-CN" dirty="0" smtClean="0"/>
              <a:t>Ray</a:t>
            </a:r>
            <a:r>
              <a:rPr kumimoji="1" lang="zh-CN" altLang="en-US" dirty="0" smtClean="0"/>
              <a:t>发出击中到的位置的光集中起来。</a:t>
            </a:r>
            <a:endParaRPr kumimoji="1" lang="en-US" altLang="ja-JP" dirty="0" smtClean="0"/>
          </a:p>
          <a:p>
            <a:r>
              <a:rPr kumimoji="1" lang="zh-CN" altLang="en-US" dirty="0" smtClean="0"/>
              <a:t>远处模型不需要高密度的</a:t>
            </a:r>
            <a:r>
              <a:rPr kumimoji="1" lang="en-US" altLang="zh-CN" dirty="0" smtClean="0"/>
              <a:t>Ray</a:t>
            </a:r>
            <a:endParaRPr kumimoji="1" lang="en-US" altLang="ja-JP" dirty="0" smtClean="0"/>
          </a:p>
          <a:p>
            <a:r>
              <a:rPr kumimoji="1" lang="zh-CN" altLang="en-US" dirty="0" smtClean="0"/>
              <a:t>看这个图的话、可以把右边的模型想象成远处的山、这里击中</a:t>
            </a:r>
            <a:r>
              <a:rPr kumimoji="1" lang="en-US" altLang="zh-CN" dirty="0" smtClean="0"/>
              <a:t>Ray</a:t>
            </a:r>
            <a:r>
              <a:rPr kumimoji="1" lang="zh-CN" altLang="en-US" dirty="0" smtClean="0"/>
              <a:t>的密度、比近处模型的</a:t>
            </a:r>
            <a:r>
              <a:rPr kumimoji="1" lang="en-US" altLang="zh-CN" dirty="0" smtClean="0"/>
              <a:t>Ray</a:t>
            </a:r>
            <a:r>
              <a:rPr kumimoji="1" lang="zh-CN" altLang="en-US" dirty="0" smtClean="0"/>
              <a:t>的密度要低。</a:t>
            </a:r>
            <a:endParaRPr kumimoji="1" lang="en-US" altLang="ja-JP" dirty="0" smtClean="0"/>
          </a:p>
          <a:p>
            <a:endParaRPr kumimoji="1" lang="en-US" altLang="ja-JP" dirty="0" smtClean="0"/>
          </a:p>
          <a:p>
            <a:r>
              <a:rPr kumimoji="1" lang="zh-CN" altLang="en-US" dirty="0" smtClean="0"/>
              <a:t>因此、把场景分为几个</a:t>
            </a:r>
            <a:r>
              <a:rPr kumimoji="1" lang="en-US" altLang="zh-CN" dirty="0" smtClean="0"/>
              <a:t>block</a:t>
            </a:r>
            <a:r>
              <a:rPr kumimoji="1" lang="zh-CN" altLang="en-US" dirty="0" smtClean="0"/>
              <a:t>、</a:t>
            </a:r>
            <a:endParaRPr kumimoji="1" lang="en-US" altLang="ja-JP" dirty="0" smtClean="0"/>
          </a:p>
          <a:p>
            <a:r>
              <a:rPr kumimoji="1" lang="zh-CN" altLang="en-US" dirty="0" smtClean="0"/>
              <a:t>首先左边的</a:t>
            </a:r>
            <a:r>
              <a:rPr kumimoji="1" lang="en-US" altLang="zh-CN" dirty="0" smtClean="0"/>
              <a:t>block</a:t>
            </a:r>
            <a:r>
              <a:rPr kumimoji="1" lang="zh-CN" altLang="en-US" dirty="0" smtClean="0"/>
              <a:t>计算用通常分辨率来配置</a:t>
            </a:r>
            <a:endParaRPr kumimoji="1" lang="en-US" altLang="ja-JP" dirty="0" smtClean="0"/>
          </a:p>
          <a:p>
            <a:r>
              <a:rPr kumimoji="1" lang="ja-JP" altLang="en-US" dirty="0" smtClean="0"/>
              <a:t>遠</a:t>
            </a:r>
            <a:r>
              <a:rPr kumimoji="1" lang="zh-CN" altLang="en-US" dirty="0" smtClean="0"/>
              <a:t>远处的</a:t>
            </a:r>
            <a:r>
              <a:rPr kumimoji="1" lang="en-US" altLang="zh-CN" dirty="0" smtClean="0"/>
              <a:t>block</a:t>
            </a:r>
            <a:r>
              <a:rPr kumimoji="1" lang="zh-CN" altLang="en-US" dirty="0" smtClean="0"/>
              <a:t>用距离对应的</a:t>
            </a:r>
            <a:r>
              <a:rPr kumimoji="1" lang="en-US" altLang="zh-CN" dirty="0" smtClean="0"/>
              <a:t>LOD</a:t>
            </a:r>
            <a:r>
              <a:rPr kumimoji="1" lang="zh-CN" altLang="en-US" dirty="0" smtClean="0"/>
              <a:t>使用低分辨率的</a:t>
            </a:r>
            <a:r>
              <a:rPr kumimoji="1" lang="en-US" altLang="zh-CN" dirty="0" err="1" smtClean="0"/>
              <a:t>lightmap</a:t>
            </a:r>
            <a:r>
              <a:rPr kumimoji="1" lang="zh-CN" altLang="en-US" dirty="0" smtClean="0"/>
              <a:t>来配置。</a:t>
            </a:r>
            <a:endParaRPr kumimoji="1" lang="en-US" altLang="ja-JP" dirty="0" smtClean="0"/>
          </a:p>
          <a:p>
            <a:r>
              <a:rPr kumimoji="1" lang="zh-CN" altLang="en-US" dirty="0" smtClean="0"/>
              <a:t>然后实行</a:t>
            </a:r>
            <a:r>
              <a:rPr kumimoji="1" lang="en-US" altLang="zh-CN" dirty="0" smtClean="0"/>
              <a:t>bake</a:t>
            </a:r>
            <a:r>
              <a:rPr kumimoji="1" lang="zh-CN" altLang="en-US" dirty="0" smtClean="0"/>
              <a:t>。</a:t>
            </a:r>
            <a:endParaRPr kumimoji="1" lang="en-US" altLang="zh-CN" dirty="0" smtClean="0"/>
          </a:p>
          <a:p>
            <a:endParaRPr kumimoji="1" lang="en-US" altLang="ja-JP" dirty="0" smtClean="0"/>
          </a:p>
          <a:p>
            <a:r>
              <a:rPr kumimoji="1" lang="zh-CN" altLang="en-US" dirty="0" smtClean="0"/>
              <a:t>那么，把计算结束后的对象</a:t>
            </a:r>
            <a:r>
              <a:rPr kumimoji="1" lang="en-US" altLang="zh-CN" dirty="0" smtClean="0"/>
              <a:t>block</a:t>
            </a:r>
            <a:r>
              <a:rPr kumimoji="1" lang="zh-CN" altLang="en-US" dirty="0" smtClean="0"/>
              <a:t>的结果保存在硬盘、低分辨率的结果是临时的部分会被废弃的。</a:t>
            </a:r>
            <a:endParaRPr kumimoji="1" lang="en-US" altLang="ja-JP" dirty="0" smtClean="0"/>
          </a:p>
          <a:p>
            <a:r>
              <a:rPr kumimoji="1" lang="zh-CN" altLang="en-US" dirty="0" smtClean="0"/>
              <a:t>把这些按着</a:t>
            </a:r>
            <a:r>
              <a:rPr kumimoji="1" lang="en-US" altLang="zh-CN" dirty="0" smtClean="0"/>
              <a:t>block</a:t>
            </a:r>
            <a:r>
              <a:rPr kumimoji="1" lang="zh-CN" altLang="en-US" dirty="0" smtClean="0"/>
              <a:t>的顺序来进行。</a:t>
            </a:r>
            <a:endParaRPr kumimoji="1" lang="en-US" altLang="ja-JP" dirty="0" smtClean="0"/>
          </a:p>
          <a:p>
            <a:endParaRPr kumimoji="1" lang="en-US" altLang="ja-JP" dirty="0" smtClean="0"/>
          </a:p>
          <a:p>
            <a:r>
              <a:rPr kumimoji="1" lang="zh-CN" altLang="en-US" dirty="0" smtClean="0"/>
              <a:t>那么最终的求出场景整体的分辨率就可以</a:t>
            </a:r>
            <a:r>
              <a:rPr kumimoji="1" lang="en-US" altLang="zh-CN" dirty="0" smtClean="0"/>
              <a:t>bake</a:t>
            </a:r>
            <a:r>
              <a:rPr kumimoji="1" lang="zh-CN" altLang="en-US" dirty="0" smtClean="0"/>
              <a:t>了。</a:t>
            </a:r>
            <a:endParaRPr kumimoji="1" lang="en-US" altLang="ja-JP" dirty="0" smtClean="0"/>
          </a:p>
          <a:p>
            <a:endParaRPr kumimoji="1" lang="en-US" altLang="ja-JP" dirty="0" smtClean="0"/>
          </a:p>
          <a:p>
            <a:r>
              <a:rPr kumimoji="1" lang="zh-CN" altLang="en-US" dirty="0" smtClean="0"/>
              <a:t>这个数据可以对应大的场景。</a:t>
            </a:r>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44</a:t>
            </a:fld>
            <a:endParaRPr lang="ja-JP" altLang="en-US"/>
          </a:p>
        </p:txBody>
      </p:sp>
    </p:spTree>
    <p:extLst>
      <p:ext uri="{BB962C8B-B14F-4D97-AF65-F5344CB8AC3E}">
        <p14:creationId xmlns:p14="http://schemas.microsoft.com/office/powerpoint/2010/main" val="16216481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稍微闲谈一些、</a:t>
            </a:r>
            <a:r>
              <a:rPr kumimoji="1" lang="en-US" altLang="zh-CN" dirty="0" smtClean="0"/>
              <a:t>Content</a:t>
            </a:r>
            <a:r>
              <a:rPr kumimoji="1" lang="zh-CN" altLang="en-US" dirty="0" smtClean="0"/>
              <a:t>制作中有的需求、可以</a:t>
            </a:r>
            <a:r>
              <a:rPr kumimoji="1" lang="en-US" altLang="zh-CN" dirty="0" smtClean="0"/>
              <a:t>bake</a:t>
            </a:r>
            <a:r>
              <a:rPr kumimoji="1" lang="zh-CN" altLang="en-US" dirty="0" smtClean="0"/>
              <a:t>场景的一部分、。</a:t>
            </a:r>
            <a:endParaRPr kumimoji="1" lang="en-US" altLang="ja-JP" dirty="0" smtClean="0"/>
          </a:p>
          <a:p>
            <a:r>
              <a:rPr kumimoji="1" lang="zh-CN" altLang="en-US" dirty="0" smtClean="0"/>
              <a:t>例如一部分模型横向移动、或者特定的</a:t>
            </a:r>
            <a:r>
              <a:rPr kumimoji="1" lang="en-US" altLang="zh-CN" dirty="0" err="1" smtClean="0"/>
              <a:t>lightmap</a:t>
            </a:r>
            <a:r>
              <a:rPr kumimoji="1" lang="zh-CN" altLang="en-US" dirty="0" smtClean="0"/>
              <a:t>的分辨率提高了</a:t>
            </a:r>
            <a:endParaRPr kumimoji="1" lang="en-US" altLang="ja-JP" dirty="0" smtClean="0"/>
          </a:p>
          <a:p>
            <a:r>
              <a:rPr kumimoji="1" lang="zh-CN" altLang="en-US" dirty="0" smtClean="0"/>
              <a:t>如果必须要重新</a:t>
            </a:r>
            <a:r>
              <a:rPr kumimoji="1" lang="en-US" altLang="zh-CN" dirty="0" smtClean="0"/>
              <a:t>bake</a:t>
            </a:r>
            <a:r>
              <a:rPr kumimoji="1" lang="zh-CN" altLang="en-US" dirty="0" smtClean="0"/>
              <a:t>整个场景，就要忍耐工具的实用性。</a:t>
            </a:r>
            <a:endParaRPr kumimoji="1" lang="en-US" altLang="ja-JP" dirty="0" smtClean="0"/>
          </a:p>
          <a:p>
            <a:endParaRPr kumimoji="1" lang="en-US" altLang="ja-JP" dirty="0" smtClean="0"/>
          </a:p>
          <a:p>
            <a:r>
              <a:rPr kumimoji="1" lang="zh-CN" altLang="en-US" dirty="0" smtClean="0"/>
              <a:t>只修改一部分就要全部</a:t>
            </a:r>
            <a:r>
              <a:rPr kumimoji="1" lang="en-US" altLang="zh-CN" dirty="0" smtClean="0"/>
              <a:t>bake</a:t>
            </a:r>
            <a:r>
              <a:rPr kumimoji="1" lang="zh-CN" altLang="en-US" dirty="0" smtClean="0"/>
              <a:t>的是不行的。</a:t>
            </a:r>
            <a:endParaRPr kumimoji="1" lang="en-US" altLang="ja-JP" dirty="0" smtClean="0"/>
          </a:p>
          <a:p>
            <a:endParaRPr kumimoji="1" lang="en-US" altLang="ja-JP" dirty="0" smtClean="0"/>
          </a:p>
          <a:p>
            <a:r>
              <a:rPr kumimoji="1" lang="zh-CN" altLang="en-US" dirty="0" smtClean="0"/>
              <a:t>因此，要和之前说明分割</a:t>
            </a:r>
            <a:r>
              <a:rPr kumimoji="1" lang="en-US" altLang="zh-CN" dirty="0" smtClean="0"/>
              <a:t>bake</a:t>
            </a:r>
            <a:r>
              <a:rPr kumimoji="1" lang="zh-CN" altLang="en-US" dirty="0" smtClean="0"/>
              <a:t>做大概相同的处理应用才能解决。</a:t>
            </a:r>
            <a:endParaRPr kumimoji="1" lang="en-US" altLang="ja-JP" dirty="0" smtClean="0"/>
          </a:p>
          <a:p>
            <a:r>
              <a:rPr kumimoji="1" lang="zh-CN" altLang="en-US" dirty="0" smtClean="0"/>
              <a:t>总之把影响的部分的模型作为计算对象的</a:t>
            </a:r>
            <a:r>
              <a:rPr kumimoji="1" lang="en-US" altLang="zh-CN" dirty="0" smtClean="0"/>
              <a:t>block</a:t>
            </a:r>
            <a:r>
              <a:rPr kumimoji="1" lang="zh-CN" altLang="en-US" dirty="0" smtClean="0"/>
              <a:t>分割、远处模型就用低分辨率的</a:t>
            </a:r>
            <a:r>
              <a:rPr kumimoji="1" lang="en-US" altLang="zh-CN" dirty="0" smtClean="0"/>
              <a:t>buffer</a:t>
            </a:r>
            <a:r>
              <a:rPr kumimoji="1" lang="zh-CN" altLang="en-US" dirty="0" smtClean="0"/>
              <a:t>配置来计算</a:t>
            </a:r>
            <a:endParaRPr kumimoji="1" lang="en-US" altLang="ja-JP" dirty="0" smtClean="0"/>
          </a:p>
          <a:p>
            <a:r>
              <a:rPr kumimoji="1" lang="zh-CN" altLang="en-US" dirty="0" smtClean="0"/>
              <a:t>由于这样一点修改，美术师等待的时间减少了。</a:t>
            </a:r>
            <a:endParaRPr kumimoji="1" lang="en-US" altLang="ja-JP" dirty="0" smtClean="0"/>
          </a:p>
          <a:p>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45</a:t>
            </a:fld>
            <a:endParaRPr lang="ja-JP" altLang="en-US"/>
          </a:p>
        </p:txBody>
      </p:sp>
    </p:spTree>
    <p:extLst>
      <p:ext uri="{BB962C8B-B14F-4D97-AF65-F5344CB8AC3E}">
        <p14:creationId xmlns:p14="http://schemas.microsoft.com/office/powerpoint/2010/main" val="17720624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lnSpcReduction="10000"/>
          </a:bodyPr>
          <a:lstStyle/>
          <a:p>
            <a:r>
              <a:rPr kumimoji="1" lang="zh-CN" altLang="en-US" dirty="0" smtClean="0"/>
              <a:t>这里、是跟前面说的</a:t>
            </a:r>
            <a:r>
              <a:rPr kumimoji="1" lang="en-US" altLang="ja-JP" dirty="0" smtClean="0"/>
              <a:t>Ray</a:t>
            </a:r>
            <a:r>
              <a:rPr kumimoji="1" lang="ja-JP" altLang="en-US" dirty="0" smtClean="0"/>
              <a:t> </a:t>
            </a:r>
            <a:r>
              <a:rPr kumimoji="1" lang="en-US" altLang="ja-JP" dirty="0" smtClean="0"/>
              <a:t>Bundle</a:t>
            </a:r>
            <a:r>
              <a:rPr kumimoji="1" lang="ja-JP" altLang="en-US" dirty="0" smtClean="0"/>
              <a:t> </a:t>
            </a:r>
            <a:r>
              <a:rPr kumimoji="1" lang="en-US" altLang="ja-JP" dirty="0" smtClean="0"/>
              <a:t>Tracing</a:t>
            </a:r>
            <a:r>
              <a:rPr kumimoji="1" lang="ja-JP" altLang="en-US" dirty="0" smtClean="0"/>
              <a:t> </a:t>
            </a:r>
            <a:r>
              <a:rPr kumimoji="1" lang="zh-CN" altLang="en-US" dirty="0" smtClean="0"/>
              <a:t>的限制有关的</a:t>
            </a:r>
            <a:endParaRPr kumimoji="1" lang="en-US" altLang="ja-JP" dirty="0" smtClean="0"/>
          </a:p>
          <a:p>
            <a:endParaRPr kumimoji="1" lang="en-US" altLang="ja-JP" dirty="0" smtClean="0"/>
          </a:p>
          <a:p>
            <a:r>
              <a:rPr kumimoji="1" lang="en-US" altLang="ja-JP" dirty="0" smtClean="0"/>
              <a:t>[</a:t>
            </a:r>
            <a:r>
              <a:rPr kumimoji="1" lang="ja-JP" altLang="en-US" dirty="0" smtClean="0"/>
              <a:t>クリック</a:t>
            </a:r>
            <a:r>
              <a:rPr kumimoji="1" lang="en-US" altLang="ja-JP" dirty="0" smtClean="0"/>
              <a:t>]</a:t>
            </a:r>
          </a:p>
          <a:p>
            <a:endParaRPr kumimoji="1" lang="en-US" altLang="ja-JP" dirty="0" smtClean="0"/>
          </a:p>
          <a:p>
            <a:r>
              <a:rPr kumimoji="1" lang="zh-CN" altLang="en-US" dirty="0" smtClean="0"/>
              <a:t>考虑光泽反射的</a:t>
            </a:r>
            <a:r>
              <a:rPr kumimoji="1" lang="en-US" altLang="zh-CN" dirty="0" smtClean="0"/>
              <a:t>GI</a:t>
            </a:r>
            <a:r>
              <a:rPr kumimoji="1" lang="zh-CN" altLang="en-US" dirty="0" smtClean="0"/>
              <a:t>计算可以对应已经清楚了。</a:t>
            </a:r>
            <a:endParaRPr kumimoji="1" lang="en-US" altLang="ja-JP" dirty="0" smtClean="0"/>
          </a:p>
          <a:p>
            <a:endParaRPr kumimoji="1" lang="en-US" altLang="ja-JP" dirty="0" smtClean="0"/>
          </a:p>
          <a:p>
            <a:r>
              <a:rPr kumimoji="1" lang="en-US" altLang="ja-JP" dirty="0" smtClean="0"/>
              <a:t>[</a:t>
            </a:r>
            <a:r>
              <a:rPr kumimoji="1" lang="ja-JP" altLang="en-US" dirty="0" smtClean="0"/>
              <a:t>クリック</a:t>
            </a:r>
            <a:r>
              <a:rPr kumimoji="1" lang="en-US" altLang="ja-JP" dirty="0" smtClean="0"/>
              <a:t>]</a:t>
            </a:r>
          </a:p>
          <a:p>
            <a:endParaRPr kumimoji="1" lang="en-US" altLang="ja-JP" dirty="0" smtClean="0"/>
          </a:p>
          <a:p>
            <a:r>
              <a:rPr kumimoji="1" lang="zh-CN" altLang="en-US" dirty="0" smtClean="0"/>
              <a:t>另外、镜面反射是不能对应的。</a:t>
            </a:r>
            <a:endParaRPr kumimoji="1" lang="en-US" altLang="ja-JP" dirty="0" smtClean="0"/>
          </a:p>
          <a:p>
            <a:r>
              <a:rPr kumimoji="1" lang="en-US" altLang="ja-JP" dirty="0" smtClean="0"/>
              <a:t>Caustics</a:t>
            </a:r>
            <a:r>
              <a:rPr kumimoji="1" lang="zh-CN" altLang="en-US" dirty="0" smtClean="0"/>
              <a:t>使用的其他的</a:t>
            </a:r>
            <a:r>
              <a:rPr kumimoji="1" lang="en-US" altLang="zh-CN" dirty="0" smtClean="0"/>
              <a:t>map</a:t>
            </a:r>
            <a:r>
              <a:rPr kumimoji="1" lang="zh-CN" altLang="en-US" dirty="0" smtClean="0"/>
              <a:t>也要准备，让对应</a:t>
            </a:r>
            <a:r>
              <a:rPr kumimoji="1" lang="en-US" altLang="zh-CN" dirty="0" smtClean="0"/>
              <a:t>photon trace</a:t>
            </a:r>
            <a:r>
              <a:rPr kumimoji="1" lang="zh-CN" altLang="en-US" dirty="0" smtClean="0"/>
              <a:t>成为可能、</a:t>
            </a:r>
            <a:r>
              <a:rPr kumimoji="1" lang="en-US" altLang="ja-JP" dirty="0" smtClean="0"/>
              <a:t> </a:t>
            </a:r>
            <a:r>
              <a:rPr kumimoji="1" lang="en-US" altLang="ja-JP" dirty="0" err="1" smtClean="0"/>
              <a:t>RayBundle</a:t>
            </a:r>
            <a:r>
              <a:rPr kumimoji="1" lang="zh-CN" altLang="en-US" dirty="0" smtClean="0"/>
              <a:t>因为完全是别的处理无法对应。</a:t>
            </a:r>
            <a:endParaRPr kumimoji="1" lang="en-US" altLang="ja-JP" dirty="0" smtClean="0"/>
          </a:p>
          <a:p>
            <a:endParaRPr kumimoji="1" lang="en-US" altLang="ja-JP" dirty="0" smtClean="0"/>
          </a:p>
          <a:p>
            <a:r>
              <a:rPr kumimoji="1" lang="en-US" altLang="ja-JP" dirty="0" smtClean="0"/>
              <a:t>[</a:t>
            </a:r>
            <a:r>
              <a:rPr kumimoji="1" lang="ja-JP" altLang="en-US" dirty="0" smtClean="0"/>
              <a:t>クリック</a:t>
            </a:r>
            <a:r>
              <a:rPr kumimoji="1" lang="en-US" altLang="ja-JP" dirty="0" smtClean="0"/>
              <a:t>]</a:t>
            </a:r>
          </a:p>
          <a:p>
            <a:endParaRPr kumimoji="1" lang="en-US" altLang="ja-JP" dirty="0" smtClean="0"/>
          </a:p>
          <a:p>
            <a:r>
              <a:rPr kumimoji="1" lang="zh-CN" altLang="en-US" dirty="0" smtClean="0"/>
              <a:t>因为使用了</a:t>
            </a:r>
            <a:r>
              <a:rPr kumimoji="1" lang="en-US" altLang="zh-CN" dirty="0" smtClean="0"/>
              <a:t>Tiling</a:t>
            </a:r>
            <a:r>
              <a:rPr kumimoji="1" lang="zh-CN" altLang="en-US" dirty="0" smtClean="0"/>
              <a:t>、</a:t>
            </a:r>
            <a:r>
              <a:rPr kumimoji="1" lang="en-US" altLang="zh-CN" dirty="0" smtClean="0"/>
              <a:t>light leak</a:t>
            </a:r>
            <a:r>
              <a:rPr kumimoji="1" lang="zh-CN" altLang="en-US" dirty="0" smtClean="0"/>
              <a:t>的误差被抑制了</a:t>
            </a:r>
            <a:endParaRPr kumimoji="1" lang="en-US" altLang="ja-JP" dirty="0" smtClean="0"/>
          </a:p>
          <a:p>
            <a:endParaRPr kumimoji="1" lang="en-US" altLang="ja-JP" dirty="0" smtClean="0"/>
          </a:p>
          <a:p>
            <a:r>
              <a:rPr kumimoji="1" lang="en-US" altLang="ja-JP" dirty="0" smtClean="0"/>
              <a:t>[</a:t>
            </a:r>
            <a:r>
              <a:rPr kumimoji="1" lang="ja-JP" altLang="en-US" dirty="0" smtClean="0"/>
              <a:t>クリック</a:t>
            </a:r>
            <a:r>
              <a:rPr kumimoji="1" lang="en-US" altLang="ja-JP" dirty="0" smtClean="0"/>
              <a:t>]</a:t>
            </a:r>
          </a:p>
          <a:p>
            <a:endParaRPr kumimoji="1" lang="en-US" altLang="ja-JP" dirty="0" smtClean="0"/>
          </a:p>
          <a:p>
            <a:r>
              <a:rPr kumimoji="1" lang="zh-CN" altLang="en-US" dirty="0" smtClean="0"/>
              <a:t>通过分割来</a:t>
            </a:r>
            <a:r>
              <a:rPr kumimoji="1" lang="en-US" altLang="zh-CN" dirty="0" smtClean="0"/>
              <a:t>bake</a:t>
            </a:r>
            <a:r>
              <a:rPr kumimoji="1" lang="zh-CN" altLang="en-US" dirty="0" smtClean="0"/>
              <a:t>、内存问题也可以对应</a:t>
            </a:r>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46</a:t>
            </a:fld>
            <a:endParaRPr lang="ja-JP" altLang="en-US"/>
          </a:p>
        </p:txBody>
      </p:sp>
    </p:spTree>
    <p:extLst>
      <p:ext uri="{BB962C8B-B14F-4D97-AF65-F5344CB8AC3E}">
        <p14:creationId xmlns:p14="http://schemas.microsoft.com/office/powerpoint/2010/main" val="3073303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那么、最后再一次、看看成果吧。</a:t>
            </a:r>
            <a:endParaRPr kumimoji="1" lang="en-US" altLang="ja-JP" dirty="0" smtClean="0"/>
          </a:p>
          <a:p>
            <a:endParaRPr kumimoji="1" lang="en-US" altLang="ja-JP" dirty="0" smtClean="0"/>
          </a:p>
          <a:p>
            <a:r>
              <a:rPr kumimoji="1" lang="zh-CN" altLang="en-US" dirty="0" smtClean="0"/>
              <a:t>使用今天介绍的技术、可以得到这样的结果、就是例子里的</a:t>
            </a:r>
            <a:endParaRPr kumimoji="1" lang="en-US" altLang="ja-JP" dirty="0" smtClean="0"/>
          </a:p>
          <a:p>
            <a:endParaRPr kumimoji="1" lang="en-US" altLang="ja-JP" dirty="0" smtClean="0"/>
          </a:p>
          <a:p>
            <a:r>
              <a:rPr kumimoji="1" lang="zh-CN" altLang="en-US" dirty="0" smtClean="0"/>
              <a:t>一开始也说了，动态的物体和效果全关了、只有地形。</a:t>
            </a:r>
            <a:endParaRPr kumimoji="1" lang="en-US" altLang="ja-JP" dirty="0" smtClean="0"/>
          </a:p>
          <a:p>
            <a:r>
              <a:rPr kumimoji="1" lang="zh-CN" altLang="en-US" dirty="0" smtClean="0"/>
              <a:t>只是贴了</a:t>
            </a:r>
            <a:r>
              <a:rPr kumimoji="1" lang="en-US" altLang="zh-CN" dirty="0" err="1" smtClean="0"/>
              <a:t>lightmap</a:t>
            </a:r>
            <a:r>
              <a:rPr kumimoji="1" lang="zh-CN" altLang="en-US" dirty="0" smtClean="0"/>
              <a:t>的</a:t>
            </a:r>
            <a:r>
              <a:rPr kumimoji="1" lang="en-US" altLang="zh-CN" dirty="0" smtClean="0"/>
              <a:t>lighting</a:t>
            </a:r>
            <a:r>
              <a:rPr kumimoji="1" lang="zh-CN" altLang="en-US" dirty="0" smtClean="0"/>
              <a:t>。所以，并不是最终的品质。</a:t>
            </a:r>
            <a:endParaRPr kumimoji="1" lang="en-US" altLang="ja-JP" dirty="0" smtClean="0"/>
          </a:p>
          <a:p>
            <a:endParaRPr kumimoji="1" lang="en-US" altLang="ja-JP" dirty="0" smtClean="0"/>
          </a:p>
          <a:p>
            <a:r>
              <a:rPr kumimoji="1" lang="zh-CN" altLang="en-US" dirty="0" smtClean="0"/>
              <a:t>关闭</a:t>
            </a:r>
            <a:r>
              <a:rPr kumimoji="1" lang="en-US" altLang="zh-CN" dirty="0" smtClean="0"/>
              <a:t>DOF</a:t>
            </a:r>
            <a:r>
              <a:rPr kumimoji="1" lang="zh-CN" altLang="en-US" dirty="0" smtClean="0"/>
              <a:t>很把握控远近感、非常大的场景。</a:t>
            </a:r>
            <a:endParaRPr kumimoji="1" lang="en-US" altLang="ja-JP" dirty="0" smtClean="0"/>
          </a:p>
          <a:p>
            <a:r>
              <a:rPr kumimoji="1" lang="zh-CN" altLang="en-US" dirty="0" smtClean="0"/>
              <a:t>我想大山之间细小的网格也可以分辨。</a:t>
            </a:r>
            <a:endParaRPr kumimoji="1" lang="en-US" altLang="ja-JP" dirty="0" smtClean="0"/>
          </a:p>
          <a:p>
            <a:r>
              <a:rPr kumimoji="1" lang="zh-CN" altLang="en-US" dirty="0" smtClean="0"/>
              <a:t>这些细小网格上也贴着</a:t>
            </a:r>
            <a:r>
              <a:rPr kumimoji="1" lang="en-US" altLang="zh-CN" dirty="0" err="1" smtClean="0"/>
              <a:t>lightmap</a:t>
            </a:r>
            <a:r>
              <a:rPr kumimoji="1" lang="zh-CN" altLang="en-US" dirty="0" smtClean="0"/>
              <a:t>、</a:t>
            </a:r>
            <a:r>
              <a:rPr kumimoji="1" lang="en-US" altLang="zh-CN" dirty="0" smtClean="0"/>
              <a:t>bake</a:t>
            </a:r>
            <a:r>
              <a:rPr kumimoji="1" lang="zh-CN" altLang="en-US" dirty="0" smtClean="0"/>
              <a:t>制作的。</a:t>
            </a:r>
            <a:endParaRPr kumimoji="1" lang="en-US" altLang="ja-JP" dirty="0" smtClean="0"/>
          </a:p>
          <a:p>
            <a:r>
              <a:rPr kumimoji="1" lang="zh-CN" altLang="en-US" dirty="0" smtClean="0"/>
              <a:t>这种大的场景，</a:t>
            </a:r>
            <a:r>
              <a:rPr kumimoji="1" lang="en-US" altLang="zh-CN" dirty="0" smtClean="0"/>
              <a:t>Scale</a:t>
            </a:r>
            <a:r>
              <a:rPr kumimoji="1" lang="zh-CN" altLang="en-US" dirty="0" smtClean="0"/>
              <a:t>的细小的房屋到大的山都有的样子、也可以没有问题的用现实的处理时间来制作</a:t>
            </a:r>
            <a:r>
              <a:rPr kumimoji="1" lang="en-US" altLang="zh-CN" dirty="0" err="1" smtClean="0"/>
              <a:t>lightmap</a:t>
            </a:r>
            <a:r>
              <a:rPr kumimoji="1" lang="zh-CN" altLang="en-US" dirty="0" smtClean="0"/>
              <a:t>。</a:t>
            </a:r>
            <a:endParaRPr kumimoji="1" lang="en-US" altLang="ja-JP" dirty="0" smtClean="0"/>
          </a:p>
          <a:p>
            <a:r>
              <a:rPr kumimoji="1" lang="zh-CN" altLang="en-US" dirty="0" smtClean="0"/>
              <a:t>我想可以作出品质相当好的东西出来。</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47</a:t>
            </a:fld>
            <a:endParaRPr lang="ja-JP" altLang="en-US"/>
          </a:p>
        </p:txBody>
      </p:sp>
    </p:spTree>
    <p:extLst>
      <p:ext uri="{BB962C8B-B14F-4D97-AF65-F5344CB8AC3E}">
        <p14:creationId xmlns:p14="http://schemas.microsoft.com/office/powerpoint/2010/main" val="14897285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这个是和之前同样大小的场景</a:t>
            </a:r>
            <a:endParaRPr kumimoji="1" lang="en-US" altLang="ja-JP" dirty="0" smtClean="0"/>
          </a:p>
          <a:p>
            <a:endParaRPr kumimoji="1" lang="en-US" altLang="ja-JP" dirty="0" smtClean="0"/>
          </a:p>
          <a:p>
            <a:r>
              <a:rPr kumimoji="1" lang="zh-CN" altLang="en-US" dirty="0" smtClean="0"/>
              <a:t>只使用</a:t>
            </a:r>
            <a:r>
              <a:rPr kumimoji="1" lang="en-US" altLang="zh-CN" dirty="0" err="1" smtClean="0"/>
              <a:t>lightmap</a:t>
            </a:r>
            <a:r>
              <a:rPr kumimoji="1" lang="zh-CN" altLang="en-US" dirty="0" smtClean="0"/>
              <a:t>来做</a:t>
            </a:r>
            <a:r>
              <a:rPr kumimoji="1" lang="en-US" altLang="zh-CN" dirty="0" smtClean="0"/>
              <a:t>lighting</a:t>
            </a:r>
            <a:r>
              <a:rPr kumimoji="1" lang="zh-CN" altLang="en-US" dirty="0" smtClean="0"/>
              <a:t>、也能作出这样的品质</a:t>
            </a:r>
            <a:endParaRPr kumimoji="1" lang="en-US" altLang="ja-JP" dirty="0" smtClean="0"/>
          </a:p>
          <a:p>
            <a:endParaRPr kumimoji="1" lang="en-US" altLang="ja-JP" dirty="0" smtClean="0"/>
          </a:p>
          <a:p>
            <a:r>
              <a:rPr kumimoji="1" lang="zh-CN" altLang="en-US" dirty="0" smtClean="0"/>
              <a:t>根据场景配置了数量可怕的点光源，也可以毫无问题的</a:t>
            </a:r>
            <a:r>
              <a:rPr kumimoji="1" lang="en-US" altLang="zh-CN" dirty="0" smtClean="0"/>
              <a:t>bake</a:t>
            </a:r>
            <a:r>
              <a:rPr kumimoji="1" lang="zh-CN" altLang="en-US" dirty="0" smtClean="0"/>
              <a:t>。</a:t>
            </a:r>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48</a:t>
            </a:fld>
            <a:endParaRPr lang="ja-JP" altLang="en-US"/>
          </a:p>
        </p:txBody>
      </p:sp>
    </p:spTree>
    <p:extLst>
      <p:ext uri="{BB962C8B-B14F-4D97-AF65-F5344CB8AC3E}">
        <p14:creationId xmlns:p14="http://schemas.microsoft.com/office/powerpoint/2010/main" val="38233705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a:p>
            <a:r>
              <a:rPr kumimoji="1" lang="ja-JP" altLang="en-US" dirty="0" smtClean="0"/>
              <a:t>参考文献としてはこのようになっています。</a:t>
            </a:r>
            <a:endParaRPr kumimoji="1" lang="en-US" altLang="ja-JP" dirty="0" smtClean="0"/>
          </a:p>
          <a:p>
            <a:r>
              <a:rPr kumimoji="1" lang="ja-JP" altLang="en-US" dirty="0" smtClean="0"/>
              <a:t>より詳しく知りたい場合はこれらの文献を参考にしていただけると良いかなとおもいます。</a:t>
            </a:r>
            <a:endParaRPr kumimoji="1" lang="en-US" altLang="ja-JP" dirty="0" smtClean="0"/>
          </a:p>
          <a:p>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私のセッションはいかがでしたでしょうか。</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今回紹介したのは、</a:t>
            </a:r>
            <a:r>
              <a:rPr kumimoji="1" lang="en-US" altLang="ja-JP" dirty="0" smtClean="0"/>
              <a:t>Ray</a:t>
            </a:r>
            <a:r>
              <a:rPr kumimoji="1" lang="ja-JP" altLang="en-US" dirty="0" smtClean="0"/>
              <a:t> </a:t>
            </a:r>
            <a:r>
              <a:rPr kumimoji="1" lang="en-US" altLang="ja-JP" dirty="0" smtClean="0"/>
              <a:t>Bundle</a:t>
            </a:r>
            <a:r>
              <a:rPr kumimoji="1" lang="ja-JP" altLang="en-US" dirty="0" smtClean="0"/>
              <a:t> </a:t>
            </a:r>
            <a:r>
              <a:rPr kumimoji="1" lang="en-US" altLang="ja-JP" dirty="0" smtClean="0"/>
              <a:t>Tracing</a:t>
            </a:r>
            <a:r>
              <a:rPr kumimoji="1" lang="ja-JP" altLang="en-US" dirty="0" smtClean="0"/>
              <a:t> というアルゴリズムですが、</a:t>
            </a:r>
            <a:endParaRPr kumimoji="1" lang="en-US" altLang="ja-JP" dirty="0" smtClean="0"/>
          </a:p>
          <a:p>
            <a:r>
              <a:rPr kumimoji="1" lang="ja-JP" altLang="en-US" dirty="0" smtClean="0"/>
              <a:t>我々のオリジナルの部分としては、</a:t>
            </a:r>
            <a:endParaRPr kumimoji="1" lang="en-US" altLang="ja-JP" dirty="0" smtClean="0"/>
          </a:p>
          <a:p>
            <a:r>
              <a:rPr kumimoji="1" lang="en-US" altLang="ja-JP" dirty="0" smtClean="0"/>
              <a:t>Ray</a:t>
            </a:r>
            <a:r>
              <a:rPr kumimoji="1" lang="ja-JP" altLang="en-US" dirty="0" smtClean="0"/>
              <a:t> </a:t>
            </a:r>
            <a:r>
              <a:rPr kumimoji="1" lang="en-US" altLang="ja-JP" dirty="0" smtClean="0"/>
              <a:t>Bundle</a:t>
            </a:r>
            <a:r>
              <a:rPr kumimoji="1" lang="ja-JP" altLang="en-US" dirty="0" smtClean="0"/>
              <a:t> </a:t>
            </a:r>
            <a:r>
              <a:rPr kumimoji="1" lang="en-US" altLang="ja-JP" dirty="0" smtClean="0"/>
              <a:t>Tracing</a:t>
            </a:r>
            <a:r>
              <a:rPr kumimoji="1" lang="ja-JP" altLang="en-US" dirty="0" smtClean="0"/>
              <a:t> のために </a:t>
            </a:r>
            <a:r>
              <a:rPr kumimoji="1" lang="en-US" altLang="ja-JP" dirty="0" smtClean="0"/>
              <a:t>per</a:t>
            </a:r>
            <a:r>
              <a:rPr kumimoji="1" lang="en-US" altLang="ja-JP" baseline="0" dirty="0" smtClean="0"/>
              <a:t> pixel linked list</a:t>
            </a:r>
            <a:r>
              <a:rPr kumimoji="1" lang="ja-JP" altLang="en-US" dirty="0" smtClean="0"/>
              <a:t> を利用したこと</a:t>
            </a:r>
            <a:endParaRPr kumimoji="1" lang="en-US" altLang="ja-JP" dirty="0" smtClean="0"/>
          </a:p>
          <a:p>
            <a:r>
              <a:rPr kumimoji="1" lang="en-US" altLang="ja-JP" dirty="0" smtClean="0"/>
              <a:t>Ray</a:t>
            </a:r>
            <a:r>
              <a:rPr kumimoji="1" lang="ja-JP" altLang="en-US" dirty="0" smtClean="0"/>
              <a:t> </a:t>
            </a:r>
            <a:r>
              <a:rPr kumimoji="1" lang="en-US" altLang="ja-JP" dirty="0" smtClean="0"/>
              <a:t>Bundle</a:t>
            </a:r>
            <a:r>
              <a:rPr kumimoji="1" lang="ja-JP" altLang="en-US" dirty="0" smtClean="0"/>
              <a:t> </a:t>
            </a:r>
            <a:r>
              <a:rPr kumimoji="1" lang="en-US" altLang="ja-JP" dirty="0" smtClean="0"/>
              <a:t>Tracing</a:t>
            </a:r>
            <a:r>
              <a:rPr kumimoji="1" lang="ja-JP" altLang="en-US" dirty="0" smtClean="0"/>
              <a:t> で実際に実用に耐えるアプリケーションを実装した、というところです。</a:t>
            </a:r>
            <a:endParaRPr kumimoji="1" lang="en-US" altLang="ja-JP" dirty="0" smtClean="0"/>
          </a:p>
          <a:p>
            <a:endParaRPr kumimoji="1" lang="en-US" altLang="ja-JP" dirty="0" smtClean="0"/>
          </a:p>
          <a:p>
            <a:r>
              <a:rPr kumimoji="1" lang="ja-JP" altLang="en-US" dirty="0" smtClean="0"/>
              <a:t>今回話しきれなかった部分に関しては、参考文献を当たるか、</a:t>
            </a:r>
            <a:endParaRPr kumimoji="1" lang="en-US" altLang="ja-JP" dirty="0" smtClean="0"/>
          </a:p>
          <a:p>
            <a:r>
              <a:rPr kumimoji="1" lang="ja-JP" altLang="en-US" dirty="0" smtClean="0"/>
              <a:t>もしくは私が所属するテクノロジー推進部の情報サイトの「デジタルゲームラボ」というサイトにも他のカンファレンスで発表した情報がアーカイブされていますので、</a:t>
            </a:r>
            <a:endParaRPr kumimoji="1" lang="en-US" altLang="ja-JP" dirty="0" smtClean="0"/>
          </a:p>
          <a:p>
            <a:r>
              <a:rPr kumimoji="1" lang="ja-JP" altLang="en-US" dirty="0" smtClean="0"/>
              <a:t>興味があればそちらもどうぞ。</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49</a:t>
            </a:fld>
            <a:endParaRPr lang="ja-JP" altLang="en-US"/>
          </a:p>
        </p:txBody>
      </p:sp>
    </p:spTree>
    <p:extLst>
      <p:ext uri="{BB962C8B-B14F-4D97-AF65-F5344CB8AC3E}">
        <p14:creationId xmlns:p14="http://schemas.microsoft.com/office/powerpoint/2010/main" val="25094975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50</a:t>
            </a:fld>
            <a:endParaRPr lang="ja-JP" altLang="en-US"/>
          </a:p>
        </p:txBody>
      </p:sp>
    </p:spTree>
    <p:extLst>
      <p:ext uri="{BB962C8B-B14F-4D97-AF65-F5344CB8AC3E}">
        <p14:creationId xmlns:p14="http://schemas.microsoft.com/office/powerpoint/2010/main" val="3427552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接下来是室内的场景。</a:t>
            </a:r>
            <a:endParaRPr kumimoji="1" lang="en-US" altLang="ja-JP" dirty="0" smtClean="0"/>
          </a:p>
          <a:p>
            <a:endParaRPr kumimoji="1" lang="en-US" altLang="ja-JP" dirty="0" smtClean="0"/>
          </a:p>
          <a:p>
            <a:r>
              <a:rPr kumimoji="1" lang="zh-CN" altLang="en-US" dirty="0" smtClean="0"/>
              <a:t>这个是与</a:t>
            </a:r>
            <a:r>
              <a:rPr kumimoji="1" lang="en-US" altLang="ja-JP" dirty="0" smtClean="0"/>
              <a:t>Agni’s Philosophy</a:t>
            </a:r>
            <a:r>
              <a:rPr kumimoji="1" lang="zh-CN" altLang="en-US" dirty="0" smtClean="0"/>
              <a:t>无关的测试场景</a:t>
            </a:r>
            <a:endParaRPr kumimoji="1" lang="en-US" altLang="ja-JP" dirty="0" smtClean="0"/>
          </a:p>
          <a:p>
            <a:endParaRPr kumimoji="1" lang="en-US" altLang="ja-JP" dirty="0" smtClean="0"/>
          </a:p>
          <a:p>
            <a:r>
              <a:rPr kumimoji="1" lang="en-US" altLang="ja-JP" dirty="0" smtClean="0"/>
              <a:t>SQUARE ENIX</a:t>
            </a:r>
            <a:r>
              <a:rPr kumimoji="1" lang="zh-CN" altLang="en-US" dirty="0" smtClean="0"/>
              <a:t>的大楼地下停车场入口的</a:t>
            </a:r>
            <a:r>
              <a:rPr kumimoji="1" lang="en-US" altLang="zh-CN" dirty="0" smtClean="0"/>
              <a:t>CG</a:t>
            </a:r>
            <a:r>
              <a:rPr kumimoji="1" lang="zh-CN" altLang="en-US" dirty="0" smtClean="0"/>
              <a:t>再构筑</a:t>
            </a:r>
            <a:endParaRPr kumimoji="1" lang="en-US" altLang="ja-JP" dirty="0" smtClean="0"/>
          </a:p>
          <a:p>
            <a:endParaRPr kumimoji="1" lang="en-US" altLang="ja-JP" dirty="0" smtClean="0"/>
          </a:p>
          <a:p>
            <a:r>
              <a:rPr kumimoji="1" lang="zh-CN" altLang="en-US" dirty="0" smtClean="0"/>
              <a:t>这个场景没有太阳光和天空的光、光源是配置的方向朝下的几个</a:t>
            </a:r>
            <a:r>
              <a:rPr kumimoji="1" lang="en-US" altLang="zh-CN" dirty="0" smtClean="0"/>
              <a:t>Spot Light</a:t>
            </a:r>
            <a:r>
              <a:rPr kumimoji="1" lang="zh-CN" altLang="en-US" dirty="0" smtClean="0"/>
              <a:t>。</a:t>
            </a:r>
            <a:endParaRPr kumimoji="1" lang="en-US" altLang="ja-JP" dirty="0" smtClean="0"/>
          </a:p>
          <a:p>
            <a:endParaRPr kumimoji="1" lang="en-US" altLang="ja-JP" dirty="0" smtClean="0"/>
          </a:p>
          <a:p>
            <a:r>
              <a:rPr kumimoji="1" lang="zh-CN" altLang="en-US" dirty="0" smtClean="0"/>
              <a:t>尽管如此，天花板和墙壁还是可以看出有自然的光照</a:t>
            </a:r>
            <a:endParaRPr kumimoji="1" lang="en-US" altLang="zh-CN" dirty="0" smtClean="0"/>
          </a:p>
          <a:p>
            <a:endParaRPr kumimoji="1" lang="en-US" altLang="ja-JP" dirty="0" smtClean="0"/>
          </a:p>
          <a:p>
            <a:r>
              <a:rPr kumimoji="1" lang="en-US" altLang="zh-CN" dirty="0" smtClean="0"/>
              <a:t>Spot light</a:t>
            </a:r>
            <a:r>
              <a:rPr kumimoji="1" lang="zh-CN" altLang="en-US" dirty="0" smtClean="0"/>
              <a:t>在地面上的反射照射到墙壁和天花板上</a:t>
            </a:r>
            <a:endParaRPr kumimoji="1" lang="en-US" altLang="ja-JP" dirty="0" smtClean="0"/>
          </a:p>
          <a:p>
            <a:endParaRPr kumimoji="1" lang="en-US" altLang="ja-JP" dirty="0" smtClean="0"/>
          </a:p>
          <a:p>
            <a:r>
              <a:rPr kumimoji="1" lang="zh-CN" altLang="en-US" dirty="0" smtClean="0"/>
              <a:t>这种考虑二次反射的</a:t>
            </a:r>
            <a:r>
              <a:rPr kumimoji="1" lang="en-US" altLang="zh-CN" dirty="0" smtClean="0"/>
              <a:t>Lighting</a:t>
            </a:r>
            <a:r>
              <a:rPr kumimoji="1" lang="zh-CN" altLang="en-US" dirty="0" smtClean="0"/>
              <a:t>，就是</a:t>
            </a:r>
            <a:r>
              <a:rPr kumimoji="1" lang="en-US" altLang="zh-CN" dirty="0" smtClean="0"/>
              <a:t>Global</a:t>
            </a:r>
            <a:r>
              <a:rPr kumimoji="1" lang="en-US" altLang="zh-CN" baseline="0" dirty="0" smtClean="0"/>
              <a:t> illumination</a:t>
            </a:r>
          </a:p>
          <a:p>
            <a:endParaRPr kumimoji="1" lang="en-US" altLang="ja-JP" dirty="0" smtClean="0"/>
          </a:p>
          <a:p>
            <a:r>
              <a:rPr kumimoji="1" lang="zh-CN" altLang="en-US" baseline="0" dirty="0" smtClean="0"/>
              <a:t>右边是同一个场景改变</a:t>
            </a:r>
            <a:r>
              <a:rPr kumimoji="1" lang="en-US" altLang="zh-CN" baseline="0" dirty="0" smtClean="0"/>
              <a:t>light</a:t>
            </a:r>
            <a:r>
              <a:rPr kumimoji="1" lang="zh-CN" altLang="en-US" baseline="0" dirty="0" smtClean="0"/>
              <a:t>设定的</a:t>
            </a:r>
            <a:r>
              <a:rPr kumimoji="1" lang="en-US" altLang="zh-CN" baseline="0" dirty="0" smtClean="0"/>
              <a:t>bake</a:t>
            </a:r>
            <a:r>
              <a:rPr kumimoji="1" lang="zh-CN" altLang="en-US" baseline="0" dirty="0" smtClean="0"/>
              <a:t>。基于物理的计算，材质没有变化，就这样进行</a:t>
            </a:r>
            <a:r>
              <a:rPr kumimoji="1" lang="en-US" altLang="zh-CN" baseline="0" dirty="0" smtClean="0"/>
              <a:t>Lighting</a:t>
            </a:r>
            <a:r>
              <a:rPr kumimoji="1" lang="zh-CN" altLang="en-US" baseline="0" dirty="0" smtClean="0"/>
              <a:t>。</a:t>
            </a:r>
            <a:endParaRPr kumimoji="1" lang="en-US" altLang="ja-JP" baseline="0"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6</a:t>
            </a:fld>
            <a:endParaRPr lang="ja-JP" altLang="en-US"/>
          </a:p>
        </p:txBody>
      </p:sp>
    </p:spTree>
    <p:extLst>
      <p:ext uri="{BB962C8B-B14F-4D97-AF65-F5344CB8AC3E}">
        <p14:creationId xmlns:p14="http://schemas.microsoft.com/office/powerpoint/2010/main" val="3103782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a:p>
            <a:r>
              <a:rPr kumimoji="1" lang="zh-CN" altLang="en-US" dirty="0" smtClean="0"/>
              <a:t>这次看到的静态的</a:t>
            </a:r>
            <a:r>
              <a:rPr kumimoji="1" lang="en-US" altLang="zh-CN" dirty="0" smtClean="0"/>
              <a:t>GI</a:t>
            </a:r>
            <a:r>
              <a:rPr kumimoji="1" lang="zh-CN" altLang="en-US" dirty="0" smtClean="0"/>
              <a:t>的例子，这种</a:t>
            </a:r>
            <a:r>
              <a:rPr kumimoji="1" lang="en-US" altLang="zh-CN" dirty="0" smtClean="0"/>
              <a:t>GI</a:t>
            </a:r>
            <a:r>
              <a:rPr kumimoji="1" lang="zh-CN" altLang="en-US" dirty="0" smtClean="0"/>
              <a:t>处理一般来说还是负担还是很沉重的。</a:t>
            </a:r>
            <a:endParaRPr kumimoji="1" lang="en-US" altLang="ja-JP" dirty="0" smtClean="0"/>
          </a:p>
          <a:p>
            <a:r>
              <a:rPr kumimoji="1" lang="zh-CN" altLang="en-US" dirty="0" smtClean="0"/>
              <a:t>特别是家用机被限制计算资源，在</a:t>
            </a:r>
            <a:r>
              <a:rPr kumimoji="1" lang="en-US" altLang="zh-CN" dirty="0" smtClean="0"/>
              <a:t>runtime</a:t>
            </a:r>
            <a:r>
              <a:rPr kumimoji="1" lang="zh-CN" altLang="en-US" dirty="0" smtClean="0"/>
              <a:t>时执行会非常困难。</a:t>
            </a:r>
            <a:endParaRPr kumimoji="1" lang="en-US" altLang="ja-JP" dirty="0" smtClean="0"/>
          </a:p>
          <a:p>
            <a:r>
              <a:rPr kumimoji="1" lang="zh-CN" altLang="en-US" dirty="0" smtClean="0"/>
              <a:t>在游戏的情况下，</a:t>
            </a:r>
            <a:r>
              <a:rPr kumimoji="1" lang="en-US" altLang="zh-CN" dirty="0" smtClean="0"/>
              <a:t>GI</a:t>
            </a:r>
            <a:r>
              <a:rPr kumimoji="1" lang="zh-CN" altLang="en-US" dirty="0" smtClean="0"/>
              <a:t>计算不能使用计算的资源。</a:t>
            </a:r>
            <a:endParaRPr kumimoji="1" lang="en-US" altLang="ja-JP" dirty="0" smtClean="0"/>
          </a:p>
          <a:p>
            <a:endParaRPr kumimoji="1" lang="en-US" altLang="ja-JP" dirty="0" smtClean="0"/>
          </a:p>
          <a:p>
            <a:r>
              <a:rPr kumimoji="1" lang="zh-CN" altLang="en-US" dirty="0" smtClean="0"/>
              <a:t>所以说，把沉重的处理用事先预计算出来，就是静态</a:t>
            </a:r>
            <a:r>
              <a:rPr kumimoji="1" lang="en-US" altLang="zh-CN" dirty="0" smtClean="0"/>
              <a:t>GI</a:t>
            </a:r>
            <a:r>
              <a:rPr kumimoji="1" lang="zh-CN" altLang="en-US" dirty="0" smtClean="0"/>
              <a:t>的概念了</a:t>
            </a:r>
            <a:endParaRPr kumimoji="1" lang="en-US" altLang="ja-JP" dirty="0" smtClean="0"/>
          </a:p>
          <a:p>
            <a:r>
              <a:rPr kumimoji="1" lang="zh-CN" altLang="en-US" dirty="0" smtClean="0"/>
              <a:t>静态</a:t>
            </a:r>
            <a:r>
              <a:rPr kumimoji="1" lang="en-US" altLang="zh-CN" dirty="0" smtClean="0"/>
              <a:t>GI</a:t>
            </a:r>
            <a:r>
              <a:rPr kumimoji="1" lang="zh-CN" altLang="en-US" dirty="0" smtClean="0"/>
              <a:t>的具体实现方法，有</a:t>
            </a:r>
            <a:r>
              <a:rPr kumimoji="1" lang="en-US" altLang="zh-CN" dirty="0" smtClean="0"/>
              <a:t>light map</a:t>
            </a:r>
            <a:r>
              <a:rPr kumimoji="1" lang="zh-CN" altLang="en-US" dirty="0" smtClean="0"/>
              <a:t>和</a:t>
            </a:r>
            <a:r>
              <a:rPr kumimoji="1" lang="en-US" altLang="ja-JP" dirty="0" smtClean="0"/>
              <a:t>Irradiance</a:t>
            </a:r>
            <a:r>
              <a:rPr kumimoji="1" lang="ja-JP" altLang="en-US" dirty="0" smtClean="0"/>
              <a:t> </a:t>
            </a:r>
            <a:r>
              <a:rPr kumimoji="1" lang="en-US" altLang="ja-JP" dirty="0" smtClean="0"/>
              <a:t>Volume</a:t>
            </a:r>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7</a:t>
            </a:fld>
            <a:endParaRPr lang="ja-JP" altLang="en-US"/>
          </a:p>
        </p:txBody>
      </p:sp>
    </p:spTree>
    <p:extLst>
      <p:ext uri="{BB962C8B-B14F-4D97-AF65-F5344CB8AC3E}">
        <p14:creationId xmlns:p14="http://schemas.microsoft.com/office/powerpoint/2010/main" val="298705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首先是</a:t>
            </a:r>
            <a:r>
              <a:rPr kumimoji="1" lang="en-US" altLang="zh-CN" dirty="0" smtClean="0"/>
              <a:t>Light Map</a:t>
            </a:r>
            <a:endParaRPr kumimoji="1" lang="en-US" altLang="ja-JP" dirty="0" smtClean="0"/>
          </a:p>
          <a:p>
            <a:r>
              <a:rPr kumimoji="1" lang="zh-CN" altLang="en-US" dirty="0" smtClean="0"/>
              <a:t>什么是</a:t>
            </a:r>
            <a:r>
              <a:rPr kumimoji="1" lang="en-US" altLang="zh-CN" dirty="0" smtClean="0"/>
              <a:t>Light Map</a:t>
            </a:r>
            <a:r>
              <a:rPr kumimoji="1" lang="zh-CN" altLang="en-US" dirty="0" smtClean="0"/>
              <a:t>、用一句话来说，就是表现</a:t>
            </a:r>
            <a:r>
              <a:rPr kumimoji="1" lang="en-US" altLang="zh-CN" dirty="0" smtClean="0"/>
              <a:t>[</a:t>
            </a:r>
            <a:r>
              <a:rPr kumimoji="1" lang="zh-CN" altLang="en-US" dirty="0" smtClean="0"/>
              <a:t>什么样的光在照射</a:t>
            </a:r>
            <a:r>
              <a:rPr kumimoji="1" lang="en-US" altLang="zh-CN" dirty="0" smtClean="0"/>
              <a:t>]</a:t>
            </a:r>
            <a:r>
              <a:rPr kumimoji="1" lang="zh-CN" altLang="en-US" dirty="0" smtClean="0"/>
              <a:t>的</a:t>
            </a:r>
            <a:r>
              <a:rPr kumimoji="1" lang="en-US" altLang="zh-CN" dirty="0" smtClean="0"/>
              <a:t>Texture</a:t>
            </a:r>
            <a:r>
              <a:rPr kumimoji="1" lang="zh-CN" altLang="en-US" dirty="0" smtClean="0"/>
              <a:t>。</a:t>
            </a:r>
            <a:endParaRPr kumimoji="1" lang="en-US" altLang="ja-JP" dirty="0" smtClean="0"/>
          </a:p>
          <a:p>
            <a:endParaRPr kumimoji="1" lang="en-US" altLang="ja-JP" dirty="0" smtClean="0"/>
          </a:p>
          <a:p>
            <a:r>
              <a:rPr kumimoji="1" lang="zh-CN" altLang="en-US" dirty="0" smtClean="0"/>
              <a:t>这里很重要的是，把</a:t>
            </a:r>
            <a:r>
              <a:rPr kumimoji="1" lang="en-US" altLang="zh-CN" dirty="0" smtClean="0"/>
              <a:t>Lighting</a:t>
            </a:r>
            <a:r>
              <a:rPr kumimoji="1" lang="zh-CN" altLang="en-US" dirty="0" smtClean="0"/>
              <a:t>的</a:t>
            </a:r>
            <a:r>
              <a:rPr kumimoji="1" lang="en-US" altLang="zh-CN" dirty="0" smtClean="0"/>
              <a:t>Lambert</a:t>
            </a:r>
            <a:r>
              <a:rPr kumimoji="1" lang="zh-CN" altLang="en-US" dirty="0" smtClean="0"/>
              <a:t>反射，单纯应用在模型上。</a:t>
            </a:r>
            <a:endParaRPr kumimoji="1" lang="en-US" altLang="ja-JP" dirty="0" smtClean="0"/>
          </a:p>
          <a:p>
            <a:r>
              <a:rPr kumimoji="1" lang="zh-CN" altLang="en-US" dirty="0" smtClean="0"/>
              <a:t>关于</a:t>
            </a:r>
            <a:r>
              <a:rPr kumimoji="1" lang="en-US" altLang="zh-CN" dirty="0" smtClean="0"/>
              <a:t>Lambert</a:t>
            </a:r>
            <a:r>
              <a:rPr kumimoji="1" lang="zh-CN" altLang="en-US" dirty="0" smtClean="0"/>
              <a:t>反射我想大家应该都知道、是全方位平均的光反射、很简单的反射模型。</a:t>
            </a:r>
            <a:r>
              <a:rPr kumimoji="1" lang="en-US" altLang="zh-CN" dirty="0" smtClean="0"/>
              <a:t>Diffuse</a:t>
            </a:r>
            <a:r>
              <a:rPr kumimoji="1" lang="zh-CN" altLang="en-US" dirty="0" smtClean="0"/>
              <a:t>反射、或者叫扩散</a:t>
            </a:r>
            <a:r>
              <a:rPr kumimoji="1" lang="en-US" altLang="zh-CN" dirty="0" smtClean="0"/>
              <a:t>(</a:t>
            </a:r>
            <a:r>
              <a:rPr kumimoji="1" lang="zh-CN" altLang="en-US" dirty="0" smtClean="0"/>
              <a:t>漫</a:t>
            </a:r>
            <a:r>
              <a:rPr kumimoji="1" lang="en-US" altLang="zh-CN" dirty="0" smtClean="0"/>
              <a:t>)</a:t>
            </a:r>
            <a:r>
              <a:rPr kumimoji="1" lang="zh-CN" altLang="en-US" dirty="0" smtClean="0"/>
              <a:t>反射也可以。</a:t>
            </a:r>
            <a:endParaRPr kumimoji="1" lang="en-US" altLang="ja-JP" dirty="0" smtClean="0"/>
          </a:p>
          <a:p>
            <a:endParaRPr kumimoji="1" lang="en-US" altLang="ja-JP" dirty="0" smtClean="0"/>
          </a:p>
          <a:p>
            <a:r>
              <a:rPr kumimoji="1" lang="zh-CN" altLang="en-US" dirty="0" smtClean="0"/>
              <a:t>有</a:t>
            </a:r>
            <a:r>
              <a:rPr kumimoji="1" lang="en-US" altLang="zh-CN" dirty="0" smtClean="0"/>
              <a:t>Light Map</a:t>
            </a:r>
            <a:r>
              <a:rPr kumimoji="1" lang="zh-CN" altLang="en-US" dirty="0" smtClean="0"/>
              <a:t>的话，就可以了解光是如何照射上去的了。因此，把</a:t>
            </a:r>
            <a:r>
              <a:rPr kumimoji="1" lang="en-US" altLang="zh-CN" dirty="0" smtClean="0"/>
              <a:t>Diffuse Texture</a:t>
            </a:r>
            <a:r>
              <a:rPr kumimoji="1" lang="zh-CN" altLang="en-US" dirty="0" smtClean="0"/>
              <a:t>一起贴上，</a:t>
            </a:r>
            <a:r>
              <a:rPr kumimoji="1" lang="en-US" altLang="zh-CN" dirty="0" smtClean="0"/>
              <a:t>Lighting</a:t>
            </a:r>
            <a:r>
              <a:rPr kumimoji="1" lang="zh-CN" altLang="en-US" dirty="0" smtClean="0"/>
              <a:t>也就完成了。</a:t>
            </a:r>
            <a:endParaRPr kumimoji="1" lang="en-US" altLang="ja-JP" dirty="0" smtClean="0"/>
          </a:p>
          <a:p>
            <a:r>
              <a:rPr kumimoji="1" lang="zh-CN" altLang="en-US" dirty="0" smtClean="0"/>
              <a:t>相对的简单的。</a:t>
            </a:r>
            <a:endParaRPr kumimoji="1" lang="en-US" altLang="ja-JP" dirty="0" smtClean="0"/>
          </a:p>
          <a:p>
            <a:r>
              <a:rPr kumimoji="1" lang="zh-CN" altLang="en-US" dirty="0" smtClean="0"/>
              <a:t>左边的图是</a:t>
            </a:r>
            <a:r>
              <a:rPr kumimoji="1" lang="en-US" altLang="zh-CN" dirty="0" smtClean="0"/>
              <a:t>Light map</a:t>
            </a:r>
            <a:r>
              <a:rPr kumimoji="1" lang="zh-CN" altLang="en-US" dirty="0" smtClean="0"/>
              <a:t>内容的示例，这样把</a:t>
            </a:r>
            <a:r>
              <a:rPr kumimoji="1" lang="en-US" altLang="zh-CN" dirty="0" smtClean="0"/>
              <a:t>Texture</a:t>
            </a:r>
            <a:r>
              <a:rPr kumimoji="1" lang="zh-CN" altLang="en-US" dirty="0" smtClean="0"/>
              <a:t>贴上。</a:t>
            </a:r>
            <a:endParaRPr kumimoji="1" lang="en-US" altLang="ja-JP" dirty="0" smtClean="0"/>
          </a:p>
          <a:p>
            <a:r>
              <a:rPr kumimoji="1" lang="zh-CN" altLang="en-US" dirty="0" smtClean="0"/>
              <a:t>右边的屏幕截图是用</a:t>
            </a:r>
            <a:r>
              <a:rPr kumimoji="1" lang="en-US" altLang="zh-CN" dirty="0" smtClean="0"/>
              <a:t>Light map</a:t>
            </a:r>
            <a:r>
              <a:rPr kumimoji="1" lang="zh-CN" altLang="en-US" dirty="0" smtClean="0"/>
              <a:t>来</a:t>
            </a:r>
            <a:r>
              <a:rPr kumimoji="1" lang="en-US" altLang="zh-CN" dirty="0" smtClean="0"/>
              <a:t>Lighting</a:t>
            </a:r>
            <a:r>
              <a:rPr kumimoji="1" lang="zh-CN" altLang="en-US" dirty="0" smtClean="0"/>
              <a:t>的结果。不需要</a:t>
            </a:r>
            <a:r>
              <a:rPr kumimoji="1" lang="en-US" altLang="zh-CN" dirty="0" smtClean="0"/>
              <a:t>Runtime</a:t>
            </a:r>
            <a:r>
              <a:rPr kumimoji="1" lang="zh-CN" altLang="en-US" dirty="0" smtClean="0"/>
              <a:t>复杂的处理，仅仅靠</a:t>
            </a:r>
            <a:r>
              <a:rPr kumimoji="1" lang="en-US" altLang="zh-CN" dirty="0" smtClean="0"/>
              <a:t>light map</a:t>
            </a:r>
            <a:r>
              <a:rPr kumimoji="1" lang="zh-CN" altLang="en-US" dirty="0" smtClean="0"/>
              <a:t>就可以作出这种程度的品质了。</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8</a:t>
            </a:fld>
            <a:endParaRPr lang="ja-JP" altLang="en-US"/>
          </a:p>
        </p:txBody>
      </p:sp>
    </p:spTree>
    <p:extLst>
      <p:ext uri="{BB962C8B-B14F-4D97-AF65-F5344CB8AC3E}">
        <p14:creationId xmlns:p14="http://schemas.microsoft.com/office/powerpoint/2010/main" val="3954095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另外一个静态</a:t>
            </a:r>
            <a:r>
              <a:rPr kumimoji="1" lang="en-US" altLang="zh-CN" dirty="0" smtClean="0"/>
              <a:t>GI</a:t>
            </a:r>
            <a:r>
              <a:rPr kumimoji="1" lang="zh-CN" altLang="en-US" dirty="0" smtClean="0"/>
              <a:t>的具体示例就是</a:t>
            </a:r>
            <a:r>
              <a:rPr kumimoji="1" lang="en-US" altLang="ja-JP" dirty="0" smtClean="0"/>
              <a:t>Irradiance</a:t>
            </a:r>
            <a:r>
              <a:rPr kumimoji="1" lang="ja-JP" altLang="en-US" dirty="0" smtClean="0"/>
              <a:t> </a:t>
            </a:r>
            <a:r>
              <a:rPr kumimoji="1" lang="en-US" altLang="ja-JP" dirty="0" smtClean="0"/>
              <a:t>Volume</a:t>
            </a:r>
            <a:r>
              <a:rPr kumimoji="1" lang="ja-JP" altLang="en-US" dirty="0" smtClean="0"/>
              <a:t> </a:t>
            </a:r>
            <a:r>
              <a:rPr kumimoji="1" lang="zh-CN" altLang="en-US" dirty="0" smtClean="0"/>
              <a:t>。</a:t>
            </a:r>
            <a:endParaRPr kumimoji="1" lang="en-US" altLang="ja-JP" dirty="0" smtClean="0"/>
          </a:p>
          <a:p>
            <a:r>
              <a:rPr kumimoji="1" lang="zh-CN" altLang="en-US" dirty="0" smtClean="0"/>
              <a:t>把它认作是</a:t>
            </a:r>
            <a:r>
              <a:rPr kumimoji="1" lang="en-US" altLang="zh-CN" dirty="0" smtClean="0"/>
              <a:t>Light map</a:t>
            </a:r>
            <a:r>
              <a:rPr kumimoji="1" lang="zh-CN" altLang="en-US" dirty="0" smtClean="0"/>
              <a:t>的</a:t>
            </a:r>
            <a:r>
              <a:rPr kumimoji="1" lang="en-US" altLang="zh-CN" dirty="0" smtClean="0"/>
              <a:t>3</a:t>
            </a:r>
            <a:r>
              <a:rPr kumimoji="1" lang="zh-CN" altLang="en-US" dirty="0" smtClean="0"/>
              <a:t>维版本应该也不会错的。</a:t>
            </a:r>
            <a:endParaRPr kumimoji="1" lang="en-US" altLang="ja-JP" dirty="0" smtClean="0"/>
          </a:p>
          <a:p>
            <a:r>
              <a:rPr kumimoji="1" lang="zh-CN" altLang="en-US" dirty="0" smtClean="0"/>
              <a:t>是把空间中每个位置光是如何照射的信息保存起来的结构。</a:t>
            </a:r>
            <a:endParaRPr kumimoji="1" lang="en-US" altLang="ja-JP" dirty="0" smtClean="0"/>
          </a:p>
          <a:p>
            <a:endParaRPr kumimoji="1" lang="en-US" altLang="ja-JP" dirty="0" smtClean="0"/>
          </a:p>
          <a:p>
            <a:r>
              <a:rPr kumimoji="1" lang="zh-CN" altLang="en-US" dirty="0" smtClean="0"/>
              <a:t>示例是简单的方法，把整个场景包装起来定义为一个假想的箱子，再这样用</a:t>
            </a:r>
            <a:r>
              <a:rPr kumimoji="1" lang="en-US" altLang="zh-CN" dirty="0" smtClean="0"/>
              <a:t>3D Texture</a:t>
            </a:r>
            <a:r>
              <a:rPr kumimoji="1" lang="zh-CN" altLang="en-US" dirty="0" smtClean="0"/>
              <a:t>来分配就</a:t>
            </a:r>
            <a:r>
              <a:rPr kumimoji="1" lang="en-US" altLang="zh-CN" dirty="0" smtClean="0"/>
              <a:t>OK</a:t>
            </a:r>
            <a:r>
              <a:rPr kumimoji="1" lang="zh-CN" altLang="en-US" dirty="0" smtClean="0"/>
              <a:t>了。</a:t>
            </a:r>
            <a:endParaRPr kumimoji="1" lang="en-US" altLang="ja-JP" dirty="0" smtClean="0"/>
          </a:p>
          <a:p>
            <a:r>
              <a:rPr kumimoji="1" lang="zh-CN" altLang="en-US" dirty="0" smtClean="0"/>
              <a:t>这样动态角色的环境光也可以利用了。</a:t>
            </a:r>
            <a:endParaRPr kumimoji="1" lang="en-US" altLang="ja-JP" dirty="0" smtClean="0"/>
          </a:p>
          <a:p>
            <a:endParaRPr kumimoji="1" lang="en-US" altLang="ja-JP" dirty="0" smtClean="0"/>
          </a:p>
          <a:p>
            <a:r>
              <a:rPr kumimoji="1" lang="zh-CN" altLang="en-US" dirty="0" smtClean="0"/>
              <a:t>右边的屏幕截图是</a:t>
            </a:r>
            <a:r>
              <a:rPr kumimoji="1" lang="en-US" altLang="ja-JP" dirty="0" smtClean="0"/>
              <a:t>Agni’s</a:t>
            </a:r>
            <a:r>
              <a:rPr kumimoji="1" lang="ja-JP" altLang="en-US" dirty="0" smtClean="0"/>
              <a:t> </a:t>
            </a:r>
            <a:r>
              <a:rPr kumimoji="1" lang="en-US" altLang="ja-JP" dirty="0" smtClean="0"/>
              <a:t>Philosophy</a:t>
            </a:r>
            <a:r>
              <a:rPr kumimoji="1" lang="zh-CN" altLang="en-US" dirty="0" smtClean="0"/>
              <a:t>的一个场景。</a:t>
            </a:r>
            <a:endParaRPr kumimoji="1" lang="en-US" altLang="ja-JP" dirty="0" smtClean="0"/>
          </a:p>
          <a:p>
            <a:r>
              <a:rPr kumimoji="1" lang="zh-CN" altLang="en-US" dirty="0" smtClean="0"/>
              <a:t>一部分静态的环境光的</a:t>
            </a:r>
            <a:r>
              <a:rPr kumimoji="1" lang="en-US" altLang="zh-CN" dirty="0" smtClean="0"/>
              <a:t>Lighting</a:t>
            </a:r>
            <a:r>
              <a:rPr kumimoji="1" lang="zh-CN" altLang="en-US" dirty="0" smtClean="0"/>
              <a:t>，也可以使用</a:t>
            </a:r>
            <a:r>
              <a:rPr kumimoji="1" lang="en-US" altLang="ja-JP" dirty="0" smtClean="0"/>
              <a:t>Irradiance</a:t>
            </a:r>
            <a:r>
              <a:rPr kumimoji="1" lang="ja-JP" altLang="en-US" dirty="0" smtClean="0"/>
              <a:t> </a:t>
            </a:r>
            <a:r>
              <a:rPr kumimoji="1" lang="en-US" altLang="ja-JP" dirty="0" smtClean="0"/>
              <a:t>Volum</a:t>
            </a:r>
            <a:r>
              <a:rPr kumimoji="1" lang="en-US" altLang="zh-CN" dirty="0" smtClean="0"/>
              <a:t>e</a:t>
            </a:r>
            <a:r>
              <a:rPr kumimoji="1" lang="zh-CN" altLang="en-US" dirty="0" smtClean="0"/>
              <a:t>。</a:t>
            </a:r>
            <a:endParaRPr kumimoji="1" lang="en-US" altLang="ja-JP" dirty="0" smtClean="0"/>
          </a:p>
          <a:p>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9</a:t>
            </a:fld>
            <a:endParaRPr lang="ja-JP" altLang="en-US"/>
          </a:p>
        </p:txBody>
      </p:sp>
    </p:spTree>
    <p:extLst>
      <p:ext uri="{BB962C8B-B14F-4D97-AF65-F5344CB8AC3E}">
        <p14:creationId xmlns:p14="http://schemas.microsoft.com/office/powerpoint/2010/main" val="3932987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zh-CN" altLang="en-US" dirty="0" smtClean="0"/>
              <a:t>以上，就是简单的静态</a:t>
            </a:r>
            <a:r>
              <a:rPr kumimoji="1" lang="en-US" altLang="zh-CN" dirty="0" smtClean="0"/>
              <a:t>GI</a:t>
            </a:r>
            <a:r>
              <a:rPr kumimoji="1" lang="zh-CN" altLang="en-US" dirty="0" smtClean="0"/>
              <a:t>的例子了。</a:t>
            </a:r>
            <a:endParaRPr kumimoji="1" lang="en-US" altLang="ja-JP" dirty="0" smtClean="0"/>
          </a:p>
          <a:p>
            <a:r>
              <a:rPr kumimoji="1" lang="zh-CN" altLang="en-US" dirty="0" smtClean="0"/>
              <a:t>通过使用</a:t>
            </a:r>
            <a:r>
              <a:rPr kumimoji="1" lang="en-US" altLang="zh-CN" dirty="0" smtClean="0"/>
              <a:t>Light Map</a:t>
            </a:r>
            <a:r>
              <a:rPr kumimoji="1" lang="zh-CN" altLang="en-US" dirty="0" smtClean="0"/>
              <a:t>和</a:t>
            </a:r>
            <a:r>
              <a:rPr kumimoji="1" lang="en-US" altLang="ja-JP" dirty="0" smtClean="0"/>
              <a:t>Irradiance Volume</a:t>
            </a:r>
            <a:r>
              <a:rPr kumimoji="1" lang="zh-CN" altLang="en-US" dirty="0" smtClean="0"/>
              <a:t>来实现</a:t>
            </a:r>
            <a:r>
              <a:rPr kumimoji="1" lang="en-US" altLang="zh-CN" dirty="0" smtClean="0"/>
              <a:t>Global Illumination</a:t>
            </a:r>
            <a:r>
              <a:rPr kumimoji="1" lang="zh-CN" altLang="en-US" dirty="0" smtClean="0"/>
              <a:t>也可以了解了。</a:t>
            </a:r>
            <a:endParaRPr kumimoji="1" lang="en-US" altLang="ja-JP" dirty="0" smtClean="0"/>
          </a:p>
          <a:p>
            <a:endParaRPr kumimoji="1" lang="en-US" altLang="ja-JP" dirty="0" smtClean="0"/>
          </a:p>
          <a:p>
            <a:r>
              <a:rPr kumimoji="1" lang="zh-CN" altLang="en-US" dirty="0" smtClean="0"/>
              <a:t>接下来，想介绍一下静态</a:t>
            </a:r>
            <a:r>
              <a:rPr kumimoji="1" lang="en-US" altLang="zh-CN" dirty="0" smtClean="0"/>
              <a:t>GI</a:t>
            </a:r>
            <a:r>
              <a:rPr kumimoji="1" lang="zh-CN" altLang="en-US" dirty="0" smtClean="0"/>
              <a:t>的优点。</a:t>
            </a:r>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9FEFBCB-F05D-4018-A52A-38B9EED5D27C}" type="slidenum">
              <a:rPr lang="ja-JP" altLang="en-US" smtClean="0"/>
              <a:pPr>
                <a:defRPr/>
              </a:pPr>
              <a:t>10</a:t>
            </a:fld>
            <a:endParaRPr lang="ja-JP" altLang="en-US"/>
          </a:p>
        </p:txBody>
      </p:sp>
    </p:spTree>
    <p:extLst>
      <p:ext uri="{BB962C8B-B14F-4D97-AF65-F5344CB8AC3E}">
        <p14:creationId xmlns:p14="http://schemas.microsoft.com/office/powerpoint/2010/main" val="11899852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タイトル 1"/>
          <p:cNvSpPr>
            <a:spLocks noGrp="1"/>
          </p:cNvSpPr>
          <p:nvPr>
            <p:ph type="ctrTitle"/>
          </p:nvPr>
        </p:nvSpPr>
        <p:spPr>
          <a:xfrm>
            <a:off x="685800" y="2130425"/>
            <a:ext cx="7772400" cy="1470025"/>
          </a:xfrm>
        </p:spPr>
        <p:txBody>
          <a:bodyPr/>
          <a:lstStyle>
            <a:lvl1pPr algn="ctr">
              <a:defRPr>
                <a:solidFill>
                  <a:schemeClr val="tx1"/>
                </a:solidFill>
                <a:effectLst/>
              </a:defRPr>
            </a:lvl1pPr>
          </a:lstStyle>
          <a:p>
            <a:r>
              <a:rPr lang="ja-JP" altLang="en-US" dirty="0" smtClean="0"/>
              <a:t>マスタ タイトルの書式設定</a:t>
            </a:r>
            <a:endParaRPr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5" name="日付プレースホルダ 3"/>
          <p:cNvSpPr>
            <a:spLocks noGrp="1"/>
          </p:cNvSpPr>
          <p:nvPr>
            <p:ph type="dt" sz="half" idx="10"/>
          </p:nvPr>
        </p:nvSpPr>
        <p:spPr>
          <a:xfrm>
            <a:off x="962025" y="6270625"/>
            <a:ext cx="2133600" cy="365125"/>
          </a:xfrm>
        </p:spPr>
        <p:txBody>
          <a:bodyPr/>
          <a:lstStyle>
            <a:lvl1pPr>
              <a:defRPr/>
            </a:lvl1pPr>
          </a:lstStyle>
          <a:p>
            <a:pPr>
              <a:defRPr/>
            </a:pPr>
            <a:fld id="{69A189F4-2928-42E4-97EA-BFC3200903AC}" type="datetime1">
              <a:rPr lang="ja-JP" altLang="en-US" smtClean="0"/>
              <a:pPr>
                <a:defRPr/>
              </a:pPr>
              <a:t>2014/12/23</a:t>
            </a:fld>
            <a:endParaRPr lang="ja-JP" altLang="en-US"/>
          </a:p>
        </p:txBody>
      </p:sp>
      <p:sp>
        <p:nvSpPr>
          <p:cNvPr id="6" name="フッター プレースホルダ 4"/>
          <p:cNvSpPr>
            <a:spLocks noGrp="1"/>
          </p:cNvSpPr>
          <p:nvPr>
            <p:ph type="ftr" sz="quarter" idx="11"/>
          </p:nvPr>
        </p:nvSpPr>
        <p:spPr>
          <a:xfrm>
            <a:off x="3124200" y="6270625"/>
            <a:ext cx="2895600" cy="365125"/>
          </a:xfrm>
        </p:spPr>
        <p:txBody>
          <a:bodyPr/>
          <a:lstStyle>
            <a:lvl1pPr>
              <a:defRPr/>
            </a:lvl1pPr>
          </a:lstStyle>
          <a:p>
            <a:pPr>
              <a:defRPr/>
            </a:pPr>
            <a:r>
              <a:rPr lang="en-US" altLang="ja-JP" smtClean="0"/>
              <a:t>© 2012 SQUARE ENIX CO., LTD.  All Rights Reserved.</a:t>
            </a:r>
            <a:endParaRPr lang="ja-JP" altLang="en-US" dirty="0"/>
          </a:p>
        </p:txBody>
      </p:sp>
      <p:sp>
        <p:nvSpPr>
          <p:cNvPr id="7" name="スライド番号プレースホルダ 5"/>
          <p:cNvSpPr>
            <a:spLocks noGrp="1"/>
          </p:cNvSpPr>
          <p:nvPr>
            <p:ph type="sldNum" sz="quarter" idx="12"/>
          </p:nvPr>
        </p:nvSpPr>
        <p:spPr>
          <a:xfrm>
            <a:off x="6553200" y="6270625"/>
            <a:ext cx="2133600" cy="365125"/>
          </a:xfrm>
        </p:spPr>
        <p:txBody>
          <a:bodyPr/>
          <a:lstStyle>
            <a:lvl1pPr>
              <a:defRPr/>
            </a:lvl1pPr>
          </a:lstStyle>
          <a:p>
            <a:pPr>
              <a:defRPr/>
            </a:pPr>
            <a:fld id="{E45BADDE-384E-4DE7-9751-866B5D952CC4}" type="slidenum">
              <a:rPr lang="ja-JP" altLang="en-US"/>
              <a:pPr>
                <a:defRPr/>
              </a:pPr>
              <a:t>‹#›</a:t>
            </a:fld>
            <a:endParaRPr lang="ja-JP" altLang="en-US"/>
          </a:p>
        </p:txBody>
      </p:sp>
    </p:spTree>
    <p:extLst>
      <p:ext uri="{BB962C8B-B14F-4D97-AF65-F5344CB8AC3E}">
        <p14:creationId xmlns:p14="http://schemas.microsoft.com/office/powerpoint/2010/main" val="6960256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1257300"/>
            <a:ext cx="8229600" cy="4792663"/>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a:xfrm>
            <a:off x="962025" y="6280150"/>
            <a:ext cx="2133600" cy="365125"/>
          </a:xfrm>
        </p:spPr>
        <p:txBody>
          <a:bodyPr/>
          <a:lstStyle>
            <a:lvl1pPr>
              <a:defRPr/>
            </a:lvl1pPr>
          </a:lstStyle>
          <a:p>
            <a:pPr>
              <a:defRPr/>
            </a:pPr>
            <a:fld id="{C71556AD-D9D8-4F41-9C03-EEC9E7A99DBA}" type="datetime1">
              <a:rPr lang="ja-JP" altLang="en-US" smtClean="0"/>
              <a:pPr>
                <a:defRPr/>
              </a:pPr>
              <a:t>2014/12/23</a:t>
            </a:fld>
            <a:endParaRPr lang="ja-JP" altLang="en-US"/>
          </a:p>
        </p:txBody>
      </p:sp>
      <p:sp>
        <p:nvSpPr>
          <p:cNvPr id="5" name="フッター プレースホルダ 4"/>
          <p:cNvSpPr>
            <a:spLocks noGrp="1"/>
          </p:cNvSpPr>
          <p:nvPr>
            <p:ph type="ftr" sz="quarter" idx="11"/>
          </p:nvPr>
        </p:nvSpPr>
        <p:spPr>
          <a:xfrm>
            <a:off x="3124200" y="6280150"/>
            <a:ext cx="2895600" cy="365125"/>
          </a:xfrm>
        </p:spPr>
        <p:txBody>
          <a:bodyPr/>
          <a:lstStyle>
            <a:lvl1pPr>
              <a:defRPr/>
            </a:lvl1pPr>
          </a:lstStyle>
          <a:p>
            <a:pPr>
              <a:defRPr/>
            </a:pPr>
            <a:r>
              <a:rPr lang="en-US" altLang="ja-JP" smtClean="0"/>
              <a:t>© 2012 SQUARE ENIX CO., LTD.  All Rights Reserved.</a:t>
            </a:r>
            <a:endParaRPr lang="ja-JP" altLang="en-US" dirty="0"/>
          </a:p>
        </p:txBody>
      </p:sp>
      <p:sp>
        <p:nvSpPr>
          <p:cNvPr id="6" name="スライド番号プレースホルダ 5"/>
          <p:cNvSpPr>
            <a:spLocks noGrp="1"/>
          </p:cNvSpPr>
          <p:nvPr>
            <p:ph type="sldNum" sz="quarter" idx="12"/>
          </p:nvPr>
        </p:nvSpPr>
        <p:spPr>
          <a:xfrm>
            <a:off x="6553200" y="6280150"/>
            <a:ext cx="2133600" cy="365125"/>
          </a:xfrm>
        </p:spPr>
        <p:txBody>
          <a:bodyPr/>
          <a:lstStyle>
            <a:lvl1pPr>
              <a:defRPr/>
            </a:lvl1pPr>
          </a:lstStyle>
          <a:p>
            <a:pPr>
              <a:defRPr/>
            </a:pPr>
            <a:fld id="{F778EC70-463A-490F-9DEA-58C090536B2C}" type="slidenum">
              <a:rPr lang="ja-JP" altLang="en-US"/>
              <a:pPr>
                <a:defRPr/>
              </a:pPr>
              <a:t>‹#›</a:t>
            </a:fld>
            <a:endParaRPr lang="ja-JP" altLang="en-US"/>
          </a:p>
        </p:txBody>
      </p:sp>
    </p:spTree>
    <p:extLst>
      <p:ext uri="{BB962C8B-B14F-4D97-AF65-F5344CB8AC3E}">
        <p14:creationId xmlns:p14="http://schemas.microsoft.com/office/powerpoint/2010/main" val="230021746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1257300"/>
            <a:ext cx="2057400" cy="4868863"/>
          </a:xfrm>
        </p:spPr>
        <p:txBody>
          <a:bodyPr vert="eaVert"/>
          <a:lstStyle>
            <a:lvl1pPr>
              <a:defRPr>
                <a:solidFill>
                  <a:schemeClr val="tx1"/>
                </a:solidFill>
                <a:effectLst/>
              </a:defRPr>
            </a:lvl1p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1257300"/>
            <a:ext cx="6019800" cy="4868863"/>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a:xfrm>
            <a:off x="962025" y="6280150"/>
            <a:ext cx="2133600" cy="365125"/>
          </a:xfrm>
        </p:spPr>
        <p:txBody>
          <a:bodyPr/>
          <a:lstStyle>
            <a:lvl1pPr>
              <a:defRPr/>
            </a:lvl1pPr>
          </a:lstStyle>
          <a:p>
            <a:pPr>
              <a:defRPr/>
            </a:pPr>
            <a:fld id="{975B0D61-E46E-4C17-8016-BEFE14AF3240}" type="datetime1">
              <a:rPr lang="ja-JP" altLang="en-US" smtClean="0"/>
              <a:pPr>
                <a:defRPr/>
              </a:pPr>
              <a:t>2014/12/23</a:t>
            </a:fld>
            <a:endParaRPr lang="ja-JP" altLang="en-US"/>
          </a:p>
        </p:txBody>
      </p:sp>
      <p:sp>
        <p:nvSpPr>
          <p:cNvPr id="5" name="フッター プレースホルダ 4"/>
          <p:cNvSpPr>
            <a:spLocks noGrp="1"/>
          </p:cNvSpPr>
          <p:nvPr>
            <p:ph type="ftr" sz="quarter" idx="11"/>
          </p:nvPr>
        </p:nvSpPr>
        <p:spPr>
          <a:xfrm>
            <a:off x="3152775" y="6280150"/>
            <a:ext cx="2895600" cy="365125"/>
          </a:xfrm>
        </p:spPr>
        <p:txBody>
          <a:bodyPr/>
          <a:lstStyle>
            <a:lvl1pPr>
              <a:defRPr/>
            </a:lvl1pPr>
          </a:lstStyle>
          <a:p>
            <a:pPr>
              <a:defRPr/>
            </a:pPr>
            <a:r>
              <a:rPr lang="en-US" altLang="ja-JP" smtClean="0"/>
              <a:t>© 2012 SQUARE ENIX CO., LTD.  All Rights Reserved.</a:t>
            </a:r>
            <a:endParaRPr lang="ja-JP" altLang="en-US" dirty="0"/>
          </a:p>
        </p:txBody>
      </p:sp>
      <p:sp>
        <p:nvSpPr>
          <p:cNvPr id="6" name="スライド番号プレースホルダ 5"/>
          <p:cNvSpPr>
            <a:spLocks noGrp="1"/>
          </p:cNvSpPr>
          <p:nvPr>
            <p:ph type="sldNum" sz="quarter" idx="12"/>
          </p:nvPr>
        </p:nvSpPr>
        <p:spPr>
          <a:xfrm>
            <a:off x="6581775" y="6280150"/>
            <a:ext cx="2133600" cy="365125"/>
          </a:xfrm>
        </p:spPr>
        <p:txBody>
          <a:bodyPr/>
          <a:lstStyle>
            <a:lvl1pPr>
              <a:defRPr/>
            </a:lvl1pPr>
          </a:lstStyle>
          <a:p>
            <a:pPr>
              <a:defRPr/>
            </a:pPr>
            <a:fld id="{61401F65-3384-47FC-9DF9-A0BA75D26C7D}" type="slidenum">
              <a:rPr lang="ja-JP" altLang="en-US"/>
              <a:pPr>
                <a:defRPr/>
              </a:pPr>
              <a:t>‹#›</a:t>
            </a:fld>
            <a:endParaRPr lang="ja-JP" altLang="en-US"/>
          </a:p>
        </p:txBody>
      </p:sp>
    </p:spTree>
    <p:extLst>
      <p:ext uri="{BB962C8B-B14F-4D97-AF65-F5344CB8AC3E}">
        <p14:creationId xmlns:p14="http://schemas.microsoft.com/office/powerpoint/2010/main" val="32800648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457200" y="1257300"/>
            <a:ext cx="8229600" cy="4792663"/>
          </a:xfrm>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a:xfrm>
            <a:off x="962025" y="6280150"/>
            <a:ext cx="2133600" cy="365125"/>
          </a:xfrm>
        </p:spPr>
        <p:txBody>
          <a:bodyPr/>
          <a:lstStyle>
            <a:lvl1pPr>
              <a:defRPr/>
            </a:lvl1pPr>
          </a:lstStyle>
          <a:p>
            <a:pPr>
              <a:defRPr/>
            </a:pPr>
            <a:fld id="{DEFF9570-6987-4642-A3A8-08C7568D3AFB}" type="datetime1">
              <a:rPr lang="ja-JP" altLang="en-US" smtClean="0"/>
              <a:pPr>
                <a:defRPr/>
              </a:pPr>
              <a:t>2014/12/23</a:t>
            </a:fld>
            <a:endParaRPr lang="ja-JP" altLang="en-US"/>
          </a:p>
        </p:txBody>
      </p:sp>
      <p:sp>
        <p:nvSpPr>
          <p:cNvPr id="5" name="フッター プレースホルダ 4"/>
          <p:cNvSpPr>
            <a:spLocks noGrp="1"/>
          </p:cNvSpPr>
          <p:nvPr>
            <p:ph type="ftr" sz="quarter" idx="11"/>
          </p:nvPr>
        </p:nvSpPr>
        <p:spPr>
          <a:xfrm>
            <a:off x="3124200" y="6280150"/>
            <a:ext cx="2895600" cy="365125"/>
          </a:xfrm>
        </p:spPr>
        <p:txBody>
          <a:bodyPr/>
          <a:lstStyle>
            <a:lvl1pPr>
              <a:defRPr/>
            </a:lvl1pPr>
          </a:lstStyle>
          <a:p>
            <a:pPr>
              <a:defRPr/>
            </a:pPr>
            <a:r>
              <a:rPr lang="en-US" altLang="ja-JP" smtClean="0"/>
              <a:t>© 2012 SQUARE ENIX CO., LTD.  All Rights Reserved.</a:t>
            </a:r>
            <a:endParaRPr lang="ja-JP" altLang="en-US" dirty="0"/>
          </a:p>
        </p:txBody>
      </p:sp>
      <p:sp>
        <p:nvSpPr>
          <p:cNvPr id="6" name="スライド番号プレースホルダ 5"/>
          <p:cNvSpPr>
            <a:spLocks noGrp="1"/>
          </p:cNvSpPr>
          <p:nvPr>
            <p:ph type="sldNum" sz="quarter" idx="12"/>
          </p:nvPr>
        </p:nvSpPr>
        <p:spPr>
          <a:xfrm>
            <a:off x="6553200" y="6280150"/>
            <a:ext cx="2133600" cy="365125"/>
          </a:xfrm>
        </p:spPr>
        <p:txBody>
          <a:bodyPr/>
          <a:lstStyle>
            <a:lvl1pPr>
              <a:defRPr/>
            </a:lvl1pPr>
          </a:lstStyle>
          <a:p>
            <a:pPr>
              <a:defRPr/>
            </a:pPr>
            <a:fld id="{4216DEE5-CE69-4540-AF8C-E5D59BFA9A9C}" type="slidenum">
              <a:rPr lang="ja-JP" altLang="en-US"/>
              <a:pPr>
                <a:defRPr/>
              </a:pPr>
              <a:t>‹#›</a:t>
            </a:fld>
            <a:endParaRPr lang="ja-JP" altLang="en-US"/>
          </a:p>
        </p:txBody>
      </p:sp>
    </p:spTree>
    <p:extLst>
      <p:ext uri="{BB962C8B-B14F-4D97-AF65-F5344CB8AC3E}">
        <p14:creationId xmlns:p14="http://schemas.microsoft.com/office/powerpoint/2010/main" val="33482974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solidFill>
                  <a:schemeClr val="tx1"/>
                </a:solidFill>
                <a:effectLst/>
              </a:defRPr>
            </a:lvl1pPr>
          </a:lstStyle>
          <a:p>
            <a:r>
              <a:rPr lang="ja-JP" altLang="en-US" dirty="0" smtClean="0"/>
              <a:t>マスタ タイトルの書式設定</a:t>
            </a:r>
            <a:endParaRPr lang="ja-JP" altLang="en-US" dirty="0"/>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a:xfrm>
            <a:off x="962025" y="6280150"/>
            <a:ext cx="2133600" cy="365125"/>
          </a:xfrm>
        </p:spPr>
        <p:txBody>
          <a:bodyPr/>
          <a:lstStyle>
            <a:lvl1pPr>
              <a:defRPr/>
            </a:lvl1pPr>
          </a:lstStyle>
          <a:p>
            <a:pPr>
              <a:defRPr/>
            </a:pPr>
            <a:fld id="{075F24A0-D5B4-4EBC-AFF2-99A1FBC2E0FB}" type="datetime1">
              <a:rPr lang="ja-JP" altLang="en-US" smtClean="0"/>
              <a:pPr>
                <a:defRPr/>
              </a:pPr>
              <a:t>2014/12/23</a:t>
            </a:fld>
            <a:endParaRPr lang="ja-JP" altLang="en-US"/>
          </a:p>
        </p:txBody>
      </p:sp>
      <p:sp>
        <p:nvSpPr>
          <p:cNvPr id="5" name="フッター プレースホルダ 4"/>
          <p:cNvSpPr>
            <a:spLocks noGrp="1"/>
          </p:cNvSpPr>
          <p:nvPr>
            <p:ph type="ftr" sz="quarter" idx="11"/>
          </p:nvPr>
        </p:nvSpPr>
        <p:spPr>
          <a:xfrm>
            <a:off x="3124200" y="6280150"/>
            <a:ext cx="2895600" cy="365125"/>
          </a:xfrm>
        </p:spPr>
        <p:txBody>
          <a:bodyPr/>
          <a:lstStyle>
            <a:lvl1pPr>
              <a:defRPr/>
            </a:lvl1pPr>
          </a:lstStyle>
          <a:p>
            <a:pPr>
              <a:defRPr/>
            </a:pPr>
            <a:r>
              <a:rPr lang="en-US" altLang="ja-JP" smtClean="0"/>
              <a:t>© 2012 SQUARE ENIX CO., LTD.  All Rights Reserved.</a:t>
            </a:r>
            <a:endParaRPr lang="ja-JP" altLang="en-US" dirty="0"/>
          </a:p>
        </p:txBody>
      </p:sp>
      <p:sp>
        <p:nvSpPr>
          <p:cNvPr id="6" name="スライド番号プレースホルダ 5"/>
          <p:cNvSpPr>
            <a:spLocks noGrp="1"/>
          </p:cNvSpPr>
          <p:nvPr>
            <p:ph type="sldNum" sz="quarter" idx="12"/>
          </p:nvPr>
        </p:nvSpPr>
        <p:spPr>
          <a:xfrm>
            <a:off x="6553200" y="6280150"/>
            <a:ext cx="2133600" cy="365125"/>
          </a:xfrm>
        </p:spPr>
        <p:txBody>
          <a:bodyPr/>
          <a:lstStyle>
            <a:lvl1pPr>
              <a:defRPr/>
            </a:lvl1pPr>
          </a:lstStyle>
          <a:p>
            <a:pPr>
              <a:defRPr/>
            </a:pPr>
            <a:fld id="{7E80343E-47A4-425D-92D5-409AB0440F07}" type="slidenum">
              <a:rPr lang="ja-JP" altLang="en-US"/>
              <a:pPr>
                <a:defRPr/>
              </a:pPr>
              <a:t>‹#›</a:t>
            </a:fld>
            <a:endParaRPr lang="ja-JP" altLang="en-US"/>
          </a:p>
        </p:txBody>
      </p:sp>
    </p:spTree>
    <p:extLst>
      <p:ext uri="{BB962C8B-B14F-4D97-AF65-F5344CB8AC3E}">
        <p14:creationId xmlns:p14="http://schemas.microsoft.com/office/powerpoint/2010/main" val="19304913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257300"/>
            <a:ext cx="4038600" cy="486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257300"/>
            <a:ext cx="4038600" cy="486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4"/>
          <p:cNvSpPr>
            <a:spLocks noGrp="1"/>
          </p:cNvSpPr>
          <p:nvPr>
            <p:ph type="dt" sz="half" idx="10"/>
          </p:nvPr>
        </p:nvSpPr>
        <p:spPr>
          <a:xfrm>
            <a:off x="962025" y="6280150"/>
            <a:ext cx="2133600" cy="365125"/>
          </a:xfrm>
        </p:spPr>
        <p:txBody>
          <a:bodyPr/>
          <a:lstStyle>
            <a:lvl1pPr>
              <a:defRPr/>
            </a:lvl1pPr>
          </a:lstStyle>
          <a:p>
            <a:pPr>
              <a:defRPr/>
            </a:pPr>
            <a:fld id="{D1128A39-D708-4881-9F1C-A22413557502}" type="datetime1">
              <a:rPr lang="ja-JP" altLang="en-US" smtClean="0"/>
              <a:pPr>
                <a:defRPr/>
              </a:pPr>
              <a:t>2014/12/23</a:t>
            </a:fld>
            <a:endParaRPr lang="ja-JP" altLang="en-US"/>
          </a:p>
        </p:txBody>
      </p:sp>
      <p:sp>
        <p:nvSpPr>
          <p:cNvPr id="6" name="フッター プレースホルダ 5"/>
          <p:cNvSpPr>
            <a:spLocks noGrp="1"/>
          </p:cNvSpPr>
          <p:nvPr>
            <p:ph type="ftr" sz="quarter" idx="11"/>
          </p:nvPr>
        </p:nvSpPr>
        <p:spPr>
          <a:xfrm>
            <a:off x="3124200" y="6280150"/>
            <a:ext cx="2895600" cy="365125"/>
          </a:xfrm>
        </p:spPr>
        <p:txBody>
          <a:bodyPr/>
          <a:lstStyle>
            <a:lvl1pPr>
              <a:defRPr/>
            </a:lvl1pPr>
          </a:lstStyle>
          <a:p>
            <a:pPr>
              <a:defRPr/>
            </a:pPr>
            <a:r>
              <a:rPr lang="en-US" altLang="ja-JP" smtClean="0"/>
              <a:t>© 2012 SQUARE ENIX CO., LTD.  All Rights Reserved.</a:t>
            </a:r>
            <a:endParaRPr lang="ja-JP" altLang="en-US" dirty="0"/>
          </a:p>
        </p:txBody>
      </p:sp>
      <p:sp>
        <p:nvSpPr>
          <p:cNvPr id="7" name="スライド番号プレースホルダ 6"/>
          <p:cNvSpPr>
            <a:spLocks noGrp="1"/>
          </p:cNvSpPr>
          <p:nvPr>
            <p:ph type="sldNum" sz="quarter" idx="12"/>
          </p:nvPr>
        </p:nvSpPr>
        <p:spPr>
          <a:xfrm>
            <a:off x="6553200" y="6280150"/>
            <a:ext cx="2133600" cy="365125"/>
          </a:xfrm>
        </p:spPr>
        <p:txBody>
          <a:bodyPr/>
          <a:lstStyle>
            <a:lvl1pPr>
              <a:defRPr/>
            </a:lvl1pPr>
          </a:lstStyle>
          <a:p>
            <a:pPr>
              <a:defRPr/>
            </a:pPr>
            <a:fld id="{5F7D76B0-5C06-4E94-9FF8-08870D93E997}" type="slidenum">
              <a:rPr lang="ja-JP" altLang="en-US"/>
              <a:pPr>
                <a:defRPr/>
              </a:pPr>
              <a:t>‹#›</a:t>
            </a:fld>
            <a:endParaRPr lang="ja-JP" altLang="en-US"/>
          </a:p>
        </p:txBody>
      </p:sp>
    </p:spTree>
    <p:extLst>
      <p:ext uri="{BB962C8B-B14F-4D97-AF65-F5344CB8AC3E}">
        <p14:creationId xmlns:p14="http://schemas.microsoft.com/office/powerpoint/2010/main" val="10223268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25888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1895475"/>
            <a:ext cx="4040188" cy="4230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25888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1895475"/>
            <a:ext cx="4041775" cy="4230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6"/>
          <p:cNvSpPr>
            <a:spLocks noGrp="1"/>
          </p:cNvSpPr>
          <p:nvPr>
            <p:ph type="dt" sz="half" idx="10"/>
          </p:nvPr>
        </p:nvSpPr>
        <p:spPr>
          <a:xfrm>
            <a:off x="962025" y="6280150"/>
            <a:ext cx="2133600" cy="365125"/>
          </a:xfrm>
        </p:spPr>
        <p:txBody>
          <a:bodyPr/>
          <a:lstStyle>
            <a:lvl1pPr>
              <a:defRPr/>
            </a:lvl1pPr>
          </a:lstStyle>
          <a:p>
            <a:pPr>
              <a:defRPr/>
            </a:pPr>
            <a:fld id="{D5DF32A1-FE78-4E3E-B459-E83B2C25C7FF}" type="datetime1">
              <a:rPr lang="ja-JP" altLang="en-US" smtClean="0"/>
              <a:pPr>
                <a:defRPr/>
              </a:pPr>
              <a:t>2014/12/23</a:t>
            </a:fld>
            <a:endParaRPr lang="ja-JP" altLang="en-US"/>
          </a:p>
        </p:txBody>
      </p:sp>
      <p:sp>
        <p:nvSpPr>
          <p:cNvPr id="8" name="フッター プレースホルダ 7"/>
          <p:cNvSpPr>
            <a:spLocks noGrp="1"/>
          </p:cNvSpPr>
          <p:nvPr>
            <p:ph type="ftr" sz="quarter" idx="11"/>
          </p:nvPr>
        </p:nvSpPr>
        <p:spPr>
          <a:xfrm>
            <a:off x="3124200" y="6280150"/>
            <a:ext cx="2895600" cy="365125"/>
          </a:xfrm>
        </p:spPr>
        <p:txBody>
          <a:bodyPr/>
          <a:lstStyle>
            <a:lvl1pPr>
              <a:defRPr/>
            </a:lvl1pPr>
          </a:lstStyle>
          <a:p>
            <a:pPr>
              <a:defRPr/>
            </a:pPr>
            <a:r>
              <a:rPr lang="en-US" altLang="ja-JP" smtClean="0"/>
              <a:t>© 2012 SQUARE ENIX CO., LTD.  All Rights Reserved.</a:t>
            </a:r>
            <a:endParaRPr lang="ja-JP" altLang="en-US" dirty="0"/>
          </a:p>
        </p:txBody>
      </p:sp>
      <p:sp>
        <p:nvSpPr>
          <p:cNvPr id="9" name="スライド番号プレースホルダ 8"/>
          <p:cNvSpPr>
            <a:spLocks noGrp="1"/>
          </p:cNvSpPr>
          <p:nvPr>
            <p:ph type="sldNum" sz="quarter" idx="12"/>
          </p:nvPr>
        </p:nvSpPr>
        <p:spPr>
          <a:xfrm>
            <a:off x="6553200" y="6280150"/>
            <a:ext cx="2133600" cy="365125"/>
          </a:xfrm>
        </p:spPr>
        <p:txBody>
          <a:bodyPr/>
          <a:lstStyle>
            <a:lvl1pPr>
              <a:defRPr/>
            </a:lvl1pPr>
          </a:lstStyle>
          <a:p>
            <a:pPr>
              <a:defRPr/>
            </a:pPr>
            <a:fld id="{7E05BFC5-5ED1-4AA1-836F-E348010145D9}" type="slidenum">
              <a:rPr lang="ja-JP" altLang="en-US"/>
              <a:pPr>
                <a:defRPr/>
              </a:pPr>
              <a:t>‹#›</a:t>
            </a:fld>
            <a:endParaRPr lang="ja-JP" altLang="en-US"/>
          </a:p>
        </p:txBody>
      </p:sp>
    </p:spTree>
    <p:extLst>
      <p:ext uri="{BB962C8B-B14F-4D97-AF65-F5344CB8AC3E}">
        <p14:creationId xmlns:p14="http://schemas.microsoft.com/office/powerpoint/2010/main" val="32648383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2"/>
          <p:cNvSpPr>
            <a:spLocks noGrp="1"/>
          </p:cNvSpPr>
          <p:nvPr>
            <p:ph type="dt" sz="half" idx="10"/>
          </p:nvPr>
        </p:nvSpPr>
        <p:spPr>
          <a:xfrm>
            <a:off x="962025" y="6280150"/>
            <a:ext cx="2133600" cy="365125"/>
          </a:xfrm>
        </p:spPr>
        <p:txBody>
          <a:bodyPr/>
          <a:lstStyle>
            <a:lvl1pPr>
              <a:defRPr/>
            </a:lvl1pPr>
          </a:lstStyle>
          <a:p>
            <a:pPr>
              <a:defRPr/>
            </a:pPr>
            <a:fld id="{55C24F44-896B-4B17-A0BD-86E84E74C86D}" type="datetime1">
              <a:rPr lang="ja-JP" altLang="en-US" smtClean="0"/>
              <a:pPr>
                <a:defRPr/>
              </a:pPr>
              <a:t>2014/12/23</a:t>
            </a:fld>
            <a:endParaRPr lang="ja-JP" altLang="en-US"/>
          </a:p>
        </p:txBody>
      </p:sp>
      <p:sp>
        <p:nvSpPr>
          <p:cNvPr id="4" name="フッター プレースホルダ 3"/>
          <p:cNvSpPr>
            <a:spLocks noGrp="1"/>
          </p:cNvSpPr>
          <p:nvPr>
            <p:ph type="ftr" sz="quarter" idx="11"/>
          </p:nvPr>
        </p:nvSpPr>
        <p:spPr>
          <a:xfrm>
            <a:off x="3124200" y="6280150"/>
            <a:ext cx="2895600" cy="365125"/>
          </a:xfrm>
        </p:spPr>
        <p:txBody>
          <a:bodyPr/>
          <a:lstStyle>
            <a:lvl1pPr>
              <a:defRPr/>
            </a:lvl1pPr>
          </a:lstStyle>
          <a:p>
            <a:pPr>
              <a:defRPr/>
            </a:pPr>
            <a:r>
              <a:rPr lang="en-US" altLang="ja-JP" smtClean="0"/>
              <a:t>© 2012 SQUARE ENIX CO., LTD.  All Rights Reserved.</a:t>
            </a:r>
            <a:endParaRPr lang="ja-JP" altLang="en-US" dirty="0"/>
          </a:p>
        </p:txBody>
      </p:sp>
      <p:sp>
        <p:nvSpPr>
          <p:cNvPr id="5" name="スライド番号プレースホルダ 4"/>
          <p:cNvSpPr>
            <a:spLocks noGrp="1"/>
          </p:cNvSpPr>
          <p:nvPr>
            <p:ph type="sldNum" sz="quarter" idx="12"/>
          </p:nvPr>
        </p:nvSpPr>
        <p:spPr>
          <a:xfrm>
            <a:off x="6553200" y="6280150"/>
            <a:ext cx="2133600" cy="365125"/>
          </a:xfrm>
        </p:spPr>
        <p:txBody>
          <a:bodyPr/>
          <a:lstStyle>
            <a:lvl1pPr>
              <a:defRPr/>
            </a:lvl1pPr>
          </a:lstStyle>
          <a:p>
            <a:pPr>
              <a:defRPr/>
            </a:pPr>
            <a:fld id="{216C1135-8B1B-42DC-AB9A-51D118C6F004}" type="slidenum">
              <a:rPr lang="ja-JP" altLang="en-US"/>
              <a:pPr>
                <a:defRPr/>
              </a:pPr>
              <a:t>‹#›</a:t>
            </a:fld>
            <a:endParaRPr lang="ja-JP" altLang="en-US"/>
          </a:p>
        </p:txBody>
      </p:sp>
    </p:spTree>
    <p:extLst>
      <p:ext uri="{BB962C8B-B14F-4D97-AF65-F5344CB8AC3E}">
        <p14:creationId xmlns:p14="http://schemas.microsoft.com/office/powerpoint/2010/main" val="31717845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a:xfrm>
            <a:off x="962025" y="6280150"/>
            <a:ext cx="2133600" cy="365125"/>
          </a:xfrm>
        </p:spPr>
        <p:txBody>
          <a:bodyPr/>
          <a:lstStyle>
            <a:lvl1pPr>
              <a:defRPr/>
            </a:lvl1pPr>
          </a:lstStyle>
          <a:p>
            <a:pPr>
              <a:defRPr/>
            </a:pPr>
            <a:fld id="{1C4143C0-8267-40AD-BA2C-245EE13848BC}" type="datetime1">
              <a:rPr lang="ja-JP" altLang="en-US" smtClean="0"/>
              <a:pPr>
                <a:defRPr/>
              </a:pPr>
              <a:t>2014/12/23</a:t>
            </a:fld>
            <a:endParaRPr lang="ja-JP" altLang="en-US"/>
          </a:p>
        </p:txBody>
      </p:sp>
      <p:sp>
        <p:nvSpPr>
          <p:cNvPr id="3" name="フッター プレースホルダ 2"/>
          <p:cNvSpPr>
            <a:spLocks noGrp="1"/>
          </p:cNvSpPr>
          <p:nvPr>
            <p:ph type="ftr" sz="quarter" idx="11"/>
          </p:nvPr>
        </p:nvSpPr>
        <p:spPr>
          <a:xfrm>
            <a:off x="3124200" y="6280150"/>
            <a:ext cx="2895600" cy="365125"/>
          </a:xfrm>
        </p:spPr>
        <p:txBody>
          <a:bodyPr/>
          <a:lstStyle>
            <a:lvl1pPr>
              <a:defRPr/>
            </a:lvl1pPr>
          </a:lstStyle>
          <a:p>
            <a:pPr>
              <a:defRPr/>
            </a:pPr>
            <a:r>
              <a:rPr lang="en-US" altLang="ja-JP" smtClean="0"/>
              <a:t>© 2012 SQUARE ENIX CO., LTD.  All Rights Reserved.</a:t>
            </a:r>
            <a:endParaRPr lang="ja-JP" altLang="en-US" dirty="0"/>
          </a:p>
        </p:txBody>
      </p:sp>
      <p:sp>
        <p:nvSpPr>
          <p:cNvPr id="4" name="スライド番号プレースホルダ 3"/>
          <p:cNvSpPr>
            <a:spLocks noGrp="1"/>
          </p:cNvSpPr>
          <p:nvPr>
            <p:ph type="sldNum" sz="quarter" idx="12"/>
          </p:nvPr>
        </p:nvSpPr>
        <p:spPr>
          <a:xfrm>
            <a:off x="6553200" y="6280150"/>
            <a:ext cx="2133600" cy="365125"/>
          </a:xfrm>
        </p:spPr>
        <p:txBody>
          <a:bodyPr/>
          <a:lstStyle>
            <a:lvl1pPr>
              <a:defRPr/>
            </a:lvl1pPr>
          </a:lstStyle>
          <a:p>
            <a:pPr>
              <a:defRPr/>
            </a:pPr>
            <a:fld id="{44115BFE-B6EB-4720-95C4-9D8559437B49}" type="slidenum">
              <a:rPr lang="ja-JP" altLang="en-US"/>
              <a:pPr>
                <a:defRPr/>
              </a:pPr>
              <a:t>‹#›</a:t>
            </a:fld>
            <a:endParaRPr lang="ja-JP" altLang="en-US"/>
          </a:p>
        </p:txBody>
      </p:sp>
    </p:spTree>
    <p:extLst>
      <p:ext uri="{BB962C8B-B14F-4D97-AF65-F5344CB8AC3E}">
        <p14:creationId xmlns:p14="http://schemas.microsoft.com/office/powerpoint/2010/main" val="13828542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263650"/>
            <a:ext cx="3008313" cy="1162050"/>
          </a:xfr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1257300"/>
            <a:ext cx="5111750" cy="48688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2428876"/>
            <a:ext cx="3008313" cy="36972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a:xfrm>
            <a:off x="962025" y="6280150"/>
            <a:ext cx="2133600" cy="365125"/>
          </a:xfrm>
        </p:spPr>
        <p:txBody>
          <a:bodyPr/>
          <a:lstStyle>
            <a:lvl1pPr>
              <a:defRPr/>
            </a:lvl1pPr>
          </a:lstStyle>
          <a:p>
            <a:pPr>
              <a:defRPr/>
            </a:pPr>
            <a:fld id="{0FA34565-350C-4B38-B172-BD5549CD528E}" type="datetime1">
              <a:rPr lang="ja-JP" altLang="en-US" smtClean="0"/>
              <a:pPr>
                <a:defRPr/>
              </a:pPr>
              <a:t>2014/12/23</a:t>
            </a:fld>
            <a:endParaRPr lang="ja-JP" altLang="en-US"/>
          </a:p>
        </p:txBody>
      </p:sp>
      <p:sp>
        <p:nvSpPr>
          <p:cNvPr id="6" name="フッター プレースホルダ 5"/>
          <p:cNvSpPr>
            <a:spLocks noGrp="1"/>
          </p:cNvSpPr>
          <p:nvPr>
            <p:ph type="ftr" sz="quarter" idx="11"/>
          </p:nvPr>
        </p:nvSpPr>
        <p:spPr>
          <a:xfrm>
            <a:off x="3124200" y="6280150"/>
            <a:ext cx="2895600" cy="365125"/>
          </a:xfrm>
        </p:spPr>
        <p:txBody>
          <a:bodyPr/>
          <a:lstStyle>
            <a:lvl1pPr>
              <a:defRPr/>
            </a:lvl1pPr>
          </a:lstStyle>
          <a:p>
            <a:pPr>
              <a:defRPr/>
            </a:pPr>
            <a:r>
              <a:rPr lang="en-US" altLang="ja-JP" smtClean="0"/>
              <a:t>© 2012 SQUARE ENIX CO., LTD.  All Rights Reserved.</a:t>
            </a:r>
            <a:endParaRPr lang="ja-JP" altLang="en-US" dirty="0"/>
          </a:p>
        </p:txBody>
      </p:sp>
      <p:sp>
        <p:nvSpPr>
          <p:cNvPr id="7" name="スライド番号プレースホルダ 6"/>
          <p:cNvSpPr>
            <a:spLocks noGrp="1"/>
          </p:cNvSpPr>
          <p:nvPr>
            <p:ph type="sldNum" sz="quarter" idx="12"/>
          </p:nvPr>
        </p:nvSpPr>
        <p:spPr>
          <a:xfrm>
            <a:off x="6553200" y="6280150"/>
            <a:ext cx="2133600" cy="365125"/>
          </a:xfrm>
        </p:spPr>
        <p:txBody>
          <a:bodyPr/>
          <a:lstStyle>
            <a:lvl1pPr>
              <a:defRPr/>
            </a:lvl1pPr>
          </a:lstStyle>
          <a:p>
            <a:pPr>
              <a:defRPr/>
            </a:pPr>
            <a:fld id="{EFCE1FF2-A114-4280-9623-AA9383F4E68F}" type="slidenum">
              <a:rPr lang="ja-JP" altLang="en-US"/>
              <a:pPr>
                <a:defRPr/>
              </a:pPr>
              <a:t>‹#›</a:t>
            </a:fld>
            <a:endParaRPr lang="ja-JP" altLang="en-US"/>
          </a:p>
        </p:txBody>
      </p:sp>
    </p:spTree>
    <p:extLst>
      <p:ext uri="{BB962C8B-B14F-4D97-AF65-F5344CB8AC3E}">
        <p14:creationId xmlns:p14="http://schemas.microsoft.com/office/powerpoint/2010/main" val="38786876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solidFill>
                  <a:schemeClr val="tx1"/>
                </a:solidFill>
                <a:effectLst/>
              </a:defRPr>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1257299"/>
            <a:ext cx="5486400" cy="34702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4"/>
          <p:cNvSpPr>
            <a:spLocks noGrp="1"/>
          </p:cNvSpPr>
          <p:nvPr>
            <p:ph type="dt" sz="half" idx="10"/>
          </p:nvPr>
        </p:nvSpPr>
        <p:spPr>
          <a:xfrm>
            <a:off x="962025" y="6280150"/>
            <a:ext cx="2133600" cy="365125"/>
          </a:xfrm>
        </p:spPr>
        <p:txBody>
          <a:bodyPr/>
          <a:lstStyle>
            <a:lvl1pPr>
              <a:defRPr/>
            </a:lvl1pPr>
          </a:lstStyle>
          <a:p>
            <a:pPr>
              <a:defRPr/>
            </a:pPr>
            <a:fld id="{96553316-CAD4-492C-A660-27FF28B9545A}" type="datetime1">
              <a:rPr lang="ja-JP" altLang="en-US" smtClean="0"/>
              <a:pPr>
                <a:defRPr/>
              </a:pPr>
              <a:t>2014/12/23</a:t>
            </a:fld>
            <a:endParaRPr lang="ja-JP" altLang="en-US"/>
          </a:p>
        </p:txBody>
      </p:sp>
      <p:sp>
        <p:nvSpPr>
          <p:cNvPr id="6" name="フッター プレースホルダ 5"/>
          <p:cNvSpPr>
            <a:spLocks noGrp="1"/>
          </p:cNvSpPr>
          <p:nvPr>
            <p:ph type="ftr" sz="quarter" idx="11"/>
          </p:nvPr>
        </p:nvSpPr>
        <p:spPr>
          <a:xfrm>
            <a:off x="3124200" y="6280150"/>
            <a:ext cx="2895600" cy="365125"/>
          </a:xfrm>
        </p:spPr>
        <p:txBody>
          <a:bodyPr/>
          <a:lstStyle>
            <a:lvl1pPr>
              <a:defRPr/>
            </a:lvl1pPr>
          </a:lstStyle>
          <a:p>
            <a:pPr>
              <a:defRPr/>
            </a:pPr>
            <a:r>
              <a:rPr lang="en-US" altLang="ja-JP" smtClean="0"/>
              <a:t>© 2012 SQUARE ENIX CO., LTD.  All Rights Reserved.</a:t>
            </a:r>
            <a:endParaRPr lang="ja-JP" altLang="en-US" dirty="0"/>
          </a:p>
        </p:txBody>
      </p:sp>
      <p:sp>
        <p:nvSpPr>
          <p:cNvPr id="7" name="スライド番号プレースホルダ 6"/>
          <p:cNvSpPr>
            <a:spLocks noGrp="1"/>
          </p:cNvSpPr>
          <p:nvPr>
            <p:ph type="sldNum" sz="quarter" idx="12"/>
          </p:nvPr>
        </p:nvSpPr>
        <p:spPr>
          <a:xfrm>
            <a:off x="6553200" y="6280150"/>
            <a:ext cx="2133600" cy="365125"/>
          </a:xfrm>
        </p:spPr>
        <p:txBody>
          <a:bodyPr/>
          <a:lstStyle>
            <a:lvl1pPr>
              <a:defRPr/>
            </a:lvl1pPr>
          </a:lstStyle>
          <a:p>
            <a:pPr>
              <a:defRPr/>
            </a:pPr>
            <a:fld id="{B848F0C4-CA60-4EB0-89E5-97878A546A41}" type="slidenum">
              <a:rPr lang="ja-JP" altLang="en-US"/>
              <a:pPr>
                <a:defRPr/>
              </a:pPr>
              <a:t>‹#›</a:t>
            </a:fld>
            <a:endParaRPr lang="ja-JP" altLang="en-US"/>
          </a:p>
        </p:txBody>
      </p:sp>
    </p:spTree>
    <p:extLst>
      <p:ext uri="{BB962C8B-B14F-4D97-AF65-F5344CB8AC3E}">
        <p14:creationId xmlns:p14="http://schemas.microsoft.com/office/powerpoint/2010/main" val="23466992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6286500"/>
            <a:ext cx="9144000" cy="571500"/>
          </a:xfrm>
          <a:prstGeom prst="rect">
            <a:avLst/>
          </a:prstGeom>
        </p:spPr>
      </p:pic>
      <p:pic>
        <p:nvPicPr>
          <p:cNvPr id="1026" name="Picture 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4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タイトル プレースホルダ 1"/>
          <p:cNvSpPr>
            <a:spLocks noGrp="1"/>
          </p:cNvSpPr>
          <p:nvPr>
            <p:ph type="title"/>
          </p:nvPr>
        </p:nvSpPr>
        <p:spPr bwMode="auto">
          <a:xfrm>
            <a:off x="457200" y="46038"/>
            <a:ext cx="8229600" cy="8016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1029" name="テキスト プレースホルダ 2"/>
          <p:cNvSpPr>
            <a:spLocks noGrp="1"/>
          </p:cNvSpPr>
          <p:nvPr>
            <p:ph type="body" idx="1"/>
          </p:nvPr>
        </p:nvSpPr>
        <p:spPr bwMode="auto">
          <a:xfrm>
            <a:off x="457200" y="1257300"/>
            <a:ext cx="8229600" cy="479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4" name="日付プレースホルダ 3"/>
          <p:cNvSpPr>
            <a:spLocks noGrp="1"/>
          </p:cNvSpPr>
          <p:nvPr>
            <p:ph type="dt" sz="half" idx="2"/>
          </p:nvPr>
        </p:nvSpPr>
        <p:spPr>
          <a:xfrm>
            <a:off x="1247775"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ＭＳ Ｐゴシック" charset="-128"/>
              </a:defRPr>
            </a:lvl1pPr>
          </a:lstStyle>
          <a:p>
            <a:pPr>
              <a:defRPr/>
            </a:pPr>
            <a:fld id="{6A3B1020-4156-4475-ABBD-0C70DBF62859}" type="datetime1">
              <a:rPr lang="ja-JP" altLang="en-US" smtClean="0"/>
              <a:pPr>
                <a:defRPr/>
              </a:pPr>
              <a:t>2014/12/23</a:t>
            </a:fld>
            <a:endParaRPr lang="ja-JP" altLang="en-US" dirty="0"/>
          </a:p>
        </p:txBody>
      </p:sp>
      <p:sp>
        <p:nvSpPr>
          <p:cNvPr id="5" name="フッター プレースホルダ 4"/>
          <p:cNvSpPr>
            <a:spLocks noGrp="1"/>
          </p:cNvSpPr>
          <p:nvPr>
            <p:ph type="ftr" sz="quarter" idx="3"/>
          </p:nvPr>
        </p:nvSpPr>
        <p:spPr>
          <a:xfrm>
            <a:off x="3505200" y="6356350"/>
            <a:ext cx="2895600" cy="365125"/>
          </a:xfrm>
          <a:prstGeom prst="rect">
            <a:avLst/>
          </a:prstGeom>
        </p:spPr>
        <p:txBody>
          <a:bodyPr vert="horz" wrap="none" lIns="91440" tIns="45720" rIns="91440" bIns="45720" rtlCol="0" anchor="ctr"/>
          <a:lstStyle>
            <a:lvl1pPr algn="ctr">
              <a:defRPr sz="1200" b="1">
                <a:solidFill>
                  <a:schemeClr val="tx1">
                    <a:tint val="75000"/>
                  </a:schemeClr>
                </a:solidFill>
                <a:ea typeface="ＭＳ Ｐゴシック" charset="-128"/>
              </a:defRPr>
            </a:lvl1pPr>
          </a:lstStyle>
          <a:p>
            <a:pPr>
              <a:defRPr/>
            </a:pPr>
            <a:r>
              <a:rPr lang="en-US" altLang="ja-JP" dirty="0" smtClean="0"/>
              <a:t>©</a:t>
            </a:r>
            <a:r>
              <a:rPr lang="ja-JP" altLang="en-US" b="0" dirty="0" smtClean="0"/>
              <a:t> </a:t>
            </a:r>
            <a:r>
              <a:rPr lang="en-US" altLang="ja-JP" b="0" dirty="0" smtClean="0"/>
              <a:t>2012 SQUARE ENIX CO., LTD.  All Rights Reserved.</a:t>
            </a:r>
            <a:endParaRPr lang="ja-JP" altLang="en-US" b="0" dirty="0"/>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ＭＳ Ｐゴシック" charset="-128"/>
              </a:defRPr>
            </a:lvl1pPr>
          </a:lstStyle>
          <a:p>
            <a:pPr>
              <a:defRPr/>
            </a:pPr>
            <a:fld id="{F8609F69-BFE5-48DB-BA96-6F213FDE7E09}" type="slidenum">
              <a:rPr lang="ja-JP" altLang="en-US"/>
              <a:pPr>
                <a:defRPr/>
              </a:pPr>
              <a:t>‹#›</a:t>
            </a:fld>
            <a:endParaRPr lang="ja-JP" altLang="en-US" dirty="0"/>
          </a:p>
        </p:txBody>
      </p:sp>
    </p:spTree>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iming>
    <p:tnLst>
      <p:par>
        <p:cTn id="1" dur="indefinite" restart="never" nodeType="tmRoot"/>
      </p:par>
    </p:tnLst>
  </p:timing>
  <p:hf hdr="0" dt="0"/>
  <p:txStyles>
    <p:titleStyle>
      <a:lvl1pPr algn="l" rtl="0" eaLnBrk="0" fontAlgn="base" hangingPunct="0">
        <a:spcBef>
          <a:spcPct val="0"/>
        </a:spcBef>
        <a:spcAft>
          <a:spcPct val="0"/>
        </a:spcAft>
        <a:defRPr kumimoji="1" sz="4400" kern="120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kumimoji="1" sz="4400">
          <a:solidFill>
            <a:schemeClr val="bg1"/>
          </a:solidFill>
          <a:latin typeface="Calibri" pitchFamily="34" charset="0"/>
          <a:ea typeface="ＭＳ Ｐゴシック" charset="-128"/>
        </a:defRPr>
      </a:lvl2pPr>
      <a:lvl3pPr algn="l" rtl="0" eaLnBrk="0" fontAlgn="base" hangingPunct="0">
        <a:spcBef>
          <a:spcPct val="0"/>
        </a:spcBef>
        <a:spcAft>
          <a:spcPct val="0"/>
        </a:spcAft>
        <a:defRPr kumimoji="1" sz="4400">
          <a:solidFill>
            <a:schemeClr val="bg1"/>
          </a:solidFill>
          <a:latin typeface="Calibri" pitchFamily="34" charset="0"/>
          <a:ea typeface="ＭＳ Ｐゴシック" charset="-128"/>
        </a:defRPr>
      </a:lvl3pPr>
      <a:lvl4pPr algn="l" rtl="0" eaLnBrk="0" fontAlgn="base" hangingPunct="0">
        <a:spcBef>
          <a:spcPct val="0"/>
        </a:spcBef>
        <a:spcAft>
          <a:spcPct val="0"/>
        </a:spcAft>
        <a:defRPr kumimoji="1" sz="4400">
          <a:solidFill>
            <a:schemeClr val="bg1"/>
          </a:solidFill>
          <a:latin typeface="Calibri" pitchFamily="34" charset="0"/>
          <a:ea typeface="ＭＳ Ｐゴシック" charset="-128"/>
        </a:defRPr>
      </a:lvl4pPr>
      <a:lvl5pPr algn="l" rtl="0" eaLnBrk="0" fontAlgn="base" hangingPunct="0">
        <a:spcBef>
          <a:spcPct val="0"/>
        </a:spcBef>
        <a:spcAft>
          <a:spcPct val="0"/>
        </a:spcAft>
        <a:defRPr kumimoji="1" sz="4400">
          <a:solidFill>
            <a:schemeClr val="bg1"/>
          </a:solidFill>
          <a:latin typeface="Calibri" pitchFamily="34" charset="0"/>
          <a:ea typeface="ＭＳ Ｐゴシック" charset="-128"/>
        </a:defRPr>
      </a:lvl5pPr>
      <a:lvl6pPr marL="457200" algn="l" rtl="0" fontAlgn="base">
        <a:spcBef>
          <a:spcPct val="0"/>
        </a:spcBef>
        <a:spcAft>
          <a:spcPct val="0"/>
        </a:spcAft>
        <a:defRPr kumimoji="1" sz="4400">
          <a:solidFill>
            <a:schemeClr val="tx1"/>
          </a:solidFill>
          <a:latin typeface="Calibri" pitchFamily="34" charset="0"/>
          <a:ea typeface="ＭＳ Ｐゴシック" charset="-128"/>
        </a:defRPr>
      </a:lvl6pPr>
      <a:lvl7pPr marL="914400" algn="l" rtl="0" fontAlgn="base">
        <a:spcBef>
          <a:spcPct val="0"/>
        </a:spcBef>
        <a:spcAft>
          <a:spcPct val="0"/>
        </a:spcAft>
        <a:defRPr kumimoji="1" sz="4400">
          <a:solidFill>
            <a:schemeClr val="tx1"/>
          </a:solidFill>
          <a:latin typeface="Calibri" pitchFamily="34" charset="0"/>
          <a:ea typeface="ＭＳ Ｐゴシック" charset="-128"/>
        </a:defRPr>
      </a:lvl7pPr>
      <a:lvl8pPr marL="1371600" algn="l" rtl="0" fontAlgn="base">
        <a:spcBef>
          <a:spcPct val="0"/>
        </a:spcBef>
        <a:spcAft>
          <a:spcPct val="0"/>
        </a:spcAft>
        <a:defRPr kumimoji="1" sz="4400">
          <a:solidFill>
            <a:schemeClr val="tx1"/>
          </a:solidFill>
          <a:latin typeface="Calibri" pitchFamily="34" charset="0"/>
          <a:ea typeface="ＭＳ Ｐゴシック" charset="-128"/>
        </a:defRPr>
      </a:lvl8pPr>
      <a:lvl9pPr marL="1828800" algn="l"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8.wmf"/><Relationship Id="rId3" Type="http://schemas.openxmlformats.org/officeDocument/2006/relationships/notesSlide" Target="../notesSlides/notesSlide14.xml"/><Relationship Id="rId7" Type="http://schemas.openxmlformats.org/officeDocument/2006/relationships/image" Target="../media/image15.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19.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6.wmf"/><Relationship Id="rId1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5.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8.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22.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16.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6.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6.bin"/><Relationship Id="rId5" Type="http://schemas.openxmlformats.org/officeDocument/2006/relationships/image" Target="../media/image28.wmf"/><Relationship Id="rId4"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8.wmf"/><Relationship Id="rId4"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8.wmf"/><Relationship Id="rId4" Type="http://schemas.openxmlformats.org/officeDocument/2006/relationships/oleObject" Target="../embeddings/oleObject18.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8.wmf"/><Relationship Id="rId4" Type="http://schemas.openxmlformats.org/officeDocument/2006/relationships/oleObject" Target="../embeddings/oleObject19.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8.wmf"/><Relationship Id="rId5" Type="http://schemas.openxmlformats.org/officeDocument/2006/relationships/oleObject" Target="../embeddings/oleObject20.bin"/><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37.wmf"/><Relationship Id="rId3" Type="http://schemas.openxmlformats.org/officeDocument/2006/relationships/notesSlide" Target="../notesSlides/notesSlide39.xml"/><Relationship Id="rId7" Type="http://schemas.openxmlformats.org/officeDocument/2006/relationships/image" Target="../media/image34.wmf"/><Relationship Id="rId12"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2.bin"/><Relationship Id="rId11" Type="http://schemas.openxmlformats.org/officeDocument/2006/relationships/image" Target="../media/image36.wmf"/><Relationship Id="rId5" Type="http://schemas.openxmlformats.org/officeDocument/2006/relationships/image" Target="../media/image33.wmf"/><Relationship Id="rId15" Type="http://schemas.openxmlformats.org/officeDocument/2006/relationships/image" Target="../media/image38.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35.wmf"/><Relationship Id="rId14" Type="http://schemas.openxmlformats.org/officeDocument/2006/relationships/oleObject" Target="../embeddings/oleObject26.bin"/></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zh-CN" altLang="en-US" dirty="0" smtClean="0">
                <a:latin typeface="Microsoft YaHei UI" panose="020B0503020204020204" pitchFamily="34" charset="-122"/>
                <a:ea typeface="Microsoft YaHei UI" panose="020B0503020204020204" pitchFamily="34" charset="-122"/>
              </a:rPr>
              <a:t>使用</a:t>
            </a:r>
            <a:r>
              <a:rPr lang="en-US" altLang="ja-JP" dirty="0" smtClean="0">
                <a:latin typeface="Microsoft YaHei UI" panose="020B0503020204020204" pitchFamily="34" charset="-122"/>
                <a:ea typeface="Microsoft YaHei UI" panose="020B0503020204020204" pitchFamily="34" charset="-122"/>
              </a:rPr>
              <a:t>GPGPU</a:t>
            </a:r>
            <a:r>
              <a:rPr lang="zh-CN" altLang="en-US" dirty="0" smtClean="0">
                <a:latin typeface="Microsoft YaHei UI" panose="020B0503020204020204" pitchFamily="34" charset="-122"/>
                <a:ea typeface="Microsoft YaHei UI" panose="020B0503020204020204" pitchFamily="34" charset="-122"/>
              </a:rPr>
              <a:t>的高速</a:t>
            </a:r>
            <a:r>
              <a:rPr lang="en-US" altLang="ja-JP" dirty="0" smtClean="0">
                <a:latin typeface="Microsoft YaHei UI" panose="020B0503020204020204" pitchFamily="34" charset="-122"/>
                <a:ea typeface="Microsoft YaHei UI" panose="020B0503020204020204" pitchFamily="34" charset="-122"/>
              </a:rPr>
              <a:t/>
            </a:r>
            <a:br>
              <a:rPr lang="en-US" altLang="ja-JP" dirty="0" smtClean="0">
                <a:latin typeface="Microsoft YaHei UI" panose="020B0503020204020204" pitchFamily="34" charset="-122"/>
                <a:ea typeface="Microsoft YaHei UI" panose="020B0503020204020204" pitchFamily="34" charset="-122"/>
              </a:rPr>
            </a:br>
            <a:r>
              <a:rPr lang="en-US" altLang="ja-JP" dirty="0">
                <a:latin typeface="Microsoft YaHei UI" panose="020B0503020204020204" pitchFamily="34" charset="-122"/>
                <a:ea typeface="Microsoft YaHei UI" panose="020B0503020204020204" pitchFamily="34" charset="-122"/>
              </a:rPr>
              <a:t>G</a:t>
            </a:r>
            <a:r>
              <a:rPr lang="en-US" altLang="zh-CN" dirty="0" smtClean="0">
                <a:latin typeface="Microsoft YaHei UI" panose="020B0503020204020204" pitchFamily="34" charset="-122"/>
                <a:ea typeface="Microsoft YaHei UI" panose="020B0503020204020204" pitchFamily="34" charset="-122"/>
              </a:rPr>
              <a:t>lobal Illumination</a:t>
            </a:r>
            <a:r>
              <a:rPr lang="en-US" altLang="ja-JP" dirty="0" smtClean="0">
                <a:latin typeface="Microsoft YaHei UI" panose="020B0503020204020204" pitchFamily="34" charset="-122"/>
                <a:ea typeface="Microsoft YaHei UI" panose="020B0503020204020204" pitchFamily="34" charset="-122"/>
              </a:rPr>
              <a:t/>
            </a:r>
            <a:br>
              <a:rPr lang="en-US" altLang="ja-JP" dirty="0" smtClean="0">
                <a:latin typeface="Microsoft YaHei UI" panose="020B0503020204020204" pitchFamily="34" charset="-122"/>
                <a:ea typeface="Microsoft YaHei UI" panose="020B0503020204020204" pitchFamily="34" charset="-122"/>
              </a:rPr>
            </a:br>
            <a:r>
              <a:rPr lang="en-US" altLang="ja-JP" dirty="0" smtClean="0">
                <a:latin typeface="Microsoft YaHei UI" panose="020B0503020204020204" pitchFamily="34" charset="-122"/>
                <a:ea typeface="Microsoft YaHei UI" panose="020B0503020204020204" pitchFamily="34" charset="-122"/>
              </a:rPr>
              <a:t>Bake Tool</a:t>
            </a:r>
            <a:r>
              <a:rPr lang="zh-CN" altLang="en-US" dirty="0" smtClean="0">
                <a:latin typeface="Microsoft YaHei UI" panose="020B0503020204020204" pitchFamily="34" charset="-122"/>
                <a:ea typeface="Microsoft YaHei UI" panose="020B0503020204020204" pitchFamily="34" charset="-122"/>
              </a:rPr>
              <a:t>的制作方法</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サブタイトル 2"/>
          <p:cNvSpPr>
            <a:spLocks noGrp="1"/>
          </p:cNvSpPr>
          <p:nvPr>
            <p:ph type="subTitle" idx="1"/>
          </p:nvPr>
        </p:nvSpPr>
        <p:spPr/>
        <p:txBody>
          <a:bodyPr/>
          <a:lstStyle/>
          <a:p>
            <a:r>
              <a:rPr lang="ja-JP" altLang="en-US" dirty="0" smtClean="0"/>
              <a:t>株式会社</a:t>
            </a:r>
            <a:r>
              <a:rPr lang="en-US" altLang="ja-JP" dirty="0" smtClean="0"/>
              <a:t>SQUARE</a:t>
            </a:r>
            <a:r>
              <a:rPr lang="ja-JP" altLang="en-US" dirty="0" smtClean="0"/>
              <a:t>・</a:t>
            </a:r>
            <a:r>
              <a:rPr lang="en-US" altLang="ja-JP" dirty="0" smtClean="0"/>
              <a:t>ENIX</a:t>
            </a:r>
          </a:p>
          <a:p>
            <a:r>
              <a:rPr kumimoji="1" lang="ja-JP" altLang="en-US" dirty="0" smtClean="0"/>
              <a:t>関根 崇</a:t>
            </a:r>
            <a:endParaRPr kumimoji="1" lang="ja-JP" altLang="en-US" dirty="0"/>
          </a:p>
        </p:txBody>
      </p:sp>
      <p:sp>
        <p:nvSpPr>
          <p:cNvPr id="4" name="スライド番号プレースホルダ 3"/>
          <p:cNvSpPr>
            <a:spLocks noGrp="1"/>
          </p:cNvSpPr>
          <p:nvPr>
            <p:ph type="sldNum" sz="quarter" idx="12"/>
          </p:nvPr>
        </p:nvSpPr>
        <p:spPr/>
        <p:txBody>
          <a:bodyPr/>
          <a:lstStyle/>
          <a:p>
            <a:pPr>
              <a:defRPr/>
            </a:pPr>
            <a:fld id="{E45BADDE-384E-4DE7-9751-866B5D952CC4}" type="slidenum">
              <a:rPr lang="ja-JP" altLang="en-US" smtClean="0"/>
              <a:pPr>
                <a:defRPr/>
              </a:pPr>
              <a:t>1</a:t>
            </a:fld>
            <a:endParaRPr lang="ja-JP" altLang="en-US"/>
          </a:p>
        </p:txBody>
      </p:sp>
      <p:sp>
        <p:nvSpPr>
          <p:cNvPr id="5" name="フッター プレースホルダ 4"/>
          <p:cNvSpPr>
            <a:spLocks noGrp="1"/>
          </p:cNvSpPr>
          <p:nvPr>
            <p:ph type="ftr" sz="quarter" idx="11"/>
          </p:nvPr>
        </p:nvSpPr>
        <p:spPr/>
        <p:txBody>
          <a:bodyPr/>
          <a:lstStyle/>
          <a:p>
            <a:pPr>
              <a:defRPr/>
            </a:pPr>
            <a:r>
              <a:rPr lang="en-US" altLang="ja-JP" smtClean="0"/>
              <a:t>© 2012 SQUARE ENIX CO., LTD.  All Rights Reserved.</a:t>
            </a:r>
            <a:endParaRPr lang="ja-JP" altLang="en-US" dirty="0"/>
          </a:p>
        </p:txBody>
      </p:sp>
      <p:sp>
        <p:nvSpPr>
          <p:cNvPr id="6" name="文本框 5"/>
          <p:cNvSpPr txBox="1"/>
          <p:nvPr/>
        </p:nvSpPr>
        <p:spPr>
          <a:xfrm>
            <a:off x="7048500" y="6032500"/>
            <a:ext cx="1343638" cy="369332"/>
          </a:xfrm>
          <a:prstGeom prst="rect">
            <a:avLst/>
          </a:prstGeom>
          <a:noFill/>
        </p:spPr>
        <p:txBody>
          <a:bodyPr wrap="none" rtlCol="0">
            <a:spAutoFit/>
          </a:bodyPr>
          <a:lstStyle/>
          <a:p>
            <a:r>
              <a:rPr lang="zh-CN" altLang="en-US" b="1" dirty="0" smtClean="0">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rPr>
              <a:t>翻译 </a:t>
            </a:r>
            <a:r>
              <a:rPr lang="en-US" altLang="zh-CN" b="1" dirty="0" smtClean="0">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rPr>
              <a:t>Trace</a:t>
            </a:r>
            <a:endParaRPr lang="zh-CN" altLang="en-US" b="1" dirty="0">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静态</a:t>
            </a:r>
            <a:r>
              <a:rPr kumimoji="1" lang="en-US" altLang="ja-JP" dirty="0" smtClean="0">
                <a:latin typeface="Microsoft YaHei UI" panose="020B0503020204020204" pitchFamily="34" charset="-122"/>
                <a:ea typeface="Microsoft YaHei UI" panose="020B0503020204020204" pitchFamily="34" charset="-122"/>
              </a:rPr>
              <a:t>GI</a:t>
            </a:r>
            <a:r>
              <a:rPr kumimoji="1" lang="zh-CN" altLang="en-US" dirty="0" smtClean="0">
                <a:latin typeface="Microsoft YaHei UI" panose="020B0503020204020204" pitchFamily="34" charset="-122"/>
                <a:ea typeface="Microsoft YaHei UI" panose="020B0503020204020204" pitchFamily="34" charset="-122"/>
              </a:rPr>
              <a:t>的优点</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kumimoji="1" lang="en-US" altLang="zh-CN" dirty="0" smtClean="0">
                <a:latin typeface="Microsoft YaHei UI" panose="020B0503020204020204" pitchFamily="34" charset="-122"/>
                <a:ea typeface="Microsoft YaHei UI" panose="020B0503020204020204" pitchFamily="34" charset="-122"/>
              </a:rPr>
              <a:t>Runtime</a:t>
            </a:r>
            <a:r>
              <a:rPr kumimoji="1" lang="zh-CN" altLang="en-US" dirty="0" smtClean="0">
                <a:latin typeface="Microsoft YaHei UI" panose="020B0503020204020204" pitchFamily="34" charset="-122"/>
                <a:ea typeface="Microsoft YaHei UI" panose="020B0503020204020204" pitchFamily="34" charset="-122"/>
              </a:rPr>
              <a:t>的性能良好</a:t>
            </a:r>
            <a:endParaRPr kumimoji="1" lang="en-US" altLang="ja-JP" dirty="0" smtClean="0">
              <a:latin typeface="Microsoft YaHei UI" panose="020B0503020204020204" pitchFamily="34" charset="-122"/>
              <a:ea typeface="Microsoft YaHei UI" panose="020B0503020204020204" pitchFamily="34" charset="-122"/>
            </a:endParaRPr>
          </a:p>
          <a:p>
            <a:r>
              <a:rPr lang="zh-CN" altLang="en-US" dirty="0" smtClean="0">
                <a:latin typeface="Microsoft YaHei UI" panose="020B0503020204020204" pitchFamily="34" charset="-122"/>
                <a:ea typeface="Microsoft YaHei UI" panose="020B0503020204020204" pitchFamily="34" charset="-122"/>
              </a:rPr>
              <a:t>品质高</a:t>
            </a:r>
            <a:endParaRPr lang="en-US" altLang="ja-JP" dirty="0" smtClean="0">
              <a:latin typeface="Microsoft YaHei UI" panose="020B0503020204020204" pitchFamily="34" charset="-122"/>
              <a:ea typeface="Microsoft YaHei UI" panose="020B0503020204020204" pitchFamily="34" charset="-122"/>
            </a:endParaRPr>
          </a:p>
          <a:p>
            <a:endParaRPr kumimoji="1" lang="en-US" altLang="ja-JP" dirty="0" smtClean="0">
              <a:latin typeface="Microsoft YaHei UI" panose="020B0503020204020204" pitchFamily="34" charset="-122"/>
              <a:ea typeface="Microsoft YaHei UI" panose="020B0503020204020204" pitchFamily="34" charset="-122"/>
            </a:endParaRPr>
          </a:p>
          <a:p>
            <a:pPr lvl="1"/>
            <a:endParaRPr lang="en-US" altLang="ja-JP" dirty="0" smtClean="0">
              <a:latin typeface="Microsoft YaHei UI" panose="020B0503020204020204" pitchFamily="34" charset="-122"/>
              <a:ea typeface="Microsoft YaHei UI" panose="020B0503020204020204" pitchFamily="34" charset="-122"/>
            </a:endParaRPr>
          </a:p>
          <a:p>
            <a:pPr lvl="1"/>
            <a:endParaRPr kumimoji="1" lang="ja-JP" altLang="en-US" dirty="0">
              <a:latin typeface="Microsoft YaHei UI" panose="020B0503020204020204" pitchFamily="34" charset="-122"/>
              <a:ea typeface="Microsoft YaHei UI" panose="020B0503020204020204" pitchFamily="34" charset="-122"/>
            </a:endParaRPr>
          </a:p>
        </p:txBody>
      </p:sp>
      <p:sp>
        <p:nvSpPr>
          <p:cNvPr id="4" name="スライド番号プレースホルダ 3"/>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10</a:t>
            </a:fld>
            <a:endParaRPr lang="ja-JP" altLang="en-US">
              <a:latin typeface="Microsoft YaHei UI" panose="020B0503020204020204" pitchFamily="34" charset="-122"/>
              <a:ea typeface="Microsoft YaHei UI" panose="020B0503020204020204" pitchFamily="34" charset="-122"/>
            </a:endParaRPr>
          </a:p>
        </p:txBody>
      </p:sp>
      <p:sp>
        <p:nvSpPr>
          <p:cNvPr id="5" name="フッター プレースホルダ 4"/>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性能</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lang="en-US" altLang="zh-CN" dirty="0" smtClean="0">
                <a:latin typeface="Microsoft YaHei UI" panose="020B0503020204020204" pitchFamily="34" charset="-122"/>
                <a:ea typeface="Microsoft YaHei UI" panose="020B0503020204020204" pitchFamily="34" charset="-122"/>
              </a:rPr>
              <a:t>Runtime</a:t>
            </a:r>
            <a:r>
              <a:rPr lang="zh-CN" altLang="en-US" dirty="0" smtClean="0">
                <a:latin typeface="Microsoft YaHei UI" panose="020B0503020204020204" pitchFamily="34" charset="-122"/>
                <a:ea typeface="Microsoft YaHei UI" panose="020B0503020204020204" pitchFamily="34" charset="-122"/>
              </a:rPr>
              <a:t>时只需要读取数据</a:t>
            </a:r>
            <a:endParaRPr lang="en-US" altLang="ja-JP" dirty="0" smtClean="0">
              <a:latin typeface="Microsoft YaHei UI" panose="020B0503020204020204" pitchFamily="34" charset="-122"/>
              <a:ea typeface="Microsoft YaHei UI" panose="020B0503020204020204" pitchFamily="34" charset="-122"/>
            </a:endParaRPr>
          </a:p>
          <a:p>
            <a:pPr lvl="1"/>
            <a:r>
              <a:rPr lang="zh-CN" altLang="en-US" dirty="0" smtClean="0">
                <a:latin typeface="Microsoft YaHei UI" panose="020B0503020204020204" pitchFamily="34" charset="-122"/>
                <a:ea typeface="Microsoft YaHei UI" panose="020B0503020204020204" pitchFamily="34" charset="-122"/>
              </a:rPr>
              <a:t>处理时间没有变化</a:t>
            </a:r>
            <a:endParaRPr lang="en-US" altLang="ja-JP" dirty="0" smtClean="0">
              <a:latin typeface="Microsoft YaHei UI" panose="020B0503020204020204" pitchFamily="34" charset="-122"/>
              <a:ea typeface="Microsoft YaHei UI" panose="020B0503020204020204" pitchFamily="34" charset="-122"/>
            </a:endParaRPr>
          </a:p>
          <a:p>
            <a:r>
              <a:rPr kumimoji="1" lang="zh-CN" altLang="en-US" dirty="0" smtClean="0">
                <a:latin typeface="Microsoft YaHei UI" panose="020B0503020204020204" pitchFamily="34" charset="-122"/>
                <a:ea typeface="Microsoft YaHei UI" panose="020B0503020204020204" pitchFamily="34" charset="-122"/>
              </a:rPr>
              <a:t>和</a:t>
            </a:r>
            <a:r>
              <a:rPr kumimoji="1" lang="en-US" altLang="zh-CN" dirty="0" smtClean="0">
                <a:latin typeface="Microsoft YaHei UI" panose="020B0503020204020204" pitchFamily="34" charset="-122"/>
                <a:ea typeface="Microsoft YaHei UI" panose="020B0503020204020204" pitchFamily="34" charset="-122"/>
              </a:rPr>
              <a:t>Light</a:t>
            </a:r>
            <a:r>
              <a:rPr kumimoji="1" lang="zh-CN" altLang="en-US" dirty="0" smtClean="0">
                <a:latin typeface="Microsoft YaHei UI" panose="020B0503020204020204" pitchFamily="34" charset="-122"/>
                <a:ea typeface="Microsoft YaHei UI" panose="020B0503020204020204" pitchFamily="34" charset="-122"/>
              </a:rPr>
              <a:t>的个数无关</a:t>
            </a:r>
            <a:endParaRPr kumimoji="1" lang="en-US" altLang="ja-JP" dirty="0" smtClean="0">
              <a:latin typeface="Microsoft YaHei UI" panose="020B0503020204020204" pitchFamily="34" charset="-122"/>
              <a:ea typeface="Microsoft YaHei UI" panose="020B0503020204020204" pitchFamily="34" charset="-122"/>
            </a:endParaRPr>
          </a:p>
          <a:p>
            <a:pPr lvl="1"/>
            <a:r>
              <a:rPr lang="zh-CN" altLang="en-US" dirty="0" smtClean="0">
                <a:latin typeface="Microsoft YaHei UI" panose="020B0503020204020204" pitchFamily="34" charset="-122"/>
                <a:ea typeface="Microsoft YaHei UI" panose="020B0503020204020204" pitchFamily="34" charset="-122"/>
              </a:rPr>
              <a:t>放置多少个都是相同的性能</a:t>
            </a:r>
            <a:endParaRPr kumimoji="1" lang="en-US" altLang="ja-JP" dirty="0" smtClean="0">
              <a:latin typeface="Microsoft YaHei UI" panose="020B0503020204020204" pitchFamily="34" charset="-122"/>
              <a:ea typeface="Microsoft YaHei UI" panose="020B0503020204020204" pitchFamily="34" charset="-122"/>
            </a:endParaRPr>
          </a:p>
          <a:p>
            <a:pPr lvl="1"/>
            <a:endParaRPr kumimoji="1" lang="ja-JP" altLang="en-US" dirty="0">
              <a:latin typeface="Microsoft YaHei UI" panose="020B0503020204020204" pitchFamily="34" charset="-122"/>
              <a:ea typeface="Microsoft YaHei UI" panose="020B0503020204020204" pitchFamily="34" charset="-122"/>
            </a:endParaRPr>
          </a:p>
        </p:txBody>
      </p:sp>
      <p:sp>
        <p:nvSpPr>
          <p:cNvPr id="4" name="スライド番号プレースホルダ 3"/>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11</a:t>
            </a:fld>
            <a:endParaRPr lang="ja-JP" altLang="en-US">
              <a:latin typeface="Microsoft YaHei UI" panose="020B0503020204020204" pitchFamily="34" charset="-122"/>
              <a:ea typeface="Microsoft YaHei UI" panose="020B0503020204020204" pitchFamily="34" charset="-122"/>
            </a:endParaRPr>
          </a:p>
        </p:txBody>
      </p:sp>
      <p:sp>
        <p:nvSpPr>
          <p:cNvPr id="5" name="フッター プレースホルダ 4"/>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品质</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与</a:t>
            </a:r>
            <a:r>
              <a:rPr kumimoji="1" lang="en-US" altLang="zh-CN" dirty="0" smtClean="0">
                <a:latin typeface="Microsoft YaHei UI" panose="020B0503020204020204" pitchFamily="34" charset="-122"/>
                <a:ea typeface="Microsoft YaHei UI" panose="020B0503020204020204" pitchFamily="34" charset="-122"/>
              </a:rPr>
              <a:t>Runtime</a:t>
            </a:r>
            <a:r>
              <a:rPr kumimoji="1" lang="zh-CN" altLang="en-US" dirty="0" smtClean="0">
                <a:latin typeface="Microsoft YaHei UI" panose="020B0503020204020204" pitchFamily="34" charset="-122"/>
                <a:ea typeface="Microsoft YaHei UI" panose="020B0503020204020204" pitchFamily="34" charset="-122"/>
              </a:rPr>
              <a:t>无关可以使用任意的</a:t>
            </a:r>
            <a:r>
              <a:rPr kumimoji="1" lang="en-US" altLang="zh-CN" dirty="0" smtClean="0">
                <a:latin typeface="Microsoft YaHei UI" panose="020B0503020204020204" pitchFamily="34" charset="-122"/>
                <a:ea typeface="Microsoft YaHei UI" panose="020B0503020204020204" pitchFamily="34" charset="-122"/>
              </a:rPr>
              <a:t>GI</a:t>
            </a:r>
            <a:r>
              <a:rPr kumimoji="1" lang="zh-CN" altLang="en-US" dirty="0" smtClean="0">
                <a:latin typeface="Microsoft YaHei UI" panose="020B0503020204020204" pitchFamily="34" charset="-122"/>
                <a:ea typeface="Microsoft YaHei UI" panose="020B0503020204020204" pitchFamily="34" charset="-122"/>
              </a:rPr>
              <a:t>方法</a:t>
            </a:r>
            <a:endParaRPr kumimoji="1" lang="en-US" altLang="ja-JP" dirty="0" smtClean="0">
              <a:latin typeface="Microsoft YaHei UI" panose="020B0503020204020204" pitchFamily="34" charset="-122"/>
              <a:ea typeface="Microsoft YaHei UI" panose="020B0503020204020204" pitchFamily="34" charset="-122"/>
            </a:endParaRPr>
          </a:p>
          <a:p>
            <a:r>
              <a:rPr lang="zh-CN" altLang="en-US" dirty="0" smtClean="0">
                <a:latin typeface="Microsoft YaHei UI" panose="020B0503020204020204" pitchFamily="34" charset="-122"/>
                <a:ea typeface="Microsoft YaHei UI" panose="020B0503020204020204" pitchFamily="34" charset="-122"/>
              </a:rPr>
              <a:t>多次的相互反射</a:t>
            </a:r>
            <a:endParaRPr kumimoji="1" lang="en-US" altLang="ja-JP" dirty="0" smtClean="0">
              <a:latin typeface="Microsoft YaHei UI" panose="020B0503020204020204" pitchFamily="34" charset="-122"/>
              <a:ea typeface="Microsoft YaHei UI" panose="020B0503020204020204" pitchFamily="34" charset="-122"/>
            </a:endParaRPr>
          </a:p>
          <a:p>
            <a:endParaRPr kumimoji="1" lang="en-US" altLang="ja-JP" dirty="0" smtClean="0">
              <a:latin typeface="Microsoft YaHei UI" panose="020B0503020204020204" pitchFamily="34" charset="-122"/>
              <a:ea typeface="Microsoft YaHei UI" panose="020B0503020204020204" pitchFamily="34" charset="-122"/>
            </a:endParaRPr>
          </a:p>
          <a:p>
            <a:endParaRPr kumimoji="1" lang="ja-JP" altLang="en-US" dirty="0">
              <a:latin typeface="Microsoft YaHei UI" panose="020B0503020204020204" pitchFamily="34" charset="-122"/>
              <a:ea typeface="Microsoft YaHei UI" panose="020B0503020204020204" pitchFamily="34" charset="-122"/>
            </a:endParaRPr>
          </a:p>
        </p:txBody>
      </p:sp>
      <p:pic>
        <p:nvPicPr>
          <p:cNvPr id="11266" name="Picture 2" descr="E:\bunbackup\conference\CEDEC2012\presentation\pp\material\image_034.jpg"/>
          <p:cNvPicPr>
            <a:picLocks noChangeAspect="1" noChangeArrowheads="1"/>
          </p:cNvPicPr>
          <p:nvPr/>
        </p:nvPicPr>
        <p:blipFill>
          <a:blip r:embed="rId3" cstate="print"/>
          <a:srcRect/>
          <a:stretch>
            <a:fillRect/>
          </a:stretch>
        </p:blipFill>
        <p:spPr bwMode="auto">
          <a:xfrm>
            <a:off x="2907030" y="2866564"/>
            <a:ext cx="5810250" cy="29732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スライド番号プレースホルダ 4"/>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12</a:t>
            </a:fld>
            <a:endParaRPr lang="ja-JP" altLang="en-US">
              <a:latin typeface="Microsoft YaHei UI" panose="020B0503020204020204" pitchFamily="34" charset="-122"/>
              <a:ea typeface="Microsoft YaHei UI" panose="020B0503020204020204" pitchFamily="34" charset="-122"/>
            </a:endParaRPr>
          </a:p>
        </p:txBody>
      </p:sp>
      <p:sp>
        <p:nvSpPr>
          <p:cNvPr id="6" name="フッター プレースホルダ 5"/>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777240" y="3961150"/>
            <a:ext cx="6275070" cy="617220"/>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icrosoft YaHei UI" panose="020B0503020204020204" pitchFamily="34" charset="-122"/>
              <a:ea typeface="Microsoft YaHei UI" panose="020B0503020204020204" pitchFamily="34" charset="-122"/>
            </a:endParaRPr>
          </a:p>
        </p:txBody>
      </p:sp>
      <p:sp>
        <p:nvSpPr>
          <p:cNvPr id="2" name="タイトル 1"/>
          <p:cNvSpPr>
            <a:spLocks noGrp="1"/>
          </p:cNvSpPr>
          <p:nvPr>
            <p:ph type="title"/>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静态</a:t>
            </a:r>
            <a:r>
              <a:rPr kumimoji="1" lang="en-US" altLang="ja-JP" dirty="0" smtClean="0">
                <a:latin typeface="Microsoft YaHei UI" panose="020B0503020204020204" pitchFamily="34" charset="-122"/>
                <a:ea typeface="Microsoft YaHei UI" panose="020B0503020204020204" pitchFamily="34" charset="-122"/>
              </a:rPr>
              <a:t>GI</a:t>
            </a:r>
            <a:r>
              <a:rPr kumimoji="1" lang="zh-CN" altLang="en-US" dirty="0" smtClean="0">
                <a:latin typeface="Microsoft YaHei UI" panose="020B0503020204020204" pitchFamily="34" charset="-122"/>
                <a:ea typeface="Microsoft YaHei UI" panose="020B0503020204020204" pitchFamily="34" charset="-122"/>
              </a:rPr>
              <a:t>的问题</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内存的</a:t>
            </a:r>
            <a:r>
              <a:rPr kumimoji="1" lang="ja-JP" altLang="en-US" dirty="0" smtClean="0">
                <a:latin typeface="Microsoft YaHei UI" panose="020B0503020204020204" pitchFamily="34" charset="-122"/>
                <a:ea typeface="Microsoft YaHei UI" panose="020B0503020204020204" pitchFamily="34" charset="-122"/>
              </a:rPr>
              <a:t>使用量</a:t>
            </a:r>
            <a:endParaRPr kumimoji="1" lang="en-US" altLang="ja-JP" dirty="0" smtClean="0">
              <a:latin typeface="Microsoft YaHei UI" panose="020B0503020204020204" pitchFamily="34" charset="-122"/>
              <a:ea typeface="Microsoft YaHei UI" panose="020B0503020204020204" pitchFamily="34" charset="-122"/>
            </a:endParaRPr>
          </a:p>
          <a:p>
            <a:pPr lvl="1"/>
            <a:r>
              <a:rPr lang="zh-CN" altLang="en-US" dirty="0" smtClean="0">
                <a:latin typeface="Microsoft YaHei UI" panose="020B0503020204020204" pitchFamily="34" charset="-122"/>
                <a:ea typeface="Microsoft YaHei UI" panose="020B0503020204020204" pitchFamily="34" charset="-122"/>
              </a:rPr>
              <a:t>每个模型不能共享</a:t>
            </a:r>
            <a:r>
              <a:rPr lang="en-US" altLang="zh-CN" dirty="0" smtClean="0">
                <a:latin typeface="Microsoft YaHei UI" panose="020B0503020204020204" pitchFamily="34" charset="-122"/>
                <a:ea typeface="Microsoft YaHei UI" panose="020B0503020204020204" pitchFamily="34" charset="-122"/>
              </a:rPr>
              <a:t>Texture</a:t>
            </a:r>
            <a:endParaRPr lang="en-US" altLang="ja-JP" dirty="0" smtClean="0">
              <a:latin typeface="Microsoft YaHei UI" panose="020B0503020204020204" pitchFamily="34" charset="-122"/>
              <a:ea typeface="Microsoft YaHei UI" panose="020B0503020204020204" pitchFamily="34" charset="-122"/>
            </a:endParaRPr>
          </a:p>
          <a:p>
            <a:r>
              <a:rPr lang="zh-CN" altLang="en-US" dirty="0" smtClean="0">
                <a:latin typeface="Microsoft YaHei UI" panose="020B0503020204020204" pitchFamily="34" charset="-122"/>
                <a:ea typeface="Microsoft YaHei UI" panose="020B0503020204020204" pitchFamily="34" charset="-122"/>
              </a:rPr>
              <a:t>场景的变化能力弱</a:t>
            </a:r>
            <a:endParaRPr lang="en-US" altLang="ja-JP" dirty="0" smtClean="0">
              <a:latin typeface="Microsoft YaHei UI" panose="020B0503020204020204" pitchFamily="34" charset="-122"/>
              <a:ea typeface="Microsoft YaHei UI" panose="020B0503020204020204" pitchFamily="34" charset="-122"/>
            </a:endParaRPr>
          </a:p>
          <a:p>
            <a:pPr lvl="1"/>
            <a:r>
              <a:rPr lang="en-US" altLang="zh-CN" dirty="0" smtClean="0">
                <a:latin typeface="Microsoft YaHei UI" panose="020B0503020204020204" pitchFamily="34" charset="-122"/>
                <a:ea typeface="Microsoft YaHei UI" panose="020B0503020204020204" pitchFamily="34" charset="-122"/>
              </a:rPr>
              <a:t>Light</a:t>
            </a:r>
            <a:r>
              <a:rPr lang="zh-CN" altLang="en-US" dirty="0" smtClean="0">
                <a:latin typeface="Microsoft YaHei UI" panose="020B0503020204020204" pitchFamily="34" charset="-122"/>
                <a:ea typeface="Microsoft YaHei UI" panose="020B0503020204020204" pitchFamily="34" charset="-122"/>
              </a:rPr>
              <a:t>的颜色</a:t>
            </a:r>
            <a:r>
              <a:rPr lang="en-US" altLang="ja-JP" dirty="0" smtClean="0">
                <a:latin typeface="Microsoft YaHei UI" panose="020B0503020204020204" pitchFamily="34" charset="-122"/>
                <a:ea typeface="Microsoft YaHei UI" panose="020B0503020204020204" pitchFamily="34" charset="-122"/>
              </a:rPr>
              <a:t>,</a:t>
            </a:r>
            <a:r>
              <a:rPr lang="zh-CN" altLang="en-US" dirty="0" smtClean="0">
                <a:latin typeface="Microsoft YaHei UI" panose="020B0503020204020204" pitchFamily="34" charset="-122"/>
                <a:ea typeface="Microsoft YaHei UI" panose="020B0503020204020204" pitchFamily="34" charset="-122"/>
              </a:rPr>
              <a:t>位置</a:t>
            </a:r>
            <a:endParaRPr lang="en-US" altLang="ja-JP" dirty="0" smtClean="0">
              <a:latin typeface="Microsoft YaHei UI" panose="020B0503020204020204" pitchFamily="34" charset="-122"/>
              <a:ea typeface="Microsoft YaHei UI" panose="020B0503020204020204" pitchFamily="34" charset="-122"/>
            </a:endParaRPr>
          </a:p>
          <a:p>
            <a:pPr lvl="1"/>
            <a:r>
              <a:rPr lang="zh-CN" altLang="en-US" dirty="0" smtClean="0">
                <a:latin typeface="Microsoft YaHei UI" panose="020B0503020204020204" pitchFamily="34" charset="-122"/>
                <a:ea typeface="Microsoft YaHei UI" panose="020B0503020204020204" pitchFamily="34" charset="-122"/>
              </a:rPr>
              <a:t>地形的位置</a:t>
            </a:r>
            <a:endParaRPr lang="en-US" altLang="ja-JP" dirty="0" smtClean="0">
              <a:latin typeface="Microsoft YaHei UI" panose="020B0503020204020204" pitchFamily="34" charset="-122"/>
              <a:ea typeface="Microsoft YaHei UI" panose="020B0503020204020204" pitchFamily="34" charset="-122"/>
            </a:endParaRPr>
          </a:p>
          <a:p>
            <a:r>
              <a:rPr lang="zh-CN" altLang="en-US" dirty="0" smtClean="0">
                <a:latin typeface="Microsoft YaHei UI" panose="020B0503020204020204" pitchFamily="34" charset="-122"/>
                <a:ea typeface="Microsoft YaHei UI" panose="020B0503020204020204" pitchFamily="34" charset="-122"/>
              </a:rPr>
              <a:t>事前计算</a:t>
            </a:r>
            <a:r>
              <a:rPr lang="en-US" altLang="ja-JP" dirty="0" smtClean="0">
                <a:latin typeface="Microsoft YaHei UI" panose="020B0503020204020204" pitchFamily="34" charset="-122"/>
                <a:ea typeface="Microsoft YaHei UI" panose="020B0503020204020204" pitchFamily="34" charset="-122"/>
              </a:rPr>
              <a:t>(</a:t>
            </a:r>
            <a:r>
              <a:rPr lang="en-US" altLang="zh-CN" dirty="0" smtClean="0">
                <a:latin typeface="Microsoft YaHei UI" panose="020B0503020204020204" pitchFamily="34" charset="-122"/>
                <a:ea typeface="Microsoft YaHei UI" panose="020B0503020204020204" pitchFamily="34" charset="-122"/>
              </a:rPr>
              <a:t>Bake</a:t>
            </a:r>
            <a:r>
              <a:rPr lang="en-US" altLang="ja-JP" dirty="0" smtClean="0">
                <a:latin typeface="Microsoft YaHei UI" panose="020B0503020204020204" pitchFamily="34" charset="-122"/>
                <a:ea typeface="Microsoft YaHei UI" panose="020B0503020204020204" pitchFamily="34" charset="-122"/>
              </a:rPr>
              <a:t>)</a:t>
            </a:r>
            <a:r>
              <a:rPr lang="zh-CN" altLang="en-US" dirty="0" smtClean="0">
                <a:latin typeface="Microsoft YaHei UI" panose="020B0503020204020204" pitchFamily="34" charset="-122"/>
                <a:ea typeface="Microsoft YaHei UI" panose="020B0503020204020204" pitchFamily="34" charset="-122"/>
              </a:rPr>
              <a:t>很费时间</a:t>
            </a:r>
            <a:r>
              <a:rPr lang="ja-JP" altLang="en-US" dirty="0" smtClean="0">
                <a:latin typeface="Microsoft YaHei UI" panose="020B0503020204020204" pitchFamily="34" charset="-122"/>
                <a:ea typeface="Microsoft YaHei UI" panose="020B0503020204020204" pitchFamily="34" charset="-122"/>
              </a:rPr>
              <a:t>！</a:t>
            </a:r>
            <a:endParaRPr lang="en-US" altLang="ja-JP" dirty="0" smtClean="0">
              <a:latin typeface="Microsoft YaHei UI" panose="020B0503020204020204" pitchFamily="34" charset="-122"/>
              <a:ea typeface="Microsoft YaHei UI" panose="020B0503020204020204" pitchFamily="34" charset="-122"/>
            </a:endParaRPr>
          </a:p>
          <a:p>
            <a:endParaRPr kumimoji="1" lang="ja-JP" altLang="en-US" dirty="0">
              <a:latin typeface="Microsoft YaHei UI" panose="020B0503020204020204" pitchFamily="34" charset="-122"/>
              <a:ea typeface="Microsoft YaHei UI" panose="020B0503020204020204" pitchFamily="34" charset="-122"/>
            </a:endParaRPr>
          </a:p>
        </p:txBody>
      </p:sp>
      <p:sp>
        <p:nvSpPr>
          <p:cNvPr id="5" name="スライド番号プレースホルダ 4"/>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13</a:t>
            </a:fld>
            <a:endParaRPr lang="ja-JP" altLang="en-US">
              <a:latin typeface="Microsoft YaHei UI" panose="020B0503020204020204" pitchFamily="34" charset="-122"/>
              <a:ea typeface="Microsoft YaHei UI" panose="020B0503020204020204" pitchFamily="34" charset="-122"/>
            </a:endParaRPr>
          </a:p>
        </p:txBody>
      </p:sp>
      <p:sp>
        <p:nvSpPr>
          <p:cNvPr id="6" name="フッター プレースホルダ 5"/>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zh-CN" dirty="0" smtClean="0">
                <a:latin typeface="Microsoft YaHei UI" panose="020B0503020204020204" pitchFamily="34" charset="-122"/>
                <a:ea typeface="Microsoft YaHei UI" panose="020B0503020204020204" pitchFamily="34" charset="-122"/>
              </a:rPr>
              <a:t>Light Map</a:t>
            </a:r>
            <a:r>
              <a:rPr kumimoji="1" lang="zh-CN" altLang="en-US" dirty="0" smtClean="0">
                <a:latin typeface="Microsoft YaHei UI" panose="020B0503020204020204" pitchFamily="34" charset="-122"/>
                <a:ea typeface="Microsoft YaHei UI" panose="020B0503020204020204" pitchFamily="34" charset="-122"/>
              </a:rPr>
              <a:t>的制作方法</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把进入</a:t>
            </a:r>
            <a:r>
              <a:rPr kumimoji="1" lang="en-US" altLang="zh-CN" dirty="0" smtClean="0">
                <a:latin typeface="Microsoft YaHei UI" panose="020B0503020204020204" pitchFamily="34" charset="-122"/>
                <a:ea typeface="Microsoft YaHei UI" panose="020B0503020204020204" pitchFamily="34" charset="-122"/>
              </a:rPr>
              <a:t>Texel</a:t>
            </a:r>
            <a:r>
              <a:rPr kumimoji="1" lang="zh-CN" altLang="en-US" dirty="0" smtClean="0">
                <a:latin typeface="Microsoft YaHei UI" panose="020B0503020204020204" pitchFamily="34" charset="-122"/>
                <a:ea typeface="Microsoft YaHei UI" panose="020B0503020204020204" pitchFamily="34" charset="-122"/>
              </a:rPr>
              <a:t>的光聚集起来</a:t>
            </a:r>
            <a:endParaRPr kumimoji="1" lang="ja-JP" altLang="en-US" dirty="0">
              <a:latin typeface="Microsoft YaHei UI" panose="020B0503020204020204" pitchFamily="34" charset="-122"/>
              <a:ea typeface="Microsoft YaHei UI" panose="020B0503020204020204" pitchFamily="34" charset="-122"/>
            </a:endParaRPr>
          </a:p>
        </p:txBody>
      </p:sp>
      <p:sp>
        <p:nvSpPr>
          <p:cNvPr id="5" name="正方形/長方形 4"/>
          <p:cNvSpPr/>
          <p:nvPr/>
        </p:nvSpPr>
        <p:spPr>
          <a:xfrm>
            <a:off x="3253394" y="3685309"/>
            <a:ext cx="568036" cy="2216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6" name="正方形/長方形 5"/>
          <p:cNvSpPr/>
          <p:nvPr/>
        </p:nvSpPr>
        <p:spPr>
          <a:xfrm>
            <a:off x="1480013" y="4627417"/>
            <a:ext cx="1080654" cy="1288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4" name="フレーム 3"/>
          <p:cNvSpPr/>
          <p:nvPr/>
        </p:nvSpPr>
        <p:spPr>
          <a:xfrm>
            <a:off x="773430" y="1953491"/>
            <a:ext cx="3671455" cy="4003964"/>
          </a:xfrm>
          <a:prstGeom prst="frame">
            <a:avLst>
              <a:gd name="adj1" fmla="val 23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icrosoft YaHei UI" panose="020B0503020204020204" pitchFamily="34" charset="-122"/>
              <a:ea typeface="Microsoft YaHei UI" panose="020B0503020204020204" pitchFamily="34" charset="-122"/>
            </a:endParaRPr>
          </a:p>
        </p:txBody>
      </p:sp>
      <p:cxnSp>
        <p:nvCxnSpPr>
          <p:cNvPr id="18" name="直線矢印コネクタ 17"/>
          <p:cNvCxnSpPr/>
          <p:nvPr/>
        </p:nvCxnSpPr>
        <p:spPr>
          <a:xfrm flipV="1">
            <a:off x="2194560" y="4343400"/>
            <a:ext cx="1062990" cy="262890"/>
          </a:xfrm>
          <a:prstGeom prst="straightConnector1">
            <a:avLst/>
          </a:prstGeom>
          <a:ln w="63500">
            <a:solidFill>
              <a:srgbClr val="FFC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38" idx="1"/>
          </p:cNvCxnSpPr>
          <p:nvPr/>
        </p:nvCxnSpPr>
        <p:spPr>
          <a:xfrm rot="10800000" flipH="1">
            <a:off x="2114550" y="2674620"/>
            <a:ext cx="2228850" cy="1905718"/>
          </a:xfrm>
          <a:prstGeom prst="straightConnector1">
            <a:avLst/>
          </a:prstGeom>
          <a:ln w="63500">
            <a:solidFill>
              <a:srgbClr val="FFC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38" idx="1"/>
          </p:cNvCxnSpPr>
          <p:nvPr/>
        </p:nvCxnSpPr>
        <p:spPr>
          <a:xfrm rot="10800000" flipH="1">
            <a:off x="2114550" y="2034540"/>
            <a:ext cx="1554480" cy="2545798"/>
          </a:xfrm>
          <a:prstGeom prst="straightConnector1">
            <a:avLst/>
          </a:prstGeom>
          <a:ln w="63500">
            <a:solidFill>
              <a:srgbClr val="FFC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rot="5400000" flipH="1" flipV="1">
            <a:off x="965835" y="3297555"/>
            <a:ext cx="2514600" cy="57150"/>
          </a:xfrm>
          <a:prstGeom prst="straightConnector1">
            <a:avLst/>
          </a:prstGeom>
          <a:ln w="63500">
            <a:solidFill>
              <a:srgbClr val="FFC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rot="16200000" flipV="1">
            <a:off x="302968" y="2703268"/>
            <a:ext cx="2541218" cy="1196246"/>
          </a:xfrm>
          <a:prstGeom prst="straightConnector1">
            <a:avLst/>
          </a:prstGeom>
          <a:ln w="63500">
            <a:solidFill>
              <a:srgbClr val="FFC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rot="16200000" flipV="1">
            <a:off x="845820" y="3257550"/>
            <a:ext cx="1325880" cy="1280160"/>
          </a:xfrm>
          <a:prstGeom prst="straightConnector1">
            <a:avLst/>
          </a:prstGeom>
          <a:ln w="63500">
            <a:solidFill>
              <a:srgbClr val="FFC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rot="10800000">
            <a:off x="880110" y="4171950"/>
            <a:ext cx="1280160" cy="411480"/>
          </a:xfrm>
          <a:prstGeom prst="straightConnector1">
            <a:avLst/>
          </a:prstGeom>
          <a:ln w="63500">
            <a:solidFill>
              <a:srgbClr val="FFC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8" name="星 5 37"/>
          <p:cNvSpPr/>
          <p:nvPr/>
        </p:nvSpPr>
        <p:spPr>
          <a:xfrm>
            <a:off x="2114550" y="4514850"/>
            <a:ext cx="171450" cy="17145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grpSp>
        <p:nvGrpSpPr>
          <p:cNvPr id="78" name="グループ化 77"/>
          <p:cNvGrpSpPr/>
          <p:nvPr/>
        </p:nvGrpSpPr>
        <p:grpSpPr>
          <a:xfrm>
            <a:off x="815340" y="2042186"/>
            <a:ext cx="3516630" cy="3592804"/>
            <a:chOff x="803910" y="2042186"/>
            <a:chExt cx="3516630" cy="3592804"/>
          </a:xfrm>
        </p:grpSpPr>
        <p:grpSp>
          <p:nvGrpSpPr>
            <p:cNvPr id="52" name="グループ化 51"/>
            <p:cNvGrpSpPr/>
            <p:nvPr/>
          </p:nvGrpSpPr>
          <p:grpSpPr>
            <a:xfrm rot="5400000">
              <a:off x="796316" y="2110766"/>
              <a:ext cx="3592804" cy="3455644"/>
              <a:chOff x="3489960" y="2137436"/>
              <a:chExt cx="3592804" cy="3455644"/>
            </a:xfrm>
          </p:grpSpPr>
          <p:cxnSp>
            <p:nvCxnSpPr>
              <p:cNvPr id="45" name="直線矢印コネクタ 44"/>
              <p:cNvCxnSpPr/>
              <p:nvPr/>
            </p:nvCxnSpPr>
            <p:spPr>
              <a:xfrm rot="10800000" flipH="1">
                <a:off x="4781550" y="4994936"/>
                <a:ext cx="2301214" cy="598144"/>
              </a:xfrm>
              <a:prstGeom prst="straightConnector1">
                <a:avLst/>
              </a:prstGeom>
              <a:ln w="63500">
                <a:solidFill>
                  <a:srgbClr val="FFC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endCxn id="6" idx="0"/>
              </p:cNvCxnSpPr>
              <p:nvPr/>
            </p:nvCxnSpPr>
            <p:spPr>
              <a:xfrm rot="10800000" flipH="1">
                <a:off x="4735880" y="4437636"/>
                <a:ext cx="1339361" cy="1140922"/>
              </a:xfrm>
              <a:prstGeom prst="straightConnector1">
                <a:avLst/>
              </a:prstGeom>
              <a:ln w="63500">
                <a:solidFill>
                  <a:srgbClr val="FFC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rot="16200000">
                <a:off x="4268746" y="3724660"/>
                <a:ext cx="2332412" cy="1398244"/>
              </a:xfrm>
              <a:prstGeom prst="straightConnector1">
                <a:avLst/>
              </a:prstGeom>
              <a:ln w="63500">
                <a:solidFill>
                  <a:srgbClr val="FFC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p:nvPr/>
            </p:nvCxnSpPr>
            <p:spPr>
              <a:xfrm rot="16200000">
                <a:off x="3112770" y="3840506"/>
                <a:ext cx="3455644" cy="49504"/>
              </a:xfrm>
              <a:prstGeom prst="straightConnector1">
                <a:avLst/>
              </a:prstGeom>
              <a:ln w="63500">
                <a:solidFill>
                  <a:srgbClr val="FFC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rot="16200000" flipV="1">
                <a:off x="2821305" y="3609975"/>
                <a:ext cx="2678404" cy="1264946"/>
              </a:xfrm>
              <a:prstGeom prst="straightConnector1">
                <a:avLst/>
              </a:prstGeom>
              <a:ln w="63500">
                <a:solidFill>
                  <a:srgbClr val="FFC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rot="16200000" flipV="1">
                <a:off x="3467100" y="4267200"/>
                <a:ext cx="1325880" cy="1280160"/>
              </a:xfrm>
              <a:prstGeom prst="straightConnector1">
                <a:avLst/>
              </a:prstGeom>
              <a:ln w="63500">
                <a:solidFill>
                  <a:srgbClr val="FFC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rot="10800000">
                <a:off x="3501390" y="5181600"/>
                <a:ext cx="1280160" cy="411480"/>
              </a:xfrm>
              <a:prstGeom prst="straightConnector1">
                <a:avLst/>
              </a:prstGeom>
              <a:ln w="63500">
                <a:solidFill>
                  <a:srgbClr val="FFC000"/>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77" name="星 5 76"/>
            <p:cNvSpPr/>
            <p:nvPr/>
          </p:nvSpPr>
          <p:spPr>
            <a:xfrm>
              <a:off x="803910" y="3227070"/>
              <a:ext cx="171450" cy="17145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grpSp>
      <p:grpSp>
        <p:nvGrpSpPr>
          <p:cNvPr id="80" name="グループ化 79"/>
          <p:cNvGrpSpPr/>
          <p:nvPr/>
        </p:nvGrpSpPr>
        <p:grpSpPr>
          <a:xfrm>
            <a:off x="857251" y="1962150"/>
            <a:ext cx="3520439" cy="2644140"/>
            <a:chOff x="845821" y="1962150"/>
            <a:chExt cx="3520439" cy="2644140"/>
          </a:xfrm>
        </p:grpSpPr>
        <p:grpSp>
          <p:nvGrpSpPr>
            <p:cNvPr id="58" name="グループ化 57"/>
            <p:cNvGrpSpPr/>
            <p:nvPr/>
          </p:nvGrpSpPr>
          <p:grpSpPr>
            <a:xfrm rot="10800000">
              <a:off x="845821" y="2034564"/>
              <a:ext cx="3520439" cy="2571726"/>
              <a:chOff x="3939540" y="3021356"/>
              <a:chExt cx="3520439" cy="2571726"/>
            </a:xfrm>
          </p:grpSpPr>
          <p:cxnSp>
            <p:nvCxnSpPr>
              <p:cNvPr id="59" name="直線矢印コネクタ 58"/>
              <p:cNvCxnSpPr/>
              <p:nvPr/>
            </p:nvCxnSpPr>
            <p:spPr>
              <a:xfrm flipV="1">
                <a:off x="4796790" y="4964456"/>
                <a:ext cx="2651760" cy="594360"/>
              </a:xfrm>
              <a:prstGeom prst="straightConnector1">
                <a:avLst/>
              </a:prstGeom>
              <a:ln w="63500">
                <a:solidFill>
                  <a:srgbClr val="FFC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flipV="1">
                <a:off x="4735828" y="3192806"/>
                <a:ext cx="2724151" cy="2397182"/>
              </a:xfrm>
              <a:prstGeom prst="straightConnector1">
                <a:avLst/>
              </a:prstGeom>
              <a:ln w="63500">
                <a:solidFill>
                  <a:srgbClr val="FFC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rot="16200000">
                <a:off x="4299239" y="3457947"/>
                <a:ext cx="2568632" cy="1695450"/>
              </a:xfrm>
              <a:prstGeom prst="straightConnector1">
                <a:avLst/>
              </a:prstGeom>
              <a:ln w="63500">
                <a:solidFill>
                  <a:srgbClr val="FFC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endCxn id="5" idx="0"/>
              </p:cNvCxnSpPr>
              <p:nvPr/>
            </p:nvCxnSpPr>
            <p:spPr>
              <a:xfrm rot="5400000" flipH="1">
                <a:off x="3955312" y="4755414"/>
                <a:ext cx="1650744" cy="24591"/>
              </a:xfrm>
              <a:prstGeom prst="straightConnector1">
                <a:avLst/>
              </a:prstGeom>
              <a:ln w="63500">
                <a:solidFill>
                  <a:srgbClr val="FFC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rot="5400000" flipH="1">
                <a:off x="3486163" y="4274833"/>
                <a:ext cx="1783054" cy="830580"/>
              </a:xfrm>
              <a:prstGeom prst="straightConnector1">
                <a:avLst/>
              </a:prstGeom>
              <a:ln w="63500">
                <a:solidFill>
                  <a:srgbClr val="FFC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rot="5400000" flipH="1">
                <a:off x="3926218" y="4726318"/>
                <a:ext cx="857224" cy="830580"/>
              </a:xfrm>
              <a:prstGeom prst="straightConnector1">
                <a:avLst/>
              </a:prstGeom>
              <a:ln w="63500">
                <a:solidFill>
                  <a:srgbClr val="FFC000"/>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rot="10800000">
                <a:off x="3973830" y="5330216"/>
                <a:ext cx="807720" cy="262864"/>
              </a:xfrm>
              <a:prstGeom prst="straightConnector1">
                <a:avLst/>
              </a:prstGeom>
              <a:ln w="63500">
                <a:solidFill>
                  <a:srgbClr val="FFC000"/>
                </a:solidFill>
                <a:headEnd type="arrow"/>
                <a:tailEnd type="none"/>
              </a:ln>
            </p:spPr>
            <p:style>
              <a:lnRef idx="1">
                <a:schemeClr val="accent1"/>
              </a:lnRef>
              <a:fillRef idx="0">
                <a:schemeClr val="accent1"/>
              </a:fillRef>
              <a:effectRef idx="0">
                <a:schemeClr val="accent1"/>
              </a:effectRef>
              <a:fontRef idx="minor">
                <a:schemeClr val="tx1"/>
              </a:fontRef>
            </p:style>
          </p:cxnSp>
        </p:grpSp>
        <p:sp>
          <p:nvSpPr>
            <p:cNvPr id="79" name="星 5 78"/>
            <p:cNvSpPr/>
            <p:nvPr/>
          </p:nvSpPr>
          <p:spPr>
            <a:xfrm>
              <a:off x="3413760" y="1962150"/>
              <a:ext cx="171450" cy="17145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grpSp>
      <p:sp>
        <p:nvSpPr>
          <p:cNvPr id="35" name="スライド番号プレースホルダ 34"/>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14</a:t>
            </a:fld>
            <a:endParaRPr lang="ja-JP" altLang="en-US">
              <a:latin typeface="Microsoft YaHei UI" panose="020B0503020204020204" pitchFamily="34" charset="-122"/>
              <a:ea typeface="Microsoft YaHei UI" panose="020B0503020204020204" pitchFamily="34" charset="-122"/>
            </a:endParaRPr>
          </a:p>
        </p:txBody>
      </p:sp>
      <p:sp>
        <p:nvSpPr>
          <p:cNvPr id="36" name="フッター プレースホルダ 35"/>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
        <p:nvSpPr>
          <p:cNvPr id="66" name="テキスト ボックス 65"/>
          <p:cNvSpPr txBox="1"/>
          <p:nvPr/>
        </p:nvSpPr>
        <p:spPr>
          <a:xfrm>
            <a:off x="5183151" y="1923969"/>
            <a:ext cx="2339102" cy="830997"/>
          </a:xfrm>
          <a:prstGeom prst="rect">
            <a:avLst/>
          </a:prstGeom>
          <a:solidFill>
            <a:srgbClr val="0070C0">
              <a:alpha val="31000"/>
            </a:srgbClr>
          </a:solidFill>
        </p:spPr>
        <p:txBody>
          <a:bodyPr wrap="none" rtlCol="0">
            <a:spAutoFit/>
          </a:bodyPr>
          <a:lstStyle/>
          <a:p>
            <a:r>
              <a:rPr kumimoji="1" lang="zh-CN" altLang="en-US" sz="2400" dirty="0" smtClean="0">
                <a:latin typeface="Microsoft YaHei UI" panose="020B0503020204020204" pitchFamily="34" charset="-122"/>
                <a:ea typeface="Microsoft YaHei UI" panose="020B0503020204020204" pitchFamily="34" charset="-122"/>
              </a:rPr>
              <a:t>全部的模型都有</a:t>
            </a:r>
          </a:p>
          <a:p>
            <a:r>
              <a:rPr kumimoji="1" lang="en-US" altLang="zh-CN" sz="2400" dirty="0" smtClean="0">
                <a:latin typeface="Microsoft YaHei UI" panose="020B0503020204020204" pitchFamily="34" charset="-122"/>
                <a:ea typeface="Microsoft YaHei UI" panose="020B0503020204020204" pitchFamily="34" charset="-122"/>
              </a:rPr>
              <a:t>Light Map</a:t>
            </a:r>
            <a:endParaRPr kumimoji="1" lang="ja-JP" altLang="en-US" sz="2400" dirty="0">
              <a:latin typeface="Microsoft YaHei UI" panose="020B0503020204020204" pitchFamily="34" charset="-122"/>
              <a:ea typeface="Microsoft YaHei UI" panose="020B0503020204020204" pitchFamily="34" charset="-122"/>
            </a:endParaRPr>
          </a:p>
        </p:txBody>
      </p:sp>
      <p:pic>
        <p:nvPicPr>
          <p:cNvPr id="49155" name="Picture 3" descr="E:\bunbackup\conference\CEDEC2012\presentation\pp\material\cornel.bmp"/>
          <p:cNvPicPr>
            <a:picLocks noChangeAspect="1" noChangeArrowheads="1"/>
          </p:cNvPicPr>
          <p:nvPr/>
        </p:nvPicPr>
        <p:blipFill>
          <a:blip r:embed="rId3"/>
          <a:srcRect/>
          <a:stretch>
            <a:fillRect/>
          </a:stretch>
        </p:blipFill>
        <p:spPr bwMode="auto">
          <a:xfrm>
            <a:off x="5079135" y="2881745"/>
            <a:ext cx="3528563" cy="325956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right)">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up)">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up)">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left)">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18"/>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21"/>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23"/>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26"/>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8"/>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30"/>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32"/>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38"/>
                                        </p:tgtEl>
                                        <p:attrNameLst>
                                          <p:attrName>style.visibility</p:attrName>
                                        </p:attrNameLst>
                                      </p:cBhvr>
                                      <p:to>
                                        <p:strVal val="hidden"/>
                                      </p:to>
                                    </p:set>
                                  </p:childTnLst>
                                </p:cTn>
                              </p:par>
                              <p:par>
                                <p:cTn id="60" presetID="22" presetClass="entr" presetSubtype="2" fill="hold" nodeType="withEffect">
                                  <p:stCondLst>
                                    <p:cond delay="0"/>
                                  </p:stCondLst>
                                  <p:childTnLst>
                                    <p:set>
                                      <p:cBhvr>
                                        <p:cTn id="61" dur="1" fill="hold">
                                          <p:stCondLst>
                                            <p:cond delay="0"/>
                                          </p:stCondLst>
                                        </p:cTn>
                                        <p:tgtEl>
                                          <p:spTgt spid="78"/>
                                        </p:tgtEl>
                                        <p:attrNameLst>
                                          <p:attrName>style.visibility</p:attrName>
                                        </p:attrNameLst>
                                      </p:cBhvr>
                                      <p:to>
                                        <p:strVal val="visible"/>
                                      </p:to>
                                    </p:set>
                                    <p:animEffect transition="in" filter="wipe(right)">
                                      <p:cBhvr>
                                        <p:cTn id="62" dur="500"/>
                                        <p:tgtEl>
                                          <p:spTgt spid="7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78"/>
                                        </p:tgtEl>
                                        <p:attrNameLst>
                                          <p:attrName>style.visibility</p:attrName>
                                        </p:attrNameLst>
                                      </p:cBhvr>
                                      <p:to>
                                        <p:strVal val="hidden"/>
                                      </p:to>
                                    </p:set>
                                  </p:childTnLst>
                                </p:cTn>
                              </p:par>
                              <p:par>
                                <p:cTn id="67" presetID="22" presetClass="entr" presetSubtype="4" fill="hold" nodeType="withEffect">
                                  <p:stCondLst>
                                    <p:cond delay="0"/>
                                  </p:stCondLst>
                                  <p:childTnLst>
                                    <p:set>
                                      <p:cBhvr>
                                        <p:cTn id="68" dur="1" fill="hold">
                                          <p:stCondLst>
                                            <p:cond delay="0"/>
                                          </p:stCondLst>
                                        </p:cTn>
                                        <p:tgtEl>
                                          <p:spTgt spid="80"/>
                                        </p:tgtEl>
                                        <p:attrNameLst>
                                          <p:attrName>style.visibility</p:attrName>
                                        </p:attrNameLst>
                                      </p:cBhvr>
                                      <p:to>
                                        <p:strVal val="visible"/>
                                      </p:to>
                                    </p:set>
                                    <p:animEffect transition="in" filter="wipe(down)">
                                      <p:cBhvr>
                                        <p:cTn id="6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zh-CN" dirty="0" smtClean="0">
                <a:latin typeface="Microsoft YaHei UI" panose="020B0503020204020204" pitchFamily="34" charset="-122"/>
                <a:ea typeface="Microsoft YaHei UI" panose="020B0503020204020204" pitchFamily="34" charset="-122"/>
              </a:rPr>
              <a:t>Rendering</a:t>
            </a:r>
            <a:r>
              <a:rPr kumimoji="1" lang="ja-JP" altLang="en-US" dirty="0" smtClean="0">
                <a:latin typeface="Microsoft YaHei UI" panose="020B0503020204020204" pitchFamily="34" charset="-122"/>
                <a:ea typeface="Microsoft YaHei UI" panose="020B0503020204020204" pitchFamily="34" charset="-122"/>
              </a:rPr>
              <a:t>方程式</a:t>
            </a:r>
            <a:endParaRPr kumimoji="1" lang="ja-JP" altLang="en-US" dirty="0">
              <a:latin typeface="Microsoft YaHei UI" panose="020B0503020204020204" pitchFamily="34" charset="-122"/>
              <a:ea typeface="Microsoft YaHei UI" panose="020B0503020204020204" pitchFamily="34" charset="-122"/>
            </a:endParaRPr>
          </a:p>
        </p:txBody>
      </p:sp>
      <p:graphicFrame>
        <p:nvGraphicFramePr>
          <p:cNvPr id="1027" name="コンテンツ プレースホルダ 3"/>
          <p:cNvGraphicFramePr>
            <a:graphicFrameLocks noChangeAspect="1"/>
          </p:cNvGraphicFramePr>
          <p:nvPr>
            <p:extLst>
              <p:ext uri="{D42A27DB-BD31-4B8C-83A1-F6EECF244321}">
                <p14:modId xmlns:p14="http://schemas.microsoft.com/office/powerpoint/2010/main" val="4118982036"/>
              </p:ext>
            </p:extLst>
          </p:nvPr>
        </p:nvGraphicFramePr>
        <p:xfrm>
          <a:off x="616527" y="1914236"/>
          <a:ext cx="7994650" cy="871538"/>
        </p:xfrm>
        <a:graphic>
          <a:graphicData uri="http://schemas.openxmlformats.org/presentationml/2006/ole">
            <mc:AlternateContent xmlns:mc="http://schemas.openxmlformats.org/markup-compatibility/2006">
              <mc:Choice xmlns:v="urn:schemas-microsoft-com:vml" Requires="v">
                <p:oleObj spid="_x0000_s106937" name="数式" r:id="rId4" imgW="2679480" imgH="291960" progId="Equation.3">
                  <p:embed/>
                </p:oleObj>
              </mc:Choice>
              <mc:Fallback>
                <p:oleObj name="数式" r:id="rId4" imgW="2679480" imgH="29196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527" y="1914236"/>
                        <a:ext cx="7994650" cy="87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コンテンツ プレースホルダ 5"/>
          <p:cNvSpPr>
            <a:spLocks noGrp="1"/>
          </p:cNvSpPr>
          <p:nvPr>
            <p:ph idx="1"/>
          </p:nvPr>
        </p:nvSpPr>
        <p:spPr/>
        <p:txBody>
          <a:bodyPr/>
          <a:lstStyle/>
          <a:p>
            <a:endParaRPr kumimoji="1" lang="en-US" altLang="ja-JP" dirty="0" smtClean="0">
              <a:latin typeface="Microsoft YaHei UI" panose="020B0503020204020204" pitchFamily="34" charset="-122"/>
              <a:ea typeface="Microsoft YaHei UI" panose="020B0503020204020204" pitchFamily="34" charset="-122"/>
            </a:endParaRPr>
          </a:p>
          <a:p>
            <a:endParaRPr kumimoji="1" lang="ja-JP" altLang="en-US" dirty="0">
              <a:latin typeface="Microsoft YaHei UI" panose="020B0503020204020204" pitchFamily="34" charset="-122"/>
              <a:ea typeface="Microsoft YaHei UI" panose="020B0503020204020204" pitchFamily="34" charset="-122"/>
            </a:endParaRPr>
          </a:p>
        </p:txBody>
      </p:sp>
      <p:cxnSp>
        <p:nvCxnSpPr>
          <p:cNvPr id="7" name="直線コネクタ 6"/>
          <p:cNvCxnSpPr/>
          <p:nvPr/>
        </p:nvCxnSpPr>
        <p:spPr>
          <a:xfrm flipV="1">
            <a:off x="720090" y="2811780"/>
            <a:ext cx="1588770" cy="2286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800100" y="2857500"/>
            <a:ext cx="1565910" cy="369332"/>
          </a:xfrm>
          <a:prstGeom prst="rect">
            <a:avLst/>
          </a:prstGeom>
          <a:noFill/>
        </p:spPr>
        <p:txBody>
          <a:bodyPr wrap="square" rtlCol="0">
            <a:spAutoFit/>
          </a:bodyPr>
          <a:lstStyle/>
          <a:p>
            <a:r>
              <a:rPr kumimoji="1" lang="ja-JP" altLang="en-US" dirty="0" smtClean="0">
                <a:latin typeface="Microsoft YaHei UI" panose="020B0503020204020204" pitchFamily="34" charset="-122"/>
                <a:ea typeface="Microsoft YaHei UI" panose="020B0503020204020204" pitchFamily="34" charset="-122"/>
              </a:rPr>
              <a:t>出</a:t>
            </a:r>
            <a:r>
              <a:rPr kumimoji="1" lang="zh-CN" altLang="en-US" dirty="0" smtClean="0">
                <a:latin typeface="Microsoft YaHei UI" panose="020B0503020204020204" pitchFamily="34" charset="-122"/>
                <a:ea typeface="Microsoft YaHei UI" panose="020B0503020204020204" pitchFamily="34" charset="-122"/>
              </a:rPr>
              <a:t>射</a:t>
            </a:r>
            <a:r>
              <a:rPr kumimoji="1" lang="ja-JP" altLang="en-US" dirty="0" smtClean="0">
                <a:latin typeface="Microsoft YaHei UI" panose="020B0503020204020204" pitchFamily="34" charset="-122"/>
                <a:ea typeface="Microsoft YaHei UI" panose="020B0503020204020204" pitchFamily="34" charset="-122"/>
              </a:rPr>
              <a:t>光</a:t>
            </a:r>
            <a:endParaRPr kumimoji="1" lang="ja-JP" altLang="en-US" dirty="0">
              <a:latin typeface="Microsoft YaHei UI" panose="020B0503020204020204" pitchFamily="34" charset="-122"/>
              <a:ea typeface="Microsoft YaHei UI" panose="020B0503020204020204" pitchFamily="34" charset="-122"/>
            </a:endParaRPr>
          </a:p>
        </p:txBody>
      </p:sp>
      <p:cxnSp>
        <p:nvCxnSpPr>
          <p:cNvPr id="9" name="直線コネクタ 8"/>
          <p:cNvCxnSpPr/>
          <p:nvPr/>
        </p:nvCxnSpPr>
        <p:spPr>
          <a:xfrm flipV="1">
            <a:off x="3486150" y="2788920"/>
            <a:ext cx="1497330" cy="2286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3726180" y="2880360"/>
            <a:ext cx="1451610" cy="369332"/>
          </a:xfrm>
          <a:prstGeom prst="rect">
            <a:avLst/>
          </a:prstGeom>
          <a:noFill/>
        </p:spPr>
        <p:txBody>
          <a:bodyPr wrap="square" rtlCol="0">
            <a:spAutoFit/>
          </a:bodyPr>
          <a:lstStyle/>
          <a:p>
            <a:r>
              <a:rPr kumimoji="1" lang="en-US" altLang="ja-JP" dirty="0" smtClean="0">
                <a:latin typeface="Microsoft YaHei UI" panose="020B0503020204020204" pitchFamily="34" charset="-122"/>
                <a:ea typeface="Microsoft YaHei UI" panose="020B0503020204020204" pitchFamily="34" charset="-122"/>
              </a:rPr>
              <a:t>BRDF</a:t>
            </a:r>
            <a:endParaRPr kumimoji="1" lang="ja-JP" altLang="en-US" dirty="0">
              <a:latin typeface="Microsoft YaHei UI" panose="020B0503020204020204" pitchFamily="34" charset="-122"/>
              <a:ea typeface="Microsoft YaHei UI" panose="020B0503020204020204" pitchFamily="34" charset="-122"/>
            </a:endParaRPr>
          </a:p>
        </p:txBody>
      </p:sp>
      <p:cxnSp>
        <p:nvCxnSpPr>
          <p:cNvPr id="13" name="直線コネクタ 12"/>
          <p:cNvCxnSpPr/>
          <p:nvPr/>
        </p:nvCxnSpPr>
        <p:spPr>
          <a:xfrm flipV="1">
            <a:off x="5566410" y="2781300"/>
            <a:ext cx="1386840" cy="190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5669280" y="2868930"/>
            <a:ext cx="1417320" cy="369332"/>
          </a:xfrm>
          <a:prstGeom prst="rect">
            <a:avLst/>
          </a:prstGeom>
          <a:noFill/>
        </p:spPr>
        <p:txBody>
          <a:bodyPr wrap="square" rtlCol="0">
            <a:spAutoFit/>
          </a:bodyPr>
          <a:lstStyle/>
          <a:p>
            <a:r>
              <a:rPr kumimoji="1" lang="ja-JP" altLang="en-US" dirty="0" smtClean="0">
                <a:latin typeface="Microsoft YaHei UI" panose="020B0503020204020204" pitchFamily="34" charset="-122"/>
                <a:ea typeface="Microsoft YaHei UI" panose="020B0503020204020204" pitchFamily="34" charset="-122"/>
              </a:rPr>
              <a:t>入</a:t>
            </a:r>
            <a:r>
              <a:rPr kumimoji="1" lang="zh-CN" altLang="en-US" dirty="0" smtClean="0">
                <a:latin typeface="Microsoft YaHei UI" panose="020B0503020204020204" pitchFamily="34" charset="-122"/>
                <a:ea typeface="Microsoft YaHei UI" panose="020B0503020204020204" pitchFamily="34" charset="-122"/>
              </a:rPr>
              <a:t>射</a:t>
            </a:r>
            <a:r>
              <a:rPr kumimoji="1" lang="ja-JP" altLang="en-US" dirty="0" smtClean="0">
                <a:latin typeface="Microsoft YaHei UI" panose="020B0503020204020204" pitchFamily="34" charset="-122"/>
                <a:ea typeface="Microsoft YaHei UI" panose="020B0503020204020204" pitchFamily="34" charset="-122"/>
              </a:rPr>
              <a:t>光</a:t>
            </a:r>
            <a:endParaRPr kumimoji="1" lang="ja-JP" altLang="en-US" dirty="0">
              <a:latin typeface="Microsoft YaHei UI" panose="020B0503020204020204" pitchFamily="34" charset="-122"/>
              <a:ea typeface="Microsoft YaHei UI" panose="020B0503020204020204" pitchFamily="34" charset="-122"/>
            </a:endParaRPr>
          </a:p>
        </p:txBody>
      </p:sp>
      <p:cxnSp>
        <p:nvCxnSpPr>
          <p:cNvPr id="20" name="直線コネクタ 19"/>
          <p:cNvCxnSpPr/>
          <p:nvPr/>
        </p:nvCxnSpPr>
        <p:spPr>
          <a:xfrm>
            <a:off x="3303270" y="5623560"/>
            <a:ext cx="2354580" cy="1588"/>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3" name="スマイル 22"/>
          <p:cNvSpPr/>
          <p:nvPr/>
        </p:nvSpPr>
        <p:spPr>
          <a:xfrm>
            <a:off x="2228850" y="4178890"/>
            <a:ext cx="445770" cy="461690"/>
          </a:xfrm>
          <a:prstGeom prst="smileyFace">
            <a:avLst/>
          </a:prstGeom>
          <a:solidFill>
            <a:srgbClr val="FFFF00"/>
          </a:solidFill>
          <a:ln>
            <a:solidFill>
              <a:srgbClr val="B4C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cxnSp>
        <p:nvCxnSpPr>
          <p:cNvPr id="25" name="直線矢印コネクタ 24"/>
          <p:cNvCxnSpPr/>
          <p:nvPr/>
        </p:nvCxnSpPr>
        <p:spPr>
          <a:xfrm rot="10800000">
            <a:off x="3166110" y="4846320"/>
            <a:ext cx="1303020" cy="74295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28" name="Object 4"/>
          <p:cNvGraphicFramePr>
            <a:graphicFrameLocks noChangeAspect="1"/>
          </p:cNvGraphicFramePr>
          <p:nvPr>
            <p:extLst>
              <p:ext uri="{D42A27DB-BD31-4B8C-83A1-F6EECF244321}">
                <p14:modId xmlns:p14="http://schemas.microsoft.com/office/powerpoint/2010/main" val="531684438"/>
              </p:ext>
            </p:extLst>
          </p:nvPr>
        </p:nvGraphicFramePr>
        <p:xfrm>
          <a:off x="2800350" y="4538368"/>
          <a:ext cx="388938" cy="437810"/>
        </p:xfrm>
        <a:graphic>
          <a:graphicData uri="http://schemas.openxmlformats.org/presentationml/2006/ole">
            <mc:AlternateContent xmlns:mc="http://schemas.openxmlformats.org/markup-compatibility/2006">
              <mc:Choice xmlns:v="urn:schemas-microsoft-com:vml" Requires="v">
                <p:oleObj spid="_x0000_s106938" name="数式" r:id="rId6" imgW="203040" imgH="228600" progId="Equation.3">
                  <p:embed/>
                </p:oleObj>
              </mc:Choice>
              <mc:Fallback>
                <p:oleObj name="数式" r:id="rId6" imgW="203040" imgH="2286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0350" y="4538368"/>
                        <a:ext cx="388938" cy="4378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7" name="直線矢印コネクタ 26"/>
          <p:cNvCxnSpPr/>
          <p:nvPr/>
        </p:nvCxnSpPr>
        <p:spPr>
          <a:xfrm rot="16200000" flipV="1">
            <a:off x="3662521" y="4772819"/>
            <a:ext cx="1600994" cy="10636"/>
          </a:xfrm>
          <a:prstGeom prst="straightConnector1">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8" name="オブジェクト 27"/>
          <p:cNvGraphicFramePr>
            <a:graphicFrameLocks noChangeAspect="1"/>
          </p:cNvGraphicFramePr>
          <p:nvPr>
            <p:extLst>
              <p:ext uri="{D42A27DB-BD31-4B8C-83A1-F6EECF244321}">
                <p14:modId xmlns:p14="http://schemas.microsoft.com/office/powerpoint/2010/main" val="1994534178"/>
              </p:ext>
            </p:extLst>
          </p:nvPr>
        </p:nvGraphicFramePr>
        <p:xfrm>
          <a:off x="4260850" y="3524568"/>
          <a:ext cx="374650" cy="412750"/>
        </p:xfrm>
        <a:graphic>
          <a:graphicData uri="http://schemas.openxmlformats.org/presentationml/2006/ole">
            <mc:AlternateContent xmlns:mc="http://schemas.openxmlformats.org/markup-compatibility/2006">
              <mc:Choice xmlns:v="urn:schemas-microsoft-com:vml" Requires="v">
                <p:oleObj spid="_x0000_s106939" name="数式" r:id="rId8" imgW="126720" imgH="139680" progId="Equation.3">
                  <p:embed/>
                </p:oleObj>
              </mc:Choice>
              <mc:Fallback>
                <p:oleObj name="数式" r:id="rId8" imgW="126720" imgH="13968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0850" y="3524568"/>
                        <a:ext cx="37465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0" name="直線矢印コネクタ 29"/>
          <p:cNvCxnSpPr/>
          <p:nvPr/>
        </p:nvCxnSpPr>
        <p:spPr>
          <a:xfrm rot="5400000" flipH="1" flipV="1">
            <a:off x="4343400" y="4617720"/>
            <a:ext cx="1108710" cy="857250"/>
          </a:xfrm>
          <a:prstGeom prst="straightConnector1">
            <a:avLst/>
          </a:prstGeom>
          <a:ln w="254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1" name="円弧 30"/>
          <p:cNvSpPr/>
          <p:nvPr/>
        </p:nvSpPr>
        <p:spPr>
          <a:xfrm>
            <a:off x="4137660" y="5154930"/>
            <a:ext cx="662940" cy="731520"/>
          </a:xfrm>
          <a:prstGeom prst="arc">
            <a:avLst>
              <a:gd name="adj1" fmla="val 16200000"/>
              <a:gd name="adj2" fmla="val 187879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graphicFrame>
        <p:nvGraphicFramePr>
          <p:cNvPr id="1030" name="Object 6"/>
          <p:cNvGraphicFramePr>
            <a:graphicFrameLocks noChangeAspect="1"/>
          </p:cNvGraphicFramePr>
          <p:nvPr>
            <p:extLst>
              <p:ext uri="{D42A27DB-BD31-4B8C-83A1-F6EECF244321}">
                <p14:modId xmlns:p14="http://schemas.microsoft.com/office/powerpoint/2010/main" val="3493098833"/>
              </p:ext>
            </p:extLst>
          </p:nvPr>
        </p:nvGraphicFramePr>
        <p:xfrm>
          <a:off x="5346152" y="4090901"/>
          <a:ext cx="339725" cy="438150"/>
        </p:xfrm>
        <a:graphic>
          <a:graphicData uri="http://schemas.openxmlformats.org/presentationml/2006/ole">
            <mc:AlternateContent xmlns:mc="http://schemas.openxmlformats.org/markup-compatibility/2006">
              <mc:Choice xmlns:v="urn:schemas-microsoft-com:vml" Requires="v">
                <p:oleObj spid="_x0000_s106940" name="数式" r:id="rId10" imgW="177480" imgH="228600" progId="Equation.3">
                  <p:embed/>
                </p:oleObj>
              </mc:Choice>
              <mc:Fallback>
                <p:oleObj name="数式" r:id="rId10" imgW="177480" imgH="228600" progId="Equation.3">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46152" y="4090901"/>
                        <a:ext cx="3397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1" name="Object 7"/>
          <p:cNvGraphicFramePr>
            <a:graphicFrameLocks noChangeAspect="1"/>
          </p:cNvGraphicFramePr>
          <p:nvPr>
            <p:extLst>
              <p:ext uri="{D42A27DB-BD31-4B8C-83A1-F6EECF244321}">
                <p14:modId xmlns:p14="http://schemas.microsoft.com/office/powerpoint/2010/main" val="3292450194"/>
              </p:ext>
            </p:extLst>
          </p:nvPr>
        </p:nvGraphicFramePr>
        <p:xfrm>
          <a:off x="4566689" y="4785448"/>
          <a:ext cx="242888" cy="339725"/>
        </p:xfrm>
        <a:graphic>
          <a:graphicData uri="http://schemas.openxmlformats.org/presentationml/2006/ole">
            <mc:AlternateContent xmlns:mc="http://schemas.openxmlformats.org/markup-compatibility/2006">
              <mc:Choice xmlns:v="urn:schemas-microsoft-com:vml" Requires="v">
                <p:oleObj spid="_x0000_s106941" name="数式" r:id="rId12" imgW="126720" imgH="177480" progId="Equation.3">
                  <p:embed/>
                </p:oleObj>
              </mc:Choice>
              <mc:Fallback>
                <p:oleObj name="数式" r:id="rId12" imgW="126720" imgH="177480" progId="Equation.3">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6689" y="4785448"/>
                        <a:ext cx="242888"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2" name="Object 8"/>
          <p:cNvGraphicFramePr>
            <a:graphicFrameLocks noChangeAspect="1"/>
          </p:cNvGraphicFramePr>
          <p:nvPr>
            <p:extLst>
              <p:ext uri="{D42A27DB-BD31-4B8C-83A1-F6EECF244321}">
                <p14:modId xmlns:p14="http://schemas.microsoft.com/office/powerpoint/2010/main" val="2086094811"/>
              </p:ext>
            </p:extLst>
          </p:nvPr>
        </p:nvGraphicFramePr>
        <p:xfrm>
          <a:off x="4370070" y="5755323"/>
          <a:ext cx="242888" cy="266700"/>
        </p:xfrm>
        <a:graphic>
          <a:graphicData uri="http://schemas.openxmlformats.org/presentationml/2006/ole">
            <mc:AlternateContent xmlns:mc="http://schemas.openxmlformats.org/markup-compatibility/2006">
              <mc:Choice xmlns:v="urn:schemas-microsoft-com:vml" Requires="v">
                <p:oleObj spid="_x0000_s106942" name="数式" r:id="rId14" imgW="126720" imgH="139680" progId="Equation.3">
                  <p:embed/>
                </p:oleObj>
              </mc:Choice>
              <mc:Fallback>
                <p:oleObj name="数式" r:id="rId14" imgW="126720" imgH="139680" progId="Equation.3">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70070" y="5755323"/>
                        <a:ext cx="242888"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8" name="直線コネクタ 37"/>
          <p:cNvCxnSpPr/>
          <p:nvPr/>
        </p:nvCxnSpPr>
        <p:spPr>
          <a:xfrm>
            <a:off x="2823210" y="2834640"/>
            <a:ext cx="365760"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2663190" y="2880360"/>
            <a:ext cx="765810" cy="369332"/>
          </a:xfrm>
          <a:prstGeom prst="rect">
            <a:avLst/>
          </a:prstGeom>
          <a:noFill/>
        </p:spPr>
        <p:txBody>
          <a:bodyPr wrap="square" rtlCol="0">
            <a:spAutoFit/>
          </a:bodyPr>
          <a:lstStyle/>
          <a:p>
            <a:r>
              <a:rPr kumimoji="1" lang="ja-JP" altLang="en-US" dirty="0" smtClean="0">
                <a:latin typeface="Microsoft YaHei UI" panose="020B0503020204020204" pitchFamily="34" charset="-122"/>
                <a:ea typeface="Microsoft YaHei UI" panose="020B0503020204020204" pitchFamily="34" charset="-122"/>
              </a:rPr>
              <a:t>半球</a:t>
            </a:r>
            <a:endParaRPr kumimoji="1" lang="ja-JP" altLang="en-US" dirty="0">
              <a:latin typeface="Microsoft YaHei UI" panose="020B0503020204020204" pitchFamily="34" charset="-122"/>
              <a:ea typeface="Microsoft YaHei UI" panose="020B0503020204020204" pitchFamily="34" charset="-122"/>
            </a:endParaRPr>
          </a:p>
        </p:txBody>
      </p:sp>
      <p:sp>
        <p:nvSpPr>
          <p:cNvPr id="24" name="スライド番号プレースホルダ 23"/>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15</a:t>
            </a:fld>
            <a:endParaRPr lang="ja-JP" altLang="en-US">
              <a:latin typeface="Microsoft YaHei UI" panose="020B0503020204020204" pitchFamily="34" charset="-122"/>
              <a:ea typeface="Microsoft YaHei UI" panose="020B0503020204020204" pitchFamily="34" charset="-122"/>
            </a:endParaRPr>
          </a:p>
        </p:txBody>
      </p:sp>
      <p:sp>
        <p:nvSpPr>
          <p:cNvPr id="26" name="フッター プレースホルダ 25"/>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角丸四角形 22"/>
          <p:cNvSpPr/>
          <p:nvPr/>
        </p:nvSpPr>
        <p:spPr>
          <a:xfrm>
            <a:off x="4821383" y="5084619"/>
            <a:ext cx="3389744" cy="558799"/>
          </a:xfrm>
          <a:prstGeom prst="roundRect">
            <a:avLst/>
          </a:prstGeom>
          <a:solidFill>
            <a:schemeClr val="tx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2" name="角丸四角形 21"/>
          <p:cNvSpPr/>
          <p:nvPr/>
        </p:nvSpPr>
        <p:spPr>
          <a:xfrm>
            <a:off x="4978400" y="5652655"/>
            <a:ext cx="3740727" cy="517236"/>
          </a:xfrm>
          <a:prstGeom prst="roundRect">
            <a:avLst/>
          </a:prstGeom>
          <a:solidFill>
            <a:srgbClr val="FFC000">
              <a:alpha val="3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3" name="角丸四角形 12"/>
          <p:cNvSpPr/>
          <p:nvPr/>
        </p:nvSpPr>
        <p:spPr>
          <a:xfrm>
            <a:off x="3646170" y="1028700"/>
            <a:ext cx="5383530" cy="1495425"/>
          </a:xfrm>
          <a:prstGeom prst="roundRect">
            <a:avLst/>
          </a:prstGeom>
          <a:solidFill>
            <a:schemeClr val="tx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 name="タイトル 1"/>
          <p:cNvSpPr>
            <a:spLocks noGrp="1"/>
          </p:cNvSpPr>
          <p:nvPr>
            <p:ph type="title"/>
          </p:nvPr>
        </p:nvSpPr>
        <p:spPr/>
        <p:txBody>
          <a:bodyPr/>
          <a:lstStyle/>
          <a:p>
            <a:r>
              <a:rPr kumimoji="1" lang="en-US" altLang="zh-CN" dirty="0" smtClean="0">
                <a:latin typeface="Microsoft YaHei UI" panose="020B0503020204020204" pitchFamily="34" charset="-122"/>
                <a:ea typeface="Microsoft YaHei UI" panose="020B0503020204020204" pitchFamily="34" charset="-122"/>
              </a:rPr>
              <a:t>Rendering</a:t>
            </a:r>
            <a:r>
              <a:rPr kumimoji="1" lang="ja-JP" altLang="en-US" dirty="0" smtClean="0">
                <a:latin typeface="Microsoft YaHei UI" panose="020B0503020204020204" pitchFamily="34" charset="-122"/>
                <a:ea typeface="Microsoft YaHei UI" panose="020B0503020204020204" pitchFamily="34" charset="-122"/>
              </a:rPr>
              <a:t>方程式</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lang="en-US" altLang="zh-CN" dirty="0" smtClean="0">
                <a:latin typeface="Microsoft YaHei UI" panose="020B0503020204020204" pitchFamily="34" charset="-122"/>
                <a:ea typeface="Microsoft YaHei UI" panose="020B0503020204020204" pitchFamily="34" charset="-122"/>
              </a:rPr>
              <a:t>Lambert</a:t>
            </a:r>
            <a:r>
              <a:rPr lang="ja-JP" altLang="en-US" dirty="0" smtClean="0">
                <a:latin typeface="Microsoft YaHei UI" panose="020B0503020204020204" pitchFamily="34" charset="-122"/>
                <a:ea typeface="Microsoft YaHei UI" panose="020B0503020204020204" pitchFamily="34" charset="-122"/>
              </a:rPr>
              <a:t>反射</a:t>
            </a:r>
            <a:endParaRPr kumimoji="1" lang="ja-JP" altLang="en-US" dirty="0">
              <a:latin typeface="Microsoft YaHei UI" panose="020B0503020204020204" pitchFamily="34" charset="-122"/>
              <a:ea typeface="Microsoft YaHei UI" panose="020B0503020204020204" pitchFamily="34" charset="-122"/>
            </a:endParaRPr>
          </a:p>
        </p:txBody>
      </p:sp>
      <p:graphicFrame>
        <p:nvGraphicFramePr>
          <p:cNvPr id="39938" name="Object 2"/>
          <p:cNvGraphicFramePr>
            <a:graphicFrameLocks noChangeAspect="1"/>
          </p:cNvGraphicFramePr>
          <p:nvPr>
            <p:extLst>
              <p:ext uri="{D42A27DB-BD31-4B8C-83A1-F6EECF244321}">
                <p14:modId xmlns:p14="http://schemas.microsoft.com/office/powerpoint/2010/main" val="672598379"/>
              </p:ext>
            </p:extLst>
          </p:nvPr>
        </p:nvGraphicFramePr>
        <p:xfrm>
          <a:off x="615950" y="2954655"/>
          <a:ext cx="7994650" cy="871538"/>
        </p:xfrm>
        <a:graphic>
          <a:graphicData uri="http://schemas.openxmlformats.org/presentationml/2006/ole">
            <mc:AlternateContent xmlns:mc="http://schemas.openxmlformats.org/markup-compatibility/2006">
              <mc:Choice xmlns:v="urn:schemas-microsoft-com:vml" Requires="v">
                <p:oleObj spid="_x0000_s104756" name="数式" r:id="rId4" imgW="2679480" imgH="291960" progId="Equation.3">
                  <p:embed/>
                </p:oleObj>
              </mc:Choice>
              <mc:Fallback>
                <p:oleObj name="数式" r:id="rId4" imgW="2679480" imgH="2919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950" y="2954655"/>
                        <a:ext cx="7994650" cy="87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39" name="Object 3"/>
          <p:cNvGraphicFramePr>
            <a:graphicFrameLocks noChangeAspect="1"/>
          </p:cNvGraphicFramePr>
          <p:nvPr>
            <p:extLst>
              <p:ext uri="{D42A27DB-BD31-4B8C-83A1-F6EECF244321}">
                <p14:modId xmlns:p14="http://schemas.microsoft.com/office/powerpoint/2010/main" val="3057111745"/>
              </p:ext>
            </p:extLst>
          </p:nvPr>
        </p:nvGraphicFramePr>
        <p:xfrm>
          <a:off x="3766185" y="1099185"/>
          <a:ext cx="3635375" cy="1174750"/>
        </p:xfrm>
        <a:graphic>
          <a:graphicData uri="http://schemas.openxmlformats.org/presentationml/2006/ole">
            <mc:AlternateContent xmlns:mc="http://schemas.openxmlformats.org/markup-compatibility/2006">
              <mc:Choice xmlns:v="urn:schemas-microsoft-com:vml" Requires="v">
                <p:oleObj spid="_x0000_s104757" name="数式" r:id="rId6" imgW="1218960" imgH="393480" progId="Equation.3">
                  <p:embed/>
                </p:oleObj>
              </mc:Choice>
              <mc:Fallback>
                <p:oleObj name="数式" r:id="rId6" imgW="1218960" imgH="3934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6185" y="1099185"/>
                        <a:ext cx="3635375" cy="1174750"/>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aphicFrame>
        <p:nvGraphicFramePr>
          <p:cNvPr id="39940" name="Object 4"/>
          <p:cNvGraphicFramePr>
            <a:graphicFrameLocks noChangeAspect="1"/>
          </p:cNvGraphicFramePr>
          <p:nvPr>
            <p:extLst>
              <p:ext uri="{D42A27DB-BD31-4B8C-83A1-F6EECF244321}">
                <p14:modId xmlns:p14="http://schemas.microsoft.com/office/powerpoint/2010/main" val="1169531730"/>
              </p:ext>
            </p:extLst>
          </p:nvPr>
        </p:nvGraphicFramePr>
        <p:xfrm>
          <a:off x="2379663" y="3932238"/>
          <a:ext cx="5037137" cy="1174750"/>
        </p:xfrm>
        <a:graphic>
          <a:graphicData uri="http://schemas.openxmlformats.org/presentationml/2006/ole">
            <mc:AlternateContent xmlns:mc="http://schemas.openxmlformats.org/markup-compatibility/2006">
              <mc:Choice xmlns:v="urn:schemas-microsoft-com:vml" Requires="v">
                <p:oleObj spid="_x0000_s104758" name="数式" r:id="rId8" imgW="1688760" imgH="393480" progId="Equation.3">
                  <p:embed/>
                </p:oleObj>
              </mc:Choice>
              <mc:Fallback>
                <p:oleObj name="数式" r:id="rId8" imgW="1688760" imgH="3934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79663" y="3932238"/>
                        <a:ext cx="5037137"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テキスト ボックス 8"/>
          <p:cNvSpPr txBox="1"/>
          <p:nvPr/>
        </p:nvSpPr>
        <p:spPr>
          <a:xfrm>
            <a:off x="4826232" y="5145924"/>
            <a:ext cx="3486150" cy="461665"/>
          </a:xfrm>
          <a:prstGeom prst="rect">
            <a:avLst/>
          </a:prstGeom>
          <a:noFill/>
        </p:spPr>
        <p:txBody>
          <a:bodyPr wrap="square" rtlCol="0">
            <a:spAutoFit/>
          </a:bodyPr>
          <a:lstStyle/>
          <a:p>
            <a:r>
              <a:rPr kumimoji="1" lang="zh-CN" altLang="en-US" sz="2400" dirty="0" smtClean="0">
                <a:latin typeface="Microsoft YaHei UI" panose="020B0503020204020204" pitchFamily="34" charset="-122"/>
                <a:ea typeface="Microsoft YaHei UI" panose="020B0503020204020204" pitchFamily="34" charset="-122"/>
              </a:rPr>
              <a:t>把</a:t>
            </a:r>
            <a:r>
              <a:rPr kumimoji="1" lang="en-US" altLang="ja-JP" sz="2400" dirty="0" smtClean="0">
                <a:latin typeface="Microsoft YaHei UI" panose="020B0503020204020204" pitchFamily="34" charset="-122"/>
                <a:ea typeface="Microsoft YaHei UI" panose="020B0503020204020204" pitchFamily="34" charset="-122"/>
              </a:rPr>
              <a:t>E(x)</a:t>
            </a:r>
            <a:r>
              <a:rPr kumimoji="1" lang="zh-CN" altLang="en-US" sz="2400" dirty="0" smtClean="0">
                <a:latin typeface="Microsoft YaHei UI" panose="020B0503020204020204" pitchFamily="34" charset="-122"/>
                <a:ea typeface="Microsoft YaHei UI" panose="020B0503020204020204" pitchFamily="34" charset="-122"/>
              </a:rPr>
              <a:t>存入到</a:t>
            </a:r>
            <a:r>
              <a:rPr kumimoji="1" lang="en-US" altLang="zh-CN" sz="2400" dirty="0" smtClean="0">
                <a:latin typeface="Microsoft YaHei UI" panose="020B0503020204020204" pitchFamily="34" charset="-122"/>
                <a:ea typeface="Microsoft YaHei UI" panose="020B0503020204020204" pitchFamily="34" charset="-122"/>
              </a:rPr>
              <a:t>Light map</a:t>
            </a:r>
            <a:endParaRPr kumimoji="1" lang="ja-JP" altLang="en-US" sz="2400" dirty="0">
              <a:latin typeface="Microsoft YaHei UI" panose="020B0503020204020204" pitchFamily="34" charset="-122"/>
              <a:ea typeface="Microsoft YaHei UI" panose="020B0503020204020204" pitchFamily="34" charset="-122"/>
            </a:endParaRPr>
          </a:p>
        </p:txBody>
      </p:sp>
      <p:sp>
        <p:nvSpPr>
          <p:cNvPr id="11" name="テキスト ボックス 10"/>
          <p:cNvSpPr txBox="1"/>
          <p:nvPr/>
        </p:nvSpPr>
        <p:spPr>
          <a:xfrm>
            <a:off x="7608002" y="1360517"/>
            <a:ext cx="1303562" cy="923330"/>
          </a:xfrm>
          <a:prstGeom prst="rect">
            <a:avLst/>
          </a:prstGeom>
          <a:noFill/>
        </p:spPr>
        <p:txBody>
          <a:bodyPr wrap="none" rtlCol="0">
            <a:spAutoFit/>
          </a:bodyPr>
          <a:lstStyle/>
          <a:p>
            <a:r>
              <a:rPr kumimoji="1" lang="ja-JP" altLang="en-US" b="1" dirty="0" smtClean="0">
                <a:latin typeface="Microsoft YaHei UI" panose="020B0503020204020204" pitchFamily="34" charset="-122"/>
                <a:ea typeface="Microsoft YaHei UI" panose="020B0503020204020204" pitchFamily="34" charset="-122"/>
              </a:rPr>
              <a:t>反射率</a:t>
            </a:r>
            <a:endParaRPr kumimoji="1" lang="en-US" altLang="ja-JP" b="1" dirty="0" smtClean="0">
              <a:latin typeface="Microsoft YaHei UI" panose="020B0503020204020204" pitchFamily="34" charset="-122"/>
              <a:ea typeface="Microsoft YaHei UI" panose="020B0503020204020204" pitchFamily="34" charset="-122"/>
            </a:endParaRPr>
          </a:p>
          <a:p>
            <a:r>
              <a:rPr kumimoji="1" lang="en-US" altLang="ja-JP" b="1" dirty="0" smtClean="0">
                <a:latin typeface="Microsoft YaHei UI" panose="020B0503020204020204" pitchFamily="34" charset="-122"/>
                <a:ea typeface="Microsoft YaHei UI" panose="020B0503020204020204" pitchFamily="34" charset="-122"/>
              </a:rPr>
              <a:t>(</a:t>
            </a:r>
            <a:r>
              <a:rPr kumimoji="1" lang="en-US" altLang="zh-CN" b="1" dirty="0" smtClean="0">
                <a:latin typeface="Microsoft YaHei UI" panose="020B0503020204020204" pitchFamily="34" charset="-122"/>
                <a:ea typeface="Microsoft YaHei UI" panose="020B0503020204020204" pitchFamily="34" charset="-122"/>
              </a:rPr>
              <a:t>Diffuse</a:t>
            </a:r>
            <a:endParaRPr kumimoji="1" lang="en-US" altLang="ja-JP" b="1" dirty="0" smtClean="0">
              <a:latin typeface="Microsoft YaHei UI" panose="020B0503020204020204" pitchFamily="34" charset="-122"/>
              <a:ea typeface="Microsoft YaHei UI" panose="020B0503020204020204" pitchFamily="34" charset="-122"/>
            </a:endParaRPr>
          </a:p>
          <a:p>
            <a:r>
              <a:rPr lang="ja-JP" altLang="en-US" b="1" dirty="0" smtClean="0">
                <a:latin typeface="Microsoft YaHei UI" panose="020B0503020204020204" pitchFamily="34" charset="-122"/>
                <a:ea typeface="Microsoft YaHei UI" panose="020B0503020204020204" pitchFamily="34" charset="-122"/>
              </a:rPr>
              <a:t>  </a:t>
            </a:r>
            <a:r>
              <a:rPr lang="en-US" altLang="zh-CN" b="1" dirty="0" smtClean="0">
                <a:latin typeface="Microsoft YaHei UI" panose="020B0503020204020204" pitchFamily="34" charset="-122"/>
                <a:ea typeface="Microsoft YaHei UI" panose="020B0503020204020204" pitchFamily="34" charset="-122"/>
              </a:rPr>
              <a:t>Texture</a:t>
            </a:r>
            <a:r>
              <a:rPr kumimoji="1" lang="en-US" altLang="ja-JP" b="1" dirty="0" smtClean="0">
                <a:latin typeface="Microsoft YaHei UI" panose="020B0503020204020204" pitchFamily="34" charset="-122"/>
                <a:ea typeface="Microsoft YaHei UI" panose="020B0503020204020204" pitchFamily="34" charset="-122"/>
              </a:rPr>
              <a:t>)</a:t>
            </a:r>
            <a:endParaRPr kumimoji="1" lang="ja-JP" altLang="en-US" b="1" dirty="0">
              <a:latin typeface="Microsoft YaHei UI" panose="020B0503020204020204" pitchFamily="34" charset="-122"/>
              <a:ea typeface="Microsoft YaHei UI" panose="020B0503020204020204" pitchFamily="34" charset="-122"/>
            </a:endParaRPr>
          </a:p>
        </p:txBody>
      </p:sp>
      <p:graphicFrame>
        <p:nvGraphicFramePr>
          <p:cNvPr id="39943" name="Object 7"/>
          <p:cNvGraphicFramePr>
            <a:graphicFrameLocks noChangeAspect="1"/>
          </p:cNvGraphicFramePr>
          <p:nvPr>
            <p:extLst>
              <p:ext uri="{D42A27DB-BD31-4B8C-83A1-F6EECF244321}">
                <p14:modId xmlns:p14="http://schemas.microsoft.com/office/powerpoint/2010/main" val="3138639896"/>
              </p:ext>
            </p:extLst>
          </p:nvPr>
        </p:nvGraphicFramePr>
        <p:xfrm>
          <a:off x="2331720" y="5084763"/>
          <a:ext cx="2271713" cy="1174750"/>
        </p:xfrm>
        <a:graphic>
          <a:graphicData uri="http://schemas.openxmlformats.org/presentationml/2006/ole">
            <mc:AlternateContent xmlns:mc="http://schemas.openxmlformats.org/markup-compatibility/2006">
              <mc:Choice xmlns:v="urn:schemas-microsoft-com:vml" Requires="v">
                <p:oleObj spid="_x0000_s104759" name="数式" r:id="rId10" imgW="761760" imgH="393480" progId="Equation.3">
                  <p:embed/>
                </p:oleObj>
              </mc:Choice>
              <mc:Fallback>
                <p:oleObj name="数式" r:id="rId10" imgW="761760" imgH="393480" progId="Equation.3">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1720" y="5084763"/>
                        <a:ext cx="2271713"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 name="直線コネクタ 13"/>
          <p:cNvCxnSpPr/>
          <p:nvPr/>
        </p:nvCxnSpPr>
        <p:spPr>
          <a:xfrm>
            <a:off x="7353300" y="1419225"/>
            <a:ext cx="333375" cy="161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スライド番号プレースホルダ 11"/>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16</a:t>
            </a:fld>
            <a:endParaRPr lang="ja-JP" altLang="en-US">
              <a:latin typeface="Microsoft YaHei UI" panose="020B0503020204020204" pitchFamily="34" charset="-122"/>
              <a:ea typeface="Microsoft YaHei UI" panose="020B0503020204020204" pitchFamily="34" charset="-122"/>
            </a:endParaRPr>
          </a:p>
        </p:txBody>
      </p:sp>
      <p:sp>
        <p:nvSpPr>
          <p:cNvPr id="15" name="フッター プレースホルダ 14"/>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
        <p:nvSpPr>
          <p:cNvPr id="16" name="角丸四角形 15"/>
          <p:cNvSpPr/>
          <p:nvPr/>
        </p:nvSpPr>
        <p:spPr>
          <a:xfrm>
            <a:off x="581891" y="2826327"/>
            <a:ext cx="8091053" cy="1097107"/>
          </a:xfrm>
          <a:prstGeom prst="roundRect">
            <a:avLst/>
          </a:prstGeom>
          <a:solidFill>
            <a:schemeClr val="tx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7" name="角丸四角形 16"/>
          <p:cNvSpPr/>
          <p:nvPr/>
        </p:nvSpPr>
        <p:spPr>
          <a:xfrm>
            <a:off x="2724726" y="3897745"/>
            <a:ext cx="1052947" cy="1163782"/>
          </a:xfrm>
          <a:prstGeom prst="roundRect">
            <a:avLst/>
          </a:prstGeom>
          <a:solidFill>
            <a:schemeClr val="tx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9" name="角丸四角形 18"/>
          <p:cNvSpPr/>
          <p:nvPr/>
        </p:nvSpPr>
        <p:spPr>
          <a:xfrm>
            <a:off x="3703782" y="3902364"/>
            <a:ext cx="3731491" cy="1163782"/>
          </a:xfrm>
          <a:prstGeom prst="roundRect">
            <a:avLst/>
          </a:prstGeom>
          <a:solidFill>
            <a:schemeClr val="tx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0" name="角丸四角形 19"/>
          <p:cNvSpPr/>
          <p:nvPr/>
        </p:nvSpPr>
        <p:spPr>
          <a:xfrm>
            <a:off x="3662219" y="5061528"/>
            <a:ext cx="1011382" cy="1163782"/>
          </a:xfrm>
          <a:prstGeom prst="roundRect">
            <a:avLst/>
          </a:prstGeom>
          <a:solidFill>
            <a:schemeClr val="tx1">
              <a:alpha val="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1" name="テキスト ボックス 20"/>
          <p:cNvSpPr txBox="1"/>
          <p:nvPr/>
        </p:nvSpPr>
        <p:spPr>
          <a:xfrm>
            <a:off x="5089237" y="5726545"/>
            <a:ext cx="3209533" cy="369332"/>
          </a:xfrm>
          <a:prstGeom prst="rect">
            <a:avLst/>
          </a:prstGeom>
          <a:noFill/>
        </p:spPr>
        <p:txBody>
          <a:bodyPr wrap="none" rtlCol="0">
            <a:spAutoFit/>
          </a:bodyPr>
          <a:lstStyle/>
          <a:p>
            <a:r>
              <a:rPr kumimoji="1" lang="en-US" altLang="zh-CN" dirty="0" smtClean="0">
                <a:latin typeface="Microsoft YaHei UI" panose="020B0503020204020204" pitchFamily="34" charset="-122"/>
                <a:ea typeface="Microsoft YaHei UI" panose="020B0503020204020204" pitchFamily="34" charset="-122"/>
              </a:rPr>
              <a:t>Diffuse</a:t>
            </a:r>
            <a:r>
              <a:rPr kumimoji="1" lang="ja-JP" altLang="en-US" dirty="0" smtClean="0">
                <a:latin typeface="Microsoft YaHei UI" panose="020B0503020204020204" pitchFamily="34" charset="-122"/>
                <a:ea typeface="Microsoft YaHei UI" panose="020B0503020204020204" pitchFamily="34" charset="-122"/>
              </a:rPr>
              <a:t> </a:t>
            </a:r>
            <a:r>
              <a:rPr kumimoji="1" lang="en-US" altLang="ja-JP" dirty="0" smtClean="0">
                <a:latin typeface="Microsoft YaHei UI" panose="020B0503020204020204" pitchFamily="34" charset="-122"/>
                <a:ea typeface="Microsoft YaHei UI" panose="020B0503020204020204" pitchFamily="34" charset="-122"/>
              </a:rPr>
              <a:t>x</a:t>
            </a:r>
            <a:r>
              <a:rPr kumimoji="1" lang="ja-JP" altLang="en-US" dirty="0" smtClean="0">
                <a:latin typeface="Microsoft YaHei UI" panose="020B0503020204020204" pitchFamily="34" charset="-122"/>
                <a:ea typeface="Microsoft YaHei UI" panose="020B0503020204020204" pitchFamily="34" charset="-122"/>
              </a:rPr>
              <a:t> </a:t>
            </a:r>
            <a:r>
              <a:rPr kumimoji="1" lang="en-US" altLang="zh-CN" dirty="0" smtClean="0">
                <a:latin typeface="Microsoft YaHei UI" panose="020B0503020204020204" pitchFamily="34" charset="-122"/>
                <a:ea typeface="Microsoft YaHei UI" panose="020B0503020204020204" pitchFamily="34" charset="-122"/>
              </a:rPr>
              <a:t>Light </a:t>
            </a:r>
            <a:r>
              <a:rPr lang="en-US" altLang="zh-CN" dirty="0" smtClean="0">
                <a:latin typeface="Microsoft YaHei UI" panose="020B0503020204020204" pitchFamily="34" charset="-122"/>
                <a:ea typeface="Microsoft YaHei UI" panose="020B0503020204020204" pitchFamily="34" charset="-122"/>
              </a:rPr>
              <a:t>Map</a:t>
            </a:r>
            <a:r>
              <a:rPr lang="ja-JP" altLang="en-US" dirty="0">
                <a:latin typeface="Microsoft YaHei UI" panose="020B0503020204020204" pitchFamily="34" charset="-122"/>
                <a:ea typeface="Microsoft YaHei UI" panose="020B0503020204020204" pitchFamily="34" charset="-122"/>
              </a:rPr>
              <a:t> </a:t>
            </a:r>
            <a:r>
              <a:rPr lang="zh-CN" altLang="en-US" dirty="0" smtClean="0">
                <a:latin typeface="Microsoft YaHei UI" panose="020B0503020204020204" pitchFamily="34" charset="-122"/>
                <a:ea typeface="Microsoft YaHei UI" panose="020B0503020204020204" pitchFamily="34" charset="-122"/>
              </a:rPr>
              <a:t>就</a:t>
            </a:r>
            <a:r>
              <a:rPr kumimoji="1" lang="en-US" altLang="ja-JP" dirty="0" smtClean="0">
                <a:latin typeface="Microsoft YaHei UI" panose="020B0503020204020204" pitchFamily="34" charset="-122"/>
                <a:ea typeface="Microsoft YaHei UI" panose="020B0503020204020204" pitchFamily="34" charset="-122"/>
              </a:rPr>
              <a:t>OK</a:t>
            </a:r>
            <a:r>
              <a:rPr kumimoji="1" lang="ja-JP" altLang="en-US" dirty="0" smtClean="0">
                <a:latin typeface="Microsoft YaHei UI" panose="020B0503020204020204" pitchFamily="34" charset="-122"/>
                <a:ea typeface="Microsoft YaHei UI" panose="020B0503020204020204" pitchFamily="34" charset="-122"/>
              </a:rPr>
              <a:t>！</a:t>
            </a:r>
            <a:endParaRPr kumimoji="1"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2" grpId="0" animBg="1"/>
      <p:bldP spid="13" grpId="0" animBg="1"/>
      <p:bldP spid="13" grpId="1" animBg="1"/>
      <p:bldP spid="16" grpId="0" animBg="1"/>
      <p:bldP spid="16" grpId="1" animBg="1"/>
      <p:bldP spid="17" grpId="0" animBg="1"/>
      <p:bldP spid="17" grpId="1" animBg="1"/>
      <p:bldP spid="19" grpId="0" animBg="1"/>
      <p:bldP spid="19" grpId="1" animBg="1"/>
      <p:bldP spid="20" grpId="0" animBg="1"/>
      <p:bldP spid="2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グループ化 19"/>
          <p:cNvGrpSpPr/>
          <p:nvPr/>
        </p:nvGrpSpPr>
        <p:grpSpPr>
          <a:xfrm>
            <a:off x="6659418" y="3768436"/>
            <a:ext cx="2453900" cy="1625600"/>
            <a:chOff x="6659418" y="3768436"/>
            <a:chExt cx="2453900" cy="1625600"/>
          </a:xfrm>
        </p:grpSpPr>
        <p:sp>
          <p:nvSpPr>
            <p:cNvPr id="19" name="角丸四角形 18"/>
            <p:cNvSpPr/>
            <p:nvPr/>
          </p:nvSpPr>
          <p:spPr>
            <a:xfrm>
              <a:off x="6659418" y="3768436"/>
              <a:ext cx="2364509" cy="1625600"/>
            </a:xfrm>
            <a:prstGeom prst="round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graphicFrame>
          <p:nvGraphicFramePr>
            <p:cNvPr id="2057" name="Object 9"/>
            <p:cNvGraphicFramePr>
              <a:graphicFrameLocks noChangeAspect="1"/>
            </p:cNvGraphicFramePr>
            <p:nvPr/>
          </p:nvGraphicFramePr>
          <p:xfrm>
            <a:off x="6875780" y="4239260"/>
            <a:ext cx="2108200" cy="1109663"/>
          </p:xfrm>
          <a:graphic>
            <a:graphicData uri="http://schemas.openxmlformats.org/presentationml/2006/ole">
              <mc:AlternateContent xmlns:mc="http://schemas.openxmlformats.org/markup-compatibility/2006">
                <mc:Choice xmlns:v="urn:schemas-microsoft-com:vml" Requires="v">
                  <p:oleObj spid="_x0000_s103734" name="数式" r:id="rId4" imgW="749160" imgH="393480" progId="Equation.3">
                    <p:embed/>
                  </p:oleObj>
                </mc:Choice>
                <mc:Fallback>
                  <p:oleObj name="数式" r:id="rId4" imgW="749160" imgH="39348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5780" y="4239260"/>
                          <a:ext cx="2108200" cy="1109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テキスト ボックス 17"/>
            <p:cNvSpPr txBox="1"/>
            <p:nvPr/>
          </p:nvSpPr>
          <p:spPr>
            <a:xfrm>
              <a:off x="6956958" y="3953164"/>
              <a:ext cx="2156360" cy="369332"/>
            </a:xfrm>
            <a:prstGeom prst="rect">
              <a:avLst/>
            </a:prstGeom>
            <a:noFill/>
          </p:spPr>
          <p:txBody>
            <a:bodyPr wrap="none" rtlCol="0">
              <a:spAutoFit/>
            </a:bodyPr>
            <a:lstStyle/>
            <a:p>
              <a:r>
                <a:rPr lang="zh-CN" altLang="en-US" dirty="0" smtClean="0">
                  <a:latin typeface="Microsoft YaHei UI" panose="020B0503020204020204" pitchFamily="34" charset="-122"/>
                  <a:ea typeface="Microsoft YaHei UI" panose="020B0503020204020204" pitchFamily="34" charset="-122"/>
                </a:rPr>
                <a:t>使用相同的</a:t>
              </a:r>
              <a:r>
                <a:rPr lang="en-US" altLang="zh-CN" dirty="0" smtClean="0">
                  <a:latin typeface="Microsoft YaHei UI" panose="020B0503020204020204" pitchFamily="34" charset="-122"/>
                  <a:ea typeface="Microsoft YaHei UI" panose="020B0503020204020204" pitchFamily="34" charset="-122"/>
                </a:rPr>
                <a:t>Sample</a:t>
              </a:r>
              <a:endParaRPr kumimoji="1" lang="ja-JP" altLang="en-US" dirty="0">
                <a:latin typeface="Microsoft YaHei UI" panose="020B0503020204020204" pitchFamily="34" charset="-122"/>
                <a:ea typeface="Microsoft YaHei UI" panose="020B0503020204020204" pitchFamily="34" charset="-122"/>
              </a:endParaRPr>
            </a:p>
          </p:txBody>
        </p:sp>
      </p:grpSp>
      <p:sp>
        <p:nvSpPr>
          <p:cNvPr id="2" name="タイトル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用</a:t>
            </a:r>
            <a:r>
              <a:rPr lang="en-US" altLang="zh-CN" dirty="0" smtClean="0">
                <a:latin typeface="Microsoft YaHei UI" panose="020B0503020204020204" pitchFamily="34" charset="-122"/>
                <a:ea typeface="Microsoft YaHei UI" panose="020B0503020204020204" pitchFamily="34" charset="-122"/>
              </a:rPr>
              <a:t>Monte Carlo</a:t>
            </a:r>
            <a:r>
              <a:rPr lang="zh-CN" altLang="en-US" dirty="0" smtClean="0">
                <a:latin typeface="Microsoft YaHei UI" panose="020B0503020204020204" pitchFamily="34" charset="-122"/>
                <a:ea typeface="Microsoft YaHei UI" panose="020B0503020204020204" pitchFamily="34" charset="-122"/>
              </a:rPr>
              <a:t>方法计算</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kumimoji="1" lang="en-US" altLang="zh-CN" dirty="0" smtClean="0">
                <a:latin typeface="Microsoft YaHei UI" panose="020B0503020204020204" pitchFamily="34" charset="-122"/>
                <a:ea typeface="Microsoft YaHei UI" panose="020B0503020204020204" pitchFamily="34" charset="-122"/>
              </a:rPr>
              <a:t>Light Map</a:t>
            </a:r>
            <a:r>
              <a:rPr kumimoji="1" lang="zh-CN" altLang="en-US" dirty="0" smtClean="0">
                <a:latin typeface="Microsoft YaHei UI" panose="020B0503020204020204" pitchFamily="34" charset="-122"/>
                <a:ea typeface="Microsoft YaHei UI" panose="020B0503020204020204" pitchFamily="34" charset="-122"/>
              </a:rPr>
              <a:t>的值</a:t>
            </a:r>
            <a:endParaRPr kumimoji="1" lang="en-US" altLang="ja-JP" dirty="0" smtClean="0">
              <a:latin typeface="Microsoft YaHei UI" panose="020B0503020204020204" pitchFamily="34" charset="-122"/>
              <a:ea typeface="Microsoft YaHei UI" panose="020B0503020204020204" pitchFamily="34" charset="-122"/>
            </a:endParaRPr>
          </a:p>
          <a:p>
            <a:endParaRPr kumimoji="1" lang="en-US" altLang="ja-JP" dirty="0" smtClean="0">
              <a:latin typeface="Microsoft YaHei UI" panose="020B0503020204020204" pitchFamily="34" charset="-122"/>
              <a:ea typeface="Microsoft YaHei UI" panose="020B0503020204020204" pitchFamily="34" charset="-122"/>
            </a:endParaRPr>
          </a:p>
        </p:txBody>
      </p:sp>
      <p:graphicFrame>
        <p:nvGraphicFramePr>
          <p:cNvPr id="2052" name="コンテンツ プレースホルダ 3"/>
          <p:cNvGraphicFramePr>
            <a:graphicFrameLocks noChangeAspect="1"/>
          </p:cNvGraphicFramePr>
          <p:nvPr>
            <p:extLst>
              <p:ext uri="{D42A27DB-BD31-4B8C-83A1-F6EECF244321}">
                <p14:modId xmlns:p14="http://schemas.microsoft.com/office/powerpoint/2010/main" val="2803365520"/>
              </p:ext>
            </p:extLst>
          </p:nvPr>
        </p:nvGraphicFramePr>
        <p:xfrm>
          <a:off x="1430338" y="1997220"/>
          <a:ext cx="5037137" cy="871537"/>
        </p:xfrm>
        <a:graphic>
          <a:graphicData uri="http://schemas.openxmlformats.org/presentationml/2006/ole">
            <mc:AlternateContent xmlns:mc="http://schemas.openxmlformats.org/markup-compatibility/2006">
              <mc:Choice xmlns:v="urn:schemas-microsoft-com:vml" Requires="v">
                <p:oleObj spid="_x0000_s103735" name="数式" r:id="rId6" imgW="1688760" imgH="291960" progId="Equation.3">
                  <p:embed/>
                </p:oleObj>
              </mc:Choice>
              <mc:Fallback>
                <p:oleObj name="数式" r:id="rId6" imgW="1688760" imgH="291960" progId="Equation.3">
                  <p:embed/>
                  <p:pic>
                    <p:nvPicPr>
                      <p:cNvPr id="0" name="コンテンツ プレースホルダ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0338" y="1997220"/>
                        <a:ext cx="5037137" cy="871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コンテンツ プレースホルダ 3"/>
          <p:cNvGraphicFramePr>
            <a:graphicFrameLocks noChangeAspect="1"/>
          </p:cNvGraphicFramePr>
          <p:nvPr>
            <p:extLst>
              <p:ext uri="{D42A27DB-BD31-4B8C-83A1-F6EECF244321}">
                <p14:modId xmlns:p14="http://schemas.microsoft.com/office/powerpoint/2010/main" val="2654181803"/>
              </p:ext>
            </p:extLst>
          </p:nvPr>
        </p:nvGraphicFramePr>
        <p:xfrm>
          <a:off x="1058575" y="3856759"/>
          <a:ext cx="5075237" cy="1327150"/>
        </p:xfrm>
        <a:graphic>
          <a:graphicData uri="http://schemas.openxmlformats.org/presentationml/2006/ole">
            <mc:AlternateContent xmlns:mc="http://schemas.openxmlformats.org/markup-compatibility/2006">
              <mc:Choice xmlns:v="urn:schemas-microsoft-com:vml" Requires="v">
                <p:oleObj spid="_x0000_s103736" name="数式" r:id="rId8" imgW="1701720" imgH="444240" progId="Equation.3">
                  <p:embed/>
                </p:oleObj>
              </mc:Choice>
              <mc:Fallback>
                <p:oleObj name="数式" r:id="rId8" imgW="1701720" imgH="44424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8575" y="3856759"/>
                        <a:ext cx="5075237" cy="1327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下矢印 10"/>
          <p:cNvSpPr/>
          <p:nvPr/>
        </p:nvSpPr>
        <p:spPr>
          <a:xfrm>
            <a:off x="3380509" y="3075709"/>
            <a:ext cx="471055" cy="581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icrosoft YaHei UI" panose="020B0503020204020204" pitchFamily="34" charset="-122"/>
              <a:ea typeface="Microsoft YaHei UI" panose="020B0503020204020204" pitchFamily="34" charset="-122"/>
            </a:endParaRPr>
          </a:p>
        </p:txBody>
      </p:sp>
      <p:sp>
        <p:nvSpPr>
          <p:cNvPr id="12" name="テキスト ボックス 11"/>
          <p:cNvSpPr txBox="1"/>
          <p:nvPr/>
        </p:nvSpPr>
        <p:spPr>
          <a:xfrm>
            <a:off x="4017818" y="3117273"/>
            <a:ext cx="2416046" cy="461665"/>
          </a:xfrm>
          <a:prstGeom prst="rect">
            <a:avLst/>
          </a:prstGeom>
          <a:noFill/>
        </p:spPr>
        <p:txBody>
          <a:bodyPr wrap="none" rtlCol="0">
            <a:spAutoFit/>
          </a:bodyPr>
          <a:lstStyle/>
          <a:p>
            <a:r>
              <a:rPr kumimoji="1" lang="en-US" altLang="zh-CN" sz="2400" b="1" dirty="0" smtClean="0">
                <a:solidFill>
                  <a:srgbClr val="0070C0"/>
                </a:solidFill>
                <a:latin typeface="Microsoft YaHei UI" panose="020B0503020204020204" pitchFamily="34" charset="-122"/>
                <a:ea typeface="Microsoft YaHei UI" panose="020B0503020204020204" pitchFamily="34" charset="-122"/>
              </a:rPr>
              <a:t>Monte Carlo</a:t>
            </a:r>
            <a:r>
              <a:rPr kumimoji="1" lang="ja-JP" altLang="en-US" sz="2400" b="1" dirty="0" smtClean="0">
                <a:solidFill>
                  <a:srgbClr val="0070C0"/>
                </a:solidFill>
                <a:latin typeface="Microsoft YaHei UI" panose="020B0503020204020204" pitchFamily="34" charset="-122"/>
                <a:ea typeface="Microsoft YaHei UI" panose="020B0503020204020204" pitchFamily="34" charset="-122"/>
              </a:rPr>
              <a:t>法</a:t>
            </a:r>
            <a:endParaRPr kumimoji="1" lang="ja-JP" altLang="en-US" sz="2400" b="1" dirty="0">
              <a:solidFill>
                <a:srgbClr val="0070C0"/>
              </a:solidFill>
              <a:latin typeface="Microsoft YaHei UI" panose="020B0503020204020204" pitchFamily="34" charset="-122"/>
              <a:ea typeface="Microsoft YaHei UI" panose="020B0503020204020204" pitchFamily="34" charset="-122"/>
            </a:endParaRPr>
          </a:p>
        </p:txBody>
      </p:sp>
      <p:sp>
        <p:nvSpPr>
          <p:cNvPr id="14" name="テキスト ボックス 13"/>
          <p:cNvSpPr txBox="1"/>
          <p:nvPr/>
        </p:nvSpPr>
        <p:spPr>
          <a:xfrm>
            <a:off x="6026727" y="5430981"/>
            <a:ext cx="2895600" cy="523220"/>
          </a:xfrm>
          <a:prstGeom prst="rect">
            <a:avLst/>
          </a:prstGeom>
          <a:noFill/>
        </p:spPr>
        <p:txBody>
          <a:bodyPr wrap="square" rtlCol="0">
            <a:spAutoFit/>
          </a:bodyPr>
          <a:lstStyle/>
          <a:p>
            <a:r>
              <a:rPr kumimoji="1" lang="zh-CN" altLang="en-US" sz="2800" b="1" dirty="0" smtClean="0">
                <a:latin typeface="Microsoft YaHei UI" panose="020B0503020204020204" pitchFamily="34" charset="-122"/>
                <a:ea typeface="Microsoft YaHei UI" panose="020B0503020204020204" pitchFamily="34" charset="-122"/>
              </a:rPr>
              <a:t>概率密度函数</a:t>
            </a:r>
            <a:endParaRPr kumimoji="1" lang="ja-JP" altLang="en-US" sz="2800" b="1" dirty="0">
              <a:latin typeface="Microsoft YaHei UI" panose="020B0503020204020204" pitchFamily="34" charset="-122"/>
              <a:ea typeface="Microsoft YaHei UI" panose="020B0503020204020204" pitchFamily="34" charset="-122"/>
            </a:endParaRPr>
          </a:p>
        </p:txBody>
      </p:sp>
      <p:graphicFrame>
        <p:nvGraphicFramePr>
          <p:cNvPr id="10" name="Object 6"/>
          <p:cNvGraphicFramePr>
            <a:graphicFrameLocks noChangeAspect="1"/>
          </p:cNvGraphicFramePr>
          <p:nvPr>
            <p:extLst>
              <p:ext uri="{D42A27DB-BD31-4B8C-83A1-F6EECF244321}">
                <p14:modId xmlns:p14="http://schemas.microsoft.com/office/powerpoint/2010/main" val="1116751953"/>
              </p:ext>
            </p:extLst>
          </p:nvPr>
        </p:nvGraphicFramePr>
        <p:xfrm>
          <a:off x="1744471" y="5440680"/>
          <a:ext cx="438977" cy="565150"/>
        </p:xfrm>
        <a:graphic>
          <a:graphicData uri="http://schemas.openxmlformats.org/presentationml/2006/ole">
            <mc:AlternateContent xmlns:mc="http://schemas.openxmlformats.org/markup-compatibility/2006">
              <mc:Choice xmlns:v="urn:schemas-microsoft-com:vml" Requires="v">
                <p:oleObj spid="_x0000_s103737" name="数式" r:id="rId10" imgW="177480" imgH="228600" progId="Equation.3">
                  <p:embed/>
                </p:oleObj>
              </mc:Choice>
              <mc:Fallback>
                <p:oleObj name="数式" r:id="rId10" imgW="177480" imgH="228600" progId="Equation.3">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44471" y="5440680"/>
                        <a:ext cx="438977"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テキスト ボックス 12"/>
          <p:cNvSpPr txBox="1"/>
          <p:nvPr/>
        </p:nvSpPr>
        <p:spPr>
          <a:xfrm>
            <a:off x="2160270" y="5554980"/>
            <a:ext cx="2331087" cy="369332"/>
          </a:xfrm>
          <a:prstGeom prst="rect">
            <a:avLst/>
          </a:prstGeom>
          <a:noFill/>
        </p:spPr>
        <p:txBody>
          <a:bodyPr wrap="none" rtlCol="0">
            <a:spAutoFit/>
          </a:bodyPr>
          <a:lstStyle/>
          <a:p>
            <a:r>
              <a:rPr kumimoji="1" lang="ja-JP" altLang="en-US" b="1" dirty="0" smtClean="0">
                <a:latin typeface="Microsoft YaHei UI" panose="020B0503020204020204" pitchFamily="34" charset="-122"/>
                <a:ea typeface="Microsoft YaHei UI" panose="020B0503020204020204" pitchFamily="34" charset="-122"/>
              </a:rPr>
              <a:t>： 半球上</a:t>
            </a:r>
            <a:r>
              <a:rPr kumimoji="1" lang="zh-CN" altLang="en-US" b="1" dirty="0" smtClean="0">
                <a:latin typeface="Microsoft YaHei UI" panose="020B0503020204020204" pitchFamily="34" charset="-122"/>
                <a:ea typeface="Microsoft YaHei UI" panose="020B0503020204020204" pitchFamily="34" charset="-122"/>
              </a:rPr>
              <a:t>的随机方向</a:t>
            </a:r>
            <a:endParaRPr kumimoji="1" lang="ja-JP" altLang="en-US" b="1" dirty="0">
              <a:latin typeface="Microsoft YaHei UI" panose="020B0503020204020204" pitchFamily="34" charset="-122"/>
              <a:ea typeface="Microsoft YaHei UI" panose="020B0503020204020204" pitchFamily="34" charset="-122"/>
            </a:endParaRPr>
          </a:p>
        </p:txBody>
      </p:sp>
      <p:cxnSp>
        <p:nvCxnSpPr>
          <p:cNvPr id="16" name="直線コネクタ 15"/>
          <p:cNvCxnSpPr>
            <a:endCxn id="14" idx="1"/>
          </p:cNvCxnSpPr>
          <p:nvPr/>
        </p:nvCxnSpPr>
        <p:spPr>
          <a:xfrm>
            <a:off x="4975761" y="5130140"/>
            <a:ext cx="1050966" cy="56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スライド番号プレースホルダ 14"/>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17</a:t>
            </a:fld>
            <a:endParaRPr lang="ja-JP" altLang="en-US">
              <a:latin typeface="Microsoft YaHei UI" panose="020B0503020204020204" pitchFamily="34" charset="-122"/>
              <a:ea typeface="Microsoft YaHei UI" panose="020B0503020204020204" pitchFamily="34" charset="-122"/>
            </a:endParaRPr>
          </a:p>
        </p:txBody>
      </p:sp>
      <p:sp>
        <p:nvSpPr>
          <p:cNvPr id="17" name="フッター プレースホルダ 16"/>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icrosoft YaHei UI" panose="020B0503020204020204" pitchFamily="34" charset="-122"/>
                <a:ea typeface="Microsoft YaHei UI" panose="020B0503020204020204" pitchFamily="34" charset="-122"/>
              </a:rPr>
              <a:t>用</a:t>
            </a:r>
            <a:r>
              <a:rPr lang="en-US" altLang="zh-CN" dirty="0">
                <a:latin typeface="Microsoft YaHei UI" panose="020B0503020204020204" pitchFamily="34" charset="-122"/>
                <a:ea typeface="Microsoft YaHei UI" panose="020B0503020204020204" pitchFamily="34" charset="-122"/>
              </a:rPr>
              <a:t>Monte Carlo</a:t>
            </a:r>
            <a:r>
              <a:rPr lang="zh-CN" altLang="en-US" dirty="0">
                <a:latin typeface="Microsoft YaHei UI" panose="020B0503020204020204" pitchFamily="34" charset="-122"/>
                <a:ea typeface="Microsoft YaHei UI" panose="020B0503020204020204" pitchFamily="34" charset="-122"/>
              </a:rPr>
              <a:t>方法计算</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lang="zh-CN" altLang="en-US" dirty="0" smtClean="0">
                <a:latin typeface="Microsoft YaHei UI" panose="020B0503020204020204" pitchFamily="34" charset="-122"/>
                <a:ea typeface="Microsoft YaHei UI" panose="020B0503020204020204" pitchFamily="34" charset="-122"/>
              </a:rPr>
              <a:t>相同</a:t>
            </a:r>
            <a:r>
              <a:rPr lang="en-US" altLang="zh-CN" dirty="0" smtClean="0">
                <a:latin typeface="Microsoft YaHei UI" panose="020B0503020204020204" pitchFamily="34" charset="-122"/>
                <a:ea typeface="Microsoft YaHei UI" panose="020B0503020204020204" pitchFamily="34" charset="-122"/>
              </a:rPr>
              <a:t>Sample</a:t>
            </a:r>
            <a:r>
              <a:rPr lang="zh-CN" altLang="en-US" dirty="0" smtClean="0">
                <a:latin typeface="Microsoft YaHei UI" panose="020B0503020204020204" pitchFamily="34" charset="-122"/>
                <a:ea typeface="Microsoft YaHei UI" panose="020B0503020204020204" pitchFamily="34" charset="-122"/>
              </a:rPr>
              <a:t>的情况</a:t>
            </a:r>
            <a:endParaRPr kumimoji="1" lang="ja-JP" altLang="en-US" dirty="0">
              <a:latin typeface="Microsoft YaHei UI" panose="020B0503020204020204" pitchFamily="34" charset="-122"/>
              <a:ea typeface="Microsoft YaHei UI" panose="020B0503020204020204" pitchFamily="34" charset="-122"/>
            </a:endParaRPr>
          </a:p>
        </p:txBody>
      </p:sp>
      <p:graphicFrame>
        <p:nvGraphicFramePr>
          <p:cNvPr id="3075" name="Object 3"/>
          <p:cNvGraphicFramePr>
            <a:graphicFrameLocks noChangeAspect="1"/>
          </p:cNvGraphicFramePr>
          <p:nvPr>
            <p:extLst>
              <p:ext uri="{D42A27DB-BD31-4B8C-83A1-F6EECF244321}">
                <p14:modId xmlns:p14="http://schemas.microsoft.com/office/powerpoint/2010/main" val="1464318811"/>
              </p:ext>
            </p:extLst>
          </p:nvPr>
        </p:nvGraphicFramePr>
        <p:xfrm>
          <a:off x="1345189" y="3764627"/>
          <a:ext cx="5149850" cy="1289050"/>
        </p:xfrm>
        <a:graphic>
          <a:graphicData uri="http://schemas.openxmlformats.org/presentationml/2006/ole">
            <mc:AlternateContent xmlns:mc="http://schemas.openxmlformats.org/markup-compatibility/2006">
              <mc:Choice xmlns:v="urn:schemas-microsoft-com:vml" Requires="v">
                <p:oleObj spid="_x0000_s105624" name="数式" r:id="rId4" imgW="1726920" imgH="431640" progId="Equation.3">
                  <p:embed/>
                </p:oleObj>
              </mc:Choice>
              <mc:Fallback>
                <p:oleObj name="数式" r:id="rId4" imgW="1726920" imgH="43164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5189" y="3764627"/>
                        <a:ext cx="5149850" cy="1289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下矢印 8"/>
          <p:cNvSpPr/>
          <p:nvPr/>
        </p:nvSpPr>
        <p:spPr>
          <a:xfrm>
            <a:off x="3380509" y="3075709"/>
            <a:ext cx="471055" cy="5818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icrosoft YaHei UI" panose="020B0503020204020204" pitchFamily="34" charset="-122"/>
              <a:ea typeface="Microsoft YaHei UI" panose="020B0503020204020204" pitchFamily="34" charset="-122"/>
            </a:endParaRPr>
          </a:p>
        </p:txBody>
      </p:sp>
      <p:sp>
        <p:nvSpPr>
          <p:cNvPr id="10" name="テキスト ボックス 9"/>
          <p:cNvSpPr txBox="1"/>
          <p:nvPr/>
        </p:nvSpPr>
        <p:spPr>
          <a:xfrm>
            <a:off x="4017818" y="3117273"/>
            <a:ext cx="2723823" cy="461665"/>
          </a:xfrm>
          <a:prstGeom prst="rect">
            <a:avLst/>
          </a:prstGeom>
          <a:noFill/>
        </p:spPr>
        <p:txBody>
          <a:bodyPr wrap="none" rtlCol="0">
            <a:spAutoFit/>
          </a:bodyPr>
          <a:lstStyle/>
          <a:p>
            <a:r>
              <a:rPr kumimoji="1" lang="en-US" altLang="zh-CN" sz="2400" b="1" dirty="0" smtClean="0">
                <a:solidFill>
                  <a:srgbClr val="0070C0"/>
                </a:solidFill>
                <a:latin typeface="Microsoft YaHei UI" panose="020B0503020204020204" pitchFamily="34" charset="-122"/>
                <a:ea typeface="Microsoft YaHei UI" panose="020B0503020204020204" pitchFamily="34" charset="-122"/>
              </a:rPr>
              <a:t>Monte Carlo</a:t>
            </a:r>
            <a:r>
              <a:rPr kumimoji="1" lang="zh-CN" altLang="en-US" sz="2400" b="1" dirty="0" smtClean="0">
                <a:solidFill>
                  <a:srgbClr val="0070C0"/>
                </a:solidFill>
                <a:latin typeface="Microsoft YaHei UI" panose="020B0503020204020204" pitchFamily="34" charset="-122"/>
                <a:ea typeface="Microsoft YaHei UI" panose="020B0503020204020204" pitchFamily="34" charset="-122"/>
              </a:rPr>
              <a:t>方</a:t>
            </a:r>
            <a:r>
              <a:rPr kumimoji="1" lang="ja-JP" altLang="en-US" sz="2400" b="1" dirty="0" smtClean="0">
                <a:solidFill>
                  <a:srgbClr val="0070C0"/>
                </a:solidFill>
                <a:latin typeface="Microsoft YaHei UI" panose="020B0503020204020204" pitchFamily="34" charset="-122"/>
                <a:ea typeface="Microsoft YaHei UI" panose="020B0503020204020204" pitchFamily="34" charset="-122"/>
              </a:rPr>
              <a:t>法</a:t>
            </a:r>
            <a:endParaRPr kumimoji="1" lang="ja-JP" altLang="en-US" sz="2400" b="1" dirty="0">
              <a:solidFill>
                <a:srgbClr val="0070C0"/>
              </a:solidFill>
              <a:latin typeface="Microsoft YaHei UI" panose="020B0503020204020204" pitchFamily="34" charset="-122"/>
              <a:ea typeface="Microsoft YaHei UI" panose="020B0503020204020204" pitchFamily="34" charset="-122"/>
            </a:endParaRPr>
          </a:p>
        </p:txBody>
      </p:sp>
      <p:graphicFrame>
        <p:nvGraphicFramePr>
          <p:cNvPr id="3079" name="コンテンツ プレースホルダ 3"/>
          <p:cNvGraphicFramePr>
            <a:graphicFrameLocks noChangeAspect="1"/>
          </p:cNvGraphicFramePr>
          <p:nvPr>
            <p:extLst>
              <p:ext uri="{D42A27DB-BD31-4B8C-83A1-F6EECF244321}">
                <p14:modId xmlns:p14="http://schemas.microsoft.com/office/powerpoint/2010/main" val="1124776842"/>
              </p:ext>
            </p:extLst>
          </p:nvPr>
        </p:nvGraphicFramePr>
        <p:xfrm>
          <a:off x="1430338" y="1997075"/>
          <a:ext cx="5037137" cy="871538"/>
        </p:xfrm>
        <a:graphic>
          <a:graphicData uri="http://schemas.openxmlformats.org/presentationml/2006/ole">
            <mc:AlternateContent xmlns:mc="http://schemas.openxmlformats.org/markup-compatibility/2006">
              <mc:Choice xmlns:v="urn:schemas-microsoft-com:vml" Requires="v">
                <p:oleObj spid="_x0000_s105625" name="数式" r:id="rId6" imgW="1688760" imgH="291960" progId="Equation.3">
                  <p:embed/>
                </p:oleObj>
              </mc:Choice>
              <mc:Fallback>
                <p:oleObj name="数式" r:id="rId6" imgW="1688760" imgH="291960" progId="Equation.3">
                  <p:embed/>
                  <p:pic>
                    <p:nvPicPr>
                      <p:cNvPr id="0" name="コンテンツ プレースホルダ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0338" y="1997075"/>
                        <a:ext cx="5037137" cy="87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テキスト ボックス 10"/>
          <p:cNvSpPr txBox="1"/>
          <p:nvPr/>
        </p:nvSpPr>
        <p:spPr>
          <a:xfrm>
            <a:off x="1463040" y="5200650"/>
            <a:ext cx="5072222" cy="461665"/>
          </a:xfrm>
          <a:prstGeom prst="rect">
            <a:avLst/>
          </a:prstGeom>
          <a:solidFill>
            <a:schemeClr val="accent1">
              <a:alpha val="34000"/>
            </a:schemeClr>
          </a:solidFill>
        </p:spPr>
        <p:txBody>
          <a:bodyPr wrap="none" rtlCol="0">
            <a:spAutoFit/>
          </a:bodyPr>
          <a:lstStyle/>
          <a:p>
            <a:r>
              <a:rPr kumimoji="1" lang="ja-JP" altLang="en-US" sz="2400" dirty="0" smtClean="0">
                <a:latin typeface="Microsoft YaHei UI" panose="020B0503020204020204" pitchFamily="34" charset="-122"/>
                <a:ea typeface="Microsoft YaHei UI" panose="020B0503020204020204" pitchFamily="34" charset="-122"/>
              </a:rPr>
              <a:t>半球方向</a:t>
            </a:r>
            <a:r>
              <a:rPr kumimoji="1" lang="zh-CN" altLang="en-US" sz="2400" dirty="0" smtClean="0">
                <a:latin typeface="Microsoft YaHei UI" panose="020B0503020204020204" pitchFamily="34" charset="-122"/>
                <a:ea typeface="Microsoft YaHei UI" panose="020B0503020204020204" pitchFamily="34" charset="-122"/>
              </a:rPr>
              <a:t>的光加入到</a:t>
            </a:r>
            <a:r>
              <a:rPr kumimoji="1" lang="en-US" altLang="zh-CN" sz="2400" dirty="0" smtClean="0">
                <a:latin typeface="Microsoft YaHei UI" panose="020B0503020204020204" pitchFamily="34" charset="-122"/>
                <a:ea typeface="Microsoft YaHei UI" panose="020B0503020204020204" pitchFamily="34" charset="-122"/>
              </a:rPr>
              <a:t>Light Map</a:t>
            </a:r>
            <a:r>
              <a:rPr kumimoji="1" lang="zh-CN" altLang="en-US" sz="2400" dirty="0" smtClean="0">
                <a:latin typeface="Microsoft YaHei UI" panose="020B0503020204020204" pitchFamily="34" charset="-122"/>
                <a:ea typeface="Microsoft YaHei UI" panose="020B0503020204020204" pitchFamily="34" charset="-122"/>
              </a:rPr>
              <a:t>里</a:t>
            </a:r>
            <a:r>
              <a:rPr kumimoji="1" lang="ja-JP" altLang="en-US" sz="2400" dirty="0" smtClean="0">
                <a:latin typeface="Microsoft YaHei UI" panose="020B0503020204020204" pitchFamily="34" charset="-122"/>
                <a:ea typeface="Microsoft YaHei UI" panose="020B0503020204020204" pitchFamily="34" charset="-122"/>
              </a:rPr>
              <a:t>！</a:t>
            </a:r>
            <a:endParaRPr kumimoji="1" lang="ja-JP" altLang="en-US" sz="2400" dirty="0">
              <a:latin typeface="Microsoft YaHei UI" panose="020B0503020204020204" pitchFamily="34" charset="-122"/>
              <a:ea typeface="Microsoft YaHei UI" panose="020B0503020204020204" pitchFamily="34" charset="-122"/>
            </a:endParaRPr>
          </a:p>
        </p:txBody>
      </p:sp>
      <p:sp>
        <p:nvSpPr>
          <p:cNvPr id="12" name="スライド番号プレースホルダ 11"/>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18</a:t>
            </a:fld>
            <a:endParaRPr lang="ja-JP" altLang="en-US">
              <a:latin typeface="Microsoft YaHei UI" panose="020B0503020204020204" pitchFamily="34" charset="-122"/>
              <a:ea typeface="Microsoft YaHei UI" panose="020B0503020204020204" pitchFamily="34" charset="-122"/>
            </a:endParaRPr>
          </a:p>
        </p:txBody>
      </p:sp>
      <p:sp>
        <p:nvSpPr>
          <p:cNvPr id="13" name="フッター プレースホルダ 12"/>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zh-CN" dirty="0" smtClean="0">
                <a:latin typeface="Microsoft YaHei UI" panose="020B0503020204020204" pitchFamily="34" charset="-122"/>
                <a:ea typeface="Microsoft YaHei UI" panose="020B0503020204020204" pitchFamily="34" charset="-122"/>
              </a:rPr>
              <a:t>Light Map</a:t>
            </a:r>
            <a:r>
              <a:rPr kumimoji="1" lang="zh-CN" altLang="en-US" dirty="0" smtClean="0">
                <a:latin typeface="Microsoft YaHei UI" panose="020B0503020204020204" pitchFamily="34" charset="-122"/>
                <a:ea typeface="Microsoft YaHei UI" panose="020B0503020204020204" pitchFamily="34" charset="-122"/>
              </a:rPr>
              <a:t>的制作方法</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lang="zh-CN" altLang="en-US" dirty="0" smtClean="0">
                <a:latin typeface="Microsoft YaHei UI" panose="020B0503020204020204" pitchFamily="34" charset="-122"/>
                <a:ea typeface="Microsoft YaHei UI" panose="020B0503020204020204" pitchFamily="34" charset="-122"/>
              </a:rPr>
              <a:t>计算每个</a:t>
            </a:r>
            <a:r>
              <a:rPr lang="en-US" altLang="zh-CN" dirty="0" smtClean="0">
                <a:latin typeface="Microsoft YaHei UI" panose="020B0503020204020204" pitchFamily="34" charset="-122"/>
                <a:ea typeface="Microsoft YaHei UI" panose="020B0503020204020204" pitchFamily="34" charset="-122"/>
              </a:rPr>
              <a:t>Texel</a:t>
            </a:r>
            <a:endParaRPr kumimoji="1" lang="ja-JP" altLang="en-US" dirty="0">
              <a:latin typeface="Microsoft YaHei UI" panose="020B0503020204020204" pitchFamily="34" charset="-122"/>
              <a:ea typeface="Microsoft YaHei UI" panose="020B0503020204020204" pitchFamily="34" charset="-122"/>
            </a:endParaRPr>
          </a:p>
        </p:txBody>
      </p:sp>
      <p:sp>
        <p:nvSpPr>
          <p:cNvPr id="5" name="正方形/長方形 4"/>
          <p:cNvSpPr/>
          <p:nvPr/>
        </p:nvSpPr>
        <p:spPr>
          <a:xfrm>
            <a:off x="3241964" y="3685309"/>
            <a:ext cx="568036" cy="2216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6" name="正方形/長方形 5"/>
          <p:cNvSpPr/>
          <p:nvPr/>
        </p:nvSpPr>
        <p:spPr>
          <a:xfrm>
            <a:off x="1468583" y="4627417"/>
            <a:ext cx="1080654" cy="1288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4" name="フレーム 3"/>
          <p:cNvSpPr/>
          <p:nvPr/>
        </p:nvSpPr>
        <p:spPr>
          <a:xfrm>
            <a:off x="762000" y="1953491"/>
            <a:ext cx="3671455" cy="4003964"/>
          </a:xfrm>
          <a:prstGeom prst="frame">
            <a:avLst>
              <a:gd name="adj1" fmla="val 23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icrosoft YaHei UI" panose="020B0503020204020204" pitchFamily="34" charset="-122"/>
              <a:ea typeface="Microsoft YaHei UI" panose="020B0503020204020204" pitchFamily="34" charset="-122"/>
            </a:endParaRPr>
          </a:p>
        </p:txBody>
      </p:sp>
      <p:sp>
        <p:nvSpPr>
          <p:cNvPr id="8" name="右矢印 7"/>
          <p:cNvSpPr/>
          <p:nvPr/>
        </p:nvSpPr>
        <p:spPr>
          <a:xfrm rot="16200000">
            <a:off x="796637" y="3235035"/>
            <a:ext cx="2507671" cy="193963"/>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9" name="右矢印 8"/>
          <p:cNvSpPr/>
          <p:nvPr/>
        </p:nvSpPr>
        <p:spPr>
          <a:xfrm rot="20815249">
            <a:off x="2021051" y="4359243"/>
            <a:ext cx="1203335" cy="196489"/>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0" name="右矢印 9"/>
          <p:cNvSpPr/>
          <p:nvPr/>
        </p:nvSpPr>
        <p:spPr>
          <a:xfrm rot="19205126">
            <a:off x="1759047" y="3529222"/>
            <a:ext cx="2919913" cy="200989"/>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1" name="右矢印 10"/>
          <p:cNvSpPr/>
          <p:nvPr/>
        </p:nvSpPr>
        <p:spPr>
          <a:xfrm rot="18125192">
            <a:off x="1420700" y="3232206"/>
            <a:ext cx="2872120" cy="175326"/>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2" name="右矢印 11"/>
          <p:cNvSpPr/>
          <p:nvPr/>
        </p:nvSpPr>
        <p:spPr>
          <a:xfrm rot="11685867">
            <a:off x="880322" y="4323808"/>
            <a:ext cx="1186995" cy="202710"/>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3" name="右矢印 12"/>
          <p:cNvSpPr/>
          <p:nvPr/>
        </p:nvSpPr>
        <p:spPr>
          <a:xfrm rot="13689196">
            <a:off x="675112" y="3854017"/>
            <a:ext cx="1645842" cy="167365"/>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4" name="右矢印 13"/>
          <p:cNvSpPr/>
          <p:nvPr/>
        </p:nvSpPr>
        <p:spPr>
          <a:xfrm rot="14703725">
            <a:off x="119848" y="3250857"/>
            <a:ext cx="2783850" cy="145364"/>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graphicFrame>
        <p:nvGraphicFramePr>
          <p:cNvPr id="26626" name="Object 2"/>
          <p:cNvGraphicFramePr>
            <a:graphicFrameLocks noChangeAspect="1"/>
          </p:cNvGraphicFramePr>
          <p:nvPr>
            <p:extLst>
              <p:ext uri="{D42A27DB-BD31-4B8C-83A1-F6EECF244321}">
                <p14:modId xmlns:p14="http://schemas.microsoft.com/office/powerpoint/2010/main" val="2493166410"/>
              </p:ext>
            </p:extLst>
          </p:nvPr>
        </p:nvGraphicFramePr>
        <p:xfrm>
          <a:off x="4469130" y="4083776"/>
          <a:ext cx="4572000" cy="1144409"/>
        </p:xfrm>
        <a:graphic>
          <a:graphicData uri="http://schemas.openxmlformats.org/presentationml/2006/ole">
            <mc:AlternateContent xmlns:mc="http://schemas.openxmlformats.org/markup-compatibility/2006">
              <mc:Choice xmlns:v="urn:schemas-microsoft-com:vml" Requires="v">
                <p:oleObj spid="_x0000_s27215" name="数式" r:id="rId4" imgW="1726920" imgH="431640" progId="Equation.3">
                  <p:embed/>
                </p:oleObj>
              </mc:Choice>
              <mc:Fallback>
                <p:oleObj name="数式" r:id="rId4" imgW="172692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9130" y="4083776"/>
                        <a:ext cx="4572000" cy="11444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テキスト ボックス 17"/>
          <p:cNvSpPr txBox="1"/>
          <p:nvPr/>
        </p:nvSpPr>
        <p:spPr>
          <a:xfrm>
            <a:off x="5726430" y="5337810"/>
            <a:ext cx="1303020" cy="523220"/>
          </a:xfrm>
          <a:prstGeom prst="rect">
            <a:avLst/>
          </a:prstGeom>
          <a:solidFill>
            <a:schemeClr val="accent6">
              <a:lumMod val="40000"/>
              <a:lumOff val="60000"/>
            </a:schemeClr>
          </a:solidFill>
        </p:spPr>
        <p:txBody>
          <a:bodyPr wrap="square" rtlCol="0">
            <a:spAutoFit/>
          </a:bodyPr>
          <a:lstStyle/>
          <a:p>
            <a:r>
              <a:rPr lang="zh-CN" altLang="en-US" sz="2800" dirty="0" smtClean="0">
                <a:latin typeface="Microsoft YaHei UI" panose="020B0503020204020204" pitchFamily="34" charset="-122"/>
                <a:ea typeface="Microsoft YaHei UI" panose="020B0503020204020204" pitchFamily="34" charset="-122"/>
              </a:rPr>
              <a:t>沉</a:t>
            </a:r>
            <a:r>
              <a:rPr lang="ja-JP" altLang="en-US" sz="2800" dirty="0" smtClean="0">
                <a:latin typeface="Microsoft YaHei UI" panose="020B0503020204020204" pitchFamily="34" charset="-122"/>
                <a:ea typeface="Microsoft YaHei UI" panose="020B0503020204020204" pitchFamily="34" charset="-122"/>
              </a:rPr>
              <a:t>重！</a:t>
            </a:r>
            <a:endParaRPr kumimoji="1" lang="ja-JP" altLang="en-US" sz="2800" dirty="0">
              <a:latin typeface="Microsoft YaHei UI" panose="020B0503020204020204" pitchFamily="34" charset="-122"/>
              <a:ea typeface="Microsoft YaHei UI" panose="020B0503020204020204" pitchFamily="34" charset="-122"/>
            </a:endParaRPr>
          </a:p>
        </p:txBody>
      </p:sp>
      <p:sp>
        <p:nvSpPr>
          <p:cNvPr id="19" name="テキスト ボックス 18"/>
          <p:cNvSpPr txBox="1"/>
          <p:nvPr/>
        </p:nvSpPr>
        <p:spPr>
          <a:xfrm>
            <a:off x="4663440" y="1725930"/>
            <a:ext cx="4149090" cy="2123658"/>
          </a:xfrm>
          <a:prstGeom prst="rect">
            <a:avLst/>
          </a:prstGeom>
          <a:solidFill>
            <a:schemeClr val="bg1">
              <a:lumMod val="95000"/>
            </a:schemeClr>
          </a:solidFill>
          <a:ln>
            <a:solidFill>
              <a:schemeClr val="accent1">
                <a:shade val="50000"/>
              </a:schemeClr>
            </a:solidFill>
          </a:ln>
        </p:spPr>
        <p:txBody>
          <a:bodyPr wrap="square" rtlCol="0">
            <a:spAutoFit/>
          </a:bodyPr>
          <a:lstStyle/>
          <a:p>
            <a:r>
              <a:rPr kumimoji="1" lang="en-US" altLang="ja-JP" sz="2200" dirty="0" smtClean="0">
                <a:latin typeface="Microsoft YaHei UI" panose="020B0503020204020204" pitchFamily="34" charset="-122"/>
                <a:ea typeface="Microsoft YaHei UI" panose="020B0503020204020204" pitchFamily="34" charset="-122"/>
              </a:rPr>
              <a:t>for each </a:t>
            </a:r>
            <a:r>
              <a:rPr kumimoji="1" lang="en-US" altLang="zh-CN" sz="2200" dirty="0" smtClean="0">
                <a:latin typeface="Microsoft YaHei UI" panose="020B0503020204020204" pitchFamily="34" charset="-122"/>
                <a:ea typeface="Microsoft YaHei UI" panose="020B0503020204020204" pitchFamily="34" charset="-122"/>
              </a:rPr>
              <a:t>Light Map</a:t>
            </a:r>
            <a:r>
              <a:rPr kumimoji="1" lang="zh-CN" altLang="en-US" sz="2200" dirty="0" smtClean="0">
                <a:latin typeface="Microsoft YaHei UI" panose="020B0503020204020204" pitchFamily="34" charset="-122"/>
                <a:ea typeface="Microsoft YaHei UI" panose="020B0503020204020204" pitchFamily="34" charset="-122"/>
              </a:rPr>
              <a:t>的</a:t>
            </a:r>
            <a:r>
              <a:rPr kumimoji="1" lang="en-US" altLang="zh-CN" sz="2200" dirty="0" smtClean="0">
                <a:latin typeface="Microsoft YaHei UI" panose="020B0503020204020204" pitchFamily="34" charset="-122"/>
                <a:ea typeface="Microsoft YaHei UI" panose="020B0503020204020204" pitchFamily="34" charset="-122"/>
              </a:rPr>
              <a:t>Texel</a:t>
            </a:r>
            <a:r>
              <a:rPr lang="en-US" altLang="ja-JP" sz="2200" dirty="0" smtClean="0">
                <a:latin typeface="Microsoft YaHei UI" panose="020B0503020204020204" pitchFamily="34" charset="-122"/>
                <a:ea typeface="Microsoft YaHei UI" panose="020B0503020204020204" pitchFamily="34" charset="-122"/>
              </a:rPr>
              <a:t> {</a:t>
            </a:r>
            <a:endParaRPr kumimoji="1" lang="en-US" altLang="ja-JP" sz="2200" dirty="0" smtClean="0">
              <a:latin typeface="Microsoft YaHei UI" panose="020B0503020204020204" pitchFamily="34" charset="-122"/>
              <a:ea typeface="Microsoft YaHei UI" panose="020B0503020204020204" pitchFamily="34" charset="-122"/>
            </a:endParaRPr>
          </a:p>
          <a:p>
            <a:r>
              <a:rPr lang="en-US" altLang="ja-JP" sz="2200" dirty="0" smtClean="0">
                <a:latin typeface="Microsoft YaHei UI" panose="020B0503020204020204" pitchFamily="34" charset="-122"/>
                <a:ea typeface="Microsoft YaHei UI" panose="020B0503020204020204" pitchFamily="34" charset="-122"/>
              </a:rPr>
              <a:t>     for each </a:t>
            </a:r>
            <a:r>
              <a:rPr lang="en-US" altLang="zh-CN" sz="2200" dirty="0" smtClean="0">
                <a:latin typeface="Microsoft YaHei UI" panose="020B0503020204020204" pitchFamily="34" charset="-122"/>
                <a:ea typeface="Microsoft YaHei UI" panose="020B0503020204020204" pitchFamily="34" charset="-122"/>
              </a:rPr>
              <a:t>Sample</a:t>
            </a:r>
            <a:r>
              <a:rPr lang="ja-JP" altLang="en-US" sz="2200" dirty="0" smtClean="0">
                <a:latin typeface="Microsoft YaHei UI" panose="020B0503020204020204" pitchFamily="34" charset="-122"/>
                <a:ea typeface="Microsoft YaHei UI" panose="020B0503020204020204" pitchFamily="34" charset="-122"/>
              </a:rPr>
              <a:t>方向 </a:t>
            </a:r>
            <a:r>
              <a:rPr lang="en-US" altLang="ja-JP" sz="2200" dirty="0" smtClean="0">
                <a:latin typeface="Microsoft YaHei UI" panose="020B0503020204020204" pitchFamily="34" charset="-122"/>
                <a:ea typeface="Microsoft YaHei UI" panose="020B0503020204020204" pitchFamily="34" charset="-122"/>
              </a:rPr>
              <a:t>{</a:t>
            </a:r>
          </a:p>
          <a:p>
            <a:r>
              <a:rPr kumimoji="1" lang="en-US" altLang="ja-JP" sz="2200" dirty="0" smtClean="0">
                <a:latin typeface="Microsoft YaHei UI" panose="020B0503020204020204" pitchFamily="34" charset="-122"/>
                <a:ea typeface="Microsoft YaHei UI" panose="020B0503020204020204" pitchFamily="34" charset="-122"/>
              </a:rPr>
              <a:t>          </a:t>
            </a:r>
            <a:r>
              <a:rPr kumimoji="1" lang="en-US" altLang="zh-CN" sz="2200" dirty="0" smtClean="0">
                <a:latin typeface="Microsoft YaHei UI" panose="020B0503020204020204" pitchFamily="34" charset="-122"/>
                <a:ea typeface="Microsoft YaHei UI" panose="020B0503020204020204" pitchFamily="34" charset="-122"/>
              </a:rPr>
              <a:t>Ray </a:t>
            </a:r>
            <a:r>
              <a:rPr kumimoji="1" lang="zh-CN" altLang="en-US" sz="2200" dirty="0" smtClean="0">
                <a:latin typeface="Microsoft YaHei UI" panose="020B0503020204020204" pitchFamily="34" charset="-122"/>
                <a:ea typeface="Microsoft YaHei UI" panose="020B0503020204020204" pitchFamily="34" charset="-122"/>
              </a:rPr>
              <a:t>碰撞判定</a:t>
            </a:r>
            <a:r>
              <a:rPr kumimoji="1" lang="en-US" altLang="ja-JP" sz="2200" dirty="0" smtClean="0">
                <a:latin typeface="Microsoft YaHei UI" panose="020B0503020204020204" pitchFamily="34" charset="-122"/>
                <a:ea typeface="Microsoft YaHei UI" panose="020B0503020204020204" pitchFamily="34" charset="-122"/>
              </a:rPr>
              <a:t>;</a:t>
            </a:r>
          </a:p>
          <a:p>
            <a:r>
              <a:rPr lang="en-US" altLang="ja-JP" sz="2200" dirty="0" smtClean="0">
                <a:latin typeface="Microsoft YaHei UI" panose="020B0503020204020204" pitchFamily="34" charset="-122"/>
                <a:ea typeface="Microsoft YaHei UI" panose="020B0503020204020204" pitchFamily="34" charset="-122"/>
              </a:rPr>
              <a:t>         </a:t>
            </a:r>
            <a:r>
              <a:rPr lang="zh-CN" altLang="en-US" sz="2200" dirty="0" smtClean="0">
                <a:latin typeface="Microsoft YaHei UI" panose="020B0503020204020204" pitchFamily="34" charset="-122"/>
                <a:ea typeface="Microsoft YaHei UI" panose="020B0503020204020204" pitchFamily="34" charset="-122"/>
              </a:rPr>
              <a:t>将碰撞位置的亮度加上</a:t>
            </a:r>
            <a:r>
              <a:rPr lang="en-US" altLang="ja-JP" sz="2200" dirty="0" smtClean="0">
                <a:latin typeface="Microsoft YaHei UI" panose="020B0503020204020204" pitchFamily="34" charset="-122"/>
                <a:ea typeface="Microsoft YaHei UI" panose="020B0503020204020204" pitchFamily="34" charset="-122"/>
              </a:rPr>
              <a:t>;</a:t>
            </a:r>
          </a:p>
          <a:p>
            <a:r>
              <a:rPr kumimoji="1" lang="en-US" altLang="ja-JP" sz="2200" dirty="0" smtClean="0">
                <a:latin typeface="Microsoft YaHei UI" panose="020B0503020204020204" pitchFamily="34" charset="-122"/>
                <a:ea typeface="Microsoft YaHei UI" panose="020B0503020204020204" pitchFamily="34" charset="-122"/>
              </a:rPr>
              <a:t>      }</a:t>
            </a:r>
          </a:p>
          <a:p>
            <a:r>
              <a:rPr lang="en-US" altLang="ja-JP" sz="2200" dirty="0" smtClean="0">
                <a:latin typeface="Microsoft YaHei UI" panose="020B0503020204020204" pitchFamily="34" charset="-122"/>
                <a:ea typeface="Microsoft YaHei UI" panose="020B0503020204020204" pitchFamily="34" charset="-122"/>
              </a:rPr>
              <a:t>}</a:t>
            </a:r>
            <a:endParaRPr kumimoji="1" lang="ja-JP" altLang="en-US" sz="2200" dirty="0">
              <a:latin typeface="Microsoft YaHei UI" panose="020B0503020204020204" pitchFamily="34" charset="-122"/>
              <a:ea typeface="Microsoft YaHei UI" panose="020B0503020204020204" pitchFamily="34" charset="-122"/>
            </a:endParaRPr>
          </a:p>
        </p:txBody>
      </p:sp>
      <p:sp>
        <p:nvSpPr>
          <p:cNvPr id="17" name="スライド番号プレースホルダ 16"/>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19</a:t>
            </a:fld>
            <a:endParaRPr lang="ja-JP" altLang="en-US">
              <a:latin typeface="Microsoft YaHei UI" panose="020B0503020204020204" pitchFamily="34" charset="-122"/>
              <a:ea typeface="Microsoft YaHei UI" panose="020B0503020204020204" pitchFamily="34" charset="-122"/>
            </a:endParaRPr>
          </a:p>
        </p:txBody>
      </p:sp>
      <p:sp>
        <p:nvSpPr>
          <p:cNvPr id="20" name="フッター プレースホルダ 19"/>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议程</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pPr>
              <a:buNone/>
            </a:pPr>
            <a:r>
              <a:rPr lang="ja-JP" altLang="en-US" dirty="0" smtClean="0">
                <a:latin typeface="Microsoft YaHei UI" panose="020B0503020204020204" pitchFamily="34" charset="-122"/>
                <a:ea typeface="Microsoft YaHei UI" panose="020B0503020204020204" pitchFamily="34" charset="-122"/>
              </a:rPr>
              <a:t>第</a:t>
            </a:r>
            <a:r>
              <a:rPr lang="en-US" altLang="ja-JP" dirty="0" smtClean="0">
                <a:latin typeface="Microsoft YaHei UI" panose="020B0503020204020204" pitchFamily="34" charset="-122"/>
                <a:ea typeface="Microsoft YaHei UI" panose="020B0503020204020204" pitchFamily="34" charset="-122"/>
              </a:rPr>
              <a:t>1</a:t>
            </a:r>
            <a:r>
              <a:rPr lang="ja-JP" altLang="en-US" dirty="0" smtClean="0">
                <a:latin typeface="Microsoft YaHei UI" panose="020B0503020204020204" pitchFamily="34" charset="-122"/>
                <a:ea typeface="Microsoft YaHei UI" panose="020B0503020204020204" pitchFamily="34" charset="-122"/>
              </a:rPr>
              <a:t>章   </a:t>
            </a:r>
            <a:r>
              <a:rPr lang="zh-CN" altLang="en-US" dirty="0" smtClean="0">
                <a:latin typeface="Microsoft YaHei UI" panose="020B0503020204020204" pitchFamily="34" charset="-122"/>
                <a:ea typeface="Microsoft YaHei UI" panose="020B0503020204020204" pitchFamily="34" charset="-122"/>
              </a:rPr>
              <a:t>静态</a:t>
            </a:r>
            <a:r>
              <a:rPr lang="en-US" altLang="ja-JP" dirty="0" smtClean="0">
                <a:latin typeface="Microsoft YaHei UI" panose="020B0503020204020204" pitchFamily="34" charset="-122"/>
                <a:ea typeface="Microsoft YaHei UI" panose="020B0503020204020204" pitchFamily="34" charset="-122"/>
              </a:rPr>
              <a:t>GI</a:t>
            </a:r>
            <a:r>
              <a:rPr lang="zh-CN" altLang="en-US" dirty="0" smtClean="0">
                <a:latin typeface="Microsoft YaHei UI" panose="020B0503020204020204" pitchFamily="34" charset="-122"/>
                <a:ea typeface="Microsoft YaHei UI" panose="020B0503020204020204" pitchFamily="34" charset="-122"/>
              </a:rPr>
              <a:t>的基础</a:t>
            </a:r>
            <a:endParaRPr lang="en-US" altLang="ja-JP" dirty="0" smtClean="0">
              <a:latin typeface="Microsoft YaHei UI" panose="020B0503020204020204" pitchFamily="34" charset="-122"/>
              <a:ea typeface="Microsoft YaHei UI" panose="020B0503020204020204" pitchFamily="34" charset="-122"/>
            </a:endParaRPr>
          </a:p>
          <a:p>
            <a:pPr>
              <a:buNone/>
            </a:pPr>
            <a:r>
              <a:rPr kumimoji="1" lang="ja-JP" altLang="en-US" dirty="0" smtClean="0">
                <a:latin typeface="Microsoft YaHei UI" panose="020B0503020204020204" pitchFamily="34" charset="-122"/>
                <a:ea typeface="Microsoft YaHei UI" panose="020B0503020204020204" pitchFamily="34" charset="-122"/>
              </a:rPr>
              <a:t>第</a:t>
            </a:r>
            <a:r>
              <a:rPr kumimoji="1" lang="en-US" altLang="ja-JP" dirty="0" smtClean="0">
                <a:latin typeface="Microsoft YaHei UI" panose="020B0503020204020204" pitchFamily="34" charset="-122"/>
                <a:ea typeface="Microsoft YaHei UI" panose="020B0503020204020204" pitchFamily="34" charset="-122"/>
              </a:rPr>
              <a:t>2</a:t>
            </a:r>
            <a:r>
              <a:rPr kumimoji="1" lang="ja-JP" altLang="en-US" dirty="0" smtClean="0">
                <a:latin typeface="Microsoft YaHei UI" panose="020B0503020204020204" pitchFamily="34" charset="-122"/>
                <a:ea typeface="Microsoft YaHei UI" panose="020B0503020204020204" pitchFamily="34" charset="-122"/>
              </a:rPr>
              <a:t>章   </a:t>
            </a:r>
            <a:r>
              <a:rPr kumimoji="1" lang="en-US" altLang="ja-JP" dirty="0" smtClean="0">
                <a:latin typeface="Microsoft YaHei UI" panose="020B0503020204020204" pitchFamily="34" charset="-122"/>
                <a:ea typeface="Microsoft YaHei UI" panose="020B0503020204020204" pitchFamily="34" charset="-122"/>
              </a:rPr>
              <a:t>Ray</a:t>
            </a:r>
            <a:r>
              <a:rPr kumimoji="1" lang="ja-JP" altLang="en-US" dirty="0" smtClean="0">
                <a:latin typeface="Microsoft YaHei UI" panose="020B0503020204020204" pitchFamily="34" charset="-122"/>
                <a:ea typeface="Microsoft YaHei UI" panose="020B0503020204020204" pitchFamily="34" charset="-122"/>
              </a:rPr>
              <a:t> </a:t>
            </a:r>
            <a:r>
              <a:rPr kumimoji="1" lang="en-US" altLang="ja-JP" dirty="0" smtClean="0">
                <a:latin typeface="Microsoft YaHei UI" panose="020B0503020204020204" pitchFamily="34" charset="-122"/>
                <a:ea typeface="Microsoft YaHei UI" panose="020B0503020204020204" pitchFamily="34" charset="-122"/>
              </a:rPr>
              <a:t>Bundle</a:t>
            </a:r>
            <a:r>
              <a:rPr kumimoji="1" lang="ja-JP" altLang="en-US" dirty="0" smtClean="0">
                <a:latin typeface="Microsoft YaHei UI" panose="020B0503020204020204" pitchFamily="34" charset="-122"/>
                <a:ea typeface="Microsoft YaHei UI" panose="020B0503020204020204" pitchFamily="34" charset="-122"/>
              </a:rPr>
              <a:t> </a:t>
            </a:r>
            <a:r>
              <a:rPr kumimoji="1" lang="en-US" altLang="ja-JP" dirty="0" smtClean="0">
                <a:latin typeface="Microsoft YaHei UI" panose="020B0503020204020204" pitchFamily="34" charset="-122"/>
                <a:ea typeface="Microsoft YaHei UI" panose="020B0503020204020204" pitchFamily="34" charset="-122"/>
              </a:rPr>
              <a:t>Tracing</a:t>
            </a:r>
            <a:r>
              <a:rPr kumimoji="1" lang="ja-JP" altLang="en-US" dirty="0" smtClean="0">
                <a:latin typeface="Microsoft YaHei UI" panose="020B0503020204020204" pitchFamily="34" charset="-122"/>
                <a:ea typeface="Microsoft YaHei UI" panose="020B0503020204020204" pitchFamily="34" charset="-122"/>
              </a:rPr>
              <a:t> </a:t>
            </a:r>
            <a:r>
              <a:rPr kumimoji="1" lang="zh-CN" altLang="en-US" dirty="0" smtClean="0">
                <a:latin typeface="Microsoft YaHei UI" panose="020B0503020204020204" pitchFamily="34" charset="-122"/>
                <a:ea typeface="Microsoft YaHei UI" panose="020B0503020204020204" pitchFamily="34" charset="-122"/>
              </a:rPr>
              <a:t>解说</a:t>
            </a:r>
            <a:endParaRPr lang="en-US" altLang="ja-JP" dirty="0" smtClean="0">
              <a:latin typeface="Microsoft YaHei UI" panose="020B0503020204020204" pitchFamily="34" charset="-122"/>
              <a:ea typeface="Microsoft YaHei UI" panose="020B0503020204020204" pitchFamily="34" charset="-122"/>
            </a:endParaRPr>
          </a:p>
          <a:p>
            <a:pPr>
              <a:buNone/>
            </a:pPr>
            <a:r>
              <a:rPr kumimoji="1" lang="ja-JP" altLang="en-US" dirty="0" smtClean="0">
                <a:latin typeface="Microsoft YaHei UI" panose="020B0503020204020204" pitchFamily="34" charset="-122"/>
                <a:ea typeface="Microsoft YaHei UI" panose="020B0503020204020204" pitchFamily="34" charset="-122"/>
              </a:rPr>
              <a:t>第</a:t>
            </a:r>
            <a:r>
              <a:rPr kumimoji="1" lang="en-US" altLang="ja-JP" dirty="0" smtClean="0">
                <a:latin typeface="Microsoft YaHei UI" panose="020B0503020204020204" pitchFamily="34" charset="-122"/>
                <a:ea typeface="Microsoft YaHei UI" panose="020B0503020204020204" pitchFamily="34" charset="-122"/>
              </a:rPr>
              <a:t>3</a:t>
            </a:r>
            <a:r>
              <a:rPr kumimoji="1" lang="ja-JP" altLang="en-US" dirty="0" smtClean="0">
                <a:latin typeface="Microsoft YaHei UI" panose="020B0503020204020204" pitchFamily="34" charset="-122"/>
                <a:ea typeface="Microsoft YaHei UI" panose="020B0503020204020204" pitchFamily="34" charset="-122"/>
              </a:rPr>
              <a:t>章   </a:t>
            </a:r>
            <a:r>
              <a:rPr kumimoji="1" lang="zh-CN" altLang="en-US" dirty="0" smtClean="0">
                <a:latin typeface="Microsoft YaHei UI" panose="020B0503020204020204" pitchFamily="34" charset="-122"/>
                <a:ea typeface="Microsoft YaHei UI" panose="020B0503020204020204" pitchFamily="34" charset="-122"/>
              </a:rPr>
              <a:t>实践篇</a:t>
            </a:r>
            <a:endParaRPr kumimoji="1" lang="en-US" altLang="ja-JP" dirty="0" smtClean="0">
              <a:latin typeface="Microsoft YaHei UI" panose="020B0503020204020204" pitchFamily="34" charset="-122"/>
              <a:ea typeface="Microsoft YaHei UI" panose="020B0503020204020204" pitchFamily="34" charset="-122"/>
            </a:endParaRPr>
          </a:p>
        </p:txBody>
      </p:sp>
      <p:sp>
        <p:nvSpPr>
          <p:cNvPr id="4" name="スライド番号プレースホルダ 3"/>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2</a:t>
            </a:fld>
            <a:endParaRPr lang="ja-JP" altLang="en-US">
              <a:latin typeface="Microsoft YaHei UI" panose="020B0503020204020204" pitchFamily="34" charset="-122"/>
              <a:ea typeface="Microsoft YaHei UI" panose="020B0503020204020204" pitchFamily="34" charset="-122"/>
            </a:endParaRPr>
          </a:p>
        </p:txBody>
      </p:sp>
      <p:sp>
        <p:nvSpPr>
          <p:cNvPr id="5" name="フッター プレースホルダ 4"/>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latin typeface="Microsoft YaHei UI" panose="020B0503020204020204" pitchFamily="34" charset="-122"/>
                <a:ea typeface="Microsoft YaHei UI" panose="020B0503020204020204" pitchFamily="34" charset="-122"/>
              </a:rPr>
              <a:t>第</a:t>
            </a:r>
            <a:r>
              <a:rPr kumimoji="1" lang="en-US" altLang="ja-JP" dirty="0" smtClean="0">
                <a:latin typeface="Microsoft YaHei UI" panose="020B0503020204020204" pitchFamily="34" charset="-122"/>
                <a:ea typeface="Microsoft YaHei UI" panose="020B0503020204020204" pitchFamily="34" charset="-122"/>
              </a:rPr>
              <a:t>2</a:t>
            </a:r>
            <a:r>
              <a:rPr kumimoji="1" lang="ja-JP" altLang="en-US" dirty="0" smtClean="0">
                <a:latin typeface="Microsoft YaHei UI" panose="020B0503020204020204" pitchFamily="34" charset="-122"/>
                <a:ea typeface="Microsoft YaHei UI" panose="020B0503020204020204" pitchFamily="34" charset="-122"/>
              </a:rPr>
              <a:t>章 </a:t>
            </a:r>
            <a:r>
              <a:rPr kumimoji="1" lang="en-US" altLang="ja-JP" dirty="0" smtClean="0">
                <a:latin typeface="Microsoft YaHei UI" panose="020B0503020204020204" pitchFamily="34" charset="-122"/>
                <a:ea typeface="Microsoft YaHei UI" panose="020B0503020204020204" pitchFamily="34" charset="-122"/>
              </a:rPr>
              <a:t>Ray</a:t>
            </a:r>
            <a:r>
              <a:rPr kumimoji="1" lang="ja-JP" altLang="en-US" dirty="0" smtClean="0">
                <a:latin typeface="Microsoft YaHei UI" panose="020B0503020204020204" pitchFamily="34" charset="-122"/>
                <a:ea typeface="Microsoft YaHei UI" panose="020B0503020204020204" pitchFamily="34" charset="-122"/>
              </a:rPr>
              <a:t> </a:t>
            </a:r>
            <a:r>
              <a:rPr kumimoji="1" lang="en-US" altLang="ja-JP" dirty="0" smtClean="0">
                <a:latin typeface="Microsoft YaHei UI" panose="020B0503020204020204" pitchFamily="34" charset="-122"/>
                <a:ea typeface="Microsoft YaHei UI" panose="020B0503020204020204" pitchFamily="34" charset="-122"/>
              </a:rPr>
              <a:t>Bundle TRACING</a:t>
            </a:r>
            <a:endParaRPr kumimoji="1" lang="ja-JP" altLang="en-US" dirty="0">
              <a:latin typeface="Microsoft YaHei UI" panose="020B0503020204020204" pitchFamily="34" charset="-122"/>
              <a:ea typeface="Microsoft YaHei UI" panose="020B0503020204020204" pitchFamily="34" charset="-122"/>
            </a:endParaRPr>
          </a:p>
        </p:txBody>
      </p:sp>
      <p:sp>
        <p:nvSpPr>
          <p:cNvPr id="5" name="テキスト プレースホルダ 4"/>
          <p:cNvSpPr>
            <a:spLocks noGrp="1"/>
          </p:cNvSpPr>
          <p:nvPr>
            <p:ph type="body" idx="1"/>
          </p:nvPr>
        </p:nvSpPr>
        <p:spPr/>
        <p:txBody>
          <a:bodyPr/>
          <a:lstStyle/>
          <a:p>
            <a:r>
              <a:rPr lang="en-US" altLang="ja-JP" dirty="0" smtClean="0">
                <a:latin typeface="Microsoft YaHei UI" panose="020B0503020204020204" pitchFamily="34" charset="-122"/>
                <a:ea typeface="Microsoft YaHei UI" panose="020B0503020204020204" pitchFamily="34" charset="-122"/>
              </a:rPr>
              <a:t>	</a:t>
            </a:r>
            <a:endParaRPr kumimoji="1" lang="ja-JP" altLang="en-US" dirty="0">
              <a:latin typeface="Microsoft YaHei UI" panose="020B0503020204020204" pitchFamily="34" charset="-122"/>
              <a:ea typeface="Microsoft YaHei UI" panose="020B0503020204020204" pitchFamily="34" charset="-122"/>
            </a:endParaRPr>
          </a:p>
        </p:txBody>
      </p:sp>
      <p:sp>
        <p:nvSpPr>
          <p:cNvPr id="6" name="スライド番号プレースホルダ 5"/>
          <p:cNvSpPr>
            <a:spLocks noGrp="1"/>
          </p:cNvSpPr>
          <p:nvPr>
            <p:ph type="sldNum" sz="quarter" idx="12"/>
          </p:nvPr>
        </p:nvSpPr>
        <p:spPr/>
        <p:txBody>
          <a:bodyPr/>
          <a:lstStyle/>
          <a:p>
            <a:pPr>
              <a:defRPr/>
            </a:pPr>
            <a:fld id="{7E80343E-47A4-425D-92D5-409AB0440F07}" type="slidenum">
              <a:rPr lang="ja-JP" altLang="en-US" smtClean="0">
                <a:latin typeface="Microsoft YaHei UI" panose="020B0503020204020204" pitchFamily="34" charset="-122"/>
                <a:ea typeface="Microsoft YaHei UI" panose="020B0503020204020204" pitchFamily="34" charset="-122"/>
              </a:rPr>
              <a:pPr>
                <a:defRPr/>
              </a:pPr>
              <a:t>20</a:t>
            </a:fld>
            <a:endParaRPr lang="ja-JP" altLang="en-US">
              <a:latin typeface="Microsoft YaHei UI" panose="020B0503020204020204" pitchFamily="34" charset="-122"/>
              <a:ea typeface="Microsoft YaHei UI" panose="020B0503020204020204" pitchFamily="34" charset="-122"/>
            </a:endParaRPr>
          </a:p>
        </p:txBody>
      </p:sp>
      <p:sp>
        <p:nvSpPr>
          <p:cNvPr id="7" name="フッター プレースホルダ 6"/>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icrosoft YaHei UI" panose="020B0503020204020204" pitchFamily="34" charset="-122"/>
                <a:ea typeface="Microsoft YaHei UI" panose="020B0503020204020204" pitchFamily="34" charset="-122"/>
              </a:rPr>
              <a:t>Ray</a:t>
            </a:r>
            <a:r>
              <a:rPr kumimoji="1" lang="ja-JP" altLang="en-US" dirty="0" smtClean="0">
                <a:latin typeface="Microsoft YaHei UI" panose="020B0503020204020204" pitchFamily="34" charset="-122"/>
                <a:ea typeface="Microsoft YaHei UI" panose="020B0503020204020204" pitchFamily="34" charset="-122"/>
              </a:rPr>
              <a:t> </a:t>
            </a:r>
            <a:r>
              <a:rPr kumimoji="1" lang="en-US" altLang="ja-JP" dirty="0" smtClean="0">
                <a:latin typeface="Microsoft YaHei UI" panose="020B0503020204020204" pitchFamily="34" charset="-122"/>
                <a:ea typeface="Microsoft YaHei UI" panose="020B0503020204020204" pitchFamily="34" charset="-122"/>
              </a:rPr>
              <a:t>Bundle</a:t>
            </a:r>
            <a:r>
              <a:rPr lang="ja-JP" altLang="en-US" dirty="0" smtClean="0">
                <a:latin typeface="Microsoft YaHei UI" panose="020B0503020204020204" pitchFamily="34" charset="-122"/>
                <a:ea typeface="Microsoft YaHei UI" panose="020B0503020204020204" pitchFamily="34" charset="-122"/>
              </a:rPr>
              <a:t> </a:t>
            </a:r>
            <a:r>
              <a:rPr lang="en-US" altLang="ja-JP" dirty="0" smtClean="0">
                <a:latin typeface="Microsoft YaHei UI" panose="020B0503020204020204" pitchFamily="34" charset="-122"/>
                <a:ea typeface="Microsoft YaHei UI" panose="020B0503020204020204" pitchFamily="34" charset="-122"/>
              </a:rPr>
              <a:t>Tracing</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lang="zh-CN" altLang="en-US" dirty="0" smtClean="0">
                <a:latin typeface="Microsoft YaHei UI" panose="020B0503020204020204" pitchFamily="34" charset="-122"/>
                <a:ea typeface="Microsoft YaHei UI" panose="020B0503020204020204" pitchFamily="34" charset="-122"/>
              </a:rPr>
              <a:t>想法的转换</a:t>
            </a:r>
            <a:endParaRPr kumimoji="1" lang="ja-JP" altLang="en-US" dirty="0">
              <a:latin typeface="Microsoft YaHei UI" panose="020B0503020204020204" pitchFamily="34" charset="-122"/>
              <a:ea typeface="Microsoft YaHei UI" panose="020B0503020204020204" pitchFamily="34" charset="-122"/>
            </a:endParaRPr>
          </a:p>
        </p:txBody>
      </p:sp>
      <p:sp>
        <p:nvSpPr>
          <p:cNvPr id="4" name="テキスト ボックス 3"/>
          <p:cNvSpPr txBox="1"/>
          <p:nvPr/>
        </p:nvSpPr>
        <p:spPr>
          <a:xfrm>
            <a:off x="914400" y="1981200"/>
            <a:ext cx="1288473" cy="369332"/>
          </a:xfrm>
          <a:prstGeom prst="rect">
            <a:avLst/>
          </a:prstGeom>
          <a:solidFill>
            <a:schemeClr val="accent1">
              <a:lumMod val="40000"/>
              <a:lumOff val="60000"/>
            </a:schemeClr>
          </a:solidFill>
        </p:spPr>
        <p:txBody>
          <a:bodyPr wrap="square" rtlCol="0">
            <a:spAutoFit/>
          </a:bodyPr>
          <a:lstStyle/>
          <a:p>
            <a:r>
              <a:rPr kumimoji="1" lang="ja-JP" altLang="en-US" b="1" dirty="0" smtClean="0">
                <a:latin typeface="Microsoft YaHei UI" panose="020B0503020204020204" pitchFamily="34" charset="-122"/>
                <a:ea typeface="Microsoft YaHei UI" panose="020B0503020204020204" pitchFamily="34" charset="-122"/>
              </a:rPr>
              <a:t>毎</a:t>
            </a:r>
            <a:r>
              <a:rPr kumimoji="1" lang="zh-CN" altLang="en-US" b="1" dirty="0" smtClean="0">
                <a:latin typeface="Microsoft YaHei UI" panose="020B0503020204020204" pitchFamily="34" charset="-122"/>
                <a:ea typeface="Microsoft YaHei UI" panose="020B0503020204020204" pitchFamily="34" charset="-122"/>
              </a:rPr>
              <a:t>个</a:t>
            </a:r>
            <a:r>
              <a:rPr kumimoji="1" lang="en-US" altLang="zh-CN" b="1" dirty="0" smtClean="0">
                <a:latin typeface="Microsoft YaHei UI" panose="020B0503020204020204" pitchFamily="34" charset="-122"/>
                <a:ea typeface="Microsoft YaHei UI" panose="020B0503020204020204" pitchFamily="34" charset="-122"/>
              </a:rPr>
              <a:t>Texel</a:t>
            </a:r>
            <a:endParaRPr kumimoji="1" lang="ja-JP" altLang="en-US" b="1" dirty="0">
              <a:latin typeface="Microsoft YaHei UI" panose="020B0503020204020204" pitchFamily="34" charset="-122"/>
              <a:ea typeface="Microsoft YaHei UI" panose="020B0503020204020204" pitchFamily="34" charset="-122"/>
            </a:endParaRPr>
          </a:p>
        </p:txBody>
      </p:sp>
      <p:sp>
        <p:nvSpPr>
          <p:cNvPr id="5" name="テキスト ボックス 4"/>
          <p:cNvSpPr txBox="1"/>
          <p:nvPr/>
        </p:nvSpPr>
        <p:spPr>
          <a:xfrm>
            <a:off x="5354782" y="1950374"/>
            <a:ext cx="2206820" cy="369332"/>
          </a:xfrm>
          <a:prstGeom prst="rect">
            <a:avLst/>
          </a:prstGeom>
          <a:solidFill>
            <a:schemeClr val="accent1">
              <a:lumMod val="40000"/>
              <a:lumOff val="60000"/>
            </a:schemeClr>
          </a:solidFill>
        </p:spPr>
        <p:txBody>
          <a:bodyPr wrap="square" rtlCol="0">
            <a:spAutoFit/>
          </a:bodyPr>
          <a:lstStyle/>
          <a:p>
            <a:r>
              <a:rPr lang="zh-CN" altLang="en-US" b="1" dirty="0" smtClean="0">
                <a:latin typeface="Microsoft YaHei UI" panose="020B0503020204020204" pitchFamily="34" charset="-122"/>
                <a:ea typeface="Microsoft YaHei UI" panose="020B0503020204020204" pitchFamily="34" charset="-122"/>
              </a:rPr>
              <a:t>每个</a:t>
            </a:r>
            <a:r>
              <a:rPr lang="en-US" altLang="zh-CN" b="1" dirty="0" smtClean="0">
                <a:latin typeface="Microsoft YaHei UI" panose="020B0503020204020204" pitchFamily="34" charset="-122"/>
                <a:ea typeface="Microsoft YaHei UI" panose="020B0503020204020204" pitchFamily="34" charset="-122"/>
              </a:rPr>
              <a:t>Sample</a:t>
            </a:r>
            <a:r>
              <a:rPr kumimoji="1" lang="ja-JP" altLang="en-US" b="1" dirty="0" smtClean="0">
                <a:latin typeface="Microsoft YaHei UI" panose="020B0503020204020204" pitchFamily="34" charset="-122"/>
                <a:ea typeface="Microsoft YaHei UI" panose="020B0503020204020204" pitchFamily="34" charset="-122"/>
              </a:rPr>
              <a:t>方向</a:t>
            </a:r>
            <a:endParaRPr kumimoji="1" lang="ja-JP" altLang="en-US" b="1" dirty="0">
              <a:latin typeface="Microsoft YaHei UI" panose="020B0503020204020204" pitchFamily="34" charset="-122"/>
              <a:ea typeface="Microsoft YaHei UI" panose="020B0503020204020204" pitchFamily="34" charset="-122"/>
            </a:endParaRPr>
          </a:p>
        </p:txBody>
      </p:sp>
      <p:sp>
        <p:nvSpPr>
          <p:cNvPr id="6" name="正方形/長方形 5"/>
          <p:cNvSpPr/>
          <p:nvPr/>
        </p:nvSpPr>
        <p:spPr>
          <a:xfrm>
            <a:off x="3252838" y="4155412"/>
            <a:ext cx="463003" cy="1940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7" name="正方形/長方形 6"/>
          <p:cNvSpPr/>
          <p:nvPr/>
        </p:nvSpPr>
        <p:spPr>
          <a:xfrm>
            <a:off x="1514275" y="4981888"/>
            <a:ext cx="880835" cy="1127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8" name="フレーム 7"/>
          <p:cNvSpPr/>
          <p:nvPr/>
        </p:nvSpPr>
        <p:spPr>
          <a:xfrm>
            <a:off x="983673" y="2646225"/>
            <a:ext cx="2992582" cy="3505199"/>
          </a:xfrm>
          <a:prstGeom prst="frame">
            <a:avLst>
              <a:gd name="adj1" fmla="val 23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icrosoft YaHei UI" panose="020B0503020204020204" pitchFamily="34" charset="-122"/>
              <a:ea typeface="Microsoft YaHei UI" panose="020B0503020204020204" pitchFamily="34" charset="-122"/>
            </a:endParaRPr>
          </a:p>
        </p:txBody>
      </p:sp>
      <p:sp>
        <p:nvSpPr>
          <p:cNvPr id="9" name="右矢印 8"/>
          <p:cNvSpPr/>
          <p:nvPr/>
        </p:nvSpPr>
        <p:spPr>
          <a:xfrm rot="16200000">
            <a:off x="934212" y="3769384"/>
            <a:ext cx="2195296" cy="15809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0" name="右矢印 9"/>
          <p:cNvSpPr/>
          <p:nvPr/>
        </p:nvSpPr>
        <p:spPr>
          <a:xfrm rot="20815249">
            <a:off x="2034136" y="4704855"/>
            <a:ext cx="1259416" cy="178220"/>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1" name="右矢印 10"/>
          <p:cNvSpPr/>
          <p:nvPr/>
        </p:nvSpPr>
        <p:spPr>
          <a:xfrm rot="19205126">
            <a:off x="1760421" y="4054512"/>
            <a:ext cx="2380004" cy="175953"/>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2" name="右矢印 11"/>
          <p:cNvSpPr/>
          <p:nvPr/>
        </p:nvSpPr>
        <p:spPr>
          <a:xfrm rot="18125192">
            <a:off x="1431644" y="3757920"/>
            <a:ext cx="2514346" cy="142907"/>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3" name="右矢印 12"/>
          <p:cNvSpPr/>
          <p:nvPr/>
        </p:nvSpPr>
        <p:spPr>
          <a:xfrm rot="11685867">
            <a:off x="1027965" y="4729163"/>
            <a:ext cx="967513" cy="177459"/>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4" name="右矢印 13"/>
          <p:cNvSpPr/>
          <p:nvPr/>
        </p:nvSpPr>
        <p:spPr>
          <a:xfrm rot="13689196">
            <a:off x="773676" y="4308820"/>
            <a:ext cx="1440823" cy="13641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5" name="右矢印 14"/>
          <p:cNvSpPr/>
          <p:nvPr/>
        </p:nvSpPr>
        <p:spPr>
          <a:xfrm rot="14703725">
            <a:off x="321545" y="3810962"/>
            <a:ext cx="2437072" cy="118485"/>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6" name="正方形/長方形 15"/>
          <p:cNvSpPr/>
          <p:nvPr/>
        </p:nvSpPr>
        <p:spPr>
          <a:xfrm>
            <a:off x="7561602" y="4169266"/>
            <a:ext cx="463003" cy="1940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7" name="正方形/長方形 16"/>
          <p:cNvSpPr/>
          <p:nvPr/>
        </p:nvSpPr>
        <p:spPr>
          <a:xfrm>
            <a:off x="5823039" y="4995742"/>
            <a:ext cx="880835" cy="1127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8" name="フレーム 17"/>
          <p:cNvSpPr/>
          <p:nvPr/>
        </p:nvSpPr>
        <p:spPr>
          <a:xfrm>
            <a:off x="5292437" y="2660079"/>
            <a:ext cx="2992582" cy="3505199"/>
          </a:xfrm>
          <a:prstGeom prst="frame">
            <a:avLst>
              <a:gd name="adj1" fmla="val 23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icrosoft YaHei UI" panose="020B0503020204020204" pitchFamily="34" charset="-122"/>
              <a:ea typeface="Microsoft YaHei UI" panose="020B0503020204020204" pitchFamily="34" charset="-122"/>
            </a:endParaRPr>
          </a:p>
        </p:txBody>
      </p:sp>
      <p:sp>
        <p:nvSpPr>
          <p:cNvPr id="19" name="右矢印 18"/>
          <p:cNvSpPr/>
          <p:nvPr/>
        </p:nvSpPr>
        <p:spPr>
          <a:xfrm rot="9555648">
            <a:off x="4416130" y="2596421"/>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0" name="右矢印 19"/>
          <p:cNvSpPr/>
          <p:nvPr/>
        </p:nvSpPr>
        <p:spPr>
          <a:xfrm rot="9555648">
            <a:off x="4568526" y="2984355"/>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1" name="右矢印 20"/>
          <p:cNvSpPr/>
          <p:nvPr/>
        </p:nvSpPr>
        <p:spPr>
          <a:xfrm rot="9555648">
            <a:off x="4720926" y="3413855"/>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2" name="右矢印 21"/>
          <p:cNvSpPr/>
          <p:nvPr/>
        </p:nvSpPr>
        <p:spPr>
          <a:xfrm rot="9555648">
            <a:off x="4873326" y="3801790"/>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3" name="右矢印 22"/>
          <p:cNvSpPr/>
          <p:nvPr/>
        </p:nvSpPr>
        <p:spPr>
          <a:xfrm rot="9555648">
            <a:off x="5025726" y="4231290"/>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4" name="右矢印 23"/>
          <p:cNvSpPr/>
          <p:nvPr/>
        </p:nvSpPr>
        <p:spPr>
          <a:xfrm rot="9555648">
            <a:off x="5178126" y="4660790"/>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5" name="右矢印 24"/>
          <p:cNvSpPr/>
          <p:nvPr/>
        </p:nvSpPr>
        <p:spPr>
          <a:xfrm rot="9555648">
            <a:off x="5330526" y="5090290"/>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6" name="右矢印 25"/>
          <p:cNvSpPr/>
          <p:nvPr/>
        </p:nvSpPr>
        <p:spPr>
          <a:xfrm rot="9555648">
            <a:off x="5482926" y="5561355"/>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7" name="右矢印 26"/>
          <p:cNvSpPr/>
          <p:nvPr/>
        </p:nvSpPr>
        <p:spPr>
          <a:xfrm rot="9555648">
            <a:off x="5635326" y="6004710"/>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8" name="スライド番号プレースホルダ 27"/>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21</a:t>
            </a:fld>
            <a:endParaRPr lang="ja-JP" altLang="en-US">
              <a:latin typeface="Microsoft YaHei UI" panose="020B0503020204020204" pitchFamily="34" charset="-122"/>
              <a:ea typeface="Microsoft YaHei UI" panose="020B0503020204020204" pitchFamily="34" charset="-122"/>
            </a:endParaRPr>
          </a:p>
        </p:txBody>
      </p:sp>
      <p:sp>
        <p:nvSpPr>
          <p:cNvPr id="29" name="フッター プレースホルダ 28"/>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icrosoft YaHei UI" panose="020B0503020204020204" pitchFamily="34" charset="-122"/>
                <a:ea typeface="Microsoft YaHei UI" panose="020B0503020204020204" pitchFamily="34" charset="-122"/>
              </a:rPr>
              <a:t>Ray Bundle Tracing (</a:t>
            </a:r>
            <a:r>
              <a:rPr kumimoji="1" lang="zh-CN" altLang="en-US" dirty="0" smtClean="0">
                <a:latin typeface="Microsoft YaHei UI" panose="020B0503020204020204" pitchFamily="34" charset="-122"/>
                <a:ea typeface="Microsoft YaHei UI" panose="020B0503020204020204" pitchFamily="34" charset="-122"/>
              </a:rPr>
              <a:t>印象图</a:t>
            </a:r>
            <a:r>
              <a:rPr kumimoji="1" lang="en-US" altLang="ja-JP" dirty="0" smtClean="0">
                <a:latin typeface="Microsoft YaHei UI" panose="020B0503020204020204" pitchFamily="34" charset="-122"/>
                <a:ea typeface="Microsoft YaHei UI" panose="020B0503020204020204" pitchFamily="34" charset="-122"/>
              </a:rPr>
              <a:t>)</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对每个方向的</a:t>
            </a:r>
            <a:r>
              <a:rPr kumimoji="1" lang="en-US" altLang="zh-CN" dirty="0" smtClean="0">
                <a:latin typeface="Microsoft YaHei UI" panose="020B0503020204020204" pitchFamily="34" charset="-122"/>
                <a:ea typeface="Microsoft YaHei UI" panose="020B0503020204020204" pitchFamily="34" charset="-122"/>
              </a:rPr>
              <a:t>Sample</a:t>
            </a:r>
            <a:r>
              <a:rPr kumimoji="1" lang="zh-CN" altLang="en-US" dirty="0" smtClean="0">
                <a:latin typeface="Microsoft YaHei UI" panose="020B0503020204020204" pitchFamily="34" charset="-122"/>
                <a:ea typeface="Microsoft YaHei UI" panose="020B0503020204020204" pitchFamily="34" charset="-122"/>
              </a:rPr>
              <a:t>进行计算</a:t>
            </a:r>
            <a:endParaRPr kumimoji="1" lang="ja-JP" altLang="en-US" dirty="0">
              <a:latin typeface="Microsoft YaHei UI" panose="020B0503020204020204" pitchFamily="34" charset="-122"/>
              <a:ea typeface="Microsoft YaHei UI" panose="020B0503020204020204" pitchFamily="34" charset="-122"/>
            </a:endParaRPr>
          </a:p>
        </p:txBody>
      </p:sp>
      <p:sp>
        <p:nvSpPr>
          <p:cNvPr id="4" name="正方形/長方形 3"/>
          <p:cNvSpPr/>
          <p:nvPr/>
        </p:nvSpPr>
        <p:spPr>
          <a:xfrm>
            <a:off x="3048754" y="3919884"/>
            <a:ext cx="463003" cy="1940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5" name="正方形/長方形 4"/>
          <p:cNvSpPr/>
          <p:nvPr/>
        </p:nvSpPr>
        <p:spPr>
          <a:xfrm>
            <a:off x="1310191" y="4746360"/>
            <a:ext cx="880835" cy="1127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6" name="フレーム 5"/>
          <p:cNvSpPr/>
          <p:nvPr/>
        </p:nvSpPr>
        <p:spPr>
          <a:xfrm>
            <a:off x="779589" y="2410697"/>
            <a:ext cx="2992582" cy="3505199"/>
          </a:xfrm>
          <a:prstGeom prst="frame">
            <a:avLst>
              <a:gd name="adj1" fmla="val 23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icrosoft YaHei UI" panose="020B0503020204020204" pitchFamily="34" charset="-122"/>
              <a:ea typeface="Microsoft YaHei UI" panose="020B0503020204020204" pitchFamily="34" charset="-122"/>
            </a:endParaRPr>
          </a:p>
        </p:txBody>
      </p:sp>
      <p:grpSp>
        <p:nvGrpSpPr>
          <p:cNvPr id="18" name="グループ化 17"/>
          <p:cNvGrpSpPr/>
          <p:nvPr/>
        </p:nvGrpSpPr>
        <p:grpSpPr>
          <a:xfrm rot="2665716">
            <a:off x="-130283" y="2321509"/>
            <a:ext cx="5006322" cy="3555027"/>
            <a:chOff x="-96718" y="2347039"/>
            <a:chExt cx="5006322" cy="3555027"/>
          </a:xfrm>
        </p:grpSpPr>
        <p:sp>
          <p:nvSpPr>
            <p:cNvPr id="7" name="右矢印 6"/>
            <p:cNvSpPr/>
            <p:nvPr/>
          </p:nvSpPr>
          <p:spPr>
            <a:xfrm rot="9555648">
              <a:off x="-96718" y="2347039"/>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8" name="右矢印 7"/>
            <p:cNvSpPr/>
            <p:nvPr/>
          </p:nvSpPr>
          <p:spPr>
            <a:xfrm rot="9555648">
              <a:off x="55678" y="2734973"/>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9" name="右矢印 8"/>
            <p:cNvSpPr/>
            <p:nvPr/>
          </p:nvSpPr>
          <p:spPr>
            <a:xfrm rot="9555648">
              <a:off x="208078" y="3164473"/>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0" name="右矢印 9"/>
            <p:cNvSpPr/>
            <p:nvPr/>
          </p:nvSpPr>
          <p:spPr>
            <a:xfrm rot="9555648">
              <a:off x="360478" y="355240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1" name="右矢印 10"/>
            <p:cNvSpPr/>
            <p:nvPr/>
          </p:nvSpPr>
          <p:spPr>
            <a:xfrm rot="9555648">
              <a:off x="512878" y="398190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2" name="右矢印 11"/>
            <p:cNvSpPr/>
            <p:nvPr/>
          </p:nvSpPr>
          <p:spPr>
            <a:xfrm rot="9555648">
              <a:off x="665278" y="441140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3" name="右矢印 12"/>
            <p:cNvSpPr/>
            <p:nvPr/>
          </p:nvSpPr>
          <p:spPr>
            <a:xfrm rot="9555648">
              <a:off x="817678" y="484090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4" name="右矢印 13"/>
            <p:cNvSpPr/>
            <p:nvPr/>
          </p:nvSpPr>
          <p:spPr>
            <a:xfrm rot="9555648">
              <a:off x="970078" y="5311973"/>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5" name="右矢印 14"/>
            <p:cNvSpPr/>
            <p:nvPr/>
          </p:nvSpPr>
          <p:spPr>
            <a:xfrm rot="9555648">
              <a:off x="1122478" y="575532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grpSp>
      <p:grpSp>
        <p:nvGrpSpPr>
          <p:cNvPr id="19" name="グループ化 18"/>
          <p:cNvGrpSpPr/>
          <p:nvPr/>
        </p:nvGrpSpPr>
        <p:grpSpPr>
          <a:xfrm>
            <a:off x="55682" y="2499439"/>
            <a:ext cx="5006322" cy="3555027"/>
            <a:chOff x="-96718" y="2347039"/>
            <a:chExt cx="5006322" cy="3555027"/>
          </a:xfrm>
        </p:grpSpPr>
        <p:sp>
          <p:nvSpPr>
            <p:cNvPr id="20" name="右矢印 19"/>
            <p:cNvSpPr/>
            <p:nvPr/>
          </p:nvSpPr>
          <p:spPr>
            <a:xfrm rot="9555648">
              <a:off x="-96718" y="2347039"/>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1" name="右矢印 20"/>
            <p:cNvSpPr/>
            <p:nvPr/>
          </p:nvSpPr>
          <p:spPr>
            <a:xfrm rot="9555648">
              <a:off x="55678" y="2734973"/>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2" name="右矢印 21"/>
            <p:cNvSpPr/>
            <p:nvPr/>
          </p:nvSpPr>
          <p:spPr>
            <a:xfrm rot="9555648">
              <a:off x="208078" y="3164473"/>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3" name="右矢印 22"/>
            <p:cNvSpPr/>
            <p:nvPr/>
          </p:nvSpPr>
          <p:spPr>
            <a:xfrm rot="9555648">
              <a:off x="360478" y="355240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4" name="右矢印 23"/>
            <p:cNvSpPr/>
            <p:nvPr/>
          </p:nvSpPr>
          <p:spPr>
            <a:xfrm rot="9555648">
              <a:off x="512878" y="398190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5" name="右矢印 24"/>
            <p:cNvSpPr/>
            <p:nvPr/>
          </p:nvSpPr>
          <p:spPr>
            <a:xfrm rot="9555648">
              <a:off x="665278" y="441140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6" name="右矢印 25"/>
            <p:cNvSpPr/>
            <p:nvPr/>
          </p:nvSpPr>
          <p:spPr>
            <a:xfrm rot="9555648">
              <a:off x="817678" y="484090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7" name="右矢印 26"/>
            <p:cNvSpPr/>
            <p:nvPr/>
          </p:nvSpPr>
          <p:spPr>
            <a:xfrm rot="9555648">
              <a:off x="970078" y="5311973"/>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8" name="右矢印 27"/>
            <p:cNvSpPr/>
            <p:nvPr/>
          </p:nvSpPr>
          <p:spPr>
            <a:xfrm rot="9555648">
              <a:off x="1122478" y="575532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grpSp>
      <p:grpSp>
        <p:nvGrpSpPr>
          <p:cNvPr id="29" name="グループ化 28"/>
          <p:cNvGrpSpPr/>
          <p:nvPr/>
        </p:nvGrpSpPr>
        <p:grpSpPr>
          <a:xfrm rot="7651287">
            <a:off x="-268169" y="2267028"/>
            <a:ext cx="5006322" cy="3555027"/>
            <a:chOff x="-96718" y="2347039"/>
            <a:chExt cx="5006322" cy="3555027"/>
          </a:xfrm>
        </p:grpSpPr>
        <p:sp>
          <p:nvSpPr>
            <p:cNvPr id="30" name="右矢印 29"/>
            <p:cNvSpPr/>
            <p:nvPr/>
          </p:nvSpPr>
          <p:spPr>
            <a:xfrm rot="9555648">
              <a:off x="-96718" y="2347039"/>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31" name="右矢印 30"/>
            <p:cNvSpPr/>
            <p:nvPr/>
          </p:nvSpPr>
          <p:spPr>
            <a:xfrm rot="9555648">
              <a:off x="55678" y="2734973"/>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32" name="右矢印 31"/>
            <p:cNvSpPr/>
            <p:nvPr/>
          </p:nvSpPr>
          <p:spPr>
            <a:xfrm rot="9555648">
              <a:off x="208078" y="3164473"/>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33" name="右矢印 32"/>
            <p:cNvSpPr/>
            <p:nvPr/>
          </p:nvSpPr>
          <p:spPr>
            <a:xfrm rot="9555648">
              <a:off x="360478" y="355240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34" name="右矢印 33"/>
            <p:cNvSpPr/>
            <p:nvPr/>
          </p:nvSpPr>
          <p:spPr>
            <a:xfrm rot="9555648">
              <a:off x="512878" y="398190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35" name="右矢印 34"/>
            <p:cNvSpPr/>
            <p:nvPr/>
          </p:nvSpPr>
          <p:spPr>
            <a:xfrm rot="9555648">
              <a:off x="665278" y="441140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36" name="右矢印 35"/>
            <p:cNvSpPr/>
            <p:nvPr/>
          </p:nvSpPr>
          <p:spPr>
            <a:xfrm rot="9555648">
              <a:off x="817678" y="484090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37" name="右矢印 36"/>
            <p:cNvSpPr/>
            <p:nvPr/>
          </p:nvSpPr>
          <p:spPr>
            <a:xfrm rot="9555648">
              <a:off x="970078" y="5311973"/>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38" name="右矢印 37"/>
            <p:cNvSpPr/>
            <p:nvPr/>
          </p:nvSpPr>
          <p:spPr>
            <a:xfrm rot="9555648">
              <a:off x="1122478" y="575532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grpSp>
      <p:sp>
        <p:nvSpPr>
          <p:cNvPr id="17" name="テキスト ボックス 16"/>
          <p:cNvSpPr txBox="1"/>
          <p:nvPr/>
        </p:nvSpPr>
        <p:spPr>
          <a:xfrm>
            <a:off x="4428483" y="1805940"/>
            <a:ext cx="4299575" cy="2308324"/>
          </a:xfrm>
          <a:prstGeom prst="rect">
            <a:avLst/>
          </a:prstGeom>
          <a:solidFill>
            <a:schemeClr val="bg1">
              <a:lumMod val="95000"/>
            </a:schemeClr>
          </a:solidFill>
          <a:ln>
            <a:solidFill>
              <a:schemeClr val="accent1">
                <a:shade val="50000"/>
              </a:schemeClr>
            </a:solidFill>
          </a:ln>
        </p:spPr>
        <p:txBody>
          <a:bodyPr wrap="none" rtlCol="0">
            <a:spAutoFit/>
          </a:bodyPr>
          <a:lstStyle/>
          <a:p>
            <a:r>
              <a:rPr lang="en-US" altLang="ja-JP" sz="2400" dirty="0" smtClean="0">
                <a:latin typeface="Microsoft YaHei UI" panose="020B0503020204020204" pitchFamily="34" charset="-122"/>
                <a:ea typeface="Microsoft YaHei UI" panose="020B0503020204020204" pitchFamily="34" charset="-122"/>
              </a:rPr>
              <a:t>fo</a:t>
            </a:r>
            <a:r>
              <a:rPr kumimoji="1" lang="en-US" altLang="ja-JP" sz="2400" dirty="0" smtClean="0">
                <a:latin typeface="Microsoft YaHei UI" panose="020B0503020204020204" pitchFamily="34" charset="-122"/>
                <a:ea typeface="Microsoft YaHei UI" panose="020B0503020204020204" pitchFamily="34" charset="-122"/>
              </a:rPr>
              <a:t>r each </a:t>
            </a:r>
            <a:r>
              <a:rPr kumimoji="1" lang="en-US" altLang="zh-CN" sz="2400" dirty="0" smtClean="0">
                <a:latin typeface="Microsoft YaHei UI" panose="020B0503020204020204" pitchFamily="34" charset="-122"/>
                <a:ea typeface="Microsoft YaHei UI" panose="020B0503020204020204" pitchFamily="34" charset="-122"/>
              </a:rPr>
              <a:t>Sample</a:t>
            </a:r>
            <a:r>
              <a:rPr kumimoji="1" lang="ja-JP" altLang="en-US" sz="2400" dirty="0" smtClean="0">
                <a:latin typeface="Microsoft YaHei UI" panose="020B0503020204020204" pitchFamily="34" charset="-122"/>
                <a:ea typeface="Microsoft YaHei UI" panose="020B0503020204020204" pitchFamily="34" charset="-122"/>
              </a:rPr>
              <a:t>方向 </a:t>
            </a:r>
            <a:r>
              <a:rPr kumimoji="1" lang="en-US" altLang="ja-JP" sz="2400" dirty="0" smtClean="0">
                <a:latin typeface="Microsoft YaHei UI" panose="020B0503020204020204" pitchFamily="34" charset="-122"/>
                <a:ea typeface="Microsoft YaHei UI" panose="020B0503020204020204" pitchFamily="34" charset="-122"/>
              </a:rPr>
              <a:t>{</a:t>
            </a:r>
          </a:p>
          <a:p>
            <a:r>
              <a:rPr lang="en-US" altLang="ja-JP" sz="2400" dirty="0" smtClean="0">
                <a:latin typeface="Microsoft YaHei UI" panose="020B0503020204020204" pitchFamily="34" charset="-122"/>
                <a:ea typeface="Microsoft YaHei UI" panose="020B0503020204020204" pitchFamily="34" charset="-122"/>
              </a:rPr>
              <a:t>    </a:t>
            </a:r>
            <a:r>
              <a:rPr lang="en-US" altLang="zh-CN" sz="2400" dirty="0" smtClean="0">
                <a:latin typeface="Microsoft YaHei UI" panose="020B0503020204020204" pitchFamily="34" charset="-122"/>
                <a:ea typeface="Microsoft YaHei UI" panose="020B0503020204020204" pitchFamily="34" charset="-122"/>
              </a:rPr>
              <a:t>Ray </a:t>
            </a:r>
            <a:r>
              <a:rPr lang="zh-CN" altLang="en-US" sz="2400" dirty="0" smtClean="0">
                <a:latin typeface="Microsoft YaHei UI" panose="020B0503020204020204" pitchFamily="34" charset="-122"/>
                <a:ea typeface="Microsoft YaHei UI" panose="020B0503020204020204" pitchFamily="34" charset="-122"/>
              </a:rPr>
              <a:t>碰撞判定</a:t>
            </a:r>
            <a:r>
              <a:rPr lang="en-US" altLang="ja-JP" sz="2400" dirty="0" smtClean="0">
                <a:latin typeface="Microsoft YaHei UI" panose="020B0503020204020204" pitchFamily="34" charset="-122"/>
                <a:ea typeface="Microsoft YaHei UI" panose="020B0503020204020204" pitchFamily="34" charset="-122"/>
              </a:rPr>
              <a:t>;</a:t>
            </a:r>
            <a:endParaRPr kumimoji="1" lang="en-US" altLang="ja-JP" sz="2400" dirty="0" smtClean="0">
              <a:latin typeface="Microsoft YaHei UI" panose="020B0503020204020204" pitchFamily="34" charset="-122"/>
              <a:ea typeface="Microsoft YaHei UI" panose="020B0503020204020204" pitchFamily="34" charset="-122"/>
            </a:endParaRPr>
          </a:p>
          <a:p>
            <a:r>
              <a:rPr lang="en-US" altLang="ja-JP" sz="2400" dirty="0" smtClean="0">
                <a:latin typeface="Microsoft YaHei UI" panose="020B0503020204020204" pitchFamily="34" charset="-122"/>
                <a:ea typeface="Microsoft YaHei UI" panose="020B0503020204020204" pitchFamily="34" charset="-122"/>
              </a:rPr>
              <a:t>    for each </a:t>
            </a:r>
            <a:r>
              <a:rPr lang="en-US" altLang="zh-CN" sz="2400" dirty="0" smtClean="0">
                <a:latin typeface="Microsoft YaHei UI" panose="020B0503020204020204" pitchFamily="34" charset="-122"/>
                <a:ea typeface="Microsoft YaHei UI" panose="020B0503020204020204" pitchFamily="34" charset="-122"/>
              </a:rPr>
              <a:t>Light Map Texel</a:t>
            </a:r>
            <a:r>
              <a:rPr lang="en-US" altLang="ja-JP" sz="2400" dirty="0" smtClean="0">
                <a:latin typeface="Microsoft YaHei UI" panose="020B0503020204020204" pitchFamily="34" charset="-122"/>
                <a:ea typeface="Microsoft YaHei UI" panose="020B0503020204020204" pitchFamily="34" charset="-122"/>
              </a:rPr>
              <a:t>{</a:t>
            </a:r>
          </a:p>
          <a:p>
            <a:r>
              <a:rPr lang="en-US" altLang="ja-JP" sz="2400" dirty="0" smtClean="0">
                <a:latin typeface="Microsoft YaHei UI" panose="020B0503020204020204" pitchFamily="34" charset="-122"/>
                <a:ea typeface="Microsoft YaHei UI" panose="020B0503020204020204" pitchFamily="34" charset="-122"/>
              </a:rPr>
              <a:t>         </a:t>
            </a:r>
            <a:r>
              <a:rPr lang="zh-CN" altLang="en-US" sz="2400" dirty="0" smtClean="0">
                <a:latin typeface="Microsoft YaHei UI" panose="020B0503020204020204" pitchFamily="34" charset="-122"/>
                <a:ea typeface="Microsoft YaHei UI" panose="020B0503020204020204" pitchFamily="34" charset="-122"/>
              </a:rPr>
              <a:t>把碰撞位置的亮度加</a:t>
            </a:r>
            <a:r>
              <a:rPr lang="en-US" altLang="ja-JP" sz="2400" dirty="0" smtClean="0">
                <a:latin typeface="Microsoft YaHei UI" panose="020B0503020204020204" pitchFamily="34" charset="-122"/>
                <a:ea typeface="Microsoft YaHei UI" panose="020B0503020204020204" pitchFamily="34" charset="-122"/>
              </a:rPr>
              <a:t>;</a:t>
            </a:r>
          </a:p>
          <a:p>
            <a:r>
              <a:rPr lang="en-US" altLang="ja-JP" sz="2400" dirty="0" smtClean="0">
                <a:latin typeface="Microsoft YaHei UI" panose="020B0503020204020204" pitchFamily="34" charset="-122"/>
                <a:ea typeface="Microsoft YaHei UI" panose="020B0503020204020204" pitchFamily="34" charset="-122"/>
              </a:rPr>
              <a:t>     }</a:t>
            </a:r>
          </a:p>
          <a:p>
            <a:r>
              <a:rPr lang="en-US" altLang="ja-JP" sz="2400" dirty="0" smtClean="0">
                <a:latin typeface="Microsoft YaHei UI" panose="020B0503020204020204" pitchFamily="34" charset="-122"/>
                <a:ea typeface="Microsoft YaHei UI" panose="020B0503020204020204" pitchFamily="34" charset="-122"/>
              </a:rPr>
              <a:t>}</a:t>
            </a:r>
          </a:p>
        </p:txBody>
      </p:sp>
      <p:graphicFrame>
        <p:nvGraphicFramePr>
          <p:cNvPr id="27651" name="Object 3"/>
          <p:cNvGraphicFramePr>
            <a:graphicFrameLocks noChangeAspect="1"/>
          </p:cNvGraphicFramePr>
          <p:nvPr>
            <p:extLst>
              <p:ext uri="{D42A27DB-BD31-4B8C-83A1-F6EECF244321}">
                <p14:modId xmlns:p14="http://schemas.microsoft.com/office/powerpoint/2010/main" val="2966838281"/>
              </p:ext>
            </p:extLst>
          </p:nvPr>
        </p:nvGraphicFramePr>
        <p:xfrm>
          <a:off x="4572000" y="4403090"/>
          <a:ext cx="4572000" cy="1144588"/>
        </p:xfrm>
        <a:graphic>
          <a:graphicData uri="http://schemas.openxmlformats.org/presentationml/2006/ole">
            <mc:AlternateContent xmlns:mc="http://schemas.openxmlformats.org/markup-compatibility/2006">
              <mc:Choice xmlns:v="urn:schemas-microsoft-com:vml" Requires="v">
                <p:oleObj spid="_x0000_s28239" name="数式" r:id="rId4" imgW="1726920" imgH="431640" progId="Equation.3">
                  <p:embed/>
                </p:oleObj>
              </mc:Choice>
              <mc:Fallback>
                <p:oleObj name="数式" r:id="rId4" imgW="1726920" imgH="43164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403090"/>
                        <a:ext cx="4572000" cy="1144588"/>
                      </a:xfrm>
                      <a:prstGeom prst="rect">
                        <a:avLst/>
                      </a:prstGeom>
                      <a:solidFill>
                        <a:schemeClr val="bg1"/>
                      </a:solidFill>
                    </p:spPr>
                  </p:pic>
                </p:oleObj>
              </mc:Fallback>
            </mc:AlternateContent>
          </a:graphicData>
        </a:graphic>
      </p:graphicFrame>
      <p:sp>
        <p:nvSpPr>
          <p:cNvPr id="39" name="スライド番号プレースホルダ 38"/>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22</a:t>
            </a:fld>
            <a:endParaRPr lang="ja-JP" altLang="en-US">
              <a:latin typeface="Microsoft YaHei UI" panose="020B0503020204020204" pitchFamily="34" charset="-122"/>
              <a:ea typeface="Microsoft YaHei UI" panose="020B0503020204020204" pitchFamily="34" charset="-122"/>
            </a:endParaRPr>
          </a:p>
        </p:txBody>
      </p:sp>
      <p:sp>
        <p:nvSpPr>
          <p:cNvPr id="40" name="フッター プレースホルダ 39"/>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9"/>
                                        </p:tgtEl>
                                        <p:attrNameLst>
                                          <p:attrName>style.visibility</p:attrName>
                                        </p:attrNameLst>
                                      </p:cBhvr>
                                      <p:to>
                                        <p:strVal val="hidden"/>
                                      </p:to>
                                    </p:set>
                                  </p:childTnLst>
                                </p:cTn>
                              </p:par>
                              <p:par>
                                <p:cTn id="12" presetID="22" presetClass="entr" presetSubtype="4" fill="hold"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down)">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9"/>
                                        </p:tgtEl>
                                        <p:attrNameLst>
                                          <p:attrName>style.visibility</p:attrName>
                                        </p:attrNameLst>
                                      </p:cBhvr>
                                      <p:to>
                                        <p:strVal val="hidden"/>
                                      </p:to>
                                    </p:set>
                                  </p:childTnLst>
                                </p:cTn>
                              </p:par>
                              <p:par>
                                <p:cTn id="19" presetID="22" presetClass="entr" presetSubtype="4"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icrosoft YaHei UI" panose="020B0503020204020204" pitchFamily="34" charset="-122"/>
                <a:ea typeface="Microsoft YaHei UI" panose="020B0503020204020204" pitchFamily="34" charset="-122"/>
              </a:rPr>
              <a:t>Ray</a:t>
            </a:r>
            <a:r>
              <a:rPr kumimoji="1" lang="ja-JP" altLang="en-US" dirty="0" smtClean="0">
                <a:latin typeface="Microsoft YaHei UI" panose="020B0503020204020204" pitchFamily="34" charset="-122"/>
                <a:ea typeface="Microsoft YaHei UI" panose="020B0503020204020204" pitchFamily="34" charset="-122"/>
              </a:rPr>
              <a:t> </a:t>
            </a:r>
            <a:r>
              <a:rPr kumimoji="1" lang="en-US" altLang="ja-JP" dirty="0" smtClean="0">
                <a:latin typeface="Microsoft YaHei UI" panose="020B0503020204020204" pitchFamily="34" charset="-122"/>
                <a:ea typeface="Microsoft YaHei UI" panose="020B0503020204020204" pitchFamily="34" charset="-122"/>
              </a:rPr>
              <a:t>Bundle</a:t>
            </a:r>
            <a:r>
              <a:rPr lang="ja-JP" altLang="en-US" dirty="0" smtClean="0">
                <a:latin typeface="Microsoft YaHei UI" panose="020B0503020204020204" pitchFamily="34" charset="-122"/>
                <a:ea typeface="Microsoft YaHei UI" panose="020B0503020204020204" pitchFamily="34" charset="-122"/>
              </a:rPr>
              <a:t> </a:t>
            </a:r>
            <a:r>
              <a:rPr lang="en-US" altLang="ja-JP" dirty="0" smtClean="0">
                <a:latin typeface="Microsoft YaHei UI" panose="020B0503020204020204" pitchFamily="34" charset="-122"/>
                <a:ea typeface="Microsoft YaHei UI" panose="020B0503020204020204" pitchFamily="34" charset="-122"/>
              </a:rPr>
              <a:t>Tracing</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endParaRPr kumimoji="1" lang="ja-JP" altLang="en-US" dirty="0">
              <a:latin typeface="Microsoft YaHei UI" panose="020B0503020204020204" pitchFamily="34" charset="-122"/>
              <a:ea typeface="Microsoft YaHei UI" panose="020B0503020204020204" pitchFamily="34" charset="-122"/>
            </a:endParaRPr>
          </a:p>
        </p:txBody>
      </p:sp>
      <p:sp>
        <p:nvSpPr>
          <p:cNvPr id="4" name="テキスト ボックス 3"/>
          <p:cNvSpPr txBox="1"/>
          <p:nvPr/>
        </p:nvSpPr>
        <p:spPr>
          <a:xfrm>
            <a:off x="937260" y="1329690"/>
            <a:ext cx="1288473" cy="369332"/>
          </a:xfrm>
          <a:prstGeom prst="rect">
            <a:avLst/>
          </a:prstGeom>
          <a:solidFill>
            <a:schemeClr val="accent1">
              <a:lumMod val="40000"/>
              <a:lumOff val="60000"/>
            </a:schemeClr>
          </a:solidFill>
        </p:spPr>
        <p:txBody>
          <a:bodyPr wrap="square" rtlCol="0">
            <a:spAutoFit/>
          </a:bodyPr>
          <a:lstStyle/>
          <a:p>
            <a:r>
              <a:rPr kumimoji="1" lang="zh-CN" altLang="en-US" b="1" dirty="0" smtClean="0">
                <a:latin typeface="Microsoft YaHei UI" panose="020B0503020204020204" pitchFamily="34" charset="-122"/>
                <a:ea typeface="Microsoft YaHei UI" panose="020B0503020204020204" pitchFamily="34" charset="-122"/>
              </a:rPr>
              <a:t>每个</a:t>
            </a:r>
            <a:r>
              <a:rPr kumimoji="1" lang="en-US" altLang="zh-CN" b="1" dirty="0" smtClean="0">
                <a:latin typeface="Microsoft YaHei UI" panose="020B0503020204020204" pitchFamily="34" charset="-122"/>
                <a:ea typeface="Microsoft YaHei UI" panose="020B0503020204020204" pitchFamily="34" charset="-122"/>
              </a:rPr>
              <a:t>Texel</a:t>
            </a:r>
            <a:endParaRPr kumimoji="1" lang="ja-JP" altLang="en-US" b="1" dirty="0">
              <a:latin typeface="Microsoft YaHei UI" panose="020B0503020204020204" pitchFamily="34" charset="-122"/>
              <a:ea typeface="Microsoft YaHei UI" panose="020B0503020204020204" pitchFamily="34" charset="-122"/>
            </a:endParaRPr>
          </a:p>
        </p:txBody>
      </p:sp>
      <p:grpSp>
        <p:nvGrpSpPr>
          <p:cNvPr id="30" name="グループ化 29"/>
          <p:cNvGrpSpPr/>
          <p:nvPr/>
        </p:nvGrpSpPr>
        <p:grpSpPr>
          <a:xfrm>
            <a:off x="960813" y="1723160"/>
            <a:ext cx="1770957" cy="2096543"/>
            <a:chOff x="983673" y="2572201"/>
            <a:chExt cx="3156752" cy="3579223"/>
          </a:xfrm>
        </p:grpSpPr>
        <p:sp>
          <p:nvSpPr>
            <p:cNvPr id="6" name="正方形/長方形 5"/>
            <p:cNvSpPr/>
            <p:nvPr/>
          </p:nvSpPr>
          <p:spPr>
            <a:xfrm>
              <a:off x="3252838" y="4155412"/>
              <a:ext cx="463003" cy="1940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7" name="正方形/長方形 6"/>
            <p:cNvSpPr/>
            <p:nvPr/>
          </p:nvSpPr>
          <p:spPr>
            <a:xfrm>
              <a:off x="1514275" y="4981888"/>
              <a:ext cx="880835" cy="1127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8" name="フレーム 7"/>
            <p:cNvSpPr/>
            <p:nvPr/>
          </p:nvSpPr>
          <p:spPr>
            <a:xfrm>
              <a:off x="983673" y="2646225"/>
              <a:ext cx="2992582" cy="3505199"/>
            </a:xfrm>
            <a:prstGeom prst="frame">
              <a:avLst>
                <a:gd name="adj1" fmla="val 23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icrosoft YaHei UI" panose="020B0503020204020204" pitchFamily="34" charset="-122"/>
                <a:ea typeface="Microsoft YaHei UI" panose="020B0503020204020204" pitchFamily="34" charset="-122"/>
              </a:endParaRPr>
            </a:p>
          </p:txBody>
        </p:sp>
        <p:sp>
          <p:nvSpPr>
            <p:cNvPr id="9" name="右矢印 8"/>
            <p:cNvSpPr/>
            <p:nvPr/>
          </p:nvSpPr>
          <p:spPr>
            <a:xfrm rot="16200000">
              <a:off x="934212" y="3769384"/>
              <a:ext cx="2195296" cy="15809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0" name="右矢印 9"/>
            <p:cNvSpPr/>
            <p:nvPr/>
          </p:nvSpPr>
          <p:spPr>
            <a:xfrm rot="20815249">
              <a:off x="2034136" y="4704855"/>
              <a:ext cx="1259416" cy="178220"/>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1" name="右矢印 10"/>
            <p:cNvSpPr/>
            <p:nvPr/>
          </p:nvSpPr>
          <p:spPr>
            <a:xfrm rot="19205126">
              <a:off x="1760421" y="4054512"/>
              <a:ext cx="2380004" cy="175953"/>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2" name="右矢印 11"/>
            <p:cNvSpPr/>
            <p:nvPr/>
          </p:nvSpPr>
          <p:spPr>
            <a:xfrm rot="18125192">
              <a:off x="1431644" y="3757920"/>
              <a:ext cx="2514346" cy="142907"/>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3" name="右矢印 12"/>
            <p:cNvSpPr/>
            <p:nvPr/>
          </p:nvSpPr>
          <p:spPr>
            <a:xfrm rot="11685867">
              <a:off x="1027965" y="4729163"/>
              <a:ext cx="967513" cy="177459"/>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4" name="右矢印 13"/>
            <p:cNvSpPr/>
            <p:nvPr/>
          </p:nvSpPr>
          <p:spPr>
            <a:xfrm rot="13689196">
              <a:off x="773676" y="4308820"/>
              <a:ext cx="1440823" cy="13641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5" name="右矢印 14"/>
            <p:cNvSpPr/>
            <p:nvPr/>
          </p:nvSpPr>
          <p:spPr>
            <a:xfrm rot="14703725">
              <a:off x="321545" y="3810962"/>
              <a:ext cx="2437072" cy="118485"/>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grpSp>
      <p:grpSp>
        <p:nvGrpSpPr>
          <p:cNvPr id="31" name="グループ化 30"/>
          <p:cNvGrpSpPr/>
          <p:nvPr/>
        </p:nvGrpSpPr>
        <p:grpSpPr>
          <a:xfrm>
            <a:off x="4861900" y="1678852"/>
            <a:ext cx="2990510" cy="2131845"/>
            <a:chOff x="4416130" y="2596421"/>
            <a:chExt cx="5006322" cy="3568857"/>
          </a:xfrm>
        </p:grpSpPr>
        <p:sp>
          <p:nvSpPr>
            <p:cNvPr id="16" name="正方形/長方形 15"/>
            <p:cNvSpPr/>
            <p:nvPr/>
          </p:nvSpPr>
          <p:spPr>
            <a:xfrm>
              <a:off x="7561602" y="4169266"/>
              <a:ext cx="463003" cy="1940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7" name="正方形/長方形 16"/>
            <p:cNvSpPr/>
            <p:nvPr/>
          </p:nvSpPr>
          <p:spPr>
            <a:xfrm>
              <a:off x="5823039" y="4995742"/>
              <a:ext cx="880835" cy="1127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8" name="フレーム 17"/>
            <p:cNvSpPr/>
            <p:nvPr/>
          </p:nvSpPr>
          <p:spPr>
            <a:xfrm>
              <a:off x="5292437" y="2660079"/>
              <a:ext cx="2992582" cy="3505199"/>
            </a:xfrm>
            <a:prstGeom prst="frame">
              <a:avLst>
                <a:gd name="adj1" fmla="val 23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icrosoft YaHei UI" panose="020B0503020204020204" pitchFamily="34" charset="-122"/>
                <a:ea typeface="Microsoft YaHei UI" panose="020B0503020204020204" pitchFamily="34" charset="-122"/>
              </a:endParaRPr>
            </a:p>
          </p:txBody>
        </p:sp>
        <p:sp>
          <p:nvSpPr>
            <p:cNvPr id="19" name="右矢印 18"/>
            <p:cNvSpPr/>
            <p:nvPr/>
          </p:nvSpPr>
          <p:spPr>
            <a:xfrm rot="9555648">
              <a:off x="4416130" y="2596421"/>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0" name="右矢印 19"/>
            <p:cNvSpPr/>
            <p:nvPr/>
          </p:nvSpPr>
          <p:spPr>
            <a:xfrm rot="9555648">
              <a:off x="4568526" y="2984355"/>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1" name="右矢印 20"/>
            <p:cNvSpPr/>
            <p:nvPr/>
          </p:nvSpPr>
          <p:spPr>
            <a:xfrm rot="9555648">
              <a:off x="4720926" y="3413855"/>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2" name="右矢印 21"/>
            <p:cNvSpPr/>
            <p:nvPr/>
          </p:nvSpPr>
          <p:spPr>
            <a:xfrm rot="9555648">
              <a:off x="4873326" y="3801790"/>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3" name="右矢印 22"/>
            <p:cNvSpPr/>
            <p:nvPr/>
          </p:nvSpPr>
          <p:spPr>
            <a:xfrm rot="9555648">
              <a:off x="5025726" y="4231290"/>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4" name="右矢印 23"/>
            <p:cNvSpPr/>
            <p:nvPr/>
          </p:nvSpPr>
          <p:spPr>
            <a:xfrm rot="9555648">
              <a:off x="5178126" y="4660790"/>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5" name="右矢印 24"/>
            <p:cNvSpPr/>
            <p:nvPr/>
          </p:nvSpPr>
          <p:spPr>
            <a:xfrm rot="9555648">
              <a:off x="5330526" y="5090290"/>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6" name="右矢印 25"/>
            <p:cNvSpPr/>
            <p:nvPr/>
          </p:nvSpPr>
          <p:spPr>
            <a:xfrm rot="9555648">
              <a:off x="5482926" y="5561355"/>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7" name="右矢印 26"/>
            <p:cNvSpPr/>
            <p:nvPr/>
          </p:nvSpPr>
          <p:spPr>
            <a:xfrm rot="9555648">
              <a:off x="5635326" y="6004710"/>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grpSp>
      <p:sp>
        <p:nvSpPr>
          <p:cNvPr id="28" name="テキスト ボックス 27"/>
          <p:cNvSpPr txBox="1"/>
          <p:nvPr/>
        </p:nvSpPr>
        <p:spPr>
          <a:xfrm>
            <a:off x="240030" y="3841016"/>
            <a:ext cx="4149090" cy="2308324"/>
          </a:xfrm>
          <a:prstGeom prst="rect">
            <a:avLst/>
          </a:prstGeom>
          <a:solidFill>
            <a:schemeClr val="bg1">
              <a:lumMod val="95000"/>
            </a:schemeClr>
          </a:solidFill>
          <a:ln>
            <a:solidFill>
              <a:schemeClr val="accent1">
                <a:shade val="50000"/>
              </a:schemeClr>
            </a:solidFill>
          </a:ln>
        </p:spPr>
        <p:txBody>
          <a:bodyPr wrap="square" rtlCol="0">
            <a:spAutoFit/>
          </a:bodyPr>
          <a:lstStyle/>
          <a:p>
            <a:r>
              <a:rPr kumimoji="1" lang="en-US" altLang="ja-JP" sz="2400" dirty="0" smtClean="0">
                <a:latin typeface="Microsoft YaHei UI" panose="020B0503020204020204" pitchFamily="34" charset="-122"/>
                <a:ea typeface="Microsoft YaHei UI" panose="020B0503020204020204" pitchFamily="34" charset="-122"/>
              </a:rPr>
              <a:t>for each </a:t>
            </a:r>
            <a:r>
              <a:rPr kumimoji="1" lang="en-US" altLang="zh-CN" sz="2400" dirty="0" smtClean="0">
                <a:latin typeface="Microsoft YaHei UI" panose="020B0503020204020204" pitchFamily="34" charset="-122"/>
                <a:ea typeface="Microsoft YaHei UI" panose="020B0503020204020204" pitchFamily="34" charset="-122"/>
              </a:rPr>
              <a:t>Light Map Texel</a:t>
            </a:r>
            <a:r>
              <a:rPr lang="en-US" altLang="ja-JP" sz="2400" dirty="0" smtClean="0">
                <a:latin typeface="Microsoft YaHei UI" panose="020B0503020204020204" pitchFamily="34" charset="-122"/>
                <a:ea typeface="Microsoft YaHei UI" panose="020B0503020204020204" pitchFamily="34" charset="-122"/>
              </a:rPr>
              <a:t>{</a:t>
            </a:r>
            <a:endParaRPr kumimoji="1" lang="en-US" altLang="ja-JP" sz="2400" dirty="0" smtClean="0">
              <a:latin typeface="Microsoft YaHei UI" panose="020B0503020204020204" pitchFamily="34" charset="-122"/>
              <a:ea typeface="Microsoft YaHei UI" panose="020B0503020204020204" pitchFamily="34" charset="-122"/>
            </a:endParaRPr>
          </a:p>
          <a:p>
            <a:r>
              <a:rPr lang="en-US" altLang="ja-JP" sz="2400" dirty="0" smtClean="0">
                <a:latin typeface="Microsoft YaHei UI" panose="020B0503020204020204" pitchFamily="34" charset="-122"/>
                <a:ea typeface="Microsoft YaHei UI" panose="020B0503020204020204" pitchFamily="34" charset="-122"/>
              </a:rPr>
              <a:t>     for each </a:t>
            </a:r>
            <a:r>
              <a:rPr lang="en-US" altLang="zh-CN" sz="2400" dirty="0" smtClean="0">
                <a:latin typeface="Microsoft YaHei UI" panose="020B0503020204020204" pitchFamily="34" charset="-122"/>
                <a:ea typeface="Microsoft YaHei UI" panose="020B0503020204020204" pitchFamily="34" charset="-122"/>
              </a:rPr>
              <a:t>Sample</a:t>
            </a:r>
            <a:r>
              <a:rPr lang="ja-JP" altLang="en-US" sz="2400" dirty="0" smtClean="0">
                <a:latin typeface="Microsoft YaHei UI" panose="020B0503020204020204" pitchFamily="34" charset="-122"/>
                <a:ea typeface="Microsoft YaHei UI" panose="020B0503020204020204" pitchFamily="34" charset="-122"/>
              </a:rPr>
              <a:t>方向 </a:t>
            </a:r>
            <a:r>
              <a:rPr lang="en-US" altLang="ja-JP" sz="2400" dirty="0" smtClean="0">
                <a:latin typeface="Microsoft YaHei UI" panose="020B0503020204020204" pitchFamily="34" charset="-122"/>
                <a:ea typeface="Microsoft YaHei UI" panose="020B0503020204020204" pitchFamily="34" charset="-122"/>
              </a:rPr>
              <a:t>{</a:t>
            </a:r>
          </a:p>
          <a:p>
            <a:r>
              <a:rPr kumimoji="1" lang="en-US" altLang="ja-JP" sz="2400" dirty="0" smtClean="0">
                <a:latin typeface="Microsoft YaHei UI" panose="020B0503020204020204" pitchFamily="34" charset="-122"/>
                <a:ea typeface="Microsoft YaHei UI" panose="020B0503020204020204" pitchFamily="34" charset="-122"/>
              </a:rPr>
              <a:t>          </a:t>
            </a:r>
            <a:r>
              <a:rPr kumimoji="1" lang="en-US" altLang="zh-CN" sz="2400" dirty="0" smtClean="0">
                <a:latin typeface="Microsoft YaHei UI" panose="020B0503020204020204" pitchFamily="34" charset="-122"/>
                <a:ea typeface="Microsoft YaHei UI" panose="020B0503020204020204" pitchFamily="34" charset="-122"/>
              </a:rPr>
              <a:t>Ray</a:t>
            </a:r>
            <a:r>
              <a:rPr kumimoji="1" lang="zh-CN" altLang="en-US" sz="2400" dirty="0" smtClean="0">
                <a:latin typeface="Microsoft YaHei UI" panose="020B0503020204020204" pitchFamily="34" charset="-122"/>
                <a:ea typeface="Microsoft YaHei UI" panose="020B0503020204020204" pitchFamily="34" charset="-122"/>
              </a:rPr>
              <a:t>碰撞判断</a:t>
            </a:r>
            <a:r>
              <a:rPr kumimoji="1" lang="en-US" altLang="ja-JP" sz="2400" dirty="0" smtClean="0">
                <a:latin typeface="Microsoft YaHei UI" panose="020B0503020204020204" pitchFamily="34" charset="-122"/>
                <a:ea typeface="Microsoft YaHei UI" panose="020B0503020204020204" pitchFamily="34" charset="-122"/>
              </a:rPr>
              <a:t>;</a:t>
            </a:r>
          </a:p>
          <a:p>
            <a:r>
              <a:rPr lang="en-US" altLang="ja-JP" sz="2400" dirty="0" smtClean="0">
                <a:latin typeface="Microsoft YaHei UI" panose="020B0503020204020204" pitchFamily="34" charset="-122"/>
                <a:ea typeface="Microsoft YaHei UI" panose="020B0503020204020204" pitchFamily="34" charset="-122"/>
              </a:rPr>
              <a:t>         </a:t>
            </a:r>
            <a:r>
              <a:rPr lang="zh-CN" altLang="en-US" sz="2400" dirty="0" smtClean="0">
                <a:latin typeface="Microsoft YaHei UI" panose="020B0503020204020204" pitchFamily="34" charset="-122"/>
                <a:ea typeface="Microsoft YaHei UI" panose="020B0503020204020204" pitchFamily="34" charset="-122"/>
              </a:rPr>
              <a:t>把碰撞位置的亮度加上</a:t>
            </a:r>
            <a:r>
              <a:rPr lang="en-US" altLang="ja-JP" sz="2400" dirty="0" smtClean="0">
                <a:latin typeface="Microsoft YaHei UI" panose="020B0503020204020204" pitchFamily="34" charset="-122"/>
                <a:ea typeface="Microsoft YaHei UI" panose="020B0503020204020204" pitchFamily="34" charset="-122"/>
              </a:rPr>
              <a:t>;</a:t>
            </a:r>
          </a:p>
          <a:p>
            <a:r>
              <a:rPr kumimoji="1" lang="en-US" altLang="ja-JP" sz="2400" dirty="0" smtClean="0">
                <a:latin typeface="Microsoft YaHei UI" panose="020B0503020204020204" pitchFamily="34" charset="-122"/>
                <a:ea typeface="Microsoft YaHei UI" panose="020B0503020204020204" pitchFamily="34" charset="-122"/>
              </a:rPr>
              <a:t>      }</a:t>
            </a:r>
          </a:p>
          <a:p>
            <a:r>
              <a:rPr lang="en-US" altLang="ja-JP" sz="2400" dirty="0" smtClean="0">
                <a:latin typeface="Microsoft YaHei UI" panose="020B0503020204020204" pitchFamily="34" charset="-122"/>
                <a:ea typeface="Microsoft YaHei UI" panose="020B0503020204020204" pitchFamily="34" charset="-122"/>
              </a:rPr>
              <a:t>}</a:t>
            </a:r>
            <a:endParaRPr kumimoji="1" lang="ja-JP" altLang="en-US" sz="2400" dirty="0">
              <a:latin typeface="Microsoft YaHei UI" panose="020B0503020204020204" pitchFamily="34" charset="-122"/>
              <a:ea typeface="Microsoft YaHei UI" panose="020B0503020204020204" pitchFamily="34" charset="-122"/>
            </a:endParaRPr>
          </a:p>
        </p:txBody>
      </p:sp>
      <p:sp>
        <p:nvSpPr>
          <p:cNvPr id="29" name="テキスト ボックス 28"/>
          <p:cNvSpPr txBox="1"/>
          <p:nvPr/>
        </p:nvSpPr>
        <p:spPr>
          <a:xfrm>
            <a:off x="4497063" y="3840480"/>
            <a:ext cx="4299575" cy="2308324"/>
          </a:xfrm>
          <a:prstGeom prst="rect">
            <a:avLst/>
          </a:prstGeom>
          <a:solidFill>
            <a:schemeClr val="bg1">
              <a:lumMod val="95000"/>
            </a:schemeClr>
          </a:solidFill>
          <a:ln>
            <a:solidFill>
              <a:schemeClr val="accent1">
                <a:shade val="50000"/>
              </a:schemeClr>
            </a:solidFill>
          </a:ln>
        </p:spPr>
        <p:txBody>
          <a:bodyPr wrap="none" rtlCol="0">
            <a:spAutoFit/>
          </a:bodyPr>
          <a:lstStyle/>
          <a:p>
            <a:r>
              <a:rPr lang="en-US" altLang="ja-JP" sz="2400" dirty="0" smtClean="0">
                <a:latin typeface="Microsoft YaHei UI" panose="020B0503020204020204" pitchFamily="34" charset="-122"/>
                <a:ea typeface="Microsoft YaHei UI" panose="020B0503020204020204" pitchFamily="34" charset="-122"/>
              </a:rPr>
              <a:t>fo</a:t>
            </a:r>
            <a:r>
              <a:rPr kumimoji="1" lang="en-US" altLang="ja-JP" sz="2400" dirty="0" smtClean="0">
                <a:latin typeface="Microsoft YaHei UI" panose="020B0503020204020204" pitchFamily="34" charset="-122"/>
                <a:ea typeface="Microsoft YaHei UI" panose="020B0503020204020204" pitchFamily="34" charset="-122"/>
              </a:rPr>
              <a:t>r each </a:t>
            </a:r>
            <a:r>
              <a:rPr kumimoji="1" lang="en-US" altLang="zh-CN" sz="2400" dirty="0" smtClean="0">
                <a:latin typeface="Microsoft YaHei UI" panose="020B0503020204020204" pitchFamily="34" charset="-122"/>
                <a:ea typeface="Microsoft YaHei UI" panose="020B0503020204020204" pitchFamily="34" charset="-122"/>
              </a:rPr>
              <a:t>Sample</a:t>
            </a:r>
            <a:r>
              <a:rPr kumimoji="1" lang="ja-JP" altLang="en-US" sz="2400" dirty="0" smtClean="0">
                <a:latin typeface="Microsoft YaHei UI" panose="020B0503020204020204" pitchFamily="34" charset="-122"/>
                <a:ea typeface="Microsoft YaHei UI" panose="020B0503020204020204" pitchFamily="34" charset="-122"/>
              </a:rPr>
              <a:t>方向 </a:t>
            </a:r>
            <a:r>
              <a:rPr kumimoji="1" lang="en-US" altLang="ja-JP" sz="2400" dirty="0" smtClean="0">
                <a:latin typeface="Microsoft YaHei UI" panose="020B0503020204020204" pitchFamily="34" charset="-122"/>
                <a:ea typeface="Microsoft YaHei UI" panose="020B0503020204020204" pitchFamily="34" charset="-122"/>
              </a:rPr>
              <a:t>{</a:t>
            </a:r>
          </a:p>
          <a:p>
            <a:r>
              <a:rPr lang="en-US" altLang="ja-JP" sz="2400" dirty="0" smtClean="0">
                <a:latin typeface="Microsoft YaHei UI" panose="020B0503020204020204" pitchFamily="34" charset="-122"/>
                <a:ea typeface="Microsoft YaHei UI" panose="020B0503020204020204" pitchFamily="34" charset="-122"/>
              </a:rPr>
              <a:t>    </a:t>
            </a:r>
            <a:r>
              <a:rPr lang="en-US" altLang="zh-CN" sz="2400" dirty="0" smtClean="0">
                <a:latin typeface="Microsoft YaHei UI" panose="020B0503020204020204" pitchFamily="34" charset="-122"/>
                <a:ea typeface="Microsoft YaHei UI" panose="020B0503020204020204" pitchFamily="34" charset="-122"/>
              </a:rPr>
              <a:t>Ray </a:t>
            </a:r>
            <a:r>
              <a:rPr lang="zh-CN" altLang="en-US" sz="2400" dirty="0" smtClean="0">
                <a:latin typeface="Microsoft YaHei UI" panose="020B0503020204020204" pitchFamily="34" charset="-122"/>
                <a:ea typeface="Microsoft YaHei UI" panose="020B0503020204020204" pitchFamily="34" charset="-122"/>
              </a:rPr>
              <a:t>碰撞判断</a:t>
            </a:r>
            <a:r>
              <a:rPr lang="en-US" altLang="ja-JP" sz="2400" dirty="0" smtClean="0">
                <a:latin typeface="Microsoft YaHei UI" panose="020B0503020204020204" pitchFamily="34" charset="-122"/>
                <a:ea typeface="Microsoft YaHei UI" panose="020B0503020204020204" pitchFamily="34" charset="-122"/>
              </a:rPr>
              <a:t>;</a:t>
            </a:r>
            <a:endParaRPr kumimoji="1" lang="en-US" altLang="ja-JP" sz="2400" dirty="0" smtClean="0">
              <a:latin typeface="Microsoft YaHei UI" panose="020B0503020204020204" pitchFamily="34" charset="-122"/>
              <a:ea typeface="Microsoft YaHei UI" panose="020B0503020204020204" pitchFamily="34" charset="-122"/>
            </a:endParaRPr>
          </a:p>
          <a:p>
            <a:r>
              <a:rPr lang="en-US" altLang="ja-JP" sz="2400" dirty="0" smtClean="0">
                <a:latin typeface="Microsoft YaHei UI" panose="020B0503020204020204" pitchFamily="34" charset="-122"/>
                <a:ea typeface="Microsoft YaHei UI" panose="020B0503020204020204" pitchFamily="34" charset="-122"/>
              </a:rPr>
              <a:t>    for each </a:t>
            </a:r>
            <a:r>
              <a:rPr lang="en-US" altLang="zh-CN" sz="2400" dirty="0" smtClean="0">
                <a:latin typeface="Microsoft YaHei UI" panose="020B0503020204020204" pitchFamily="34" charset="-122"/>
                <a:ea typeface="Microsoft YaHei UI" panose="020B0503020204020204" pitchFamily="34" charset="-122"/>
              </a:rPr>
              <a:t>Light Map</a:t>
            </a:r>
            <a:r>
              <a:rPr lang="ja-JP" altLang="en-US" sz="2400" dirty="0">
                <a:latin typeface="Microsoft YaHei UI" panose="020B0503020204020204" pitchFamily="34" charset="-122"/>
                <a:ea typeface="Microsoft YaHei UI" panose="020B0503020204020204" pitchFamily="34" charset="-122"/>
              </a:rPr>
              <a:t> </a:t>
            </a:r>
            <a:r>
              <a:rPr lang="en-US" altLang="zh-CN" sz="2400" dirty="0" smtClean="0">
                <a:latin typeface="Microsoft YaHei UI" panose="020B0503020204020204" pitchFamily="34" charset="-122"/>
                <a:ea typeface="Microsoft YaHei UI" panose="020B0503020204020204" pitchFamily="34" charset="-122"/>
              </a:rPr>
              <a:t>Texel</a:t>
            </a:r>
            <a:r>
              <a:rPr lang="en-US" altLang="ja-JP" sz="2400" dirty="0" smtClean="0">
                <a:latin typeface="Microsoft YaHei UI" panose="020B0503020204020204" pitchFamily="34" charset="-122"/>
                <a:ea typeface="Microsoft YaHei UI" panose="020B0503020204020204" pitchFamily="34" charset="-122"/>
              </a:rPr>
              <a:t>{</a:t>
            </a:r>
          </a:p>
          <a:p>
            <a:r>
              <a:rPr lang="en-US" altLang="ja-JP" sz="2400" dirty="0" smtClean="0">
                <a:latin typeface="Microsoft YaHei UI" panose="020B0503020204020204" pitchFamily="34" charset="-122"/>
                <a:ea typeface="Microsoft YaHei UI" panose="020B0503020204020204" pitchFamily="34" charset="-122"/>
              </a:rPr>
              <a:t>         </a:t>
            </a:r>
            <a:r>
              <a:rPr lang="zh-CN" altLang="en-US" sz="2400" dirty="0" smtClean="0">
                <a:latin typeface="Microsoft YaHei UI" panose="020B0503020204020204" pitchFamily="34" charset="-122"/>
                <a:ea typeface="Microsoft YaHei UI" panose="020B0503020204020204" pitchFamily="34" charset="-122"/>
              </a:rPr>
              <a:t>把碰撞位置的亮度加上</a:t>
            </a:r>
            <a:r>
              <a:rPr lang="en-US" altLang="ja-JP" sz="2400" dirty="0" smtClean="0">
                <a:latin typeface="Microsoft YaHei UI" panose="020B0503020204020204" pitchFamily="34" charset="-122"/>
                <a:ea typeface="Microsoft YaHei UI" panose="020B0503020204020204" pitchFamily="34" charset="-122"/>
              </a:rPr>
              <a:t>;</a:t>
            </a:r>
          </a:p>
          <a:p>
            <a:r>
              <a:rPr lang="en-US" altLang="ja-JP" sz="2400" dirty="0" smtClean="0">
                <a:latin typeface="Microsoft YaHei UI" panose="020B0503020204020204" pitchFamily="34" charset="-122"/>
                <a:ea typeface="Microsoft YaHei UI" panose="020B0503020204020204" pitchFamily="34" charset="-122"/>
              </a:rPr>
              <a:t>     }</a:t>
            </a:r>
          </a:p>
          <a:p>
            <a:r>
              <a:rPr lang="en-US" altLang="ja-JP" sz="2400" dirty="0" smtClean="0">
                <a:latin typeface="Microsoft YaHei UI" panose="020B0503020204020204" pitchFamily="34" charset="-122"/>
                <a:ea typeface="Microsoft YaHei UI" panose="020B0503020204020204" pitchFamily="34" charset="-122"/>
              </a:rPr>
              <a:t>}</a:t>
            </a:r>
          </a:p>
        </p:txBody>
      </p:sp>
      <p:sp>
        <p:nvSpPr>
          <p:cNvPr id="5" name="テキスト ボックス 4"/>
          <p:cNvSpPr txBox="1"/>
          <p:nvPr/>
        </p:nvSpPr>
        <p:spPr>
          <a:xfrm>
            <a:off x="5457652" y="1264574"/>
            <a:ext cx="2007940" cy="369332"/>
          </a:xfrm>
          <a:prstGeom prst="rect">
            <a:avLst/>
          </a:prstGeom>
          <a:solidFill>
            <a:schemeClr val="accent1">
              <a:lumMod val="40000"/>
              <a:lumOff val="60000"/>
            </a:schemeClr>
          </a:solidFill>
        </p:spPr>
        <p:txBody>
          <a:bodyPr wrap="square" rtlCol="0">
            <a:spAutoFit/>
          </a:bodyPr>
          <a:lstStyle/>
          <a:p>
            <a:r>
              <a:rPr kumimoji="1" lang="zh-CN" altLang="en-US" b="1" dirty="0" smtClean="0">
                <a:latin typeface="Microsoft YaHei UI" panose="020B0503020204020204" pitchFamily="34" charset="-122"/>
                <a:ea typeface="Microsoft YaHei UI" panose="020B0503020204020204" pitchFamily="34" charset="-122"/>
              </a:rPr>
              <a:t>每个</a:t>
            </a:r>
            <a:r>
              <a:rPr kumimoji="1" lang="en-US" altLang="zh-CN" b="1" dirty="0" smtClean="0">
                <a:latin typeface="Microsoft YaHei UI" panose="020B0503020204020204" pitchFamily="34" charset="-122"/>
                <a:ea typeface="Microsoft YaHei UI" panose="020B0503020204020204" pitchFamily="34" charset="-122"/>
              </a:rPr>
              <a:t>Sample</a:t>
            </a:r>
            <a:r>
              <a:rPr kumimoji="1" lang="ja-JP" altLang="en-US" b="1" dirty="0" smtClean="0">
                <a:latin typeface="Microsoft YaHei UI" panose="020B0503020204020204" pitchFamily="34" charset="-122"/>
                <a:ea typeface="Microsoft YaHei UI" panose="020B0503020204020204" pitchFamily="34" charset="-122"/>
              </a:rPr>
              <a:t>方向</a:t>
            </a:r>
            <a:endParaRPr kumimoji="1" lang="ja-JP" altLang="en-US" b="1" dirty="0">
              <a:latin typeface="Microsoft YaHei UI" panose="020B0503020204020204" pitchFamily="34" charset="-122"/>
              <a:ea typeface="Microsoft YaHei UI" panose="020B0503020204020204" pitchFamily="34" charset="-122"/>
            </a:endParaRPr>
          </a:p>
        </p:txBody>
      </p:sp>
      <p:sp>
        <p:nvSpPr>
          <p:cNvPr id="32" name="正方形/長方形 31"/>
          <p:cNvSpPr/>
          <p:nvPr/>
        </p:nvSpPr>
        <p:spPr>
          <a:xfrm>
            <a:off x="285750" y="4251960"/>
            <a:ext cx="4091940" cy="754380"/>
          </a:xfrm>
          <a:prstGeom prst="rect">
            <a:avLst/>
          </a:prstGeom>
          <a:solidFill>
            <a:srgbClr val="FF0000">
              <a:alpha val="10000"/>
            </a:srgbClr>
          </a:solid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33" name="正方形/長方形 32"/>
          <p:cNvSpPr/>
          <p:nvPr/>
        </p:nvSpPr>
        <p:spPr>
          <a:xfrm>
            <a:off x="4530090" y="3912870"/>
            <a:ext cx="4442460" cy="754380"/>
          </a:xfrm>
          <a:prstGeom prst="rect">
            <a:avLst/>
          </a:prstGeom>
          <a:solidFill>
            <a:srgbClr val="FF0000">
              <a:alpha val="10000"/>
            </a:srgbClr>
          </a:solid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34" name="スライド番号プレースホルダ 33"/>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23</a:t>
            </a:fld>
            <a:endParaRPr lang="ja-JP" altLang="en-US">
              <a:latin typeface="Microsoft YaHei UI" panose="020B0503020204020204" pitchFamily="34" charset="-122"/>
              <a:ea typeface="Microsoft YaHei UI" panose="020B0503020204020204" pitchFamily="34" charset="-122"/>
            </a:endParaRPr>
          </a:p>
        </p:txBody>
      </p:sp>
      <p:sp>
        <p:nvSpPr>
          <p:cNvPr id="35" name="フッター プレースホルダ 34"/>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碰撞判断</a:t>
            </a:r>
            <a:r>
              <a:rPr kumimoji="1" lang="en-US" altLang="ja-JP" dirty="0" smtClean="0">
                <a:latin typeface="Microsoft YaHei UI" panose="020B0503020204020204" pitchFamily="34" charset="-122"/>
                <a:ea typeface="Microsoft YaHei UI" panose="020B0503020204020204" pitchFamily="34" charset="-122"/>
              </a:rPr>
              <a:t>(</a:t>
            </a:r>
            <a:r>
              <a:rPr kumimoji="1" lang="en-US" altLang="zh-CN" dirty="0" smtClean="0">
                <a:latin typeface="Microsoft YaHei UI" panose="020B0503020204020204" pitchFamily="34" charset="-122"/>
                <a:ea typeface="Microsoft YaHei UI" panose="020B0503020204020204" pitchFamily="34" charset="-122"/>
              </a:rPr>
              <a:t>Pixel </a:t>
            </a:r>
            <a:r>
              <a:rPr kumimoji="1" lang="en-US" altLang="zh-CN" dirty="0" err="1" smtClean="0">
                <a:latin typeface="Microsoft YaHei UI" panose="020B0503020204020204" pitchFamily="34" charset="-122"/>
                <a:ea typeface="Microsoft YaHei UI" panose="020B0503020204020204" pitchFamily="34" charset="-122"/>
              </a:rPr>
              <a:t>Shader</a:t>
            </a:r>
            <a:r>
              <a:rPr kumimoji="1" lang="en-US" altLang="ja-JP" dirty="0" smtClean="0">
                <a:latin typeface="Microsoft YaHei UI" panose="020B0503020204020204" pitchFamily="34" charset="-122"/>
                <a:ea typeface="Microsoft YaHei UI" panose="020B0503020204020204" pitchFamily="34" charset="-122"/>
              </a:rPr>
              <a:t>)</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lang="zh-CN" altLang="en-US" dirty="0" smtClean="0">
                <a:latin typeface="Microsoft YaHei UI" panose="020B0503020204020204" pitchFamily="34" charset="-122"/>
                <a:ea typeface="Microsoft YaHei UI" panose="020B0503020204020204" pitchFamily="34" charset="-122"/>
              </a:rPr>
              <a:t>用</a:t>
            </a:r>
            <a:r>
              <a:rPr lang="en-US" altLang="zh-CN" dirty="0">
                <a:latin typeface="Microsoft YaHei UI" panose="020B0503020204020204" pitchFamily="34" charset="-122"/>
                <a:ea typeface="Microsoft YaHei UI" panose="020B0503020204020204" pitchFamily="34" charset="-122"/>
              </a:rPr>
              <a:t>Rasterization</a:t>
            </a:r>
            <a:r>
              <a:rPr lang="zh-CN" altLang="en-US" dirty="0" smtClean="0">
                <a:latin typeface="Microsoft YaHei UI" panose="020B0503020204020204" pitchFamily="34" charset="-122"/>
                <a:ea typeface="Microsoft YaHei UI" panose="020B0503020204020204" pitchFamily="34" charset="-122"/>
              </a:rPr>
              <a:t>来进行碰撞判定</a:t>
            </a:r>
            <a:endParaRPr lang="en-US" altLang="ja-JP" dirty="0" smtClean="0">
              <a:latin typeface="Microsoft YaHei UI" panose="020B0503020204020204" pitchFamily="34" charset="-122"/>
              <a:ea typeface="Microsoft YaHei UI" panose="020B0503020204020204" pitchFamily="34" charset="-122"/>
            </a:endParaRPr>
          </a:p>
          <a:p>
            <a:pPr lvl="1"/>
            <a:r>
              <a:rPr kumimoji="1" lang="zh-CN" altLang="en-US" dirty="0" smtClean="0">
                <a:latin typeface="Microsoft YaHei UI" panose="020B0503020204020204" pitchFamily="34" charset="-122"/>
                <a:ea typeface="Microsoft YaHei UI" panose="020B0503020204020204" pitchFamily="34" charset="-122"/>
              </a:rPr>
              <a:t>对全部场景做平行投影</a:t>
            </a:r>
            <a:r>
              <a:rPr kumimoji="1" lang="en-US" altLang="zh-CN" dirty="0" smtClean="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Parallel </a:t>
            </a:r>
            <a:r>
              <a:rPr lang="en-US" altLang="zh-CN" dirty="0" smtClean="0">
                <a:latin typeface="Microsoft YaHei UI" panose="020B0503020204020204" pitchFamily="34" charset="-122"/>
                <a:ea typeface="Microsoft YaHei UI" panose="020B0503020204020204" pitchFamily="34" charset="-122"/>
              </a:rPr>
              <a:t>projection</a:t>
            </a:r>
            <a:r>
              <a:rPr kumimoji="1" lang="en-US" altLang="zh-CN" dirty="0" smtClean="0">
                <a:latin typeface="Microsoft YaHei UI" panose="020B0503020204020204" pitchFamily="34" charset="-122"/>
                <a:ea typeface="Microsoft YaHei UI" panose="020B0503020204020204" pitchFamily="34" charset="-122"/>
              </a:rPr>
              <a:t>)</a:t>
            </a:r>
            <a:r>
              <a:rPr kumimoji="1" lang="zh-CN" altLang="en-US" dirty="0" smtClean="0">
                <a:latin typeface="Microsoft YaHei UI" panose="020B0503020204020204" pitchFamily="34" charset="-122"/>
                <a:ea typeface="Microsoft YaHei UI" panose="020B0503020204020204" pitchFamily="34" charset="-122"/>
              </a:rPr>
              <a:t>的</a:t>
            </a:r>
            <a:r>
              <a:rPr lang="en-US" altLang="zh-CN" dirty="0" smtClean="0">
                <a:latin typeface="Microsoft YaHei UI" panose="020B0503020204020204" pitchFamily="34" charset="-122"/>
                <a:ea typeface="Microsoft YaHei UI" panose="020B0503020204020204" pitchFamily="34" charset="-122"/>
              </a:rPr>
              <a:t>Rasterization(</a:t>
            </a:r>
            <a:r>
              <a:rPr lang="zh-CN" altLang="en-US" dirty="0" smtClean="0">
                <a:latin typeface="Microsoft YaHei UI" panose="020B0503020204020204" pitchFamily="34" charset="-122"/>
                <a:ea typeface="Microsoft YaHei UI" panose="020B0503020204020204" pitchFamily="34" charset="-122"/>
              </a:rPr>
              <a:t>光栅化</a:t>
            </a:r>
            <a:r>
              <a:rPr lang="en-US" altLang="zh-CN" dirty="0" smtClean="0">
                <a:latin typeface="Microsoft YaHei UI" panose="020B0503020204020204" pitchFamily="34" charset="-122"/>
                <a:ea typeface="Microsoft YaHei UI" panose="020B0503020204020204" pitchFamily="34" charset="-122"/>
              </a:rPr>
              <a:t>)</a:t>
            </a:r>
            <a:endParaRPr kumimoji="1" lang="en-US" altLang="ja-JP" dirty="0" smtClean="0">
              <a:latin typeface="Microsoft YaHei UI" panose="020B0503020204020204" pitchFamily="34" charset="-122"/>
              <a:ea typeface="Microsoft YaHei UI" panose="020B0503020204020204" pitchFamily="34" charset="-122"/>
            </a:endParaRPr>
          </a:p>
          <a:p>
            <a:pPr lvl="1"/>
            <a:endParaRPr kumimoji="1" lang="en-US" altLang="ja-JP" dirty="0" smtClean="0">
              <a:latin typeface="Microsoft YaHei UI" panose="020B0503020204020204" pitchFamily="34" charset="-122"/>
              <a:ea typeface="Microsoft YaHei UI" panose="020B0503020204020204" pitchFamily="34" charset="-122"/>
            </a:endParaRPr>
          </a:p>
        </p:txBody>
      </p:sp>
      <p:sp>
        <p:nvSpPr>
          <p:cNvPr id="4" name="正方形/長方形 3"/>
          <p:cNvSpPr/>
          <p:nvPr/>
        </p:nvSpPr>
        <p:spPr>
          <a:xfrm>
            <a:off x="2891790" y="4629150"/>
            <a:ext cx="288497" cy="1327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5" name="正方形/長方形 4"/>
          <p:cNvSpPr/>
          <p:nvPr/>
        </p:nvSpPr>
        <p:spPr>
          <a:xfrm>
            <a:off x="1890532" y="5200650"/>
            <a:ext cx="521198" cy="735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6" name="フレーム 5"/>
          <p:cNvSpPr/>
          <p:nvPr/>
        </p:nvSpPr>
        <p:spPr>
          <a:xfrm>
            <a:off x="1588769" y="3851910"/>
            <a:ext cx="2000251" cy="2125536"/>
          </a:xfrm>
          <a:prstGeom prst="frame">
            <a:avLst>
              <a:gd name="adj1" fmla="val 23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icrosoft YaHei UI" panose="020B0503020204020204" pitchFamily="34" charset="-122"/>
              <a:ea typeface="Microsoft YaHei UI" panose="020B0503020204020204" pitchFamily="34" charset="-122"/>
            </a:endParaRPr>
          </a:p>
        </p:txBody>
      </p:sp>
      <p:cxnSp>
        <p:nvCxnSpPr>
          <p:cNvPr id="17" name="直線コネクタ 16"/>
          <p:cNvCxnSpPr/>
          <p:nvPr/>
        </p:nvCxnSpPr>
        <p:spPr>
          <a:xfrm rot="16200000" flipH="1">
            <a:off x="3135793" y="4122267"/>
            <a:ext cx="2963863" cy="59436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052060" y="5394960"/>
            <a:ext cx="2449710" cy="461665"/>
          </a:xfrm>
          <a:prstGeom prst="rect">
            <a:avLst/>
          </a:prstGeom>
          <a:solidFill>
            <a:schemeClr val="bg1">
              <a:lumMod val="85000"/>
            </a:schemeClr>
          </a:solidFill>
        </p:spPr>
        <p:txBody>
          <a:bodyPr wrap="none" rtlCol="0">
            <a:spAutoFit/>
          </a:bodyPr>
          <a:lstStyle/>
          <a:p>
            <a:r>
              <a:rPr kumimoji="1" lang="ja-JP" altLang="en-US" sz="2400" b="1" dirty="0" smtClean="0">
                <a:latin typeface="Microsoft YaHei UI" panose="020B0503020204020204" pitchFamily="34" charset="-122"/>
                <a:ea typeface="Microsoft YaHei UI" panose="020B0503020204020204" pitchFamily="34" charset="-122"/>
              </a:rPr>
              <a:t>平行投影</a:t>
            </a:r>
            <a:r>
              <a:rPr kumimoji="1" lang="en-US" altLang="zh-CN" sz="2400" b="1" dirty="0" smtClean="0">
                <a:latin typeface="Microsoft YaHei UI" panose="020B0503020204020204" pitchFamily="34" charset="-122"/>
                <a:ea typeface="Microsoft YaHei UI" panose="020B0503020204020204" pitchFamily="34" charset="-122"/>
              </a:rPr>
              <a:t>Screen</a:t>
            </a:r>
            <a:endParaRPr kumimoji="1" lang="ja-JP" altLang="en-US" sz="2400" b="1" dirty="0">
              <a:latin typeface="Microsoft YaHei UI" panose="020B0503020204020204" pitchFamily="34" charset="-122"/>
              <a:ea typeface="Microsoft YaHei UI" panose="020B0503020204020204" pitchFamily="34" charset="-122"/>
            </a:endParaRPr>
          </a:p>
        </p:txBody>
      </p:sp>
      <p:sp>
        <p:nvSpPr>
          <p:cNvPr id="24" name="左矢印 23"/>
          <p:cNvSpPr/>
          <p:nvPr/>
        </p:nvSpPr>
        <p:spPr>
          <a:xfrm rot="20729097">
            <a:off x="5143500" y="3817620"/>
            <a:ext cx="1257300" cy="502920"/>
          </a:xfrm>
          <a:prstGeom prst="leftArrow">
            <a:avLst/>
          </a:prstGeom>
          <a:solidFill>
            <a:srgbClr val="FEF9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0" name="スライド番号プレースホルダ 9"/>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24</a:t>
            </a:fld>
            <a:endParaRPr lang="ja-JP" altLang="en-US">
              <a:latin typeface="Microsoft YaHei UI" panose="020B0503020204020204" pitchFamily="34" charset="-122"/>
              <a:ea typeface="Microsoft YaHei UI" panose="020B0503020204020204" pitchFamily="34" charset="-122"/>
            </a:endParaRPr>
          </a:p>
        </p:txBody>
      </p:sp>
      <p:sp>
        <p:nvSpPr>
          <p:cNvPr id="11" name="フッター プレースホルダ 10"/>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線コネクタ 33"/>
          <p:cNvCxnSpPr/>
          <p:nvPr/>
        </p:nvCxnSpPr>
        <p:spPr>
          <a:xfrm flipV="1">
            <a:off x="4419884" y="3445278"/>
            <a:ext cx="803626" cy="897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V="1">
            <a:off x="4686300" y="4812030"/>
            <a:ext cx="2045970" cy="114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碰撞判断</a:t>
            </a:r>
            <a:r>
              <a:rPr kumimoji="1" lang="ja-JP" altLang="en-US" dirty="0" smtClean="0">
                <a:latin typeface="Microsoft YaHei UI" panose="020B0503020204020204" pitchFamily="34" charset="-122"/>
                <a:ea typeface="Microsoft YaHei UI" panose="020B0503020204020204" pitchFamily="34" charset="-122"/>
              </a:rPr>
              <a:t> </a:t>
            </a:r>
            <a:r>
              <a:rPr kumimoji="1" lang="en-US" altLang="ja-JP" dirty="0" smtClean="0">
                <a:latin typeface="Microsoft YaHei UI" panose="020B0503020204020204" pitchFamily="34" charset="-122"/>
                <a:ea typeface="Microsoft YaHei UI" panose="020B0503020204020204" pitchFamily="34" charset="-122"/>
              </a:rPr>
              <a:t>(</a:t>
            </a:r>
            <a:r>
              <a:rPr kumimoji="1" lang="en-US" altLang="zh-CN" dirty="0" smtClean="0">
                <a:latin typeface="Microsoft YaHei UI" panose="020B0503020204020204" pitchFamily="34" charset="-122"/>
                <a:ea typeface="Microsoft YaHei UI" panose="020B0503020204020204" pitchFamily="34" charset="-122"/>
              </a:rPr>
              <a:t>Pixel </a:t>
            </a:r>
            <a:r>
              <a:rPr kumimoji="1" lang="en-US" altLang="zh-CN" dirty="0" err="1" smtClean="0">
                <a:latin typeface="Microsoft YaHei UI" panose="020B0503020204020204" pitchFamily="34" charset="-122"/>
                <a:ea typeface="Microsoft YaHei UI" panose="020B0503020204020204" pitchFamily="34" charset="-122"/>
              </a:rPr>
              <a:t>Shader</a:t>
            </a:r>
            <a:r>
              <a:rPr kumimoji="1" lang="en-US" altLang="ja-JP" dirty="0" smtClean="0">
                <a:latin typeface="Microsoft YaHei UI" panose="020B0503020204020204" pitchFamily="34" charset="-122"/>
                <a:ea typeface="Microsoft YaHei UI" panose="020B0503020204020204" pitchFamily="34" charset="-122"/>
              </a:rPr>
              <a:t>)</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lang="zh-CN" altLang="en-US" dirty="0" smtClean="0">
                <a:latin typeface="Microsoft YaHei UI" panose="020B0503020204020204" pitchFamily="34" charset="-122"/>
                <a:ea typeface="Microsoft YaHei UI" panose="020B0503020204020204" pitchFamily="34" charset="-122"/>
              </a:rPr>
              <a:t>不需要对</a:t>
            </a:r>
            <a:r>
              <a:rPr lang="en-US" altLang="ja-JP" dirty="0" smtClean="0">
                <a:latin typeface="Microsoft YaHei UI" panose="020B0503020204020204" pitchFamily="34" charset="-122"/>
                <a:ea typeface="Microsoft YaHei UI" panose="020B0503020204020204" pitchFamily="34" charset="-122"/>
              </a:rPr>
              <a:t>Z</a:t>
            </a:r>
            <a:r>
              <a:rPr lang="ja-JP" altLang="en-US" dirty="0" smtClean="0">
                <a:latin typeface="Microsoft YaHei UI" panose="020B0503020204020204" pitchFamily="34" charset="-122"/>
                <a:ea typeface="Microsoft YaHei UI" panose="020B0503020204020204" pitchFamily="34" charset="-122"/>
              </a:rPr>
              <a:t>値、</a:t>
            </a:r>
            <a:r>
              <a:rPr lang="zh-CN" altLang="en-US" dirty="0" smtClean="0">
                <a:latin typeface="Microsoft YaHei UI" panose="020B0503020204020204" pitchFamily="34" charset="-122"/>
                <a:ea typeface="Microsoft YaHei UI" panose="020B0503020204020204" pitchFamily="34" charset="-122"/>
              </a:rPr>
              <a:t>和正反面进行</a:t>
            </a:r>
            <a:r>
              <a:rPr lang="en-US" altLang="zh-CN" dirty="0" smtClean="0">
                <a:latin typeface="Microsoft YaHei UI" panose="020B0503020204020204" pitchFamily="34" charset="-122"/>
                <a:ea typeface="Microsoft YaHei UI" panose="020B0503020204020204" pitchFamily="34" charset="-122"/>
              </a:rPr>
              <a:t>Culling</a:t>
            </a:r>
            <a:endParaRPr lang="en-US" altLang="ja-JP" dirty="0" smtClean="0">
              <a:latin typeface="Microsoft YaHei UI" panose="020B0503020204020204" pitchFamily="34" charset="-122"/>
              <a:ea typeface="Microsoft YaHei UI" panose="020B0503020204020204" pitchFamily="34" charset="-122"/>
            </a:endParaRPr>
          </a:p>
          <a:p>
            <a:pPr lvl="1"/>
            <a:r>
              <a:rPr lang="zh-CN" altLang="en-US" dirty="0" smtClean="0">
                <a:latin typeface="Microsoft YaHei UI" panose="020B0503020204020204" pitchFamily="34" charset="-122"/>
                <a:ea typeface="Microsoft YaHei UI" panose="020B0503020204020204" pitchFamily="34" charset="-122"/>
              </a:rPr>
              <a:t>给每个</a:t>
            </a:r>
            <a:r>
              <a:rPr lang="en-US" altLang="zh-CN" dirty="0" err="1" smtClean="0">
                <a:latin typeface="Microsoft YaHei UI" panose="020B0503020204020204" pitchFamily="34" charset="-122"/>
                <a:ea typeface="Microsoft YaHei UI" panose="020B0503020204020204" pitchFamily="34" charset="-122"/>
              </a:rPr>
              <a:t>Piexel</a:t>
            </a:r>
            <a:r>
              <a:rPr lang="zh-CN" altLang="en-US" dirty="0" smtClean="0">
                <a:latin typeface="Microsoft YaHei UI" panose="020B0503020204020204" pitchFamily="34" charset="-122"/>
                <a:ea typeface="Microsoft YaHei UI" panose="020B0503020204020204" pitchFamily="34" charset="-122"/>
              </a:rPr>
              <a:t>制作</a:t>
            </a:r>
            <a:r>
              <a:rPr lang="ja-JP" altLang="en-US" dirty="0" smtClean="0">
                <a:latin typeface="Microsoft YaHei UI" panose="020B0503020204020204" pitchFamily="34" charset="-122"/>
                <a:ea typeface="Microsoft YaHei UI" panose="020B0503020204020204" pitchFamily="34" charset="-122"/>
              </a:rPr>
              <a:t> </a:t>
            </a:r>
            <a:r>
              <a:rPr lang="en-US" altLang="ja-JP" dirty="0" err="1" smtClean="0">
                <a:latin typeface="Microsoft YaHei UI" panose="020B0503020204020204" pitchFamily="34" charset="-122"/>
                <a:ea typeface="Microsoft YaHei UI" panose="020B0503020204020204" pitchFamily="34" charset="-122"/>
              </a:rPr>
              <a:t>LinkedList</a:t>
            </a:r>
            <a:r>
              <a:rPr lang="ja-JP" altLang="en-US" dirty="0" smtClean="0">
                <a:latin typeface="Microsoft YaHei UI" panose="020B0503020204020204" pitchFamily="34" charset="-122"/>
                <a:ea typeface="Microsoft YaHei UI" panose="020B0503020204020204" pitchFamily="34" charset="-122"/>
              </a:rPr>
              <a:t> </a:t>
            </a:r>
            <a:endParaRPr lang="en-US" altLang="ja-JP" dirty="0" smtClean="0">
              <a:latin typeface="Microsoft YaHei UI" panose="020B0503020204020204" pitchFamily="34" charset="-122"/>
              <a:ea typeface="Microsoft YaHei UI" panose="020B0503020204020204" pitchFamily="34" charset="-122"/>
            </a:endParaRPr>
          </a:p>
          <a:p>
            <a:endParaRPr kumimoji="1" lang="ja-JP" altLang="en-US" dirty="0">
              <a:latin typeface="Microsoft YaHei UI" panose="020B0503020204020204" pitchFamily="34" charset="-122"/>
              <a:ea typeface="Microsoft YaHei UI" panose="020B0503020204020204" pitchFamily="34" charset="-122"/>
            </a:endParaRPr>
          </a:p>
        </p:txBody>
      </p:sp>
      <p:sp>
        <p:nvSpPr>
          <p:cNvPr id="7" name="正方形/長方形 6"/>
          <p:cNvSpPr/>
          <p:nvPr/>
        </p:nvSpPr>
        <p:spPr>
          <a:xfrm>
            <a:off x="2891790" y="4629150"/>
            <a:ext cx="288497" cy="1327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8" name="正方形/長方形 7"/>
          <p:cNvSpPr/>
          <p:nvPr/>
        </p:nvSpPr>
        <p:spPr>
          <a:xfrm>
            <a:off x="1890532" y="5200650"/>
            <a:ext cx="521198" cy="735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9" name="フレーム 8"/>
          <p:cNvSpPr/>
          <p:nvPr/>
        </p:nvSpPr>
        <p:spPr>
          <a:xfrm>
            <a:off x="1588769" y="3851910"/>
            <a:ext cx="2000251" cy="2125536"/>
          </a:xfrm>
          <a:prstGeom prst="frame">
            <a:avLst>
              <a:gd name="adj1" fmla="val 23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icrosoft YaHei UI" panose="020B0503020204020204" pitchFamily="34" charset="-122"/>
              <a:ea typeface="Microsoft YaHei UI" panose="020B0503020204020204" pitchFamily="34" charset="-122"/>
            </a:endParaRPr>
          </a:p>
        </p:txBody>
      </p:sp>
      <p:cxnSp>
        <p:nvCxnSpPr>
          <p:cNvPr id="10" name="直線コネクタ 9"/>
          <p:cNvCxnSpPr/>
          <p:nvPr/>
        </p:nvCxnSpPr>
        <p:spPr>
          <a:xfrm rot="16200000" flipH="1">
            <a:off x="3135793" y="4122267"/>
            <a:ext cx="2963863" cy="59436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右矢印 12"/>
          <p:cNvSpPr/>
          <p:nvPr/>
        </p:nvSpPr>
        <p:spPr>
          <a:xfrm rot="10026231">
            <a:off x="669091" y="381007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4" name="右矢印 13"/>
          <p:cNvSpPr/>
          <p:nvPr/>
        </p:nvSpPr>
        <p:spPr>
          <a:xfrm rot="10026231">
            <a:off x="958651" y="517405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5" name="円/楕円 14"/>
          <p:cNvSpPr/>
          <p:nvPr/>
        </p:nvSpPr>
        <p:spPr>
          <a:xfrm>
            <a:off x="2457450" y="3817620"/>
            <a:ext cx="148590" cy="14859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6" name="円/楕円 15"/>
          <p:cNvSpPr/>
          <p:nvPr/>
        </p:nvSpPr>
        <p:spPr>
          <a:xfrm>
            <a:off x="3501390" y="5010150"/>
            <a:ext cx="148590" cy="1485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7" name="円/楕円 16"/>
          <p:cNvSpPr/>
          <p:nvPr/>
        </p:nvSpPr>
        <p:spPr>
          <a:xfrm>
            <a:off x="1535430" y="5467350"/>
            <a:ext cx="148590" cy="14859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9" name="円/楕円 18"/>
          <p:cNvSpPr/>
          <p:nvPr/>
        </p:nvSpPr>
        <p:spPr>
          <a:xfrm>
            <a:off x="3108960" y="5097780"/>
            <a:ext cx="148590" cy="14859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0" name="円/楕円 19"/>
          <p:cNvSpPr/>
          <p:nvPr/>
        </p:nvSpPr>
        <p:spPr>
          <a:xfrm>
            <a:off x="2815590" y="5170170"/>
            <a:ext cx="148590" cy="1485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1" name="円/楕円 20"/>
          <p:cNvSpPr/>
          <p:nvPr/>
        </p:nvSpPr>
        <p:spPr>
          <a:xfrm>
            <a:off x="2339340" y="5265420"/>
            <a:ext cx="148590" cy="14859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2" name="円/楕円 21"/>
          <p:cNvSpPr/>
          <p:nvPr/>
        </p:nvSpPr>
        <p:spPr>
          <a:xfrm>
            <a:off x="1817370" y="5394960"/>
            <a:ext cx="148590" cy="14859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3" name="円/楕円 22"/>
          <p:cNvSpPr/>
          <p:nvPr/>
        </p:nvSpPr>
        <p:spPr>
          <a:xfrm>
            <a:off x="1527810" y="4042410"/>
            <a:ext cx="148590" cy="14859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5" name="角丸四角形 24"/>
          <p:cNvSpPr/>
          <p:nvPr/>
        </p:nvSpPr>
        <p:spPr>
          <a:xfrm>
            <a:off x="4674870" y="3296688"/>
            <a:ext cx="240030" cy="24003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6" name="角丸四角形 25"/>
          <p:cNvSpPr/>
          <p:nvPr/>
        </p:nvSpPr>
        <p:spPr>
          <a:xfrm>
            <a:off x="5033010" y="3300498"/>
            <a:ext cx="240030" cy="2400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7" name="角丸四角形 26"/>
          <p:cNvSpPr/>
          <p:nvPr/>
        </p:nvSpPr>
        <p:spPr>
          <a:xfrm>
            <a:off x="4865370" y="4671060"/>
            <a:ext cx="240030" cy="24003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8" name="角丸四角形 27"/>
          <p:cNvSpPr/>
          <p:nvPr/>
        </p:nvSpPr>
        <p:spPr>
          <a:xfrm>
            <a:off x="5234940" y="4674870"/>
            <a:ext cx="240030" cy="2400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9" name="角丸四角形 28"/>
          <p:cNvSpPr/>
          <p:nvPr/>
        </p:nvSpPr>
        <p:spPr>
          <a:xfrm>
            <a:off x="5581650" y="4678680"/>
            <a:ext cx="240030" cy="24003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30" name="角丸四角形 29"/>
          <p:cNvSpPr/>
          <p:nvPr/>
        </p:nvSpPr>
        <p:spPr>
          <a:xfrm>
            <a:off x="5916930" y="4682490"/>
            <a:ext cx="240030" cy="24003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31" name="角丸四角形 30"/>
          <p:cNvSpPr/>
          <p:nvPr/>
        </p:nvSpPr>
        <p:spPr>
          <a:xfrm>
            <a:off x="6275070" y="4686300"/>
            <a:ext cx="240030" cy="2400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32" name="角丸四角形 31"/>
          <p:cNvSpPr/>
          <p:nvPr/>
        </p:nvSpPr>
        <p:spPr>
          <a:xfrm>
            <a:off x="6610350" y="4690110"/>
            <a:ext cx="240030" cy="24003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33" name="テキスト ボックス 32"/>
          <p:cNvSpPr txBox="1"/>
          <p:nvPr/>
        </p:nvSpPr>
        <p:spPr>
          <a:xfrm>
            <a:off x="5920740" y="2480310"/>
            <a:ext cx="2476960" cy="1477328"/>
          </a:xfrm>
          <a:prstGeom prst="rect">
            <a:avLst/>
          </a:prstGeom>
          <a:solidFill>
            <a:schemeClr val="bg1">
              <a:lumMod val="95000"/>
            </a:schemeClr>
          </a:solidFill>
          <a:ln>
            <a:solidFill>
              <a:schemeClr val="accent1">
                <a:shade val="50000"/>
              </a:schemeClr>
            </a:solidFill>
          </a:ln>
        </p:spPr>
        <p:txBody>
          <a:bodyPr wrap="none" rtlCol="0">
            <a:spAutoFit/>
          </a:bodyPr>
          <a:lstStyle/>
          <a:p>
            <a:r>
              <a:rPr lang="en-US" altLang="zh-CN" dirty="0" smtClean="0">
                <a:latin typeface="Microsoft YaHei UI" panose="020B0503020204020204" pitchFamily="34" charset="-122"/>
                <a:ea typeface="Microsoft YaHei UI" panose="020B0503020204020204" pitchFamily="34" charset="-122"/>
              </a:rPr>
              <a:t>Node</a:t>
            </a:r>
            <a:r>
              <a:rPr lang="zh-CN" altLang="en-US" dirty="0" smtClean="0">
                <a:latin typeface="Microsoft YaHei UI" panose="020B0503020204020204" pitchFamily="34" charset="-122"/>
                <a:ea typeface="Microsoft YaHei UI" panose="020B0503020204020204" pitchFamily="34" charset="-122"/>
              </a:rPr>
              <a:t>的结构</a:t>
            </a:r>
            <a:endParaRPr lang="en-US" altLang="ja-JP" dirty="0" smtClean="0">
              <a:latin typeface="Microsoft YaHei UI" panose="020B0503020204020204" pitchFamily="34" charset="-122"/>
              <a:ea typeface="Microsoft YaHei UI" panose="020B0503020204020204" pitchFamily="34" charset="-122"/>
            </a:endParaRPr>
          </a:p>
          <a:p>
            <a:r>
              <a:rPr lang="en-US" altLang="ja-JP" dirty="0" smtClean="0">
                <a:latin typeface="Microsoft YaHei UI" panose="020B0503020204020204" pitchFamily="34" charset="-122"/>
                <a:ea typeface="Microsoft YaHei UI" panose="020B0503020204020204" pitchFamily="34" charset="-122"/>
              </a:rPr>
              <a:t>    Z</a:t>
            </a:r>
            <a:r>
              <a:rPr lang="zh-CN" altLang="en-US" dirty="0" smtClean="0">
                <a:latin typeface="Microsoft YaHei UI" panose="020B0503020204020204" pitchFamily="34" charset="-122"/>
                <a:ea typeface="Microsoft YaHei UI" panose="020B0503020204020204" pitchFamily="34" charset="-122"/>
              </a:rPr>
              <a:t>值</a:t>
            </a:r>
            <a:r>
              <a:rPr lang="ja-JP" altLang="en-US" dirty="0" smtClean="0">
                <a:latin typeface="Microsoft YaHei UI" panose="020B0503020204020204" pitchFamily="34" charset="-122"/>
                <a:ea typeface="Microsoft YaHei UI" panose="020B0503020204020204" pitchFamily="34" charset="-122"/>
              </a:rPr>
              <a:t> </a:t>
            </a:r>
            <a:r>
              <a:rPr lang="en-US" altLang="ja-JP" dirty="0" smtClean="0">
                <a:latin typeface="Microsoft YaHei UI" panose="020B0503020204020204" pitchFamily="34" charset="-122"/>
                <a:ea typeface="Microsoft YaHei UI" panose="020B0503020204020204" pitchFamily="34" charset="-122"/>
              </a:rPr>
              <a:t>(31bit)</a:t>
            </a:r>
          </a:p>
          <a:p>
            <a:r>
              <a:rPr kumimoji="1" lang="en-US" altLang="ja-JP" dirty="0" smtClean="0">
                <a:latin typeface="Microsoft YaHei UI" panose="020B0503020204020204" pitchFamily="34" charset="-122"/>
                <a:ea typeface="Microsoft YaHei UI" panose="020B0503020204020204" pitchFamily="34" charset="-122"/>
              </a:rPr>
              <a:t>    </a:t>
            </a:r>
            <a:r>
              <a:rPr kumimoji="1" lang="ja-JP" altLang="en-US" dirty="0" smtClean="0">
                <a:latin typeface="Microsoft YaHei UI" panose="020B0503020204020204" pitchFamily="34" charset="-122"/>
                <a:ea typeface="Microsoft YaHei UI" panose="020B0503020204020204" pitchFamily="34" charset="-122"/>
              </a:rPr>
              <a:t>面</a:t>
            </a:r>
            <a:r>
              <a:rPr kumimoji="1" lang="zh-CN" altLang="en-US" dirty="0" smtClean="0">
                <a:latin typeface="Microsoft YaHei UI" panose="020B0503020204020204" pitchFamily="34" charset="-122"/>
                <a:ea typeface="Microsoft YaHei UI" panose="020B0503020204020204" pitchFamily="34" charset="-122"/>
              </a:rPr>
              <a:t>的朝向</a:t>
            </a:r>
            <a:r>
              <a:rPr kumimoji="1" lang="en-US" altLang="ja-JP" dirty="0" smtClean="0">
                <a:latin typeface="Microsoft YaHei UI" panose="020B0503020204020204" pitchFamily="34" charset="-122"/>
                <a:ea typeface="Microsoft YaHei UI" panose="020B0503020204020204" pitchFamily="34" charset="-122"/>
              </a:rPr>
              <a:t>(1bit)</a:t>
            </a:r>
          </a:p>
          <a:p>
            <a:r>
              <a:rPr lang="en-US" altLang="ja-JP" dirty="0" smtClean="0">
                <a:latin typeface="Microsoft YaHei UI" panose="020B0503020204020204" pitchFamily="34" charset="-122"/>
                <a:ea typeface="Microsoft YaHei UI" panose="020B0503020204020204" pitchFamily="34" charset="-122"/>
              </a:rPr>
              <a:t>    </a:t>
            </a:r>
            <a:r>
              <a:rPr lang="en-US" altLang="zh-CN" dirty="0" smtClean="0">
                <a:latin typeface="Microsoft YaHei UI" panose="020B0503020204020204" pitchFamily="34" charset="-122"/>
                <a:ea typeface="Microsoft YaHei UI" panose="020B0503020204020204" pitchFamily="34" charset="-122"/>
              </a:rPr>
              <a:t>Color</a:t>
            </a:r>
            <a:r>
              <a:rPr lang="en-US" altLang="ja-JP" dirty="0" smtClean="0">
                <a:latin typeface="Microsoft YaHei UI" panose="020B0503020204020204" pitchFamily="34" charset="-122"/>
                <a:ea typeface="Microsoft YaHei UI" panose="020B0503020204020204" pitchFamily="34" charset="-122"/>
              </a:rPr>
              <a:t>(32bit)</a:t>
            </a:r>
          </a:p>
          <a:p>
            <a:r>
              <a:rPr kumimoji="1" lang="en-US" altLang="ja-JP" dirty="0" smtClean="0">
                <a:latin typeface="Microsoft YaHei UI" panose="020B0503020204020204" pitchFamily="34" charset="-122"/>
                <a:ea typeface="Microsoft YaHei UI" panose="020B0503020204020204" pitchFamily="34" charset="-122"/>
              </a:rPr>
              <a:t>    </a:t>
            </a:r>
            <a:r>
              <a:rPr kumimoji="1" lang="zh-CN" altLang="en-US" dirty="0" smtClean="0">
                <a:latin typeface="Microsoft YaHei UI" panose="020B0503020204020204" pitchFamily="34" charset="-122"/>
                <a:ea typeface="Microsoft YaHei UI" panose="020B0503020204020204" pitchFamily="34" charset="-122"/>
              </a:rPr>
              <a:t>下一个</a:t>
            </a:r>
            <a:r>
              <a:rPr kumimoji="1" lang="en-US" altLang="zh-CN" dirty="0" smtClean="0">
                <a:latin typeface="Microsoft YaHei UI" panose="020B0503020204020204" pitchFamily="34" charset="-122"/>
                <a:ea typeface="Microsoft YaHei UI" panose="020B0503020204020204" pitchFamily="34" charset="-122"/>
              </a:rPr>
              <a:t>Index</a:t>
            </a:r>
            <a:r>
              <a:rPr kumimoji="1" lang="en-US" altLang="ja-JP" dirty="0" smtClean="0">
                <a:latin typeface="Microsoft YaHei UI" panose="020B0503020204020204" pitchFamily="34" charset="-122"/>
                <a:ea typeface="Microsoft YaHei UI" panose="020B0503020204020204" pitchFamily="34" charset="-122"/>
              </a:rPr>
              <a:t>(32bit)</a:t>
            </a:r>
          </a:p>
        </p:txBody>
      </p:sp>
      <p:sp>
        <p:nvSpPr>
          <p:cNvPr id="35" name="テキスト ボックス 34"/>
          <p:cNvSpPr txBox="1"/>
          <p:nvPr/>
        </p:nvSpPr>
        <p:spPr>
          <a:xfrm>
            <a:off x="5052060" y="5394960"/>
            <a:ext cx="2449710" cy="461665"/>
          </a:xfrm>
          <a:prstGeom prst="rect">
            <a:avLst/>
          </a:prstGeom>
          <a:solidFill>
            <a:schemeClr val="bg1">
              <a:lumMod val="85000"/>
            </a:schemeClr>
          </a:solidFill>
        </p:spPr>
        <p:txBody>
          <a:bodyPr wrap="none" rtlCol="0">
            <a:spAutoFit/>
          </a:bodyPr>
          <a:lstStyle/>
          <a:p>
            <a:r>
              <a:rPr kumimoji="1" lang="ja-JP" altLang="en-US" sz="2400" b="1" dirty="0" smtClean="0">
                <a:latin typeface="Microsoft YaHei UI" panose="020B0503020204020204" pitchFamily="34" charset="-122"/>
                <a:ea typeface="Microsoft YaHei UI" panose="020B0503020204020204" pitchFamily="34" charset="-122"/>
              </a:rPr>
              <a:t>平行投影</a:t>
            </a:r>
            <a:r>
              <a:rPr kumimoji="1" lang="en-US" altLang="zh-CN" sz="2400" b="1" dirty="0" smtClean="0">
                <a:latin typeface="Microsoft YaHei UI" panose="020B0503020204020204" pitchFamily="34" charset="-122"/>
                <a:ea typeface="Microsoft YaHei UI" panose="020B0503020204020204" pitchFamily="34" charset="-122"/>
              </a:rPr>
              <a:t>Screen</a:t>
            </a:r>
            <a:endParaRPr kumimoji="1" lang="ja-JP" altLang="en-US" sz="2400" b="1" dirty="0">
              <a:latin typeface="Microsoft YaHei UI" panose="020B0503020204020204" pitchFamily="34" charset="-122"/>
              <a:ea typeface="Microsoft YaHei UI" panose="020B0503020204020204" pitchFamily="34" charset="-122"/>
            </a:endParaRPr>
          </a:p>
        </p:txBody>
      </p:sp>
      <p:sp>
        <p:nvSpPr>
          <p:cNvPr id="36" name="スライド番号プレースホルダ 35"/>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25</a:t>
            </a:fld>
            <a:endParaRPr lang="ja-JP" altLang="en-US">
              <a:latin typeface="Microsoft YaHei UI" panose="020B0503020204020204" pitchFamily="34" charset="-122"/>
              <a:ea typeface="Microsoft YaHei UI" panose="020B0503020204020204" pitchFamily="34" charset="-122"/>
            </a:endParaRPr>
          </a:p>
        </p:txBody>
      </p:sp>
      <p:sp>
        <p:nvSpPr>
          <p:cNvPr id="37" name="フッター プレースホルダ 36"/>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
        <p:nvSpPr>
          <p:cNvPr id="38" name="テキスト ボックス 37"/>
          <p:cNvSpPr txBox="1"/>
          <p:nvPr/>
        </p:nvSpPr>
        <p:spPr>
          <a:xfrm>
            <a:off x="6862619" y="5855855"/>
            <a:ext cx="2105063" cy="369332"/>
          </a:xfrm>
          <a:prstGeom prst="rect">
            <a:avLst/>
          </a:prstGeom>
          <a:noFill/>
        </p:spPr>
        <p:txBody>
          <a:bodyPr wrap="none" rtlCol="0">
            <a:spAutoFit/>
          </a:bodyPr>
          <a:lstStyle/>
          <a:p>
            <a:r>
              <a:rPr lang="en-US" altLang="ja-JP" dirty="0" smtClean="0">
                <a:latin typeface="Microsoft YaHei UI" panose="020B0503020204020204" pitchFamily="34" charset="-122"/>
                <a:ea typeface="Microsoft YaHei UI" panose="020B0503020204020204" pitchFamily="34" charset="-122"/>
              </a:rPr>
              <a:t>[Yang et al. 2010]</a:t>
            </a:r>
            <a:endParaRPr kumimoji="1"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二等辺三角形 18"/>
          <p:cNvSpPr/>
          <p:nvPr/>
        </p:nvSpPr>
        <p:spPr>
          <a:xfrm rot="7021462">
            <a:off x="1640430" y="2618559"/>
            <a:ext cx="1035578" cy="1494263"/>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8" name="直角三角形 17"/>
          <p:cNvSpPr/>
          <p:nvPr/>
        </p:nvSpPr>
        <p:spPr>
          <a:xfrm rot="3436903">
            <a:off x="1690610" y="2660876"/>
            <a:ext cx="834390" cy="1813735"/>
          </a:xfrm>
          <a:prstGeom prst="rtTriangle">
            <a:avLst/>
          </a:prstGeom>
          <a:solidFill>
            <a:schemeClr val="accent5"/>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 name="タイトル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碰撞判断</a:t>
            </a:r>
            <a:r>
              <a:rPr lang="ja-JP" altLang="en-US" dirty="0" smtClean="0">
                <a:latin typeface="Microsoft YaHei UI" panose="020B0503020204020204" pitchFamily="34" charset="-122"/>
                <a:ea typeface="Microsoft YaHei UI" panose="020B0503020204020204" pitchFamily="34" charset="-122"/>
              </a:rPr>
              <a:t> </a:t>
            </a:r>
            <a:r>
              <a:rPr lang="en-US" altLang="ja-JP" dirty="0" smtClean="0">
                <a:latin typeface="Microsoft YaHei UI" panose="020B0503020204020204" pitchFamily="34" charset="-122"/>
                <a:ea typeface="Microsoft YaHei UI" panose="020B0503020204020204" pitchFamily="34" charset="-122"/>
              </a:rPr>
              <a:t>(</a:t>
            </a:r>
            <a:r>
              <a:rPr lang="en-US" altLang="zh-CN" dirty="0" smtClean="0">
                <a:latin typeface="Microsoft YaHei UI" panose="020B0503020204020204" pitchFamily="34" charset="-122"/>
                <a:ea typeface="Microsoft YaHei UI" panose="020B0503020204020204" pitchFamily="34" charset="-122"/>
              </a:rPr>
              <a:t>Pixel </a:t>
            </a:r>
            <a:r>
              <a:rPr lang="en-US" altLang="zh-CN" dirty="0" err="1" smtClean="0">
                <a:latin typeface="Microsoft YaHei UI" panose="020B0503020204020204" pitchFamily="34" charset="-122"/>
                <a:ea typeface="Microsoft YaHei UI" panose="020B0503020204020204" pitchFamily="34" charset="-122"/>
              </a:rPr>
              <a:t>Shader</a:t>
            </a:r>
            <a:r>
              <a:rPr lang="en-US" altLang="ja-JP" dirty="0" smtClean="0">
                <a:latin typeface="Microsoft YaHei UI" panose="020B0503020204020204" pitchFamily="34" charset="-122"/>
                <a:ea typeface="Microsoft YaHei UI" panose="020B0503020204020204" pitchFamily="34" charset="-122"/>
              </a:rPr>
              <a:t>)</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kumimoji="1" lang="en-US" altLang="ja-JP" dirty="0" smtClean="0">
                <a:latin typeface="Microsoft YaHei UI" panose="020B0503020204020204" pitchFamily="34" charset="-122"/>
                <a:ea typeface="Microsoft YaHei UI" panose="020B0503020204020204" pitchFamily="34" charset="-122"/>
              </a:rPr>
              <a:t>UAV</a:t>
            </a:r>
            <a:r>
              <a:rPr lang="ja-JP" altLang="en-US" dirty="0" smtClean="0">
                <a:latin typeface="Microsoft YaHei UI" panose="020B0503020204020204" pitchFamily="34" charset="-122"/>
                <a:ea typeface="Microsoft YaHei UI" panose="020B0503020204020204" pitchFamily="34" charset="-122"/>
              </a:rPr>
              <a:t> </a:t>
            </a:r>
            <a:r>
              <a:rPr lang="en-US" altLang="ja-JP" dirty="0" smtClean="0">
                <a:latin typeface="Microsoft YaHei UI" panose="020B0503020204020204" pitchFamily="34" charset="-122"/>
                <a:ea typeface="Microsoft YaHei UI" panose="020B0503020204020204" pitchFamily="34" charset="-122"/>
              </a:rPr>
              <a:t>(Unordered Access View)</a:t>
            </a:r>
            <a:endParaRPr kumimoji="1" lang="ja-JP" altLang="en-US" dirty="0">
              <a:latin typeface="Microsoft YaHei UI" panose="020B0503020204020204" pitchFamily="34" charset="-122"/>
              <a:ea typeface="Microsoft YaHei UI" panose="020B0503020204020204" pitchFamily="34" charset="-122"/>
            </a:endParaRPr>
          </a:p>
        </p:txBody>
      </p:sp>
      <p:sp>
        <p:nvSpPr>
          <p:cNvPr id="9" name="テキスト ボックス 8"/>
          <p:cNvSpPr txBox="1"/>
          <p:nvPr/>
        </p:nvSpPr>
        <p:spPr>
          <a:xfrm>
            <a:off x="1074420" y="4720590"/>
            <a:ext cx="2297424" cy="646331"/>
          </a:xfrm>
          <a:prstGeom prst="rect">
            <a:avLst/>
          </a:prstGeom>
          <a:solidFill>
            <a:schemeClr val="bg1">
              <a:lumMod val="85000"/>
              <a:alpha val="59000"/>
            </a:schemeClr>
          </a:solidFill>
        </p:spPr>
        <p:txBody>
          <a:bodyPr wrap="none" rtlCol="0">
            <a:spAutoFit/>
          </a:bodyPr>
          <a:lstStyle/>
          <a:p>
            <a:r>
              <a:rPr kumimoji="1" lang="en-US" altLang="ja-JP" dirty="0" smtClean="0">
                <a:latin typeface="Microsoft YaHei UI" panose="020B0503020204020204" pitchFamily="34" charset="-122"/>
                <a:ea typeface="Microsoft YaHei UI" panose="020B0503020204020204" pitchFamily="34" charset="-122"/>
              </a:rPr>
              <a:t>Ray Bundle </a:t>
            </a:r>
            <a:r>
              <a:rPr kumimoji="1" lang="en-US" altLang="zh-CN" dirty="0" smtClean="0">
                <a:latin typeface="Microsoft YaHei UI" panose="020B0503020204020204" pitchFamily="34" charset="-122"/>
                <a:ea typeface="Microsoft YaHei UI" panose="020B0503020204020204" pitchFamily="34" charset="-122"/>
              </a:rPr>
              <a:t>Header</a:t>
            </a:r>
            <a:endParaRPr kumimoji="1" lang="en-US" altLang="ja-JP" dirty="0" smtClean="0">
              <a:latin typeface="Microsoft YaHei UI" panose="020B0503020204020204" pitchFamily="34" charset="-122"/>
              <a:ea typeface="Microsoft YaHei UI" panose="020B0503020204020204" pitchFamily="34" charset="-122"/>
            </a:endParaRPr>
          </a:p>
          <a:p>
            <a:r>
              <a:rPr kumimoji="1" lang="en-US" altLang="ja-JP" dirty="0" smtClean="0">
                <a:latin typeface="Microsoft YaHei UI" panose="020B0503020204020204" pitchFamily="34" charset="-122"/>
                <a:ea typeface="Microsoft YaHei UI" panose="020B0503020204020204" pitchFamily="34" charset="-122"/>
              </a:rPr>
              <a:t>(</a:t>
            </a:r>
            <a:r>
              <a:rPr kumimoji="1" lang="ja-JP" altLang="en-US" dirty="0" smtClean="0">
                <a:latin typeface="Microsoft YaHei UI" panose="020B0503020204020204" pitchFamily="34" charset="-122"/>
                <a:ea typeface="Microsoft YaHei UI" panose="020B0503020204020204" pitchFamily="34" charset="-122"/>
              </a:rPr>
              <a:t>平行投影</a:t>
            </a:r>
            <a:r>
              <a:rPr kumimoji="1" lang="en-US" altLang="zh-CN" dirty="0" smtClean="0">
                <a:latin typeface="Microsoft YaHei UI" panose="020B0503020204020204" pitchFamily="34" charset="-122"/>
                <a:ea typeface="Microsoft YaHei UI" panose="020B0503020204020204" pitchFamily="34" charset="-122"/>
              </a:rPr>
              <a:t>Screen</a:t>
            </a:r>
            <a:r>
              <a:rPr kumimoji="1" lang="en-US" altLang="ja-JP" dirty="0" smtClean="0">
                <a:latin typeface="Microsoft YaHei UI" panose="020B0503020204020204" pitchFamily="34" charset="-122"/>
                <a:ea typeface="Microsoft YaHei UI" panose="020B0503020204020204" pitchFamily="34" charset="-122"/>
              </a:rPr>
              <a:t>)</a:t>
            </a:r>
          </a:p>
        </p:txBody>
      </p:sp>
      <p:graphicFrame>
        <p:nvGraphicFramePr>
          <p:cNvPr id="10" name="表 9"/>
          <p:cNvGraphicFramePr>
            <a:graphicFrameLocks noGrp="1"/>
          </p:cNvGraphicFramePr>
          <p:nvPr>
            <p:extLst>
              <p:ext uri="{D42A27DB-BD31-4B8C-83A1-F6EECF244321}">
                <p14:modId xmlns:p14="http://schemas.microsoft.com/office/powerpoint/2010/main" val="515719846"/>
              </p:ext>
            </p:extLst>
          </p:nvPr>
        </p:nvGraphicFramePr>
        <p:xfrm>
          <a:off x="4754876" y="1920238"/>
          <a:ext cx="3691897" cy="2926080"/>
        </p:xfrm>
        <a:graphic>
          <a:graphicData uri="http://schemas.openxmlformats.org/drawingml/2006/table">
            <a:tbl>
              <a:tblPr>
                <a:tableStyleId>{21E4AEA4-8DFA-4A89-87EB-49C32662AFE0}</a:tableStyleId>
              </a:tblPr>
              <a:tblGrid>
                <a:gridCol w="335627"/>
                <a:gridCol w="335627"/>
                <a:gridCol w="335627"/>
                <a:gridCol w="335627"/>
                <a:gridCol w="335627"/>
                <a:gridCol w="335627"/>
                <a:gridCol w="335627"/>
                <a:gridCol w="335627"/>
                <a:gridCol w="335627"/>
                <a:gridCol w="335627"/>
                <a:gridCol w="335627"/>
              </a:tblGrid>
              <a:tr h="361474">
                <a:tc>
                  <a:txBody>
                    <a:bodyPr/>
                    <a:lstStyle/>
                    <a:p>
                      <a:endParaRPr kumimoji="1" lang="ja-JP" altLang="en-US" dirty="0"/>
                    </a:p>
                  </a:txBody>
                  <a:tcPr>
                    <a:solidFill>
                      <a:schemeClr val="accent6">
                        <a:lumMod val="60000"/>
                        <a:lumOff val="40000"/>
                      </a:schemeClr>
                    </a:solidFill>
                  </a:tcPr>
                </a:tc>
                <a:tc>
                  <a:txBody>
                    <a:bodyPr/>
                    <a:lstStyle/>
                    <a:p>
                      <a:endParaRPr kumimoji="1" lang="ja-JP" altLang="en-US" dirty="0"/>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dirty="0"/>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r>
              <a:tr h="361474">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dirty="0"/>
                    </a:p>
                  </a:txBody>
                  <a:tcPr>
                    <a:solidFill>
                      <a:srgbClr val="00B050"/>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r>
              <a:tr h="361474">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dirty="0"/>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r>
              <a:tr h="361474">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dirty="0"/>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dirty="0"/>
                    </a:p>
                  </a:txBody>
                  <a:tcPr>
                    <a:solidFill>
                      <a:schemeClr val="accent6">
                        <a:lumMod val="60000"/>
                        <a:lumOff val="40000"/>
                      </a:schemeClr>
                    </a:solidFill>
                  </a:tcPr>
                </a:tc>
                <a:tc>
                  <a:txBody>
                    <a:bodyPr/>
                    <a:lstStyle/>
                    <a:p>
                      <a:endParaRPr kumimoji="1" lang="ja-JP" altLang="en-US" dirty="0"/>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r>
              <a:tr h="361474">
                <a:tc>
                  <a:txBody>
                    <a:bodyPr/>
                    <a:lstStyle/>
                    <a:p>
                      <a:endParaRPr kumimoji="1" lang="ja-JP" altLang="en-US" dirty="0"/>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dirty="0"/>
                    </a:p>
                  </a:txBody>
                  <a:tcPr>
                    <a:solidFill>
                      <a:schemeClr val="accent6">
                        <a:lumMod val="60000"/>
                        <a:lumOff val="40000"/>
                      </a:schemeClr>
                    </a:solidFill>
                  </a:tcPr>
                </a:tc>
                <a:tc>
                  <a:txBody>
                    <a:bodyPr/>
                    <a:lstStyle/>
                    <a:p>
                      <a:endParaRPr kumimoji="1" lang="ja-JP" altLang="en-US" dirty="0"/>
                    </a:p>
                  </a:txBody>
                  <a:tcPr>
                    <a:solidFill>
                      <a:schemeClr val="accent6">
                        <a:lumMod val="60000"/>
                        <a:lumOff val="40000"/>
                      </a:schemeClr>
                    </a:solidFill>
                  </a:tcPr>
                </a:tc>
                <a:tc>
                  <a:txBody>
                    <a:bodyPr/>
                    <a:lstStyle/>
                    <a:p>
                      <a:endParaRPr kumimoji="1" lang="ja-JP" altLang="en-US" dirty="0"/>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dirty="0"/>
                    </a:p>
                  </a:txBody>
                  <a:tcPr>
                    <a:solidFill>
                      <a:srgbClr val="00B0F0"/>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r>
              <a:tr h="361474">
                <a:tc>
                  <a:txBody>
                    <a:bodyPr/>
                    <a:lstStyle/>
                    <a:p>
                      <a:endParaRPr kumimoji="1" lang="ja-JP" altLang="en-US"/>
                    </a:p>
                  </a:txBody>
                  <a:tcPr>
                    <a:solidFill>
                      <a:schemeClr val="accent6">
                        <a:lumMod val="60000"/>
                        <a:lumOff val="40000"/>
                      </a:schemeClr>
                    </a:solidFill>
                  </a:tcPr>
                </a:tc>
                <a:tc>
                  <a:txBody>
                    <a:bodyPr/>
                    <a:lstStyle/>
                    <a:p>
                      <a:endParaRPr kumimoji="1" lang="ja-JP" altLang="en-US" dirty="0"/>
                    </a:p>
                  </a:txBody>
                  <a:tcPr>
                    <a:solidFill>
                      <a:srgbClr val="FF0000"/>
                    </a:solidFill>
                  </a:tcPr>
                </a:tc>
                <a:tc>
                  <a:txBody>
                    <a:bodyPr/>
                    <a:lstStyle/>
                    <a:p>
                      <a:endParaRPr kumimoji="1" lang="ja-JP" altLang="en-US" dirty="0"/>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r>
              <a:tr h="361474">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r>
              <a:tr h="361474">
                <a:tc>
                  <a:txBody>
                    <a:bodyPr/>
                    <a:lstStyle/>
                    <a:p>
                      <a:endParaRPr kumimoji="1" lang="ja-JP" altLang="en-US" dirty="0"/>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dirty="0"/>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dirty="0"/>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a:p>
                  </a:txBody>
                  <a:tcPr>
                    <a:solidFill>
                      <a:schemeClr val="accent6">
                        <a:lumMod val="60000"/>
                        <a:lumOff val="40000"/>
                      </a:schemeClr>
                    </a:solidFill>
                  </a:tcPr>
                </a:tc>
                <a:tc>
                  <a:txBody>
                    <a:bodyPr/>
                    <a:lstStyle/>
                    <a:p>
                      <a:endParaRPr kumimoji="1" lang="ja-JP" altLang="en-US" dirty="0"/>
                    </a:p>
                  </a:txBody>
                  <a:tcPr>
                    <a:solidFill>
                      <a:schemeClr val="accent6">
                        <a:lumMod val="60000"/>
                        <a:lumOff val="40000"/>
                      </a:schemeClr>
                    </a:solidFill>
                  </a:tcPr>
                </a:tc>
              </a:tr>
            </a:tbl>
          </a:graphicData>
        </a:graphic>
      </p:graphicFrame>
      <p:sp>
        <p:nvSpPr>
          <p:cNvPr id="11" name="テキスト ボックス 10"/>
          <p:cNvSpPr txBox="1"/>
          <p:nvPr/>
        </p:nvSpPr>
        <p:spPr>
          <a:xfrm>
            <a:off x="5366792" y="4975978"/>
            <a:ext cx="2698175" cy="369332"/>
          </a:xfrm>
          <a:prstGeom prst="rect">
            <a:avLst/>
          </a:prstGeom>
          <a:solidFill>
            <a:schemeClr val="accent6">
              <a:alpha val="48000"/>
            </a:schemeClr>
          </a:solidFill>
        </p:spPr>
        <p:txBody>
          <a:bodyPr wrap="none" rtlCol="0">
            <a:spAutoFit/>
          </a:bodyPr>
          <a:lstStyle/>
          <a:p>
            <a:r>
              <a:rPr kumimoji="1" lang="en-US" altLang="ja-JP" dirty="0" smtClean="0">
                <a:latin typeface="Microsoft YaHei UI" panose="020B0503020204020204" pitchFamily="34" charset="-122"/>
                <a:ea typeface="Microsoft YaHei UI" panose="020B0503020204020204" pitchFamily="34" charset="-122"/>
              </a:rPr>
              <a:t>Fragment </a:t>
            </a:r>
            <a:r>
              <a:rPr kumimoji="1" lang="en-US" altLang="zh-CN" dirty="0" smtClean="0">
                <a:latin typeface="Microsoft YaHei UI" panose="020B0503020204020204" pitchFamily="34" charset="-122"/>
                <a:ea typeface="Microsoft YaHei UI" panose="020B0503020204020204" pitchFamily="34" charset="-122"/>
              </a:rPr>
              <a:t>Buffer</a:t>
            </a:r>
            <a:r>
              <a:rPr lang="ja-JP" altLang="en-US" dirty="0" smtClean="0">
                <a:latin typeface="Microsoft YaHei UI" panose="020B0503020204020204" pitchFamily="34" charset="-122"/>
                <a:ea typeface="Microsoft YaHei UI" panose="020B0503020204020204" pitchFamily="34" charset="-122"/>
              </a:rPr>
              <a:t> </a:t>
            </a:r>
            <a:r>
              <a:rPr kumimoji="1" lang="en-US" altLang="ja-JP" dirty="0" smtClean="0">
                <a:latin typeface="Microsoft YaHei UI" panose="020B0503020204020204" pitchFamily="34" charset="-122"/>
                <a:ea typeface="Microsoft YaHei UI" panose="020B0503020204020204" pitchFamily="34" charset="-122"/>
              </a:rPr>
              <a:t>(UAV)</a:t>
            </a:r>
          </a:p>
        </p:txBody>
      </p:sp>
      <p:cxnSp>
        <p:nvCxnSpPr>
          <p:cNvPr id="22" name="曲線コネクタ 21"/>
          <p:cNvCxnSpPr/>
          <p:nvPr/>
        </p:nvCxnSpPr>
        <p:spPr>
          <a:xfrm flipV="1">
            <a:off x="5433060" y="3566160"/>
            <a:ext cx="1744980" cy="381000"/>
          </a:xfrm>
          <a:prstGeom prst="curvedConnector3">
            <a:avLst>
              <a:gd name="adj1" fmla="val 50000"/>
            </a:avLst>
          </a:prstGeom>
          <a:ln w="47625" cap="sq">
            <a:solidFill>
              <a:schemeClr val="tx1"/>
            </a:solidFill>
            <a:bevel/>
            <a:tailEnd type="arrow" w="lg" len="lg"/>
          </a:ln>
        </p:spPr>
        <p:style>
          <a:lnRef idx="1">
            <a:schemeClr val="accent1"/>
          </a:lnRef>
          <a:fillRef idx="0">
            <a:schemeClr val="accent1"/>
          </a:fillRef>
          <a:effectRef idx="0">
            <a:schemeClr val="accent1"/>
          </a:effectRef>
          <a:fontRef idx="minor">
            <a:schemeClr val="tx1"/>
          </a:fontRef>
        </p:style>
      </p:cxnSp>
      <p:cxnSp>
        <p:nvCxnSpPr>
          <p:cNvPr id="24" name="曲線コネクタ 23"/>
          <p:cNvCxnSpPr/>
          <p:nvPr/>
        </p:nvCxnSpPr>
        <p:spPr>
          <a:xfrm rot="16200000" flipV="1">
            <a:off x="6715125" y="2840355"/>
            <a:ext cx="948690" cy="480060"/>
          </a:xfrm>
          <a:prstGeom prst="curvedConnector3">
            <a:avLst>
              <a:gd name="adj1" fmla="val 50000"/>
            </a:avLst>
          </a:prstGeom>
          <a:ln w="47625" cap="sq">
            <a:solidFill>
              <a:schemeClr val="tx1"/>
            </a:solidFill>
            <a:bevel/>
            <a:tailEnd type="arrow" w="lg" len="lg"/>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794327" y="5430982"/>
            <a:ext cx="3205019" cy="369332"/>
          </a:xfrm>
          <a:prstGeom prst="rect">
            <a:avLst/>
          </a:prstGeom>
          <a:noFill/>
        </p:spPr>
        <p:txBody>
          <a:bodyPr wrap="square" rtlCol="0">
            <a:spAutoFit/>
          </a:bodyPr>
          <a:lstStyle/>
          <a:p>
            <a:r>
              <a:rPr lang="en-US" altLang="ja-JP" dirty="0" err="1" smtClean="0">
                <a:latin typeface="Microsoft YaHei UI" panose="020B0503020204020204" pitchFamily="34" charset="-122"/>
                <a:ea typeface="Microsoft YaHei UI" panose="020B0503020204020204" pitchFamily="34" charset="-122"/>
              </a:rPr>
              <a:t>LinkedList</a:t>
            </a:r>
            <a:r>
              <a:rPr lang="ja-JP" altLang="en-US" dirty="0" smtClean="0">
                <a:latin typeface="Microsoft YaHei UI" panose="020B0503020204020204" pitchFamily="34" charset="-122"/>
                <a:ea typeface="Microsoft YaHei UI" panose="020B0503020204020204" pitchFamily="34" charset="-122"/>
              </a:rPr>
              <a:t> </a:t>
            </a:r>
            <a:r>
              <a:rPr lang="zh-CN" altLang="en-US" dirty="0" smtClean="0">
                <a:latin typeface="Microsoft YaHei UI" panose="020B0503020204020204" pitchFamily="34" charset="-122"/>
                <a:ea typeface="Microsoft YaHei UI" panose="020B0503020204020204" pitchFamily="34" charset="-122"/>
              </a:rPr>
              <a:t>的先头</a:t>
            </a:r>
            <a:r>
              <a:rPr lang="en-US" altLang="zh-CN" dirty="0" smtClean="0">
                <a:latin typeface="Microsoft YaHei UI" panose="020B0503020204020204" pitchFamily="34" charset="-122"/>
                <a:ea typeface="Microsoft YaHei UI" panose="020B0503020204020204" pitchFamily="34" charset="-122"/>
              </a:rPr>
              <a:t>Index</a:t>
            </a:r>
            <a:endParaRPr kumimoji="1" lang="ja-JP" altLang="en-US" dirty="0">
              <a:latin typeface="Microsoft YaHei UI" panose="020B0503020204020204" pitchFamily="34" charset="-122"/>
              <a:ea typeface="Microsoft YaHei UI" panose="020B0503020204020204" pitchFamily="34" charset="-122"/>
            </a:endParaRPr>
          </a:p>
        </p:txBody>
      </p:sp>
      <p:sp>
        <p:nvSpPr>
          <p:cNvPr id="14" name="テキスト ボックス 13"/>
          <p:cNvSpPr txBox="1"/>
          <p:nvPr/>
        </p:nvSpPr>
        <p:spPr>
          <a:xfrm>
            <a:off x="5394047" y="5467929"/>
            <a:ext cx="2558472" cy="646331"/>
          </a:xfrm>
          <a:prstGeom prst="rect">
            <a:avLst/>
          </a:prstGeom>
          <a:noFill/>
        </p:spPr>
        <p:txBody>
          <a:bodyPr wrap="square" rtlCol="0">
            <a:spAutoFit/>
          </a:bodyPr>
          <a:lstStyle/>
          <a:p>
            <a:r>
              <a:rPr kumimoji="1" lang="en-US" altLang="ja-JP" dirty="0" err="1" smtClean="0">
                <a:latin typeface="Microsoft YaHei UI" panose="020B0503020204020204" pitchFamily="34" charset="-122"/>
                <a:ea typeface="Microsoft YaHei UI" panose="020B0503020204020204" pitchFamily="34" charset="-122"/>
              </a:rPr>
              <a:t>LinkedList</a:t>
            </a:r>
            <a:r>
              <a:rPr kumimoji="1" lang="ja-JP" altLang="en-US" dirty="0" smtClean="0">
                <a:latin typeface="Microsoft YaHei UI" panose="020B0503020204020204" pitchFamily="34" charset="-122"/>
                <a:ea typeface="Microsoft YaHei UI" panose="020B0503020204020204" pitchFamily="34" charset="-122"/>
              </a:rPr>
              <a:t> </a:t>
            </a:r>
            <a:r>
              <a:rPr kumimoji="1" lang="zh-CN" altLang="en-US" dirty="0" smtClean="0">
                <a:latin typeface="Microsoft YaHei UI" panose="020B0503020204020204" pitchFamily="34" charset="-122"/>
                <a:ea typeface="Microsoft YaHei UI" panose="020B0503020204020204" pitchFamily="34" charset="-122"/>
              </a:rPr>
              <a:t>的</a:t>
            </a:r>
            <a:r>
              <a:rPr kumimoji="1" lang="en-US" altLang="zh-CN" dirty="0" smtClean="0">
                <a:latin typeface="Microsoft YaHei UI" panose="020B0503020204020204" pitchFamily="34" charset="-122"/>
                <a:ea typeface="Microsoft YaHei UI" panose="020B0503020204020204" pitchFamily="34" charset="-122"/>
              </a:rPr>
              <a:t>Node</a:t>
            </a:r>
            <a:r>
              <a:rPr kumimoji="1" lang="zh-CN" altLang="en-US" dirty="0" smtClean="0">
                <a:latin typeface="Microsoft YaHei UI" panose="020B0503020204020204" pitchFamily="34" charset="-122"/>
                <a:ea typeface="Microsoft YaHei UI" panose="020B0503020204020204" pitchFamily="34" charset="-122"/>
              </a:rPr>
              <a:t>实体</a:t>
            </a:r>
            <a:endParaRPr kumimoji="1" lang="ja-JP" altLang="en-US" dirty="0">
              <a:latin typeface="Microsoft YaHei UI" panose="020B0503020204020204" pitchFamily="34" charset="-122"/>
              <a:ea typeface="Microsoft YaHei UI" panose="020B0503020204020204" pitchFamily="34" charset="-122"/>
            </a:endParaRPr>
          </a:p>
        </p:txBody>
      </p:sp>
      <p:sp>
        <p:nvSpPr>
          <p:cNvPr id="15" name="スライド番号プレースホルダ 14"/>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26</a:t>
            </a:fld>
            <a:endParaRPr lang="ja-JP" altLang="en-US">
              <a:latin typeface="Microsoft YaHei UI" panose="020B0503020204020204" pitchFamily="34" charset="-122"/>
              <a:ea typeface="Microsoft YaHei UI" panose="020B0503020204020204" pitchFamily="34" charset="-122"/>
            </a:endParaRPr>
          </a:p>
        </p:txBody>
      </p:sp>
      <p:sp>
        <p:nvSpPr>
          <p:cNvPr id="16" name="フッター プレースホルダ 15"/>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
        <p:nvSpPr>
          <p:cNvPr id="17" name="二等辺三角形 16"/>
          <p:cNvSpPr/>
          <p:nvPr/>
        </p:nvSpPr>
        <p:spPr>
          <a:xfrm rot="19904516">
            <a:off x="1508977" y="2817401"/>
            <a:ext cx="937260" cy="1354791"/>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graphicFrame>
        <p:nvGraphicFramePr>
          <p:cNvPr id="8" name="表 7"/>
          <p:cNvGraphicFramePr>
            <a:graphicFrameLocks noGrp="1"/>
          </p:cNvGraphicFramePr>
          <p:nvPr>
            <p:extLst>
              <p:ext uri="{D42A27DB-BD31-4B8C-83A1-F6EECF244321}">
                <p14:modId xmlns:p14="http://schemas.microsoft.com/office/powerpoint/2010/main" val="2983204078"/>
              </p:ext>
            </p:extLst>
          </p:nvPr>
        </p:nvGraphicFramePr>
        <p:xfrm>
          <a:off x="1032510" y="2071370"/>
          <a:ext cx="2350768" cy="2560320"/>
        </p:xfrm>
        <a:graphic>
          <a:graphicData uri="http://schemas.openxmlformats.org/drawingml/2006/table">
            <a:tbl>
              <a:tblPr>
                <a:tableStyleId>{073A0DAA-6AF3-43AB-8588-CEC1D06C72B9}</a:tableStyleId>
              </a:tblPr>
              <a:tblGrid>
                <a:gridCol w="335824"/>
                <a:gridCol w="335824"/>
                <a:gridCol w="335824"/>
                <a:gridCol w="335824"/>
                <a:gridCol w="335824"/>
                <a:gridCol w="335824"/>
                <a:gridCol w="335824"/>
              </a:tblGrid>
              <a:tr h="349069">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r>
              <a:tr h="349069">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r>
              <a:tr h="349069">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r>
              <a:tr h="349069">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r>
              <a:tr h="349069">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r>
              <a:tr h="349069">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r>
              <a:tr h="349069">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alpha val="38000"/>
                      </a:schemeClr>
                    </a:solidFill>
                  </a:tcPr>
                </a:tc>
              </a:tr>
            </a:tbl>
          </a:graphicData>
        </a:graphic>
      </p:graphicFrame>
      <p:cxnSp>
        <p:nvCxnSpPr>
          <p:cNvPr id="13" name="曲線コネクタ 12"/>
          <p:cNvCxnSpPr/>
          <p:nvPr/>
        </p:nvCxnSpPr>
        <p:spPr>
          <a:xfrm>
            <a:off x="1908810" y="3394710"/>
            <a:ext cx="3246120" cy="525780"/>
          </a:xfrm>
          <a:prstGeom prst="curvedConnector3">
            <a:avLst>
              <a:gd name="adj1" fmla="val 50000"/>
            </a:avLst>
          </a:prstGeom>
          <a:ln w="50800" cap="sq">
            <a:solidFill>
              <a:schemeClr val="tx1"/>
            </a:solidFill>
            <a:bevel/>
            <a:tailEnd type="arrow"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smtClean="0"/>
              <a:t>碰撞判断</a:t>
            </a:r>
            <a:r>
              <a:rPr lang="ja-JP" altLang="en-US" dirty="0" smtClean="0"/>
              <a:t> </a:t>
            </a:r>
            <a:r>
              <a:rPr lang="en-US" altLang="ja-JP" dirty="0" smtClean="0"/>
              <a:t>(</a:t>
            </a:r>
            <a:r>
              <a:rPr lang="en-US" altLang="zh-CN" dirty="0" smtClean="0"/>
              <a:t>Pixel </a:t>
            </a:r>
            <a:r>
              <a:rPr lang="en-US" altLang="zh-CN" dirty="0" err="1" smtClean="0"/>
              <a:t>Shader</a:t>
            </a:r>
            <a:r>
              <a:rPr lang="en-US" altLang="ja-JP" dirty="0" smtClean="0"/>
              <a:t>)</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pic>
        <p:nvPicPr>
          <p:cNvPr id="107523" name="Picture 3" descr="E:\temp\0726\image_074.png"/>
          <p:cNvPicPr>
            <a:picLocks noChangeAspect="1" noChangeArrowheads="1"/>
          </p:cNvPicPr>
          <p:nvPr/>
        </p:nvPicPr>
        <p:blipFill>
          <a:blip r:embed="rId3" cstate="print"/>
          <a:srcRect/>
          <a:stretch>
            <a:fillRect/>
          </a:stretch>
        </p:blipFill>
        <p:spPr bwMode="auto">
          <a:xfrm>
            <a:off x="223263" y="1200728"/>
            <a:ext cx="8542047" cy="4589462"/>
          </a:xfrm>
          <a:prstGeom prst="rect">
            <a:avLst/>
          </a:prstGeom>
          <a:noFill/>
        </p:spPr>
      </p:pic>
      <p:sp>
        <p:nvSpPr>
          <p:cNvPr id="5" name="スライド番号プレースホルダ 4"/>
          <p:cNvSpPr>
            <a:spLocks noGrp="1"/>
          </p:cNvSpPr>
          <p:nvPr>
            <p:ph type="sldNum" sz="quarter" idx="12"/>
          </p:nvPr>
        </p:nvSpPr>
        <p:spPr/>
        <p:txBody>
          <a:bodyPr/>
          <a:lstStyle/>
          <a:p>
            <a:pPr>
              <a:defRPr/>
            </a:pPr>
            <a:fld id="{4216DEE5-CE69-4540-AF8C-E5D59BFA9A9C}" type="slidenum">
              <a:rPr lang="ja-JP" altLang="en-US" smtClean="0"/>
              <a:pPr>
                <a:defRPr/>
              </a:pPr>
              <a:t>27</a:t>
            </a:fld>
            <a:endParaRPr lang="ja-JP" altLang="en-US"/>
          </a:p>
        </p:txBody>
      </p:sp>
      <p:sp>
        <p:nvSpPr>
          <p:cNvPr id="6" name="フッター プレースホルダ 5"/>
          <p:cNvSpPr>
            <a:spLocks noGrp="1"/>
          </p:cNvSpPr>
          <p:nvPr>
            <p:ph type="ftr" sz="quarter" idx="11"/>
          </p:nvPr>
        </p:nvSpPr>
        <p:spPr/>
        <p:txBody>
          <a:bodyPr/>
          <a:lstStyle/>
          <a:p>
            <a:pPr>
              <a:defRPr/>
            </a:pPr>
            <a:r>
              <a:rPr lang="en-US" altLang="ja-JP" smtClean="0"/>
              <a:t>© 2012 SQUARE ENIX CO., LTD.  All Rights Reserved.</a:t>
            </a:r>
            <a:endParaRPr lang="ja-JP" altLang="en-US" dirty="0"/>
          </a:p>
        </p:txBody>
      </p:sp>
      <p:sp>
        <p:nvSpPr>
          <p:cNvPr id="4" name="文本框 3"/>
          <p:cNvSpPr txBox="1"/>
          <p:nvPr/>
        </p:nvSpPr>
        <p:spPr>
          <a:xfrm>
            <a:off x="631372" y="2155373"/>
            <a:ext cx="1236236" cy="369332"/>
          </a:xfrm>
          <a:prstGeom prst="rect">
            <a:avLst/>
          </a:prstGeom>
          <a:solidFill>
            <a:schemeClr val="bg1"/>
          </a:solidFill>
        </p:spPr>
        <p:txBody>
          <a:bodyPr wrap="none" rtlCol="0">
            <a:spAutoFit/>
          </a:bodyPr>
          <a:lstStyle/>
          <a:p>
            <a:r>
              <a:rPr lang="en-US" altLang="zh-CN" dirty="0" smtClean="0">
                <a:solidFill>
                  <a:srgbClr val="009900"/>
                </a:solidFill>
              </a:rPr>
              <a:t>//</a:t>
            </a:r>
            <a:r>
              <a:rPr lang="zh-CN" altLang="en-US" dirty="0" smtClean="0">
                <a:solidFill>
                  <a:srgbClr val="009900"/>
                </a:solidFill>
              </a:rPr>
              <a:t>亮度计算</a:t>
            </a:r>
            <a:endParaRPr lang="zh-CN" altLang="en-US" dirty="0">
              <a:solidFill>
                <a:srgbClr val="009900"/>
              </a:solidFill>
            </a:endParaRPr>
          </a:p>
        </p:txBody>
      </p:sp>
      <p:sp>
        <p:nvSpPr>
          <p:cNvPr id="8" name="文本框 7"/>
          <p:cNvSpPr txBox="1"/>
          <p:nvPr/>
        </p:nvSpPr>
        <p:spPr>
          <a:xfrm>
            <a:off x="631372" y="4942113"/>
            <a:ext cx="4495799" cy="369332"/>
          </a:xfrm>
          <a:prstGeom prst="rect">
            <a:avLst/>
          </a:prstGeom>
          <a:solidFill>
            <a:schemeClr val="bg1"/>
          </a:solidFill>
        </p:spPr>
        <p:txBody>
          <a:bodyPr wrap="square" rtlCol="0">
            <a:spAutoFit/>
          </a:bodyPr>
          <a:lstStyle/>
          <a:p>
            <a:r>
              <a:rPr lang="en-US" altLang="zh-CN" dirty="0" smtClean="0">
                <a:solidFill>
                  <a:srgbClr val="009900"/>
                </a:solidFill>
              </a:rPr>
              <a:t>//</a:t>
            </a:r>
            <a:r>
              <a:rPr lang="zh-CN" altLang="en-US" dirty="0" smtClean="0">
                <a:solidFill>
                  <a:srgbClr val="009900"/>
                </a:solidFill>
              </a:rPr>
              <a:t>在</a:t>
            </a:r>
            <a:r>
              <a:rPr lang="en-US" altLang="zh-CN" dirty="0" err="1" smtClean="0">
                <a:solidFill>
                  <a:srgbClr val="009900"/>
                </a:solidFill>
              </a:rPr>
              <a:t>LinkedList</a:t>
            </a:r>
            <a:r>
              <a:rPr lang="zh-CN" altLang="en-US" dirty="0" smtClean="0">
                <a:solidFill>
                  <a:srgbClr val="009900"/>
                </a:solidFill>
              </a:rPr>
              <a:t>的头位置插入新的</a:t>
            </a:r>
            <a:r>
              <a:rPr lang="en-US" altLang="zh-CN" dirty="0" smtClean="0">
                <a:solidFill>
                  <a:srgbClr val="009900"/>
                </a:solidFill>
              </a:rPr>
              <a:t>Node</a:t>
            </a:r>
            <a:endParaRPr lang="zh-CN" altLang="en-US" dirty="0">
              <a:solidFill>
                <a:srgbClr val="009900"/>
              </a:solidFill>
            </a:endParaRPr>
          </a:p>
        </p:txBody>
      </p:sp>
      <p:sp>
        <p:nvSpPr>
          <p:cNvPr id="9" name="文本框 8"/>
          <p:cNvSpPr txBox="1"/>
          <p:nvPr/>
        </p:nvSpPr>
        <p:spPr>
          <a:xfrm>
            <a:off x="631372" y="3653631"/>
            <a:ext cx="1654628" cy="369332"/>
          </a:xfrm>
          <a:prstGeom prst="rect">
            <a:avLst/>
          </a:prstGeom>
          <a:solidFill>
            <a:schemeClr val="bg1"/>
          </a:solidFill>
        </p:spPr>
        <p:txBody>
          <a:bodyPr wrap="square" rtlCol="0">
            <a:spAutoFit/>
          </a:bodyPr>
          <a:lstStyle/>
          <a:p>
            <a:r>
              <a:rPr lang="en-US" altLang="zh-CN" dirty="0" smtClean="0">
                <a:solidFill>
                  <a:srgbClr val="009900"/>
                </a:solidFill>
              </a:rPr>
              <a:t>// </a:t>
            </a:r>
            <a:r>
              <a:rPr lang="zh-CN" altLang="en-US" dirty="0" smtClean="0">
                <a:solidFill>
                  <a:srgbClr val="009900"/>
                </a:solidFill>
              </a:rPr>
              <a:t>新的</a:t>
            </a:r>
            <a:r>
              <a:rPr lang="en-US" altLang="zh-CN" dirty="0" smtClean="0">
                <a:solidFill>
                  <a:srgbClr val="009900"/>
                </a:solidFill>
              </a:rPr>
              <a:t>Node</a:t>
            </a:r>
            <a:endParaRPr lang="zh-CN" altLang="en-US" dirty="0">
              <a:solidFill>
                <a:srgbClr val="009900"/>
              </a:solidFill>
            </a:endParaRPr>
          </a:p>
        </p:txBody>
      </p:sp>
      <p:sp>
        <p:nvSpPr>
          <p:cNvPr id="10" name="文本框 9"/>
          <p:cNvSpPr txBox="1"/>
          <p:nvPr/>
        </p:nvSpPr>
        <p:spPr>
          <a:xfrm>
            <a:off x="631372" y="2794339"/>
            <a:ext cx="7260771" cy="369332"/>
          </a:xfrm>
          <a:prstGeom prst="rect">
            <a:avLst/>
          </a:prstGeom>
          <a:solidFill>
            <a:schemeClr val="bg1"/>
          </a:solidFill>
        </p:spPr>
        <p:txBody>
          <a:bodyPr wrap="square" rtlCol="0">
            <a:spAutoFit/>
          </a:bodyPr>
          <a:lstStyle/>
          <a:p>
            <a:r>
              <a:rPr lang="en-US" altLang="zh-CN" dirty="0" smtClean="0">
                <a:solidFill>
                  <a:srgbClr val="009900"/>
                </a:solidFill>
              </a:rPr>
              <a:t>//Fragment Buffer</a:t>
            </a:r>
            <a:r>
              <a:rPr lang="zh-CN" altLang="en-US" dirty="0" smtClean="0">
                <a:solidFill>
                  <a:srgbClr val="009900"/>
                </a:solidFill>
              </a:rPr>
              <a:t>到内存的确保 </a:t>
            </a:r>
            <a:r>
              <a:rPr lang="en-US" altLang="zh-CN" dirty="0" smtClean="0">
                <a:solidFill>
                  <a:srgbClr val="009900"/>
                </a:solidFill>
              </a:rPr>
              <a:t>/ Link</a:t>
            </a:r>
            <a:r>
              <a:rPr lang="zh-CN" altLang="en-US" dirty="0" smtClean="0">
                <a:solidFill>
                  <a:srgbClr val="009900"/>
                </a:solidFill>
              </a:rPr>
              <a:t>切换</a:t>
            </a:r>
            <a:endParaRPr lang="en-US" altLang="zh-CN" dirty="0" smtClean="0">
              <a:solidFill>
                <a:srgbClr val="0099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icrosoft YaHei UI" panose="020B0503020204020204" pitchFamily="34" charset="-122"/>
                <a:ea typeface="Microsoft YaHei UI" panose="020B0503020204020204" pitchFamily="34" charset="-122"/>
              </a:rPr>
              <a:t>Ray Bundle Tracing (</a:t>
            </a:r>
            <a:r>
              <a:rPr kumimoji="1" lang="zh-CN" altLang="en-US" dirty="0" smtClean="0">
                <a:latin typeface="Microsoft YaHei UI" panose="020B0503020204020204" pitchFamily="34" charset="-122"/>
                <a:ea typeface="Microsoft YaHei UI" panose="020B0503020204020204" pitchFamily="34" charset="-122"/>
              </a:rPr>
              <a:t>印象图</a:t>
            </a:r>
            <a:r>
              <a:rPr kumimoji="1" lang="en-US" altLang="ja-JP" dirty="0" smtClean="0">
                <a:latin typeface="Microsoft YaHei UI" panose="020B0503020204020204" pitchFamily="34" charset="-122"/>
                <a:ea typeface="Microsoft YaHei UI" panose="020B0503020204020204" pitchFamily="34" charset="-122"/>
              </a:rPr>
              <a:t>)</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每个</a:t>
            </a:r>
            <a:r>
              <a:rPr kumimoji="1" lang="en-US" altLang="zh-CN" dirty="0" smtClean="0">
                <a:latin typeface="Microsoft YaHei UI" panose="020B0503020204020204" pitchFamily="34" charset="-122"/>
                <a:ea typeface="Microsoft YaHei UI" panose="020B0503020204020204" pitchFamily="34" charset="-122"/>
              </a:rPr>
              <a:t>Sample</a:t>
            </a:r>
            <a:r>
              <a:rPr kumimoji="1" lang="zh-CN" altLang="en-US" dirty="0" smtClean="0">
                <a:latin typeface="Microsoft YaHei UI" panose="020B0503020204020204" pitchFamily="34" charset="-122"/>
                <a:ea typeface="Microsoft YaHei UI" panose="020B0503020204020204" pitchFamily="34" charset="-122"/>
              </a:rPr>
              <a:t>方向做计算</a:t>
            </a:r>
            <a:endParaRPr kumimoji="1" lang="ja-JP" altLang="en-US" dirty="0">
              <a:latin typeface="Microsoft YaHei UI" panose="020B0503020204020204" pitchFamily="34" charset="-122"/>
              <a:ea typeface="Microsoft YaHei UI" panose="020B0503020204020204" pitchFamily="34" charset="-122"/>
            </a:endParaRPr>
          </a:p>
        </p:txBody>
      </p:sp>
      <p:sp>
        <p:nvSpPr>
          <p:cNvPr id="4" name="正方形/長方形 3"/>
          <p:cNvSpPr/>
          <p:nvPr/>
        </p:nvSpPr>
        <p:spPr>
          <a:xfrm>
            <a:off x="3048754" y="3919884"/>
            <a:ext cx="463003" cy="19405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5" name="正方形/長方形 4"/>
          <p:cNvSpPr/>
          <p:nvPr/>
        </p:nvSpPr>
        <p:spPr>
          <a:xfrm>
            <a:off x="1310191" y="4746360"/>
            <a:ext cx="880835" cy="1127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6" name="フレーム 5"/>
          <p:cNvSpPr/>
          <p:nvPr/>
        </p:nvSpPr>
        <p:spPr>
          <a:xfrm>
            <a:off x="779589" y="2410697"/>
            <a:ext cx="2992582" cy="3505199"/>
          </a:xfrm>
          <a:prstGeom prst="frame">
            <a:avLst>
              <a:gd name="adj1" fmla="val 23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icrosoft YaHei UI" panose="020B0503020204020204" pitchFamily="34" charset="-122"/>
              <a:ea typeface="Microsoft YaHei UI" panose="020B0503020204020204" pitchFamily="34" charset="-122"/>
            </a:endParaRPr>
          </a:p>
        </p:txBody>
      </p:sp>
      <p:grpSp>
        <p:nvGrpSpPr>
          <p:cNvPr id="18" name="グループ化 18"/>
          <p:cNvGrpSpPr/>
          <p:nvPr/>
        </p:nvGrpSpPr>
        <p:grpSpPr>
          <a:xfrm>
            <a:off x="55682" y="2499439"/>
            <a:ext cx="5006322" cy="3555027"/>
            <a:chOff x="-96718" y="2347039"/>
            <a:chExt cx="5006322" cy="3555027"/>
          </a:xfrm>
        </p:grpSpPr>
        <p:sp>
          <p:nvSpPr>
            <p:cNvPr id="20" name="右矢印 19"/>
            <p:cNvSpPr/>
            <p:nvPr/>
          </p:nvSpPr>
          <p:spPr>
            <a:xfrm rot="9555648">
              <a:off x="-96718" y="2347039"/>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1" name="右矢印 20"/>
            <p:cNvSpPr/>
            <p:nvPr/>
          </p:nvSpPr>
          <p:spPr>
            <a:xfrm rot="9555648">
              <a:off x="55678" y="2734973"/>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2" name="右矢印 21"/>
            <p:cNvSpPr/>
            <p:nvPr/>
          </p:nvSpPr>
          <p:spPr>
            <a:xfrm rot="9555648">
              <a:off x="208078" y="3164473"/>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3" name="右矢印 22"/>
            <p:cNvSpPr/>
            <p:nvPr/>
          </p:nvSpPr>
          <p:spPr>
            <a:xfrm rot="9555648">
              <a:off x="360478" y="355240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4" name="右矢印 23"/>
            <p:cNvSpPr/>
            <p:nvPr/>
          </p:nvSpPr>
          <p:spPr>
            <a:xfrm rot="9555648">
              <a:off x="512878" y="398190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5" name="右矢印 24"/>
            <p:cNvSpPr/>
            <p:nvPr/>
          </p:nvSpPr>
          <p:spPr>
            <a:xfrm rot="9555648">
              <a:off x="665278" y="441140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6" name="右矢印 25"/>
            <p:cNvSpPr/>
            <p:nvPr/>
          </p:nvSpPr>
          <p:spPr>
            <a:xfrm rot="9555648">
              <a:off x="817678" y="484090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7" name="右矢印 26"/>
            <p:cNvSpPr/>
            <p:nvPr/>
          </p:nvSpPr>
          <p:spPr>
            <a:xfrm rot="9555648">
              <a:off x="970078" y="5311973"/>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8" name="右矢印 27"/>
            <p:cNvSpPr/>
            <p:nvPr/>
          </p:nvSpPr>
          <p:spPr>
            <a:xfrm rot="9555648">
              <a:off x="1122478" y="575532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grpSp>
      <p:sp>
        <p:nvSpPr>
          <p:cNvPr id="17" name="テキスト ボックス 16"/>
          <p:cNvSpPr txBox="1"/>
          <p:nvPr/>
        </p:nvSpPr>
        <p:spPr>
          <a:xfrm>
            <a:off x="4428483" y="1805940"/>
            <a:ext cx="4390946" cy="2308324"/>
          </a:xfrm>
          <a:prstGeom prst="rect">
            <a:avLst/>
          </a:prstGeom>
          <a:solidFill>
            <a:schemeClr val="bg1">
              <a:lumMod val="95000"/>
            </a:schemeClr>
          </a:solidFill>
          <a:ln>
            <a:solidFill>
              <a:schemeClr val="accent1">
                <a:shade val="50000"/>
              </a:schemeClr>
            </a:solidFill>
          </a:ln>
        </p:spPr>
        <p:txBody>
          <a:bodyPr wrap="none" rtlCol="0">
            <a:spAutoFit/>
          </a:bodyPr>
          <a:lstStyle/>
          <a:p>
            <a:r>
              <a:rPr lang="en-US" altLang="ja-JP" sz="2400" dirty="0" smtClean="0">
                <a:latin typeface="Microsoft YaHei UI" panose="020B0503020204020204" pitchFamily="34" charset="-122"/>
                <a:ea typeface="Microsoft YaHei UI" panose="020B0503020204020204" pitchFamily="34" charset="-122"/>
              </a:rPr>
              <a:t>fo</a:t>
            </a:r>
            <a:r>
              <a:rPr kumimoji="1" lang="en-US" altLang="ja-JP" sz="2400" dirty="0" smtClean="0">
                <a:latin typeface="Microsoft YaHei UI" panose="020B0503020204020204" pitchFamily="34" charset="-122"/>
                <a:ea typeface="Microsoft YaHei UI" panose="020B0503020204020204" pitchFamily="34" charset="-122"/>
              </a:rPr>
              <a:t>r each </a:t>
            </a:r>
            <a:r>
              <a:rPr kumimoji="1" lang="en-US" altLang="zh-CN" sz="2400" dirty="0" smtClean="0">
                <a:latin typeface="Microsoft YaHei UI" panose="020B0503020204020204" pitchFamily="34" charset="-122"/>
                <a:ea typeface="Microsoft YaHei UI" panose="020B0503020204020204" pitchFamily="34" charset="-122"/>
              </a:rPr>
              <a:t>Sample</a:t>
            </a:r>
            <a:r>
              <a:rPr kumimoji="1" lang="ja-JP" altLang="en-US" sz="2400" dirty="0" smtClean="0">
                <a:latin typeface="Microsoft YaHei UI" panose="020B0503020204020204" pitchFamily="34" charset="-122"/>
                <a:ea typeface="Microsoft YaHei UI" panose="020B0503020204020204" pitchFamily="34" charset="-122"/>
              </a:rPr>
              <a:t>方向 </a:t>
            </a:r>
            <a:r>
              <a:rPr kumimoji="1" lang="en-US" altLang="ja-JP" sz="2400" dirty="0" smtClean="0">
                <a:latin typeface="Microsoft YaHei UI" panose="020B0503020204020204" pitchFamily="34" charset="-122"/>
                <a:ea typeface="Microsoft YaHei UI" panose="020B0503020204020204" pitchFamily="34" charset="-122"/>
              </a:rPr>
              <a:t>{</a:t>
            </a:r>
          </a:p>
          <a:p>
            <a:r>
              <a:rPr lang="en-US" altLang="ja-JP" sz="2400" dirty="0" smtClean="0">
                <a:latin typeface="Microsoft YaHei UI" panose="020B0503020204020204" pitchFamily="34" charset="-122"/>
                <a:ea typeface="Microsoft YaHei UI" panose="020B0503020204020204" pitchFamily="34" charset="-122"/>
              </a:rPr>
              <a:t>    </a:t>
            </a:r>
            <a:r>
              <a:rPr lang="en-US" altLang="zh-CN" sz="2400" dirty="0" smtClean="0">
                <a:latin typeface="Microsoft YaHei UI" panose="020B0503020204020204" pitchFamily="34" charset="-122"/>
                <a:ea typeface="Microsoft YaHei UI" panose="020B0503020204020204" pitchFamily="34" charset="-122"/>
              </a:rPr>
              <a:t>Ray </a:t>
            </a:r>
            <a:r>
              <a:rPr lang="zh-CN" altLang="en-US" sz="2400" dirty="0" smtClean="0">
                <a:latin typeface="Microsoft YaHei UI" panose="020B0503020204020204" pitchFamily="34" charset="-122"/>
                <a:ea typeface="Microsoft YaHei UI" panose="020B0503020204020204" pitchFamily="34" charset="-122"/>
              </a:rPr>
              <a:t>碰撞判断</a:t>
            </a:r>
            <a:r>
              <a:rPr lang="en-US" altLang="ja-JP" sz="2400" dirty="0" smtClean="0">
                <a:latin typeface="Microsoft YaHei UI" panose="020B0503020204020204" pitchFamily="34" charset="-122"/>
                <a:ea typeface="Microsoft YaHei UI" panose="020B0503020204020204" pitchFamily="34" charset="-122"/>
              </a:rPr>
              <a:t>;</a:t>
            </a:r>
            <a:endParaRPr kumimoji="1" lang="en-US" altLang="ja-JP" sz="2400" dirty="0" smtClean="0">
              <a:latin typeface="Microsoft YaHei UI" panose="020B0503020204020204" pitchFamily="34" charset="-122"/>
              <a:ea typeface="Microsoft YaHei UI" panose="020B0503020204020204" pitchFamily="34" charset="-122"/>
            </a:endParaRPr>
          </a:p>
          <a:p>
            <a:r>
              <a:rPr lang="en-US" altLang="ja-JP" sz="2400" dirty="0" smtClean="0">
                <a:latin typeface="Microsoft YaHei UI" panose="020B0503020204020204" pitchFamily="34" charset="-122"/>
                <a:ea typeface="Microsoft YaHei UI" panose="020B0503020204020204" pitchFamily="34" charset="-122"/>
              </a:rPr>
              <a:t>    for each </a:t>
            </a:r>
            <a:r>
              <a:rPr lang="en-US" altLang="zh-CN" sz="2400" dirty="0" smtClean="0">
                <a:latin typeface="Microsoft YaHei UI" panose="020B0503020204020204" pitchFamily="34" charset="-122"/>
                <a:ea typeface="Microsoft YaHei UI" panose="020B0503020204020204" pitchFamily="34" charset="-122"/>
              </a:rPr>
              <a:t>Light Map Texel</a:t>
            </a:r>
            <a:r>
              <a:rPr lang="ja-JP" altLang="en-US" sz="2400" dirty="0" smtClean="0">
                <a:latin typeface="Microsoft YaHei UI" panose="020B0503020204020204" pitchFamily="34" charset="-122"/>
                <a:ea typeface="Microsoft YaHei UI" panose="020B0503020204020204" pitchFamily="34" charset="-122"/>
              </a:rPr>
              <a:t> </a:t>
            </a:r>
            <a:r>
              <a:rPr lang="en-US" altLang="ja-JP" sz="2400" dirty="0" smtClean="0">
                <a:latin typeface="Microsoft YaHei UI" panose="020B0503020204020204" pitchFamily="34" charset="-122"/>
                <a:ea typeface="Microsoft YaHei UI" panose="020B0503020204020204" pitchFamily="34" charset="-122"/>
              </a:rPr>
              <a:t>{</a:t>
            </a:r>
          </a:p>
          <a:p>
            <a:r>
              <a:rPr lang="en-US" altLang="ja-JP" sz="2400" dirty="0" smtClean="0">
                <a:latin typeface="Microsoft YaHei UI" panose="020B0503020204020204" pitchFamily="34" charset="-122"/>
                <a:ea typeface="Microsoft YaHei UI" panose="020B0503020204020204" pitchFamily="34" charset="-122"/>
              </a:rPr>
              <a:t>         </a:t>
            </a:r>
            <a:r>
              <a:rPr lang="zh-CN" altLang="en-US" sz="2400" dirty="0" smtClean="0">
                <a:latin typeface="Microsoft YaHei UI" panose="020B0503020204020204" pitchFamily="34" charset="-122"/>
                <a:ea typeface="Microsoft YaHei UI" panose="020B0503020204020204" pitchFamily="34" charset="-122"/>
              </a:rPr>
              <a:t>加入碰撞位置的</a:t>
            </a:r>
            <a:r>
              <a:rPr lang="en-US" altLang="ja-JP" sz="2400" dirty="0" smtClean="0">
                <a:latin typeface="Microsoft YaHei UI" panose="020B0503020204020204" pitchFamily="34" charset="-122"/>
                <a:ea typeface="Microsoft YaHei UI" panose="020B0503020204020204" pitchFamily="34" charset="-122"/>
              </a:rPr>
              <a:t>;</a:t>
            </a:r>
          </a:p>
          <a:p>
            <a:r>
              <a:rPr lang="en-US" altLang="ja-JP" sz="2400" dirty="0" smtClean="0">
                <a:latin typeface="Microsoft YaHei UI" panose="020B0503020204020204" pitchFamily="34" charset="-122"/>
                <a:ea typeface="Microsoft YaHei UI" panose="020B0503020204020204" pitchFamily="34" charset="-122"/>
              </a:rPr>
              <a:t>     }</a:t>
            </a:r>
          </a:p>
          <a:p>
            <a:r>
              <a:rPr lang="en-US" altLang="ja-JP" sz="2400" dirty="0" smtClean="0">
                <a:latin typeface="Microsoft YaHei UI" panose="020B0503020204020204" pitchFamily="34" charset="-122"/>
                <a:ea typeface="Microsoft YaHei UI" panose="020B0503020204020204" pitchFamily="34" charset="-122"/>
              </a:rPr>
              <a:t>}</a:t>
            </a:r>
          </a:p>
        </p:txBody>
      </p:sp>
      <p:graphicFrame>
        <p:nvGraphicFramePr>
          <p:cNvPr id="27651" name="Object 3"/>
          <p:cNvGraphicFramePr>
            <a:graphicFrameLocks noChangeAspect="1"/>
          </p:cNvGraphicFramePr>
          <p:nvPr>
            <p:extLst>
              <p:ext uri="{D42A27DB-BD31-4B8C-83A1-F6EECF244321}">
                <p14:modId xmlns:p14="http://schemas.microsoft.com/office/powerpoint/2010/main" val="2205492061"/>
              </p:ext>
            </p:extLst>
          </p:nvPr>
        </p:nvGraphicFramePr>
        <p:xfrm>
          <a:off x="4572000" y="4403090"/>
          <a:ext cx="4572000" cy="1144588"/>
        </p:xfrm>
        <a:graphic>
          <a:graphicData uri="http://schemas.openxmlformats.org/presentationml/2006/ole">
            <mc:AlternateContent xmlns:mc="http://schemas.openxmlformats.org/markup-compatibility/2006">
              <mc:Choice xmlns:v="urn:schemas-microsoft-com:vml" Requires="v">
                <p:oleObj spid="_x0000_s95821" name="数式" r:id="rId4" imgW="1726920" imgH="431640" progId="Equation.3">
                  <p:embed/>
                </p:oleObj>
              </mc:Choice>
              <mc:Fallback>
                <p:oleObj name="数式" r:id="rId4" imgW="172692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403090"/>
                        <a:ext cx="4572000" cy="1144588"/>
                      </a:xfrm>
                      <a:prstGeom prst="rect">
                        <a:avLst/>
                      </a:prstGeom>
                      <a:solidFill>
                        <a:schemeClr val="bg1"/>
                      </a:solidFill>
                    </p:spPr>
                  </p:pic>
                </p:oleObj>
              </mc:Fallback>
            </mc:AlternateContent>
          </a:graphicData>
        </a:graphic>
      </p:graphicFrame>
      <p:sp>
        <p:nvSpPr>
          <p:cNvPr id="39" name="スライド番号プレースホルダ 38"/>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28</a:t>
            </a:fld>
            <a:endParaRPr lang="ja-JP" altLang="en-US">
              <a:latin typeface="Microsoft YaHei UI" panose="020B0503020204020204" pitchFamily="34" charset="-122"/>
              <a:ea typeface="Microsoft YaHei UI" panose="020B0503020204020204" pitchFamily="34" charset="-122"/>
            </a:endParaRPr>
          </a:p>
        </p:txBody>
      </p:sp>
      <p:sp>
        <p:nvSpPr>
          <p:cNvPr id="40" name="フッター プレースホルダ 39"/>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
        <p:nvSpPr>
          <p:cNvPr id="41" name="角丸四角形 40"/>
          <p:cNvSpPr/>
          <p:nvPr/>
        </p:nvSpPr>
        <p:spPr>
          <a:xfrm>
            <a:off x="4709160" y="2183130"/>
            <a:ext cx="2091690" cy="445770"/>
          </a:xfrm>
          <a:prstGeom prst="roundRect">
            <a:avLst/>
          </a:prstGeom>
          <a:solidFill>
            <a:srgbClr val="FF0000">
              <a:alpha val="20000"/>
            </a:srgb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加入亮度</a:t>
            </a:r>
            <a:r>
              <a:rPr kumimoji="1" lang="en-US" altLang="ja-JP" dirty="0" smtClean="0">
                <a:latin typeface="Microsoft YaHei UI" panose="020B0503020204020204" pitchFamily="34" charset="-122"/>
                <a:ea typeface="Microsoft YaHei UI" panose="020B0503020204020204" pitchFamily="34" charset="-122"/>
              </a:rPr>
              <a:t>(</a:t>
            </a:r>
            <a:r>
              <a:rPr kumimoji="1" lang="en-US" altLang="ja-JP" dirty="0" err="1" smtClean="0">
                <a:latin typeface="Microsoft YaHei UI" panose="020B0503020204020204" pitchFamily="34" charset="-122"/>
                <a:ea typeface="Microsoft YaHei UI" panose="020B0503020204020204" pitchFamily="34" charset="-122"/>
              </a:rPr>
              <a:t>ComputeShader</a:t>
            </a:r>
            <a:r>
              <a:rPr kumimoji="1" lang="en-US" altLang="ja-JP" dirty="0" smtClean="0">
                <a:latin typeface="Microsoft YaHei UI" panose="020B0503020204020204" pitchFamily="34" charset="-122"/>
                <a:ea typeface="Microsoft YaHei UI" panose="020B0503020204020204" pitchFamily="34" charset="-122"/>
              </a:rPr>
              <a:t>)</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endParaRPr kumimoji="1" lang="ja-JP" altLang="en-US" dirty="0">
              <a:latin typeface="Microsoft YaHei UI" panose="020B0503020204020204" pitchFamily="34" charset="-122"/>
              <a:ea typeface="Microsoft YaHei UI" panose="020B0503020204020204" pitchFamily="34" charset="-122"/>
            </a:endParaRPr>
          </a:p>
        </p:txBody>
      </p:sp>
      <p:sp>
        <p:nvSpPr>
          <p:cNvPr id="6" name="正方形/長方形 5"/>
          <p:cNvSpPr/>
          <p:nvPr/>
        </p:nvSpPr>
        <p:spPr>
          <a:xfrm>
            <a:off x="2891790" y="4629150"/>
            <a:ext cx="288497" cy="1327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7" name="正方形/長方形 6"/>
          <p:cNvSpPr/>
          <p:nvPr/>
        </p:nvSpPr>
        <p:spPr>
          <a:xfrm>
            <a:off x="1890532" y="5200650"/>
            <a:ext cx="521198" cy="735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8" name="フレーム 7"/>
          <p:cNvSpPr/>
          <p:nvPr/>
        </p:nvSpPr>
        <p:spPr>
          <a:xfrm>
            <a:off x="1588769" y="3851910"/>
            <a:ext cx="2000251" cy="2125536"/>
          </a:xfrm>
          <a:prstGeom prst="frame">
            <a:avLst>
              <a:gd name="adj1" fmla="val 23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icrosoft YaHei UI" panose="020B0503020204020204" pitchFamily="34" charset="-122"/>
              <a:ea typeface="Microsoft YaHei UI" panose="020B0503020204020204" pitchFamily="34" charset="-122"/>
            </a:endParaRPr>
          </a:p>
        </p:txBody>
      </p:sp>
      <p:cxnSp>
        <p:nvCxnSpPr>
          <p:cNvPr id="9" name="直線コネクタ 8"/>
          <p:cNvCxnSpPr/>
          <p:nvPr/>
        </p:nvCxnSpPr>
        <p:spPr>
          <a:xfrm rot="16200000" flipH="1">
            <a:off x="3135793" y="4122267"/>
            <a:ext cx="2963863" cy="59436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669091" y="3268980"/>
            <a:ext cx="4603949" cy="922020"/>
            <a:chOff x="669091" y="3268980"/>
            <a:chExt cx="4603949" cy="922020"/>
          </a:xfrm>
        </p:grpSpPr>
        <p:cxnSp>
          <p:nvCxnSpPr>
            <p:cNvPr id="4" name="直線コネクタ 3"/>
            <p:cNvCxnSpPr/>
            <p:nvPr/>
          </p:nvCxnSpPr>
          <p:spPr>
            <a:xfrm flipV="1">
              <a:off x="4419884" y="3417570"/>
              <a:ext cx="803626" cy="897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右矢印 9"/>
            <p:cNvSpPr/>
            <p:nvPr/>
          </p:nvSpPr>
          <p:spPr>
            <a:xfrm rot="10026231">
              <a:off x="669091" y="381007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2" name="円/楕円 11"/>
            <p:cNvSpPr/>
            <p:nvPr/>
          </p:nvSpPr>
          <p:spPr>
            <a:xfrm>
              <a:off x="2457450" y="3817620"/>
              <a:ext cx="148590" cy="14859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9" name="円/楕円 18"/>
            <p:cNvSpPr/>
            <p:nvPr/>
          </p:nvSpPr>
          <p:spPr>
            <a:xfrm>
              <a:off x="1527810" y="4042410"/>
              <a:ext cx="148590" cy="14859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0" name="角丸四角形 19"/>
            <p:cNvSpPr/>
            <p:nvPr/>
          </p:nvSpPr>
          <p:spPr>
            <a:xfrm>
              <a:off x="4674870" y="3268980"/>
              <a:ext cx="240030" cy="240030"/>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1" name="角丸四角形 20"/>
            <p:cNvSpPr/>
            <p:nvPr/>
          </p:nvSpPr>
          <p:spPr>
            <a:xfrm>
              <a:off x="5033010" y="3272790"/>
              <a:ext cx="240030" cy="2400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grpSp>
      <p:grpSp>
        <p:nvGrpSpPr>
          <p:cNvPr id="35" name="グループ化 34"/>
          <p:cNvGrpSpPr/>
          <p:nvPr/>
        </p:nvGrpSpPr>
        <p:grpSpPr>
          <a:xfrm>
            <a:off x="958651" y="4671060"/>
            <a:ext cx="5891729" cy="944880"/>
            <a:chOff x="958651" y="4671060"/>
            <a:chExt cx="5891729" cy="944880"/>
          </a:xfrm>
        </p:grpSpPr>
        <p:cxnSp>
          <p:nvCxnSpPr>
            <p:cNvPr id="5" name="直線コネクタ 4"/>
            <p:cNvCxnSpPr/>
            <p:nvPr/>
          </p:nvCxnSpPr>
          <p:spPr>
            <a:xfrm flipV="1">
              <a:off x="4686300" y="4812030"/>
              <a:ext cx="2045970" cy="114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右矢印 10"/>
            <p:cNvSpPr/>
            <p:nvPr/>
          </p:nvSpPr>
          <p:spPr>
            <a:xfrm rot="10026231">
              <a:off x="958651" y="5174058"/>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3" name="円/楕円 12"/>
            <p:cNvSpPr/>
            <p:nvPr/>
          </p:nvSpPr>
          <p:spPr>
            <a:xfrm>
              <a:off x="3501390" y="5010150"/>
              <a:ext cx="148590" cy="1485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4" name="円/楕円 13"/>
            <p:cNvSpPr/>
            <p:nvPr/>
          </p:nvSpPr>
          <p:spPr>
            <a:xfrm>
              <a:off x="1535430" y="5467350"/>
              <a:ext cx="148590" cy="14859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5" name="円/楕円 14"/>
            <p:cNvSpPr/>
            <p:nvPr/>
          </p:nvSpPr>
          <p:spPr>
            <a:xfrm>
              <a:off x="3108960" y="5097780"/>
              <a:ext cx="148590" cy="14859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6" name="円/楕円 15"/>
            <p:cNvSpPr/>
            <p:nvPr/>
          </p:nvSpPr>
          <p:spPr>
            <a:xfrm>
              <a:off x="2815590" y="5170170"/>
              <a:ext cx="148590" cy="14859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7" name="円/楕円 16"/>
            <p:cNvSpPr/>
            <p:nvPr/>
          </p:nvSpPr>
          <p:spPr>
            <a:xfrm>
              <a:off x="2339340" y="5265420"/>
              <a:ext cx="148590" cy="14859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8" name="円/楕円 17"/>
            <p:cNvSpPr/>
            <p:nvPr/>
          </p:nvSpPr>
          <p:spPr>
            <a:xfrm>
              <a:off x="1817370" y="5394960"/>
              <a:ext cx="148590" cy="14859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2" name="角丸四角形 21"/>
            <p:cNvSpPr/>
            <p:nvPr/>
          </p:nvSpPr>
          <p:spPr>
            <a:xfrm>
              <a:off x="4865370" y="4671060"/>
              <a:ext cx="240030" cy="24003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3" name="角丸四角形 22"/>
            <p:cNvSpPr/>
            <p:nvPr/>
          </p:nvSpPr>
          <p:spPr>
            <a:xfrm>
              <a:off x="5234940" y="4674870"/>
              <a:ext cx="240030" cy="24003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4" name="角丸四角形 23"/>
            <p:cNvSpPr/>
            <p:nvPr/>
          </p:nvSpPr>
          <p:spPr>
            <a:xfrm>
              <a:off x="5581650" y="4678680"/>
              <a:ext cx="240030" cy="24003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5" name="角丸四角形 24"/>
            <p:cNvSpPr/>
            <p:nvPr/>
          </p:nvSpPr>
          <p:spPr>
            <a:xfrm>
              <a:off x="5916930" y="4682490"/>
              <a:ext cx="240030" cy="24003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6" name="角丸四角形 25"/>
            <p:cNvSpPr/>
            <p:nvPr/>
          </p:nvSpPr>
          <p:spPr>
            <a:xfrm>
              <a:off x="6275070" y="4686300"/>
              <a:ext cx="240030" cy="24003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7" name="角丸四角形 26"/>
            <p:cNvSpPr/>
            <p:nvPr/>
          </p:nvSpPr>
          <p:spPr>
            <a:xfrm>
              <a:off x="6610350" y="4690110"/>
              <a:ext cx="240030" cy="24003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grpSp>
      <p:sp>
        <p:nvSpPr>
          <p:cNvPr id="28" name="テキスト ボックス 27"/>
          <p:cNvSpPr txBox="1"/>
          <p:nvPr/>
        </p:nvSpPr>
        <p:spPr>
          <a:xfrm>
            <a:off x="812800" y="1219200"/>
            <a:ext cx="6525260" cy="1938992"/>
          </a:xfrm>
          <a:prstGeom prst="rect">
            <a:avLst/>
          </a:prstGeom>
          <a:solidFill>
            <a:schemeClr val="bg1">
              <a:lumMod val="85000"/>
              <a:alpha val="39000"/>
            </a:schemeClr>
          </a:solidFill>
        </p:spPr>
        <p:txBody>
          <a:bodyPr wrap="square" rtlCol="0">
            <a:spAutoFit/>
          </a:bodyPr>
          <a:lstStyle/>
          <a:p>
            <a:r>
              <a:rPr kumimoji="1" lang="en-US" altLang="ja-JP" sz="2000" b="1" dirty="0" smtClean="0">
                <a:latin typeface="Microsoft YaHei UI" panose="020B0503020204020204" pitchFamily="34" charset="-122"/>
                <a:ea typeface="Microsoft YaHei UI" panose="020B0503020204020204" pitchFamily="34" charset="-122"/>
              </a:rPr>
              <a:t>for each </a:t>
            </a:r>
            <a:r>
              <a:rPr kumimoji="1" lang="en-US" altLang="zh-CN" sz="2000" b="1" dirty="0" smtClean="0">
                <a:latin typeface="Microsoft YaHei UI" panose="020B0503020204020204" pitchFamily="34" charset="-122"/>
                <a:ea typeface="Microsoft YaHei UI" panose="020B0503020204020204" pitchFamily="34" charset="-122"/>
              </a:rPr>
              <a:t>Light Map Texel</a:t>
            </a:r>
            <a:r>
              <a:rPr kumimoji="1" lang="ja-JP" altLang="en-US" sz="2000" b="1" dirty="0" smtClean="0">
                <a:latin typeface="Microsoft YaHei UI" panose="020B0503020204020204" pitchFamily="34" charset="-122"/>
                <a:ea typeface="Microsoft YaHei UI" panose="020B0503020204020204" pitchFamily="34" charset="-122"/>
              </a:rPr>
              <a:t> </a:t>
            </a:r>
            <a:r>
              <a:rPr kumimoji="1" lang="en-US" altLang="ja-JP" sz="2000" b="1" dirty="0" smtClean="0">
                <a:latin typeface="Microsoft YaHei UI" panose="020B0503020204020204" pitchFamily="34" charset="-122"/>
                <a:ea typeface="Microsoft YaHei UI" panose="020B0503020204020204" pitchFamily="34" charset="-122"/>
              </a:rPr>
              <a:t>{</a:t>
            </a:r>
          </a:p>
          <a:p>
            <a:r>
              <a:rPr lang="en-US" altLang="ja-JP" sz="2000" b="1" dirty="0" smtClean="0">
                <a:latin typeface="Microsoft YaHei UI" panose="020B0503020204020204" pitchFamily="34" charset="-122"/>
                <a:ea typeface="Microsoft YaHei UI" panose="020B0503020204020204" pitchFamily="34" charset="-122"/>
              </a:rPr>
              <a:t>    </a:t>
            </a:r>
            <a:r>
              <a:rPr lang="zh-CN" altLang="en-US" sz="2000" b="1" dirty="0" smtClean="0">
                <a:latin typeface="Microsoft YaHei UI" panose="020B0503020204020204" pitchFamily="34" charset="-122"/>
                <a:ea typeface="Microsoft YaHei UI" panose="020B0503020204020204" pitchFamily="34" charset="-122"/>
              </a:rPr>
              <a:t>把</a:t>
            </a:r>
            <a:r>
              <a:rPr lang="en-US" altLang="zh-CN" sz="2000" b="1" dirty="0" smtClean="0">
                <a:latin typeface="Microsoft YaHei UI" panose="020B0503020204020204" pitchFamily="34" charset="-122"/>
                <a:ea typeface="Microsoft YaHei UI" panose="020B0503020204020204" pitchFamily="34" charset="-122"/>
              </a:rPr>
              <a:t>Texel</a:t>
            </a:r>
            <a:r>
              <a:rPr lang="zh-CN" altLang="en-US" sz="2000" b="1" dirty="0" smtClean="0">
                <a:latin typeface="Microsoft YaHei UI" panose="020B0503020204020204" pitchFamily="34" charset="-122"/>
                <a:ea typeface="Microsoft YaHei UI" panose="020B0503020204020204" pitchFamily="34" charset="-122"/>
              </a:rPr>
              <a:t>的世界位置在屏幕进行投影</a:t>
            </a:r>
            <a:r>
              <a:rPr kumimoji="1" lang="en-US" altLang="ja-JP" sz="2000" b="1" dirty="0" smtClean="0">
                <a:latin typeface="Microsoft YaHei UI" panose="020B0503020204020204" pitchFamily="34" charset="-122"/>
                <a:ea typeface="Microsoft YaHei UI" panose="020B0503020204020204" pitchFamily="34" charset="-122"/>
              </a:rPr>
              <a:t>;</a:t>
            </a:r>
            <a:endParaRPr lang="en-US" altLang="ja-JP" sz="2000" b="1" dirty="0" smtClean="0">
              <a:latin typeface="Microsoft YaHei UI" panose="020B0503020204020204" pitchFamily="34" charset="-122"/>
              <a:ea typeface="Microsoft YaHei UI" panose="020B0503020204020204" pitchFamily="34" charset="-122"/>
            </a:endParaRPr>
          </a:p>
          <a:p>
            <a:r>
              <a:rPr kumimoji="1" lang="ja-JP" altLang="en-US" sz="2000" b="1" dirty="0" smtClean="0">
                <a:latin typeface="Microsoft YaHei UI" panose="020B0503020204020204" pitchFamily="34" charset="-122"/>
                <a:ea typeface="Microsoft YaHei UI" panose="020B0503020204020204" pitchFamily="34" charset="-122"/>
              </a:rPr>
              <a:t>    </a:t>
            </a:r>
            <a:r>
              <a:rPr kumimoji="1" lang="zh-CN" altLang="en-US" sz="2000" b="1" dirty="0" smtClean="0">
                <a:latin typeface="Microsoft YaHei UI" panose="020B0503020204020204" pitchFamily="34" charset="-122"/>
                <a:ea typeface="Microsoft YaHei UI" panose="020B0503020204020204" pitchFamily="34" charset="-122"/>
              </a:rPr>
              <a:t>在对应</a:t>
            </a:r>
            <a:r>
              <a:rPr kumimoji="1" lang="ja-JP" altLang="en-US" sz="2000" b="1" dirty="0" smtClean="0">
                <a:latin typeface="Microsoft YaHei UI" panose="020B0503020204020204" pitchFamily="34" charset="-122"/>
                <a:ea typeface="Microsoft YaHei UI" panose="020B0503020204020204" pitchFamily="34" charset="-122"/>
              </a:rPr>
              <a:t> </a:t>
            </a:r>
            <a:r>
              <a:rPr kumimoji="1" lang="en-US" altLang="ja-JP" sz="2000" b="1" dirty="0" err="1" smtClean="0">
                <a:latin typeface="Microsoft YaHei UI" panose="020B0503020204020204" pitchFamily="34" charset="-122"/>
                <a:ea typeface="Microsoft YaHei UI" panose="020B0503020204020204" pitchFamily="34" charset="-122"/>
              </a:rPr>
              <a:t>LinkedList</a:t>
            </a:r>
            <a:r>
              <a:rPr kumimoji="1" lang="ja-JP" altLang="en-US" sz="2000" b="1" dirty="0" smtClean="0">
                <a:latin typeface="Microsoft YaHei UI" panose="020B0503020204020204" pitchFamily="34" charset="-122"/>
                <a:ea typeface="Microsoft YaHei UI" panose="020B0503020204020204" pitchFamily="34" charset="-122"/>
              </a:rPr>
              <a:t> </a:t>
            </a:r>
            <a:r>
              <a:rPr lang="ja-JP" altLang="en-US" sz="2000" b="1" dirty="0" smtClean="0">
                <a:latin typeface="Microsoft YaHei UI" panose="020B0503020204020204" pitchFamily="34" charset="-122"/>
                <a:ea typeface="Microsoft YaHei UI" panose="020B0503020204020204" pitchFamily="34" charset="-122"/>
              </a:rPr>
              <a:t>内</a:t>
            </a:r>
            <a:r>
              <a:rPr lang="zh-CN" altLang="en-US" sz="2000" b="1" dirty="0" smtClean="0">
                <a:latin typeface="Microsoft YaHei UI" panose="020B0503020204020204" pitchFamily="34" charset="-122"/>
                <a:ea typeface="Microsoft YaHei UI" panose="020B0503020204020204" pitchFamily="34" charset="-122"/>
              </a:rPr>
              <a:t>进行遍历搜索</a:t>
            </a:r>
            <a:r>
              <a:rPr kumimoji="1" lang="en-US" altLang="ja-JP" sz="2000" b="1" dirty="0" smtClean="0">
                <a:latin typeface="Microsoft YaHei UI" panose="020B0503020204020204" pitchFamily="34" charset="-122"/>
                <a:ea typeface="Microsoft YaHei UI" panose="020B0503020204020204" pitchFamily="34" charset="-122"/>
              </a:rPr>
              <a:t>;</a:t>
            </a:r>
          </a:p>
          <a:p>
            <a:r>
              <a:rPr lang="en-US" altLang="ja-JP" sz="2000" b="1" dirty="0" smtClean="0">
                <a:latin typeface="Microsoft YaHei UI" panose="020B0503020204020204" pitchFamily="34" charset="-122"/>
                <a:ea typeface="Microsoft YaHei UI" panose="020B0503020204020204" pitchFamily="34" charset="-122"/>
              </a:rPr>
              <a:t>    </a:t>
            </a:r>
            <a:r>
              <a:rPr lang="zh-CN" altLang="en-US" sz="2000" b="1" dirty="0" smtClean="0">
                <a:latin typeface="Microsoft YaHei UI" panose="020B0503020204020204" pitchFamily="34" charset="-122"/>
                <a:ea typeface="Microsoft YaHei UI" panose="020B0503020204020204" pitchFamily="34" charset="-122"/>
              </a:rPr>
              <a:t>查看</a:t>
            </a:r>
            <a:r>
              <a:rPr lang="en-US" altLang="zh-CN" sz="2000" b="1" dirty="0" smtClean="0">
                <a:latin typeface="Microsoft YaHei UI" panose="020B0503020204020204" pitchFamily="34" charset="-122"/>
                <a:ea typeface="Microsoft YaHei UI" panose="020B0503020204020204" pitchFamily="34" charset="-122"/>
              </a:rPr>
              <a:t>Z</a:t>
            </a:r>
            <a:r>
              <a:rPr lang="zh-CN" altLang="en-US" sz="2000" b="1" dirty="0" smtClean="0">
                <a:latin typeface="Microsoft YaHei UI" panose="020B0503020204020204" pitchFamily="34" charset="-122"/>
                <a:ea typeface="Microsoft YaHei UI" panose="020B0503020204020204" pitchFamily="34" charset="-122"/>
              </a:rPr>
              <a:t>值，找到</a:t>
            </a:r>
            <a:r>
              <a:rPr lang="en-US" altLang="zh-CN" sz="2000" b="1" dirty="0" smtClean="0">
                <a:latin typeface="Microsoft YaHei UI" panose="020B0503020204020204" pitchFamily="34" charset="-122"/>
                <a:ea typeface="Microsoft YaHei UI" panose="020B0503020204020204" pitchFamily="34" charset="-122"/>
              </a:rPr>
              <a:t>Ray</a:t>
            </a:r>
            <a:r>
              <a:rPr lang="zh-CN" altLang="en-US" sz="2000" b="1" dirty="0" smtClean="0">
                <a:latin typeface="Microsoft YaHei UI" panose="020B0503020204020204" pitchFamily="34" charset="-122"/>
                <a:ea typeface="Microsoft YaHei UI" panose="020B0503020204020204" pitchFamily="34" charset="-122"/>
              </a:rPr>
              <a:t>击中位置的</a:t>
            </a:r>
            <a:r>
              <a:rPr lang="en-US" altLang="zh-CN" sz="2000" b="1" dirty="0" smtClean="0">
                <a:latin typeface="Microsoft YaHei UI" panose="020B0503020204020204" pitchFamily="34" charset="-122"/>
                <a:ea typeface="Microsoft YaHei UI" panose="020B0503020204020204" pitchFamily="34" charset="-122"/>
              </a:rPr>
              <a:t>fragment</a:t>
            </a:r>
            <a:r>
              <a:rPr lang="en-US" altLang="ja-JP" sz="2000" b="1" dirty="0" smtClean="0">
                <a:latin typeface="Microsoft YaHei UI" panose="020B0503020204020204" pitchFamily="34" charset="-122"/>
                <a:ea typeface="Microsoft YaHei UI" panose="020B0503020204020204" pitchFamily="34" charset="-122"/>
              </a:rPr>
              <a:t>;</a:t>
            </a:r>
          </a:p>
          <a:p>
            <a:r>
              <a:rPr kumimoji="1" lang="ja-JP" altLang="en-US" sz="2000" b="1" dirty="0" smtClean="0">
                <a:latin typeface="Microsoft YaHei UI" panose="020B0503020204020204" pitchFamily="34" charset="-122"/>
                <a:ea typeface="Microsoft YaHei UI" panose="020B0503020204020204" pitchFamily="34" charset="-122"/>
              </a:rPr>
              <a:t>    </a:t>
            </a:r>
            <a:r>
              <a:rPr kumimoji="1" lang="zh-CN" altLang="en-US" sz="2000" b="1" dirty="0" smtClean="0">
                <a:latin typeface="Microsoft YaHei UI" panose="020B0503020204020204" pitchFamily="34" charset="-122"/>
                <a:ea typeface="Microsoft YaHei UI" panose="020B0503020204020204" pitchFamily="34" charset="-122"/>
              </a:rPr>
              <a:t>加上亮度</a:t>
            </a:r>
            <a:r>
              <a:rPr kumimoji="1" lang="en-US" altLang="ja-JP" sz="2000" b="1" dirty="0" smtClean="0">
                <a:latin typeface="Microsoft YaHei UI" panose="020B0503020204020204" pitchFamily="34" charset="-122"/>
                <a:ea typeface="Microsoft YaHei UI" panose="020B0503020204020204" pitchFamily="34" charset="-122"/>
              </a:rPr>
              <a:t>;</a:t>
            </a:r>
          </a:p>
          <a:p>
            <a:r>
              <a:rPr lang="en-US" altLang="ja-JP" sz="2000" b="1" dirty="0" smtClean="0">
                <a:latin typeface="Microsoft YaHei UI" panose="020B0503020204020204" pitchFamily="34" charset="-122"/>
                <a:ea typeface="Microsoft YaHei UI" panose="020B0503020204020204" pitchFamily="34" charset="-122"/>
              </a:rPr>
              <a:t>}</a:t>
            </a:r>
            <a:endParaRPr kumimoji="1" lang="en-US" altLang="ja-JP" sz="2000" b="1" dirty="0" smtClean="0">
              <a:latin typeface="Microsoft YaHei UI" panose="020B0503020204020204" pitchFamily="34" charset="-122"/>
              <a:ea typeface="Microsoft YaHei UI" panose="020B0503020204020204" pitchFamily="34" charset="-122"/>
            </a:endParaRPr>
          </a:p>
        </p:txBody>
      </p:sp>
      <p:sp>
        <p:nvSpPr>
          <p:cNvPr id="29" name="星 5 28"/>
          <p:cNvSpPr/>
          <p:nvPr/>
        </p:nvSpPr>
        <p:spPr>
          <a:xfrm>
            <a:off x="2817072" y="5163110"/>
            <a:ext cx="147782" cy="147782"/>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30" name="テキスト ボックス 29"/>
          <p:cNvSpPr txBox="1"/>
          <p:nvPr/>
        </p:nvSpPr>
        <p:spPr>
          <a:xfrm>
            <a:off x="6183630" y="2971800"/>
            <a:ext cx="2476960" cy="1477328"/>
          </a:xfrm>
          <a:prstGeom prst="rect">
            <a:avLst/>
          </a:prstGeom>
          <a:solidFill>
            <a:schemeClr val="bg1">
              <a:lumMod val="95000"/>
            </a:schemeClr>
          </a:solidFill>
          <a:ln>
            <a:solidFill>
              <a:schemeClr val="accent1"/>
            </a:solidFill>
          </a:ln>
        </p:spPr>
        <p:txBody>
          <a:bodyPr wrap="none" rtlCol="0">
            <a:spAutoFit/>
          </a:bodyPr>
          <a:lstStyle/>
          <a:p>
            <a:r>
              <a:rPr lang="en-US" altLang="zh-CN" dirty="0" smtClean="0">
                <a:latin typeface="Microsoft YaHei UI" panose="020B0503020204020204" pitchFamily="34" charset="-122"/>
                <a:ea typeface="Microsoft YaHei UI" panose="020B0503020204020204" pitchFamily="34" charset="-122"/>
              </a:rPr>
              <a:t>Node </a:t>
            </a:r>
            <a:r>
              <a:rPr lang="zh-CN" altLang="en-US" dirty="0" smtClean="0">
                <a:latin typeface="Microsoft YaHei UI" panose="020B0503020204020204" pitchFamily="34" charset="-122"/>
                <a:ea typeface="Microsoft YaHei UI" panose="020B0503020204020204" pitchFamily="34" charset="-122"/>
              </a:rPr>
              <a:t>结构</a:t>
            </a:r>
            <a:endParaRPr lang="en-US" altLang="ja-JP" dirty="0" smtClean="0">
              <a:latin typeface="Microsoft YaHei UI" panose="020B0503020204020204" pitchFamily="34" charset="-122"/>
              <a:ea typeface="Microsoft YaHei UI" panose="020B0503020204020204" pitchFamily="34" charset="-122"/>
            </a:endParaRPr>
          </a:p>
          <a:p>
            <a:r>
              <a:rPr lang="en-US" altLang="ja-JP" dirty="0" smtClean="0">
                <a:latin typeface="Microsoft YaHei UI" panose="020B0503020204020204" pitchFamily="34" charset="-122"/>
                <a:ea typeface="Microsoft YaHei UI" panose="020B0503020204020204" pitchFamily="34" charset="-122"/>
              </a:rPr>
              <a:t>    Z</a:t>
            </a:r>
            <a:r>
              <a:rPr lang="zh-CN" altLang="en-US" dirty="0" smtClean="0">
                <a:latin typeface="Microsoft YaHei UI" panose="020B0503020204020204" pitchFamily="34" charset="-122"/>
                <a:ea typeface="Microsoft YaHei UI" panose="020B0503020204020204" pitchFamily="34" charset="-122"/>
              </a:rPr>
              <a:t>值</a:t>
            </a:r>
            <a:r>
              <a:rPr lang="ja-JP" altLang="en-US" dirty="0" smtClean="0">
                <a:latin typeface="Microsoft YaHei UI" panose="020B0503020204020204" pitchFamily="34" charset="-122"/>
                <a:ea typeface="Microsoft YaHei UI" panose="020B0503020204020204" pitchFamily="34" charset="-122"/>
              </a:rPr>
              <a:t> </a:t>
            </a:r>
            <a:r>
              <a:rPr lang="en-US" altLang="ja-JP" dirty="0" smtClean="0">
                <a:latin typeface="Microsoft YaHei UI" panose="020B0503020204020204" pitchFamily="34" charset="-122"/>
                <a:ea typeface="Microsoft YaHei UI" panose="020B0503020204020204" pitchFamily="34" charset="-122"/>
              </a:rPr>
              <a:t>(31bit)</a:t>
            </a:r>
          </a:p>
          <a:p>
            <a:r>
              <a:rPr kumimoji="1" lang="en-US" altLang="ja-JP" dirty="0" smtClean="0">
                <a:latin typeface="Microsoft YaHei UI" panose="020B0503020204020204" pitchFamily="34" charset="-122"/>
                <a:ea typeface="Microsoft YaHei UI" panose="020B0503020204020204" pitchFamily="34" charset="-122"/>
              </a:rPr>
              <a:t>    </a:t>
            </a:r>
            <a:r>
              <a:rPr kumimoji="1" lang="ja-JP" altLang="en-US" dirty="0" smtClean="0">
                <a:latin typeface="Microsoft YaHei UI" panose="020B0503020204020204" pitchFamily="34" charset="-122"/>
                <a:ea typeface="Microsoft YaHei UI" panose="020B0503020204020204" pitchFamily="34" charset="-122"/>
              </a:rPr>
              <a:t>面</a:t>
            </a:r>
            <a:r>
              <a:rPr kumimoji="1" lang="zh-CN" altLang="en-US" dirty="0" smtClean="0">
                <a:latin typeface="Microsoft YaHei UI" panose="020B0503020204020204" pitchFamily="34" charset="-122"/>
                <a:ea typeface="Microsoft YaHei UI" panose="020B0503020204020204" pitchFamily="34" charset="-122"/>
              </a:rPr>
              <a:t>的方向</a:t>
            </a:r>
            <a:r>
              <a:rPr kumimoji="1" lang="en-US" altLang="ja-JP" dirty="0" smtClean="0">
                <a:latin typeface="Microsoft YaHei UI" panose="020B0503020204020204" pitchFamily="34" charset="-122"/>
                <a:ea typeface="Microsoft YaHei UI" panose="020B0503020204020204" pitchFamily="34" charset="-122"/>
              </a:rPr>
              <a:t>(1bit)</a:t>
            </a:r>
          </a:p>
          <a:p>
            <a:r>
              <a:rPr lang="en-US" altLang="ja-JP" dirty="0" smtClean="0">
                <a:latin typeface="Microsoft YaHei UI" panose="020B0503020204020204" pitchFamily="34" charset="-122"/>
                <a:ea typeface="Microsoft YaHei UI" panose="020B0503020204020204" pitchFamily="34" charset="-122"/>
              </a:rPr>
              <a:t>    </a:t>
            </a:r>
            <a:r>
              <a:rPr lang="en-US" altLang="zh-CN" dirty="0" smtClean="0">
                <a:latin typeface="Microsoft YaHei UI" panose="020B0503020204020204" pitchFamily="34" charset="-122"/>
                <a:ea typeface="Microsoft YaHei UI" panose="020B0503020204020204" pitchFamily="34" charset="-122"/>
              </a:rPr>
              <a:t>Color</a:t>
            </a:r>
            <a:r>
              <a:rPr lang="en-US" altLang="ja-JP" dirty="0" smtClean="0">
                <a:latin typeface="Microsoft YaHei UI" panose="020B0503020204020204" pitchFamily="34" charset="-122"/>
                <a:ea typeface="Microsoft YaHei UI" panose="020B0503020204020204" pitchFamily="34" charset="-122"/>
              </a:rPr>
              <a:t>(32bit)</a:t>
            </a:r>
          </a:p>
          <a:p>
            <a:r>
              <a:rPr kumimoji="1" lang="en-US" altLang="ja-JP" dirty="0" smtClean="0">
                <a:latin typeface="Microsoft YaHei UI" panose="020B0503020204020204" pitchFamily="34" charset="-122"/>
                <a:ea typeface="Microsoft YaHei UI" panose="020B0503020204020204" pitchFamily="34" charset="-122"/>
              </a:rPr>
              <a:t>    </a:t>
            </a:r>
            <a:r>
              <a:rPr kumimoji="1" lang="zh-CN" altLang="en-US" dirty="0" smtClean="0">
                <a:latin typeface="Microsoft YaHei UI" panose="020B0503020204020204" pitchFamily="34" charset="-122"/>
                <a:ea typeface="Microsoft YaHei UI" panose="020B0503020204020204" pitchFamily="34" charset="-122"/>
              </a:rPr>
              <a:t>下一个</a:t>
            </a:r>
            <a:r>
              <a:rPr kumimoji="1" lang="en-US" altLang="zh-CN" dirty="0" smtClean="0">
                <a:latin typeface="Microsoft YaHei UI" panose="020B0503020204020204" pitchFamily="34" charset="-122"/>
                <a:ea typeface="Microsoft YaHei UI" panose="020B0503020204020204" pitchFamily="34" charset="-122"/>
              </a:rPr>
              <a:t>Index</a:t>
            </a:r>
            <a:r>
              <a:rPr kumimoji="1" lang="en-US" altLang="ja-JP" dirty="0" smtClean="0">
                <a:latin typeface="Microsoft YaHei UI" panose="020B0503020204020204" pitchFamily="34" charset="-122"/>
                <a:ea typeface="Microsoft YaHei UI" panose="020B0503020204020204" pitchFamily="34" charset="-122"/>
              </a:rPr>
              <a:t>(32bit)</a:t>
            </a:r>
          </a:p>
        </p:txBody>
      </p:sp>
      <p:sp>
        <p:nvSpPr>
          <p:cNvPr id="54" name="下矢印 53"/>
          <p:cNvSpPr/>
          <p:nvPr/>
        </p:nvSpPr>
        <p:spPr>
          <a:xfrm>
            <a:off x="2272146" y="4784436"/>
            <a:ext cx="277091" cy="41563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56" name="星 5 55"/>
          <p:cNvSpPr/>
          <p:nvPr/>
        </p:nvSpPr>
        <p:spPr>
          <a:xfrm>
            <a:off x="1537836" y="4031655"/>
            <a:ext cx="147782" cy="147782"/>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57" name="下矢印 56"/>
          <p:cNvSpPr/>
          <p:nvPr/>
        </p:nvSpPr>
        <p:spPr>
          <a:xfrm>
            <a:off x="2387601" y="3385127"/>
            <a:ext cx="277091" cy="41563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37" name="スライド番号プレースホルダ 36"/>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29</a:t>
            </a:fld>
            <a:endParaRPr lang="ja-JP" altLang="en-US">
              <a:latin typeface="Microsoft YaHei UI" panose="020B0503020204020204" pitchFamily="34" charset="-122"/>
              <a:ea typeface="Microsoft YaHei UI" panose="020B0503020204020204" pitchFamily="34" charset="-122"/>
            </a:endParaRPr>
          </a:p>
        </p:txBody>
      </p:sp>
      <p:sp>
        <p:nvSpPr>
          <p:cNvPr id="38" name="フッター プレースホルダ 37"/>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down)">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down)">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35"/>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29"/>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5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wipe(down)">
                                      <p:cBhvr>
                                        <p:cTn id="30" dur="500"/>
                                        <p:tgtEl>
                                          <p:spTgt spid="5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down)">
                                      <p:cBhvr>
                                        <p:cTn id="35" dur="500"/>
                                        <p:tgtEl>
                                          <p:spTgt spid="3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down)">
                                      <p:cBhvr>
                                        <p:cTn id="4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54" grpId="0" animBg="1"/>
      <p:bldP spid="54" grpId="1" animBg="1"/>
      <p:bldP spid="56" grpId="0" animBg="1"/>
      <p:bldP spid="5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latin typeface="Microsoft YaHei UI" panose="020B0503020204020204" pitchFamily="34" charset="-122"/>
                <a:ea typeface="Microsoft YaHei UI" panose="020B0503020204020204" pitchFamily="34" charset="-122"/>
              </a:rPr>
              <a:t>第</a:t>
            </a:r>
            <a:r>
              <a:rPr kumimoji="1" lang="en-US" altLang="ja-JP" dirty="0" smtClean="0">
                <a:latin typeface="Microsoft YaHei UI" panose="020B0503020204020204" pitchFamily="34" charset="-122"/>
                <a:ea typeface="Microsoft YaHei UI" panose="020B0503020204020204" pitchFamily="34" charset="-122"/>
              </a:rPr>
              <a:t>1</a:t>
            </a:r>
            <a:r>
              <a:rPr kumimoji="1" lang="ja-JP" altLang="en-US" dirty="0" smtClean="0">
                <a:latin typeface="Microsoft YaHei UI" panose="020B0503020204020204" pitchFamily="34" charset="-122"/>
                <a:ea typeface="Microsoft YaHei UI" panose="020B0503020204020204" pitchFamily="34" charset="-122"/>
              </a:rPr>
              <a:t>章 </a:t>
            </a:r>
            <a:r>
              <a:rPr kumimoji="1" lang="zh-CN" altLang="en-US" dirty="0" smtClean="0">
                <a:latin typeface="Microsoft YaHei UI" panose="020B0503020204020204" pitchFamily="34" charset="-122"/>
                <a:ea typeface="Microsoft YaHei UI" panose="020B0503020204020204" pitchFamily="34" charset="-122"/>
              </a:rPr>
              <a:t>静态</a:t>
            </a:r>
            <a:r>
              <a:rPr kumimoji="1" lang="en-US" altLang="ja-JP" dirty="0" smtClean="0">
                <a:latin typeface="Microsoft YaHei UI" panose="020B0503020204020204" pitchFamily="34" charset="-122"/>
                <a:ea typeface="Microsoft YaHei UI" panose="020B0503020204020204" pitchFamily="34" charset="-122"/>
              </a:rPr>
              <a:t>GI</a:t>
            </a:r>
            <a:r>
              <a:rPr kumimoji="1" lang="zh-CN" altLang="en-US" dirty="0" smtClean="0">
                <a:latin typeface="Microsoft YaHei UI" panose="020B0503020204020204" pitchFamily="34" charset="-122"/>
                <a:ea typeface="Microsoft YaHei UI" panose="020B0503020204020204" pitchFamily="34" charset="-122"/>
              </a:rPr>
              <a:t>的基础</a:t>
            </a:r>
            <a:endParaRPr kumimoji="1" lang="ja-JP" altLang="en-US" dirty="0">
              <a:latin typeface="Microsoft YaHei UI" panose="020B0503020204020204" pitchFamily="34" charset="-122"/>
              <a:ea typeface="Microsoft YaHei UI" panose="020B0503020204020204" pitchFamily="34" charset="-122"/>
            </a:endParaRPr>
          </a:p>
        </p:txBody>
      </p:sp>
      <p:sp>
        <p:nvSpPr>
          <p:cNvPr id="7" name="テキスト プレースホルダ 6"/>
          <p:cNvSpPr>
            <a:spLocks noGrp="1"/>
          </p:cNvSpPr>
          <p:nvPr>
            <p:ph type="body" idx="1"/>
          </p:nvPr>
        </p:nvSpPr>
        <p:spPr/>
        <p:txBody>
          <a:bodyPr/>
          <a:lstStyle/>
          <a:p>
            <a:endParaRPr kumimoji="1" lang="ja-JP" altLang="en-US" dirty="0">
              <a:latin typeface="Microsoft YaHei UI" panose="020B0503020204020204" pitchFamily="34" charset="-122"/>
              <a:ea typeface="Microsoft YaHei UI" panose="020B0503020204020204" pitchFamily="34" charset="-122"/>
            </a:endParaRPr>
          </a:p>
        </p:txBody>
      </p:sp>
      <p:sp>
        <p:nvSpPr>
          <p:cNvPr id="4" name="フッター プレースホルダ 3"/>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
        <p:nvSpPr>
          <p:cNvPr id="5" name="スライド番号プレースホルダ 4"/>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3</a:t>
            </a:fld>
            <a:endParaRPr lang="ja-JP" altLang="en-US">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icrosoft YaHei UI" panose="020B0503020204020204" pitchFamily="34" charset="-122"/>
                <a:ea typeface="Microsoft YaHei UI" panose="020B0503020204020204" pitchFamily="34" charset="-122"/>
              </a:rPr>
              <a:t>Ray Bundle Tracing </a:t>
            </a:r>
            <a:r>
              <a:rPr kumimoji="1" lang="zh-CN" altLang="en-US" dirty="0" smtClean="0">
                <a:latin typeface="Microsoft YaHei UI" panose="020B0503020204020204" pitchFamily="34" charset="-122"/>
                <a:ea typeface="Microsoft YaHei UI" panose="020B0503020204020204" pitchFamily="34" charset="-122"/>
              </a:rPr>
              <a:t>总结</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endParaRPr lang="en-US" altLang="ja-JP" dirty="0" smtClean="0">
              <a:latin typeface="Microsoft YaHei UI" panose="020B0503020204020204" pitchFamily="34" charset="-122"/>
              <a:ea typeface="Microsoft YaHei UI" panose="020B0503020204020204" pitchFamily="34" charset="-122"/>
            </a:endParaRPr>
          </a:p>
        </p:txBody>
      </p:sp>
      <p:sp>
        <p:nvSpPr>
          <p:cNvPr id="17" name="テキスト ボックス 16"/>
          <p:cNvSpPr txBox="1"/>
          <p:nvPr/>
        </p:nvSpPr>
        <p:spPr>
          <a:xfrm>
            <a:off x="405123" y="1588770"/>
            <a:ext cx="4608954" cy="2677656"/>
          </a:xfrm>
          <a:prstGeom prst="rect">
            <a:avLst/>
          </a:prstGeom>
          <a:solidFill>
            <a:schemeClr val="bg1">
              <a:lumMod val="95000"/>
            </a:schemeClr>
          </a:solidFill>
          <a:ln>
            <a:solidFill>
              <a:schemeClr val="accent1">
                <a:shade val="50000"/>
              </a:schemeClr>
            </a:solidFill>
          </a:ln>
        </p:spPr>
        <p:txBody>
          <a:bodyPr wrap="none" rtlCol="0">
            <a:spAutoFit/>
          </a:bodyPr>
          <a:lstStyle/>
          <a:p>
            <a:r>
              <a:rPr lang="en-US" altLang="ja-JP" sz="2400" dirty="0" smtClean="0">
                <a:latin typeface="Microsoft YaHei UI" panose="020B0503020204020204" pitchFamily="34" charset="-122"/>
                <a:ea typeface="Microsoft YaHei UI" panose="020B0503020204020204" pitchFamily="34" charset="-122"/>
              </a:rPr>
              <a:t>fo</a:t>
            </a:r>
            <a:r>
              <a:rPr kumimoji="1" lang="en-US" altLang="ja-JP" sz="2400" dirty="0" smtClean="0">
                <a:latin typeface="Microsoft YaHei UI" panose="020B0503020204020204" pitchFamily="34" charset="-122"/>
                <a:ea typeface="Microsoft YaHei UI" panose="020B0503020204020204" pitchFamily="34" charset="-122"/>
              </a:rPr>
              <a:t>r each </a:t>
            </a:r>
            <a:r>
              <a:rPr kumimoji="1" lang="en-US" altLang="zh-CN" sz="2400" dirty="0" smtClean="0">
                <a:latin typeface="Microsoft YaHei UI" panose="020B0503020204020204" pitchFamily="34" charset="-122"/>
                <a:ea typeface="Microsoft YaHei UI" panose="020B0503020204020204" pitchFamily="34" charset="-122"/>
              </a:rPr>
              <a:t>Sample </a:t>
            </a:r>
            <a:r>
              <a:rPr kumimoji="1" lang="ja-JP" altLang="en-US" sz="2400" dirty="0" smtClean="0">
                <a:latin typeface="Microsoft YaHei UI" panose="020B0503020204020204" pitchFamily="34" charset="-122"/>
                <a:ea typeface="Microsoft YaHei UI" panose="020B0503020204020204" pitchFamily="34" charset="-122"/>
              </a:rPr>
              <a:t>方向 </a:t>
            </a:r>
            <a:r>
              <a:rPr kumimoji="1" lang="en-US" altLang="ja-JP" sz="2400" dirty="0" smtClean="0">
                <a:latin typeface="Microsoft YaHei UI" panose="020B0503020204020204" pitchFamily="34" charset="-122"/>
                <a:ea typeface="Microsoft YaHei UI" panose="020B0503020204020204" pitchFamily="34" charset="-122"/>
              </a:rPr>
              <a:t>{</a:t>
            </a:r>
          </a:p>
          <a:p>
            <a:pPr marL="0" lvl="1"/>
            <a:r>
              <a:rPr lang="en-US" altLang="ja-JP" sz="2400" dirty="0" smtClean="0">
                <a:latin typeface="Microsoft YaHei UI" panose="020B0503020204020204" pitchFamily="34" charset="-122"/>
                <a:ea typeface="Microsoft YaHei UI" panose="020B0503020204020204" pitchFamily="34" charset="-122"/>
              </a:rPr>
              <a:t>    </a:t>
            </a:r>
            <a:r>
              <a:rPr lang="zh-CN" altLang="en-US" sz="2400" dirty="0" smtClean="0">
                <a:latin typeface="Microsoft YaHei UI" panose="020B0503020204020204" pitchFamily="34" charset="-122"/>
                <a:ea typeface="Microsoft YaHei UI" panose="020B0503020204020204" pitchFamily="34" charset="-122"/>
              </a:rPr>
              <a:t>对场景全体进行</a:t>
            </a:r>
            <a:r>
              <a:rPr lang="en-US" altLang="zh-CN" sz="2400" dirty="0" smtClean="0">
                <a:latin typeface="Microsoft YaHei UI" panose="020B0503020204020204" pitchFamily="34" charset="-122"/>
                <a:ea typeface="Microsoft YaHei UI" panose="020B0503020204020204" pitchFamily="34" charset="-122"/>
              </a:rPr>
              <a:t>Rasterization</a:t>
            </a:r>
            <a:endParaRPr kumimoji="1" lang="en-US" altLang="ja-JP" sz="2400" dirty="0" smtClean="0">
              <a:latin typeface="Microsoft YaHei UI" panose="020B0503020204020204" pitchFamily="34" charset="-122"/>
              <a:ea typeface="Microsoft YaHei UI" panose="020B0503020204020204" pitchFamily="34" charset="-122"/>
            </a:endParaRPr>
          </a:p>
          <a:p>
            <a:r>
              <a:rPr lang="en-US" altLang="ja-JP" sz="2400" dirty="0" smtClean="0">
                <a:latin typeface="Microsoft YaHei UI" panose="020B0503020204020204" pitchFamily="34" charset="-122"/>
                <a:ea typeface="Microsoft YaHei UI" panose="020B0503020204020204" pitchFamily="34" charset="-122"/>
              </a:rPr>
              <a:t>    for each </a:t>
            </a:r>
            <a:r>
              <a:rPr lang="en-US" altLang="zh-CN" sz="2400" dirty="0" smtClean="0">
                <a:latin typeface="Microsoft YaHei UI" panose="020B0503020204020204" pitchFamily="34" charset="-122"/>
                <a:ea typeface="Microsoft YaHei UI" panose="020B0503020204020204" pitchFamily="34" charset="-122"/>
              </a:rPr>
              <a:t>Light Map Texel</a:t>
            </a:r>
            <a:r>
              <a:rPr lang="ja-JP" altLang="en-US" sz="2400" dirty="0" smtClean="0">
                <a:latin typeface="Microsoft YaHei UI" panose="020B0503020204020204" pitchFamily="34" charset="-122"/>
                <a:ea typeface="Microsoft YaHei UI" panose="020B0503020204020204" pitchFamily="34" charset="-122"/>
              </a:rPr>
              <a:t> </a:t>
            </a:r>
            <a:r>
              <a:rPr lang="en-US" altLang="ja-JP" sz="2400" dirty="0" smtClean="0">
                <a:latin typeface="Microsoft YaHei UI" panose="020B0503020204020204" pitchFamily="34" charset="-122"/>
                <a:ea typeface="Microsoft YaHei UI" panose="020B0503020204020204" pitchFamily="34" charset="-122"/>
              </a:rPr>
              <a:t>{</a:t>
            </a:r>
          </a:p>
          <a:p>
            <a:r>
              <a:rPr lang="en-US" altLang="ja-JP" sz="2400" dirty="0" smtClean="0">
                <a:latin typeface="Microsoft YaHei UI" panose="020B0503020204020204" pitchFamily="34" charset="-122"/>
                <a:ea typeface="Microsoft YaHei UI" panose="020B0503020204020204" pitchFamily="34" charset="-122"/>
              </a:rPr>
              <a:t>         </a:t>
            </a:r>
            <a:r>
              <a:rPr lang="en-US" altLang="ja-JP" sz="2400" dirty="0" err="1" smtClean="0">
                <a:latin typeface="Microsoft YaHei UI" panose="020B0503020204020204" pitchFamily="34" charset="-122"/>
                <a:ea typeface="Microsoft YaHei UI" panose="020B0503020204020204" pitchFamily="34" charset="-122"/>
              </a:rPr>
              <a:t>LinkedList</a:t>
            </a:r>
            <a:r>
              <a:rPr lang="ja-JP" altLang="en-US" sz="2400" dirty="0" smtClean="0">
                <a:latin typeface="Microsoft YaHei UI" panose="020B0503020204020204" pitchFamily="34" charset="-122"/>
                <a:ea typeface="Microsoft YaHei UI" panose="020B0503020204020204" pitchFamily="34" charset="-122"/>
              </a:rPr>
              <a:t>探索</a:t>
            </a:r>
            <a:r>
              <a:rPr lang="en-US" altLang="ja-JP" sz="2400" dirty="0" smtClean="0">
                <a:latin typeface="Microsoft YaHei UI" panose="020B0503020204020204" pitchFamily="34" charset="-122"/>
                <a:ea typeface="Microsoft YaHei UI" panose="020B0503020204020204" pitchFamily="34" charset="-122"/>
              </a:rPr>
              <a:t>;</a:t>
            </a:r>
          </a:p>
          <a:p>
            <a:r>
              <a:rPr lang="ja-JP" altLang="en-US" sz="2400" dirty="0" smtClean="0">
                <a:latin typeface="Microsoft YaHei UI" panose="020B0503020204020204" pitchFamily="34" charset="-122"/>
                <a:ea typeface="Microsoft YaHei UI" panose="020B0503020204020204" pitchFamily="34" charset="-122"/>
              </a:rPr>
              <a:t>         </a:t>
            </a:r>
            <a:r>
              <a:rPr lang="zh-CN" altLang="en-US" sz="2400" dirty="0" smtClean="0">
                <a:latin typeface="Microsoft YaHei UI" panose="020B0503020204020204" pitchFamily="34" charset="-122"/>
                <a:ea typeface="Microsoft YaHei UI" panose="020B0503020204020204" pitchFamily="34" charset="-122"/>
              </a:rPr>
              <a:t>加上亮度</a:t>
            </a:r>
            <a:r>
              <a:rPr lang="en-US" altLang="ja-JP" sz="2400" dirty="0" smtClean="0">
                <a:latin typeface="Microsoft YaHei UI" panose="020B0503020204020204" pitchFamily="34" charset="-122"/>
                <a:ea typeface="Microsoft YaHei UI" panose="020B0503020204020204" pitchFamily="34" charset="-122"/>
              </a:rPr>
              <a:t>;</a:t>
            </a:r>
          </a:p>
          <a:p>
            <a:r>
              <a:rPr lang="en-US" altLang="ja-JP" sz="2400" dirty="0" smtClean="0">
                <a:latin typeface="Microsoft YaHei UI" panose="020B0503020204020204" pitchFamily="34" charset="-122"/>
                <a:ea typeface="Microsoft YaHei UI" panose="020B0503020204020204" pitchFamily="34" charset="-122"/>
              </a:rPr>
              <a:t>     }</a:t>
            </a:r>
          </a:p>
          <a:p>
            <a:r>
              <a:rPr lang="en-US" altLang="ja-JP" sz="2400" dirty="0" smtClean="0">
                <a:latin typeface="Microsoft YaHei UI" panose="020B0503020204020204" pitchFamily="34" charset="-122"/>
                <a:ea typeface="Microsoft YaHei UI" panose="020B0503020204020204" pitchFamily="34" charset="-122"/>
              </a:rPr>
              <a:t>}</a:t>
            </a:r>
          </a:p>
        </p:txBody>
      </p:sp>
      <p:pic>
        <p:nvPicPr>
          <p:cNvPr id="19" name="図 18" descr="snapshot2011-11-14_17-19-55.png"/>
          <p:cNvPicPr>
            <a:picLocks noChangeAspect="1"/>
          </p:cNvPicPr>
          <p:nvPr/>
        </p:nvPicPr>
        <p:blipFill>
          <a:blip r:embed="rId4" cstate="print"/>
          <a:stretch>
            <a:fillRect/>
          </a:stretch>
        </p:blipFill>
        <p:spPr>
          <a:xfrm>
            <a:off x="5063490" y="1724297"/>
            <a:ext cx="3556363" cy="3556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スライド番号プレースホルダ 5"/>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30</a:t>
            </a:fld>
            <a:endParaRPr lang="ja-JP" altLang="en-US">
              <a:latin typeface="Microsoft YaHei UI" panose="020B0503020204020204" pitchFamily="34" charset="-122"/>
              <a:ea typeface="Microsoft YaHei UI" panose="020B0503020204020204" pitchFamily="34" charset="-122"/>
            </a:endParaRPr>
          </a:p>
        </p:txBody>
      </p:sp>
      <p:sp>
        <p:nvSpPr>
          <p:cNvPr id="7" name="フッター プレースホルダ 6"/>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graphicFrame>
        <p:nvGraphicFramePr>
          <p:cNvPr id="79873" name="Object 1"/>
          <p:cNvGraphicFramePr>
            <a:graphicFrameLocks noChangeAspect="1"/>
          </p:cNvGraphicFramePr>
          <p:nvPr>
            <p:extLst>
              <p:ext uri="{D42A27DB-BD31-4B8C-83A1-F6EECF244321}">
                <p14:modId xmlns:p14="http://schemas.microsoft.com/office/powerpoint/2010/main" val="2931600007"/>
              </p:ext>
            </p:extLst>
          </p:nvPr>
        </p:nvGraphicFramePr>
        <p:xfrm>
          <a:off x="422910" y="4392295"/>
          <a:ext cx="4572000" cy="1144588"/>
        </p:xfrm>
        <a:graphic>
          <a:graphicData uri="http://schemas.openxmlformats.org/presentationml/2006/ole">
            <mc:AlternateContent xmlns:mc="http://schemas.openxmlformats.org/markup-compatibility/2006">
              <mc:Choice xmlns:v="urn:schemas-microsoft-com:vml" Requires="v">
                <p:oleObj spid="_x0000_s80467" name="数式" r:id="rId5" imgW="1726920" imgH="431640" progId="Equation.3">
                  <p:embed/>
                </p:oleObj>
              </mc:Choice>
              <mc:Fallback>
                <p:oleObj name="数式" r:id="rId5" imgW="1726920" imgH="43164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910" y="4392295"/>
                        <a:ext cx="4572000" cy="1144588"/>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角丸四角形 22"/>
          <p:cNvSpPr/>
          <p:nvPr/>
        </p:nvSpPr>
        <p:spPr>
          <a:xfrm>
            <a:off x="4770573" y="4715108"/>
            <a:ext cx="4276436" cy="129309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2" name="角丸四角形 21"/>
          <p:cNvSpPr/>
          <p:nvPr/>
        </p:nvSpPr>
        <p:spPr>
          <a:xfrm>
            <a:off x="4775185" y="3186544"/>
            <a:ext cx="4276436" cy="1293091"/>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 name="タイトル 1"/>
          <p:cNvSpPr>
            <a:spLocks noGrp="1"/>
          </p:cNvSpPr>
          <p:nvPr>
            <p:ph type="title"/>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多次的相互反射</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lang="en-US" altLang="zh-CN" dirty="0" smtClean="0">
                <a:latin typeface="Microsoft YaHei UI" panose="020B0503020204020204" pitchFamily="34" charset="-122"/>
                <a:ea typeface="Microsoft YaHei UI" panose="020B0503020204020204" pitchFamily="34" charset="-122"/>
              </a:rPr>
              <a:t>Light Map </a:t>
            </a:r>
            <a:r>
              <a:rPr lang="zh-CN" altLang="en-US" dirty="0" smtClean="0">
                <a:latin typeface="Microsoft YaHei UI" panose="020B0503020204020204" pitchFamily="34" charset="-122"/>
                <a:ea typeface="Microsoft YaHei UI" panose="020B0503020204020204" pitchFamily="34" charset="-122"/>
              </a:rPr>
              <a:t>在计算途中的</a:t>
            </a:r>
            <a:r>
              <a:rPr lang="en-US" altLang="zh-CN" dirty="0" smtClean="0">
                <a:latin typeface="Microsoft YaHei UI" panose="020B0503020204020204" pitchFamily="34" charset="-122"/>
                <a:ea typeface="Microsoft YaHei UI" panose="020B0503020204020204" pitchFamily="34" charset="-122"/>
              </a:rPr>
              <a:t>Cache</a:t>
            </a:r>
            <a:endParaRPr lang="en-US" altLang="ja-JP" dirty="0" smtClean="0">
              <a:latin typeface="Microsoft YaHei UI" panose="020B0503020204020204" pitchFamily="34" charset="-122"/>
              <a:ea typeface="Microsoft YaHei UI" panose="020B0503020204020204" pitchFamily="34" charset="-122"/>
            </a:endParaRPr>
          </a:p>
          <a:p>
            <a:r>
              <a:rPr kumimoji="1" lang="zh-CN" altLang="en-US" dirty="0" smtClean="0">
                <a:latin typeface="Microsoft YaHei UI" panose="020B0503020204020204" pitchFamily="34" charset="-122"/>
                <a:ea typeface="Microsoft YaHei UI" panose="020B0503020204020204" pitchFamily="34" charset="-122"/>
              </a:rPr>
              <a:t>再次利用进行亮度计算</a:t>
            </a:r>
            <a:endParaRPr kumimoji="1" lang="en-US" altLang="ja-JP" dirty="0" smtClean="0">
              <a:latin typeface="Microsoft YaHei UI" panose="020B0503020204020204" pitchFamily="34" charset="-122"/>
              <a:ea typeface="Microsoft YaHei UI" panose="020B0503020204020204" pitchFamily="34" charset="-122"/>
            </a:endParaRPr>
          </a:p>
          <a:p>
            <a:r>
              <a:rPr lang="zh-CN" altLang="en-US" dirty="0" smtClean="0">
                <a:latin typeface="Microsoft YaHei UI" panose="020B0503020204020204" pitchFamily="34" charset="-122"/>
                <a:ea typeface="Microsoft YaHei UI" panose="020B0503020204020204" pitchFamily="34" charset="-122"/>
              </a:rPr>
              <a:t>可以计算多次的相互反射</a:t>
            </a:r>
            <a:endParaRPr kumimoji="1" lang="en-US" altLang="ja-JP" dirty="0" smtClean="0">
              <a:latin typeface="Microsoft YaHei UI" panose="020B0503020204020204" pitchFamily="34" charset="-122"/>
              <a:ea typeface="Microsoft YaHei UI" panose="020B0503020204020204" pitchFamily="34" charset="-122"/>
            </a:endParaRPr>
          </a:p>
          <a:p>
            <a:endParaRPr kumimoji="1" lang="ja-JP" altLang="en-US" dirty="0">
              <a:latin typeface="Microsoft YaHei UI" panose="020B0503020204020204" pitchFamily="34" charset="-122"/>
              <a:ea typeface="Microsoft YaHei UI" panose="020B0503020204020204" pitchFamily="34" charset="-122"/>
            </a:endParaRPr>
          </a:p>
        </p:txBody>
      </p:sp>
      <p:sp>
        <p:nvSpPr>
          <p:cNvPr id="4" name="正方形/長方形 3"/>
          <p:cNvSpPr/>
          <p:nvPr/>
        </p:nvSpPr>
        <p:spPr>
          <a:xfrm>
            <a:off x="3196590" y="4435186"/>
            <a:ext cx="288497" cy="1327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5" name="正方形/長方形 4"/>
          <p:cNvSpPr/>
          <p:nvPr/>
        </p:nvSpPr>
        <p:spPr>
          <a:xfrm>
            <a:off x="2195332" y="5006686"/>
            <a:ext cx="521198" cy="735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6" name="フレーム 5"/>
          <p:cNvSpPr/>
          <p:nvPr/>
        </p:nvSpPr>
        <p:spPr>
          <a:xfrm>
            <a:off x="1893569" y="3657946"/>
            <a:ext cx="2000251" cy="2125536"/>
          </a:xfrm>
          <a:prstGeom prst="frame">
            <a:avLst>
              <a:gd name="adj1" fmla="val 23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icrosoft YaHei UI" panose="020B0503020204020204" pitchFamily="34" charset="-122"/>
              <a:ea typeface="Microsoft YaHei UI" panose="020B0503020204020204" pitchFamily="34" charset="-122"/>
            </a:endParaRPr>
          </a:p>
        </p:txBody>
      </p:sp>
      <p:sp>
        <p:nvSpPr>
          <p:cNvPr id="7" name="左矢印 6"/>
          <p:cNvSpPr/>
          <p:nvPr/>
        </p:nvSpPr>
        <p:spPr>
          <a:xfrm rot="1668936">
            <a:off x="5014192" y="3586710"/>
            <a:ext cx="1257300" cy="50292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8" name="左矢印 7"/>
          <p:cNvSpPr/>
          <p:nvPr/>
        </p:nvSpPr>
        <p:spPr>
          <a:xfrm rot="18638110">
            <a:off x="5138881" y="5087608"/>
            <a:ext cx="1257300" cy="502920"/>
          </a:xfrm>
          <a:prstGeom prst="lef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cxnSp>
        <p:nvCxnSpPr>
          <p:cNvPr id="15" name="直線矢印コネクタ 14"/>
          <p:cNvCxnSpPr/>
          <p:nvPr/>
        </p:nvCxnSpPr>
        <p:spPr>
          <a:xfrm rot="5400000" flipH="1" flipV="1">
            <a:off x="1935023" y="3754583"/>
            <a:ext cx="646543" cy="600364"/>
          </a:xfrm>
          <a:prstGeom prst="straightConnector1">
            <a:avLst/>
          </a:prstGeom>
          <a:ln w="38100">
            <a:solidFill>
              <a:srgbClr val="FFC000"/>
            </a:solidFill>
            <a:headEnd type="triangle"/>
            <a:tailEnd type="none" w="lg"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2567709" y="3722255"/>
            <a:ext cx="1283855" cy="452581"/>
          </a:xfrm>
          <a:prstGeom prst="straightConnector1">
            <a:avLst/>
          </a:prstGeom>
          <a:ln w="38100">
            <a:solidFill>
              <a:srgbClr val="FF0000"/>
            </a:solidFill>
            <a:headEnd type="triangle"/>
            <a:tailEnd type="none" w="lg" len="med"/>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6317673" y="3685309"/>
            <a:ext cx="2291012" cy="369332"/>
          </a:xfrm>
          <a:prstGeom prst="rect">
            <a:avLst/>
          </a:prstGeom>
          <a:noFill/>
        </p:spPr>
        <p:txBody>
          <a:bodyPr wrap="none" rtlCol="0">
            <a:spAutoFit/>
          </a:bodyPr>
          <a:lstStyle/>
          <a:p>
            <a:r>
              <a:rPr lang="zh-CN" altLang="en-US" dirty="0" smtClean="0">
                <a:latin typeface="Microsoft YaHei UI" panose="020B0503020204020204" pitchFamily="34" charset="-122"/>
                <a:ea typeface="Microsoft YaHei UI" panose="020B0503020204020204" pitchFamily="34" charset="-122"/>
              </a:rPr>
              <a:t>第</a:t>
            </a:r>
            <a:r>
              <a:rPr lang="en-US" altLang="zh-CN" dirty="0" smtClean="0">
                <a:latin typeface="Microsoft YaHei UI" panose="020B0503020204020204" pitchFamily="34" charset="-122"/>
                <a:ea typeface="Microsoft YaHei UI" panose="020B0503020204020204" pitchFamily="34" charset="-122"/>
              </a:rPr>
              <a:t>1</a:t>
            </a:r>
            <a:r>
              <a:rPr lang="zh-CN" altLang="en-US" dirty="0" smtClean="0">
                <a:latin typeface="Microsoft YaHei UI" panose="020B0503020204020204" pitchFamily="34" charset="-122"/>
                <a:ea typeface="Microsoft YaHei UI" panose="020B0503020204020204" pitchFamily="34" charset="-122"/>
              </a:rPr>
              <a:t>次的</a:t>
            </a:r>
            <a:r>
              <a:rPr lang="en-US" altLang="zh-CN" dirty="0" smtClean="0">
                <a:latin typeface="Microsoft YaHei UI" panose="020B0503020204020204" pitchFamily="34" charset="-122"/>
                <a:ea typeface="Microsoft YaHei UI" panose="020B0503020204020204" pitchFamily="34" charset="-122"/>
              </a:rPr>
              <a:t>Sample</a:t>
            </a:r>
            <a:r>
              <a:rPr lang="zh-CN" altLang="en-US" dirty="0" smtClean="0">
                <a:latin typeface="Microsoft YaHei UI" panose="020B0503020204020204" pitchFamily="34" charset="-122"/>
                <a:ea typeface="Microsoft YaHei UI" panose="020B0503020204020204" pitchFamily="34" charset="-122"/>
              </a:rPr>
              <a:t>方向</a:t>
            </a:r>
            <a:endParaRPr kumimoji="1" lang="ja-JP" altLang="en-US" dirty="0">
              <a:latin typeface="Microsoft YaHei UI" panose="020B0503020204020204" pitchFamily="34" charset="-122"/>
              <a:ea typeface="Microsoft YaHei UI" panose="020B0503020204020204" pitchFamily="34" charset="-122"/>
            </a:endParaRPr>
          </a:p>
        </p:txBody>
      </p:sp>
      <p:sp>
        <p:nvSpPr>
          <p:cNvPr id="21" name="テキスト ボックス 20"/>
          <p:cNvSpPr txBox="1"/>
          <p:nvPr/>
        </p:nvSpPr>
        <p:spPr>
          <a:xfrm>
            <a:off x="6345384" y="5135404"/>
            <a:ext cx="2291012" cy="369332"/>
          </a:xfrm>
          <a:prstGeom prst="rect">
            <a:avLst/>
          </a:prstGeom>
          <a:noFill/>
        </p:spPr>
        <p:txBody>
          <a:bodyPr wrap="none" rtlCol="0">
            <a:spAutoFit/>
          </a:bodyPr>
          <a:lstStyle/>
          <a:p>
            <a:r>
              <a:rPr kumimoji="1" lang="zh-CN" altLang="en-US" dirty="0" smtClean="0">
                <a:latin typeface="Microsoft YaHei UI" panose="020B0503020204020204" pitchFamily="34" charset="-122"/>
                <a:ea typeface="Microsoft YaHei UI" panose="020B0503020204020204" pitchFamily="34" charset="-122"/>
              </a:rPr>
              <a:t>第</a:t>
            </a:r>
            <a:r>
              <a:rPr kumimoji="1" lang="en-US" altLang="zh-CN" dirty="0" smtClean="0">
                <a:latin typeface="Microsoft YaHei UI" panose="020B0503020204020204" pitchFamily="34" charset="-122"/>
                <a:ea typeface="Microsoft YaHei UI" panose="020B0503020204020204" pitchFamily="34" charset="-122"/>
              </a:rPr>
              <a:t>2</a:t>
            </a:r>
            <a:r>
              <a:rPr kumimoji="1" lang="zh-CN" altLang="en-US" dirty="0" smtClean="0">
                <a:latin typeface="Microsoft YaHei UI" panose="020B0503020204020204" pitchFamily="34" charset="-122"/>
                <a:ea typeface="Microsoft YaHei UI" panose="020B0503020204020204" pitchFamily="34" charset="-122"/>
              </a:rPr>
              <a:t>次的</a:t>
            </a:r>
            <a:r>
              <a:rPr kumimoji="1" lang="en-US" altLang="zh-CN" dirty="0" smtClean="0">
                <a:latin typeface="Microsoft YaHei UI" panose="020B0503020204020204" pitchFamily="34" charset="-122"/>
                <a:ea typeface="Microsoft YaHei UI" panose="020B0503020204020204" pitchFamily="34" charset="-122"/>
              </a:rPr>
              <a:t>Sample</a:t>
            </a:r>
            <a:r>
              <a:rPr kumimoji="1" lang="ja-JP" altLang="en-US" dirty="0" smtClean="0">
                <a:latin typeface="Microsoft YaHei UI" panose="020B0503020204020204" pitchFamily="34" charset="-122"/>
                <a:ea typeface="Microsoft YaHei UI" panose="020B0503020204020204" pitchFamily="34" charset="-122"/>
              </a:rPr>
              <a:t>方向</a:t>
            </a:r>
            <a:endParaRPr kumimoji="1" lang="en-US" altLang="ja-JP" dirty="0" smtClean="0">
              <a:latin typeface="Microsoft YaHei UI" panose="020B0503020204020204" pitchFamily="34" charset="-122"/>
              <a:ea typeface="Microsoft YaHei UI" panose="020B0503020204020204" pitchFamily="34" charset="-122"/>
            </a:endParaRPr>
          </a:p>
        </p:txBody>
      </p:sp>
      <p:sp>
        <p:nvSpPr>
          <p:cNvPr id="37" name="テキスト ボックス 36"/>
          <p:cNvSpPr txBox="1"/>
          <p:nvPr/>
        </p:nvSpPr>
        <p:spPr>
          <a:xfrm>
            <a:off x="221673" y="3962402"/>
            <a:ext cx="1338828" cy="923330"/>
          </a:xfrm>
          <a:prstGeom prst="rect">
            <a:avLst/>
          </a:prstGeom>
          <a:solidFill>
            <a:schemeClr val="tx2">
              <a:lumMod val="20000"/>
              <a:lumOff val="80000"/>
            </a:schemeClr>
          </a:solidFill>
        </p:spPr>
        <p:txBody>
          <a:bodyPr wrap="none" rtlCol="0">
            <a:spAutoFit/>
          </a:bodyPr>
          <a:lstStyle/>
          <a:p>
            <a:r>
              <a:rPr lang="zh-CN" altLang="en-US" dirty="0" smtClean="0">
                <a:latin typeface="Microsoft YaHei UI" panose="020B0503020204020204" pitchFamily="34" charset="-122"/>
                <a:ea typeface="Microsoft YaHei UI" panose="020B0503020204020204" pitchFamily="34" charset="-122"/>
              </a:rPr>
              <a:t>经过天花板</a:t>
            </a:r>
            <a:endParaRPr lang="en-US" altLang="ja-JP" dirty="0" smtClean="0">
              <a:latin typeface="Microsoft YaHei UI" panose="020B0503020204020204" pitchFamily="34" charset="-122"/>
              <a:ea typeface="Microsoft YaHei UI" panose="020B0503020204020204" pitchFamily="34" charset="-122"/>
            </a:endParaRPr>
          </a:p>
          <a:p>
            <a:r>
              <a:rPr lang="zh-CN" altLang="en-US" dirty="0" smtClean="0">
                <a:latin typeface="Microsoft YaHei UI" panose="020B0503020204020204" pitchFamily="34" charset="-122"/>
                <a:ea typeface="Microsoft YaHei UI" panose="020B0503020204020204" pitchFamily="34" charset="-122"/>
              </a:rPr>
              <a:t>像右墙壁的</a:t>
            </a:r>
            <a:endParaRPr lang="en-US" altLang="ja-JP" dirty="0" smtClean="0">
              <a:latin typeface="Microsoft YaHei UI" panose="020B0503020204020204" pitchFamily="34" charset="-122"/>
              <a:ea typeface="Microsoft YaHei UI" panose="020B0503020204020204" pitchFamily="34" charset="-122"/>
            </a:endParaRPr>
          </a:p>
          <a:p>
            <a:r>
              <a:rPr lang="en-US" altLang="zh-CN" dirty="0" smtClean="0">
                <a:latin typeface="Microsoft YaHei UI" panose="020B0503020204020204" pitchFamily="34" charset="-122"/>
                <a:ea typeface="Microsoft YaHei UI" panose="020B0503020204020204" pitchFamily="34" charset="-122"/>
              </a:rPr>
              <a:t>Lighting</a:t>
            </a:r>
            <a:endParaRPr lang="en-US" altLang="ja-JP" dirty="0" smtClean="0">
              <a:latin typeface="Microsoft YaHei UI" panose="020B0503020204020204" pitchFamily="34" charset="-122"/>
              <a:ea typeface="Microsoft YaHei UI" panose="020B0503020204020204" pitchFamily="34" charset="-122"/>
            </a:endParaRPr>
          </a:p>
        </p:txBody>
      </p:sp>
      <p:cxnSp>
        <p:nvCxnSpPr>
          <p:cNvPr id="39" name="直線コネクタ 38"/>
          <p:cNvCxnSpPr>
            <a:endCxn id="37" idx="3"/>
          </p:cNvCxnSpPr>
          <p:nvPr/>
        </p:nvCxnSpPr>
        <p:spPr>
          <a:xfrm flipH="1">
            <a:off x="1560501" y="4396509"/>
            <a:ext cx="388372" cy="2755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7" name="スライド番号プレースホルダ 16"/>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31</a:t>
            </a:fld>
            <a:endParaRPr lang="ja-JP" altLang="en-US">
              <a:latin typeface="Microsoft YaHei UI" panose="020B0503020204020204" pitchFamily="34" charset="-122"/>
              <a:ea typeface="Microsoft YaHei UI" panose="020B0503020204020204" pitchFamily="34" charset="-122"/>
            </a:endParaRPr>
          </a:p>
        </p:txBody>
      </p:sp>
      <p:sp>
        <p:nvSpPr>
          <p:cNvPr id="18" name="フッター プレースホルダ 17"/>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限制</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光泽</a:t>
            </a:r>
            <a:r>
              <a:rPr kumimoji="1" lang="ja-JP" altLang="en-US" dirty="0" smtClean="0">
                <a:latin typeface="Microsoft YaHei UI" panose="020B0503020204020204" pitchFamily="34" charset="-122"/>
                <a:ea typeface="Microsoft YaHei UI" panose="020B0503020204020204" pitchFamily="34" charset="-122"/>
              </a:rPr>
              <a:t>反射</a:t>
            </a:r>
            <a:endParaRPr kumimoji="1" lang="en-US" altLang="ja-JP" dirty="0" smtClean="0">
              <a:latin typeface="Microsoft YaHei UI" panose="020B0503020204020204" pitchFamily="34" charset="-122"/>
              <a:ea typeface="Microsoft YaHei UI" panose="020B0503020204020204" pitchFamily="34" charset="-122"/>
            </a:endParaRPr>
          </a:p>
          <a:p>
            <a:r>
              <a:rPr kumimoji="1" lang="zh-CN" altLang="en-US" dirty="0" smtClean="0">
                <a:latin typeface="Microsoft YaHei UI" panose="020B0503020204020204" pitchFamily="34" charset="-122"/>
                <a:ea typeface="Microsoft YaHei UI" panose="020B0503020204020204" pitchFamily="34" charset="-122"/>
              </a:rPr>
              <a:t>镜面</a:t>
            </a:r>
            <a:r>
              <a:rPr kumimoji="1" lang="ja-JP" altLang="en-US" dirty="0" smtClean="0">
                <a:latin typeface="Microsoft YaHei UI" panose="020B0503020204020204" pitchFamily="34" charset="-122"/>
                <a:ea typeface="Microsoft YaHei UI" panose="020B0503020204020204" pitchFamily="34" charset="-122"/>
              </a:rPr>
              <a:t>反射</a:t>
            </a:r>
            <a:endParaRPr kumimoji="1" lang="en-US" altLang="ja-JP" dirty="0" smtClean="0">
              <a:latin typeface="Microsoft YaHei UI" panose="020B0503020204020204" pitchFamily="34" charset="-122"/>
              <a:ea typeface="Microsoft YaHei UI" panose="020B0503020204020204" pitchFamily="34" charset="-122"/>
            </a:endParaRPr>
          </a:p>
          <a:p>
            <a:r>
              <a:rPr kumimoji="1" lang="zh-CN" altLang="en-US" dirty="0" smtClean="0">
                <a:latin typeface="Microsoft YaHei UI" panose="020B0503020204020204" pitchFamily="34" charset="-122"/>
                <a:ea typeface="Microsoft YaHei UI" panose="020B0503020204020204" pitchFamily="34" charset="-122"/>
              </a:rPr>
              <a:t>误差</a:t>
            </a:r>
            <a:endParaRPr kumimoji="1" lang="en-US" altLang="ja-JP" dirty="0" smtClean="0">
              <a:latin typeface="Microsoft YaHei UI" panose="020B0503020204020204" pitchFamily="34" charset="-122"/>
              <a:ea typeface="Microsoft YaHei UI" panose="020B0503020204020204" pitchFamily="34" charset="-122"/>
            </a:endParaRPr>
          </a:p>
          <a:p>
            <a:r>
              <a:rPr kumimoji="1" lang="zh-CN" altLang="en-US" dirty="0" smtClean="0">
                <a:latin typeface="Microsoft YaHei UI" panose="020B0503020204020204" pitchFamily="34" charset="-122"/>
                <a:ea typeface="Microsoft YaHei UI" panose="020B0503020204020204" pitchFamily="34" charset="-122"/>
              </a:rPr>
              <a:t>内存</a:t>
            </a:r>
            <a:endParaRPr kumimoji="1" lang="ja-JP" altLang="en-US" dirty="0">
              <a:latin typeface="Microsoft YaHei UI" panose="020B0503020204020204" pitchFamily="34" charset="-122"/>
              <a:ea typeface="Microsoft YaHei UI" panose="020B0503020204020204" pitchFamily="34" charset="-122"/>
            </a:endParaRPr>
          </a:p>
        </p:txBody>
      </p:sp>
      <p:sp>
        <p:nvSpPr>
          <p:cNvPr id="4" name="スライド番号プレースホルダ 3"/>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32</a:t>
            </a:fld>
            <a:endParaRPr lang="ja-JP" altLang="en-US">
              <a:latin typeface="Microsoft YaHei UI" panose="020B0503020204020204" pitchFamily="34" charset="-122"/>
              <a:ea typeface="Microsoft YaHei UI" panose="020B0503020204020204" pitchFamily="34" charset="-122"/>
            </a:endParaRPr>
          </a:p>
        </p:txBody>
      </p:sp>
      <p:sp>
        <p:nvSpPr>
          <p:cNvPr id="5" name="フッター プレースホルダ 4"/>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光泽</a:t>
            </a:r>
            <a:r>
              <a:rPr kumimoji="1" lang="ja-JP" altLang="en-US" dirty="0" smtClean="0">
                <a:latin typeface="Microsoft YaHei UI" panose="020B0503020204020204" pitchFamily="34" charset="-122"/>
                <a:ea typeface="Microsoft YaHei UI" panose="020B0503020204020204" pitchFamily="34" charset="-122"/>
              </a:rPr>
              <a:t>反射 </a:t>
            </a:r>
            <a:r>
              <a:rPr kumimoji="1" lang="en-US" altLang="ja-JP" dirty="0" smtClean="0">
                <a:latin typeface="Microsoft YaHei UI" panose="020B0503020204020204" pitchFamily="34" charset="-122"/>
                <a:ea typeface="Microsoft YaHei UI" panose="020B0503020204020204" pitchFamily="34" charset="-122"/>
              </a:rPr>
              <a:t>/ </a:t>
            </a:r>
            <a:r>
              <a:rPr kumimoji="1" lang="zh-CN" altLang="en-US" dirty="0" smtClean="0">
                <a:latin typeface="Microsoft YaHei UI" panose="020B0503020204020204" pitchFamily="34" charset="-122"/>
                <a:ea typeface="Microsoft YaHei UI" panose="020B0503020204020204" pitchFamily="34" charset="-122"/>
              </a:rPr>
              <a:t>镜面</a:t>
            </a:r>
            <a:r>
              <a:rPr kumimoji="1" lang="ja-JP" altLang="en-US" dirty="0" smtClean="0">
                <a:latin typeface="Microsoft YaHei UI" panose="020B0503020204020204" pitchFamily="34" charset="-122"/>
                <a:ea typeface="Microsoft YaHei UI" panose="020B0503020204020204" pitchFamily="34" charset="-122"/>
              </a:rPr>
              <a:t>反射</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kumimoji="1" lang="ja-JP" altLang="en-US" dirty="0" smtClean="0">
                <a:latin typeface="Microsoft YaHei UI" panose="020B0503020204020204" pitchFamily="34" charset="-122"/>
                <a:ea typeface="Microsoft YaHei UI" panose="020B0503020204020204" pitchFamily="34" charset="-122"/>
              </a:rPr>
              <a:t>基本</a:t>
            </a:r>
            <a:r>
              <a:rPr kumimoji="1" lang="zh-CN" altLang="en-US" dirty="0" smtClean="0">
                <a:latin typeface="Microsoft YaHei UI" panose="020B0503020204020204" pitchFamily="34" charset="-122"/>
                <a:ea typeface="Microsoft YaHei UI" panose="020B0503020204020204" pitchFamily="34" charset="-122"/>
              </a:rPr>
              <a:t>上是</a:t>
            </a:r>
            <a:r>
              <a:rPr kumimoji="1" lang="en-US" altLang="zh-CN" dirty="0" smtClean="0">
                <a:latin typeface="Microsoft YaHei UI" panose="020B0503020204020204" pitchFamily="34" charset="-122"/>
                <a:ea typeface="Microsoft YaHei UI" panose="020B0503020204020204" pitchFamily="34" charset="-122"/>
              </a:rPr>
              <a:t>Lambert</a:t>
            </a:r>
            <a:r>
              <a:rPr kumimoji="1" lang="zh-CN" altLang="en-US" dirty="0" smtClean="0">
                <a:latin typeface="Microsoft YaHei UI" panose="020B0503020204020204" pitchFamily="34" charset="-122"/>
                <a:ea typeface="Microsoft YaHei UI" panose="020B0503020204020204" pitchFamily="34" charset="-122"/>
              </a:rPr>
              <a:t>反射</a:t>
            </a:r>
            <a:endParaRPr kumimoji="1" lang="en-US" altLang="ja-JP" dirty="0" smtClean="0">
              <a:latin typeface="Microsoft YaHei UI" panose="020B0503020204020204" pitchFamily="34" charset="-122"/>
              <a:ea typeface="Microsoft YaHei UI" panose="020B0503020204020204" pitchFamily="34" charset="-122"/>
            </a:endParaRPr>
          </a:p>
          <a:p>
            <a:r>
              <a:rPr kumimoji="1" lang="en-US" altLang="zh-CN" dirty="0" smtClean="0">
                <a:latin typeface="Microsoft YaHei UI" panose="020B0503020204020204" pitchFamily="34" charset="-122"/>
                <a:ea typeface="Microsoft YaHei UI" panose="020B0503020204020204" pitchFamily="34" charset="-122"/>
              </a:rPr>
              <a:t>Lambert</a:t>
            </a:r>
            <a:r>
              <a:rPr kumimoji="1" lang="ja-JP" altLang="en-US" dirty="0" smtClean="0">
                <a:latin typeface="Microsoft YaHei UI" panose="020B0503020204020204" pitchFamily="34" charset="-122"/>
                <a:ea typeface="Microsoft YaHei UI" panose="020B0503020204020204" pitchFamily="34" charset="-122"/>
              </a:rPr>
              <a:t>以外</a:t>
            </a:r>
            <a:r>
              <a:rPr kumimoji="1" lang="zh-CN" altLang="en-US" dirty="0" smtClean="0">
                <a:latin typeface="Microsoft YaHei UI" panose="020B0503020204020204" pitchFamily="34" charset="-122"/>
                <a:ea typeface="Microsoft YaHei UI" panose="020B0503020204020204" pitchFamily="34" charset="-122"/>
              </a:rPr>
              <a:t>很难应付</a:t>
            </a:r>
            <a:endParaRPr kumimoji="1" lang="en-US" altLang="ja-JP" dirty="0" smtClean="0">
              <a:latin typeface="Microsoft YaHei UI" panose="020B0503020204020204" pitchFamily="34" charset="-122"/>
              <a:ea typeface="Microsoft YaHei UI" panose="020B0503020204020204" pitchFamily="34" charset="-122"/>
            </a:endParaRPr>
          </a:p>
          <a:p>
            <a:r>
              <a:rPr kumimoji="1" lang="zh-CN" altLang="en-US" dirty="0" smtClean="0">
                <a:latin typeface="Microsoft YaHei UI" panose="020B0503020204020204" pitchFamily="34" charset="-122"/>
                <a:ea typeface="Microsoft YaHei UI" panose="020B0503020204020204" pitchFamily="34" charset="-122"/>
              </a:rPr>
              <a:t>无法处理镜子的效果</a:t>
            </a:r>
            <a:endParaRPr kumimoji="1" lang="en-US" altLang="ja-JP" dirty="0" smtClean="0">
              <a:latin typeface="Microsoft YaHei UI" panose="020B0503020204020204" pitchFamily="34" charset="-122"/>
              <a:ea typeface="Microsoft YaHei UI" panose="020B0503020204020204" pitchFamily="34" charset="-122"/>
            </a:endParaRPr>
          </a:p>
        </p:txBody>
      </p:sp>
      <p:pic>
        <p:nvPicPr>
          <p:cNvPr id="4" name="Picture 5" descr="D:\toku\doc\baking\caustics.png"/>
          <p:cNvPicPr>
            <a:picLocks noChangeAspect="1" noChangeArrowheads="1"/>
          </p:cNvPicPr>
          <p:nvPr/>
        </p:nvPicPr>
        <p:blipFill>
          <a:blip r:embed="rId3" cstate="print"/>
          <a:srcRect/>
          <a:stretch>
            <a:fillRect/>
          </a:stretch>
        </p:blipFill>
        <p:spPr bwMode="auto">
          <a:xfrm>
            <a:off x="4867565" y="2400876"/>
            <a:ext cx="3881521" cy="29100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テキスト ボックス 4"/>
          <p:cNvSpPr txBox="1"/>
          <p:nvPr/>
        </p:nvSpPr>
        <p:spPr>
          <a:xfrm>
            <a:off x="6267151" y="5495769"/>
            <a:ext cx="1156086" cy="369332"/>
          </a:xfrm>
          <a:prstGeom prst="rect">
            <a:avLst/>
          </a:prstGeom>
          <a:solidFill>
            <a:schemeClr val="bg1">
              <a:lumMod val="85000"/>
              <a:alpha val="88000"/>
            </a:schemeClr>
          </a:solidFill>
        </p:spPr>
        <p:txBody>
          <a:bodyPr wrap="none" rtlCol="0">
            <a:spAutoFit/>
          </a:bodyPr>
          <a:lstStyle/>
          <a:p>
            <a:r>
              <a:rPr lang="en-US" altLang="zh-CN" dirty="0" smtClean="0">
                <a:latin typeface="Microsoft YaHei UI" panose="020B0503020204020204" pitchFamily="34" charset="-122"/>
                <a:ea typeface="Microsoft YaHei UI" panose="020B0503020204020204" pitchFamily="34" charset="-122"/>
              </a:rPr>
              <a:t>C</a:t>
            </a:r>
            <a:r>
              <a:rPr lang="en-US" altLang="ja-JP" dirty="0" smtClean="0">
                <a:latin typeface="Microsoft YaHei UI" panose="020B0503020204020204" pitchFamily="34" charset="-122"/>
                <a:ea typeface="Microsoft YaHei UI" panose="020B0503020204020204" pitchFamily="34" charset="-122"/>
              </a:rPr>
              <a:t>austics </a:t>
            </a:r>
            <a:endParaRPr kumimoji="1" lang="ja-JP" altLang="en-US" dirty="0">
              <a:latin typeface="Microsoft YaHei UI" panose="020B0503020204020204" pitchFamily="34" charset="-122"/>
              <a:ea typeface="Microsoft YaHei UI" panose="020B0503020204020204" pitchFamily="34" charset="-122"/>
            </a:endParaRPr>
          </a:p>
        </p:txBody>
      </p:sp>
      <p:sp>
        <p:nvSpPr>
          <p:cNvPr id="6" name="スライド番号プレースホルダ 5"/>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33</a:t>
            </a:fld>
            <a:endParaRPr lang="ja-JP" altLang="en-US">
              <a:latin typeface="Microsoft YaHei UI" panose="020B0503020204020204" pitchFamily="34" charset="-122"/>
              <a:ea typeface="Microsoft YaHei UI" panose="020B0503020204020204" pitchFamily="34" charset="-122"/>
            </a:endParaRPr>
          </a:p>
        </p:txBody>
      </p:sp>
      <p:sp>
        <p:nvSpPr>
          <p:cNvPr id="7" name="フッター プレースホルダ 6"/>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误差</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lang="en-US" altLang="ja-JP" dirty="0">
                <a:latin typeface="Microsoft YaHei UI" panose="020B0503020204020204" pitchFamily="34" charset="-122"/>
                <a:ea typeface="Microsoft YaHei UI" panose="020B0503020204020204" pitchFamily="34" charset="-122"/>
              </a:rPr>
              <a:t>light </a:t>
            </a:r>
            <a:r>
              <a:rPr lang="en-US" altLang="ja-JP" dirty="0" smtClean="0">
                <a:latin typeface="Microsoft YaHei UI" panose="020B0503020204020204" pitchFamily="34" charset="-122"/>
                <a:ea typeface="Microsoft YaHei UI" panose="020B0503020204020204" pitchFamily="34" charset="-122"/>
              </a:rPr>
              <a:t>leak</a:t>
            </a:r>
            <a:r>
              <a:rPr lang="en-US" altLang="zh-CN" dirty="0" smtClean="0">
                <a:latin typeface="Microsoft YaHei UI" panose="020B0503020204020204" pitchFamily="34" charset="-122"/>
                <a:ea typeface="Microsoft YaHei UI" panose="020B0503020204020204" pitchFamily="34" charset="-122"/>
              </a:rPr>
              <a:t>s</a:t>
            </a:r>
            <a:endParaRPr kumimoji="1" lang="en-US" altLang="ja-JP" dirty="0" smtClean="0">
              <a:latin typeface="Microsoft YaHei UI" panose="020B0503020204020204" pitchFamily="34" charset="-122"/>
              <a:ea typeface="Microsoft YaHei UI" panose="020B0503020204020204" pitchFamily="34" charset="-122"/>
            </a:endParaRPr>
          </a:p>
        </p:txBody>
      </p:sp>
      <p:sp>
        <p:nvSpPr>
          <p:cNvPr id="4" name="正方形/長方形 3"/>
          <p:cNvSpPr/>
          <p:nvPr/>
        </p:nvSpPr>
        <p:spPr>
          <a:xfrm>
            <a:off x="4774815" y="2218019"/>
            <a:ext cx="67003" cy="2669996"/>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dirty="0">
              <a:latin typeface="Microsoft YaHei UI" panose="020B0503020204020204" pitchFamily="34" charset="-122"/>
              <a:ea typeface="Microsoft YaHei UI" panose="020B0503020204020204" pitchFamily="34" charset="-122"/>
            </a:endParaRPr>
          </a:p>
        </p:txBody>
      </p:sp>
      <p:sp>
        <p:nvSpPr>
          <p:cNvPr id="5" name="正方形/長方形 4"/>
          <p:cNvSpPr/>
          <p:nvPr/>
        </p:nvSpPr>
        <p:spPr>
          <a:xfrm>
            <a:off x="1558684" y="4888015"/>
            <a:ext cx="4247720" cy="12136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dirty="0">
              <a:latin typeface="Microsoft YaHei UI" panose="020B0503020204020204" pitchFamily="34" charset="-122"/>
              <a:ea typeface="Microsoft YaHei UI" panose="020B0503020204020204" pitchFamily="34" charset="-122"/>
            </a:endParaRPr>
          </a:p>
        </p:txBody>
      </p:sp>
      <p:sp>
        <p:nvSpPr>
          <p:cNvPr id="6" name="正方形/長方形 5"/>
          <p:cNvSpPr/>
          <p:nvPr/>
        </p:nvSpPr>
        <p:spPr>
          <a:xfrm rot="2700000">
            <a:off x="5485297" y="1836230"/>
            <a:ext cx="858393" cy="4082109"/>
          </a:xfrm>
          <a:prstGeom prst="rect">
            <a:avLst/>
          </a:prstGeom>
          <a:noFill/>
          <a:ln>
            <a:solidFill>
              <a:schemeClr val="tx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b="1" dirty="0">
              <a:latin typeface="Microsoft YaHei UI" panose="020B0503020204020204" pitchFamily="34" charset="-122"/>
              <a:ea typeface="Microsoft YaHei UI" panose="020B0503020204020204" pitchFamily="34" charset="-122"/>
            </a:endParaRPr>
          </a:p>
        </p:txBody>
      </p:sp>
      <p:cxnSp>
        <p:nvCxnSpPr>
          <p:cNvPr id="7" name="直線矢印コネクタ 6"/>
          <p:cNvCxnSpPr>
            <a:endCxn id="6" idx="0"/>
          </p:cNvCxnSpPr>
          <p:nvPr/>
        </p:nvCxnSpPr>
        <p:spPr>
          <a:xfrm rot="5400000" flipH="1" flipV="1">
            <a:off x="4896179" y="2434197"/>
            <a:ext cx="2461402" cy="2461403"/>
          </a:xfrm>
          <a:prstGeom prst="straightConnector1">
            <a:avLst/>
          </a:prstGeom>
          <a:ln w="38100" cap="rnd">
            <a:solidFill>
              <a:srgbClr val="FFC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rot="2700000">
            <a:off x="4271663" y="1836230"/>
            <a:ext cx="858393" cy="4082109"/>
          </a:xfrm>
          <a:prstGeom prst="rect">
            <a:avLst/>
          </a:prstGeom>
          <a:noFill/>
          <a:ln>
            <a:solidFill>
              <a:schemeClr val="tx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b="1" dirty="0">
              <a:latin typeface="Microsoft YaHei UI" panose="020B0503020204020204" pitchFamily="34" charset="-122"/>
              <a:ea typeface="Microsoft YaHei UI" panose="020B0503020204020204" pitchFamily="34" charset="-122"/>
            </a:endParaRPr>
          </a:p>
        </p:txBody>
      </p:sp>
      <p:cxnSp>
        <p:nvCxnSpPr>
          <p:cNvPr id="9" name="直線矢印コネクタ 8"/>
          <p:cNvCxnSpPr/>
          <p:nvPr/>
        </p:nvCxnSpPr>
        <p:spPr>
          <a:xfrm rot="5400000" flipH="1" flipV="1">
            <a:off x="3682544" y="3795744"/>
            <a:ext cx="1099856" cy="1099856"/>
          </a:xfrm>
          <a:prstGeom prst="straightConnector1">
            <a:avLst/>
          </a:prstGeom>
          <a:ln w="38100" cap="rnd">
            <a:solidFill>
              <a:srgbClr val="FFC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rot="2700000">
            <a:off x="3058029" y="1836230"/>
            <a:ext cx="858393" cy="4082109"/>
          </a:xfrm>
          <a:prstGeom prst="rect">
            <a:avLst/>
          </a:prstGeom>
          <a:noFill/>
          <a:ln>
            <a:solidFill>
              <a:schemeClr val="tx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b="1" dirty="0">
              <a:latin typeface="Microsoft YaHei UI" panose="020B0503020204020204" pitchFamily="34" charset="-122"/>
              <a:ea typeface="Microsoft YaHei UI" panose="020B0503020204020204" pitchFamily="34" charset="-122"/>
            </a:endParaRPr>
          </a:p>
        </p:txBody>
      </p:sp>
      <p:cxnSp>
        <p:nvCxnSpPr>
          <p:cNvPr id="11" name="直線矢印コネクタ 10"/>
          <p:cNvCxnSpPr/>
          <p:nvPr/>
        </p:nvCxnSpPr>
        <p:spPr>
          <a:xfrm rot="5400000" flipH="1" flipV="1">
            <a:off x="2476495" y="2582109"/>
            <a:ext cx="2305905" cy="2305905"/>
          </a:xfrm>
          <a:prstGeom prst="straightConnector1">
            <a:avLst/>
          </a:prstGeom>
          <a:ln w="38100" cap="rnd">
            <a:solidFill>
              <a:srgbClr val="FFC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862092" y="4888015"/>
            <a:ext cx="1213634" cy="1265"/>
          </a:xfrm>
          <a:prstGeom prst="line">
            <a:avLst/>
          </a:prstGeom>
          <a:ln w="76200" cap="rnd">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3075727" y="4888015"/>
            <a:ext cx="1213634" cy="1265"/>
          </a:xfrm>
          <a:prstGeom prst="line">
            <a:avLst/>
          </a:prstGeom>
          <a:ln w="76200" cap="rnd">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4289361" y="4888015"/>
            <a:ext cx="1213634" cy="1265"/>
          </a:xfrm>
          <a:prstGeom prst="line">
            <a:avLst/>
          </a:prstGeom>
          <a:ln w="76200" cap="rnd">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円/楕円 14"/>
          <p:cNvSpPr/>
          <p:nvPr/>
        </p:nvSpPr>
        <p:spPr>
          <a:xfrm>
            <a:off x="4228679" y="4766651"/>
            <a:ext cx="606817" cy="24272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dirty="0">
              <a:latin typeface="Microsoft YaHei UI" panose="020B0503020204020204" pitchFamily="34" charset="-122"/>
              <a:ea typeface="Microsoft YaHei UI" panose="020B0503020204020204" pitchFamily="34" charset="-122"/>
            </a:endParaRPr>
          </a:p>
        </p:txBody>
      </p:sp>
      <p:sp>
        <p:nvSpPr>
          <p:cNvPr id="16" name="スライド番号プレースホルダ 15"/>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34</a:t>
            </a:fld>
            <a:endParaRPr lang="ja-JP" altLang="en-US">
              <a:latin typeface="Microsoft YaHei UI" panose="020B0503020204020204" pitchFamily="34" charset="-122"/>
              <a:ea typeface="Microsoft YaHei UI" panose="020B0503020204020204" pitchFamily="34" charset="-122"/>
            </a:endParaRPr>
          </a:p>
        </p:txBody>
      </p:sp>
      <p:sp>
        <p:nvSpPr>
          <p:cNvPr id="17" name="フッター プレースホルダ 16"/>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20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0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childTnLst>
                          </p:cTn>
                        </p:par>
                        <p:par>
                          <p:cTn id="23" fill="hold">
                            <p:stCondLst>
                              <p:cond delay="2000"/>
                            </p:stCondLst>
                            <p:childTnLst>
                              <p:par>
                                <p:cTn id="24" presetID="17" presetClass="entr" presetSubtype="1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strVal val="#ppt_h"/>
                                          </p:val>
                                        </p:tav>
                                        <p:tav tm="100000">
                                          <p:val>
                                            <p:strVal val="#ppt_h"/>
                                          </p:val>
                                        </p:tav>
                                      </p:tavLst>
                                    </p:anim>
                                  </p:childTnLst>
                                </p:cTn>
                              </p:par>
                            </p:childTnLst>
                          </p:cTn>
                        </p:par>
                        <p:par>
                          <p:cTn id="28" fill="hold">
                            <p:stCondLst>
                              <p:cond delay="2500"/>
                            </p:stCondLst>
                            <p:childTnLst>
                              <p:par>
                                <p:cTn id="29" presetID="10" presetClass="exit" presetSubtype="0" fill="hold" nodeType="after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par>
                                <p:cTn id="32" presetID="17" presetClass="entr" presetSubtype="1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strVal val="#ppt_h"/>
                                          </p:val>
                                        </p:tav>
                                        <p:tav tm="100000">
                                          <p:val>
                                            <p:strVal val="#ppt_h"/>
                                          </p:val>
                                        </p:tav>
                                      </p:tavLst>
                                    </p:anim>
                                  </p:childTnLst>
                                </p:cTn>
                              </p:par>
                            </p:childTnLst>
                          </p:cTn>
                        </p:par>
                        <p:par>
                          <p:cTn id="36" fill="hold">
                            <p:stCondLst>
                              <p:cond delay="3000"/>
                            </p:stCondLst>
                            <p:childTnLst>
                              <p:par>
                                <p:cTn id="37" presetID="10" presetClass="exit" presetSubtype="0" fill="hold" nodeType="afterEffect">
                                  <p:stCondLst>
                                    <p:cond delay="0"/>
                                  </p:stCondLst>
                                  <p:childTnLst>
                                    <p:animEffect transition="out" filter="fade">
                                      <p:cBhvr>
                                        <p:cTn id="38" dur="500"/>
                                        <p:tgtEl>
                                          <p:spTgt spid="13"/>
                                        </p:tgtEl>
                                      </p:cBhvr>
                                    </p:animEffect>
                                    <p:set>
                                      <p:cBhvr>
                                        <p:cTn id="39" dur="1" fill="hold">
                                          <p:stCondLst>
                                            <p:cond delay="499"/>
                                          </p:stCondLst>
                                        </p:cTn>
                                        <p:tgtEl>
                                          <p:spTgt spid="13"/>
                                        </p:tgtEl>
                                        <p:attrNameLst>
                                          <p:attrName>style.visibility</p:attrName>
                                        </p:attrNameLst>
                                      </p:cBhvr>
                                      <p:to>
                                        <p:strVal val="hidden"/>
                                      </p:to>
                                    </p:set>
                                  </p:childTnLst>
                                </p:cTn>
                              </p:par>
                              <p:par>
                                <p:cTn id="40" presetID="17" presetClass="entr" presetSubtype="1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strVal val="#ppt_h"/>
                                          </p:val>
                                        </p:tav>
                                        <p:tav tm="100000">
                                          <p:val>
                                            <p:strVal val="#ppt_h"/>
                                          </p:val>
                                        </p:tav>
                                      </p:tavLst>
                                    </p:anim>
                                  </p:childTnLst>
                                </p:cTn>
                              </p:par>
                            </p:childTnLst>
                          </p:cTn>
                        </p:par>
                        <p:par>
                          <p:cTn id="44" fill="hold">
                            <p:stCondLst>
                              <p:cond delay="3500"/>
                            </p:stCondLst>
                            <p:childTnLst>
                              <p:par>
                                <p:cTn id="45" presetID="1" presetClass="entr" presetSubtype="0" fill="hold" grpId="0" nodeType="afterEffect">
                                  <p:stCondLst>
                                    <p:cond delay="100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内存</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kumimoji="1" lang="ja-JP" altLang="en-US" dirty="0" smtClean="0">
                <a:latin typeface="Microsoft YaHei UI" panose="020B0503020204020204" pitchFamily="34" charset="-122"/>
                <a:ea typeface="Microsoft YaHei UI" panose="020B0503020204020204" pitchFamily="34" charset="-122"/>
              </a:rPr>
              <a:t>計算用</a:t>
            </a:r>
            <a:r>
              <a:rPr kumimoji="1" lang="zh-CN" altLang="en-US" dirty="0" smtClean="0">
                <a:latin typeface="Microsoft YaHei UI" panose="020B0503020204020204" pitchFamily="34" charset="-122"/>
                <a:ea typeface="Microsoft YaHei UI" panose="020B0503020204020204" pitchFamily="34" charset="-122"/>
              </a:rPr>
              <a:t>的</a:t>
            </a:r>
            <a:r>
              <a:rPr kumimoji="1" lang="en-US" altLang="zh-CN" dirty="0" smtClean="0">
                <a:latin typeface="Microsoft YaHei UI" panose="020B0503020204020204" pitchFamily="34" charset="-122"/>
                <a:ea typeface="Microsoft YaHei UI" panose="020B0503020204020204" pitchFamily="34" charset="-122"/>
              </a:rPr>
              <a:t>Buffer</a:t>
            </a:r>
            <a:r>
              <a:rPr kumimoji="1" lang="zh-CN" altLang="en-US" dirty="0" smtClean="0">
                <a:latin typeface="Microsoft YaHei UI" panose="020B0503020204020204" pitchFamily="34" charset="-122"/>
                <a:ea typeface="Microsoft YaHei UI" panose="020B0503020204020204" pitchFamily="34" charset="-122"/>
              </a:rPr>
              <a:t>很多</a:t>
            </a:r>
            <a:endParaRPr kumimoji="1" lang="en-US" altLang="ja-JP" dirty="0" smtClean="0">
              <a:latin typeface="Microsoft YaHei UI" panose="020B0503020204020204" pitchFamily="34" charset="-122"/>
              <a:ea typeface="Microsoft YaHei UI" panose="020B0503020204020204" pitchFamily="34" charset="-122"/>
            </a:endParaRPr>
          </a:p>
          <a:p>
            <a:r>
              <a:rPr lang="ja-JP" altLang="en-US" dirty="0" smtClean="0">
                <a:latin typeface="Microsoft YaHei UI" panose="020B0503020204020204" pitchFamily="34" charset="-122"/>
                <a:ea typeface="Microsoft YaHei UI" panose="020B0503020204020204" pitchFamily="34" charset="-122"/>
              </a:rPr>
              <a:t>全部</a:t>
            </a:r>
            <a:r>
              <a:rPr lang="en-US" altLang="ja-JP" dirty="0" smtClean="0">
                <a:latin typeface="Microsoft YaHei UI" panose="020B0503020204020204" pitchFamily="34" charset="-122"/>
                <a:ea typeface="Microsoft YaHei UI" panose="020B0503020204020204" pitchFamily="34" charset="-122"/>
              </a:rPr>
              <a:t>VRAM</a:t>
            </a:r>
          </a:p>
          <a:p>
            <a:r>
              <a:rPr lang="en-US" altLang="ja-JP" dirty="0" err="1" smtClean="0">
                <a:latin typeface="Microsoft YaHei UI" panose="020B0503020204020204" pitchFamily="34" charset="-122"/>
                <a:ea typeface="Microsoft YaHei UI" panose="020B0503020204020204" pitchFamily="34" charset="-122"/>
              </a:rPr>
              <a:t>LinkedList</a:t>
            </a:r>
            <a:r>
              <a:rPr lang="ja-JP" altLang="en-US" dirty="0">
                <a:latin typeface="Microsoft YaHei UI" panose="020B0503020204020204" pitchFamily="34" charset="-122"/>
                <a:ea typeface="Microsoft YaHei UI" panose="020B0503020204020204" pitchFamily="34" charset="-122"/>
              </a:rPr>
              <a:t> </a:t>
            </a:r>
            <a:r>
              <a:rPr lang="en-US" altLang="zh-CN" dirty="0" smtClean="0">
                <a:latin typeface="Microsoft YaHei UI" panose="020B0503020204020204" pitchFamily="34" charset="-122"/>
                <a:ea typeface="Microsoft YaHei UI" panose="020B0503020204020204" pitchFamily="34" charset="-122"/>
              </a:rPr>
              <a:t>Node </a:t>
            </a:r>
            <a:r>
              <a:rPr lang="en-US" altLang="ja-JP" dirty="0" smtClean="0">
                <a:latin typeface="Microsoft YaHei UI" panose="020B0503020204020204" pitchFamily="34" charset="-122"/>
                <a:ea typeface="Microsoft YaHei UI" panose="020B0503020204020204" pitchFamily="34" charset="-122"/>
              </a:rPr>
              <a:t>(Fragment</a:t>
            </a:r>
            <a:r>
              <a:rPr lang="ja-JP" altLang="en-US" dirty="0">
                <a:latin typeface="Microsoft YaHei UI" panose="020B0503020204020204" pitchFamily="34" charset="-122"/>
                <a:ea typeface="Microsoft YaHei UI" panose="020B0503020204020204" pitchFamily="34" charset="-122"/>
              </a:rPr>
              <a:t> </a:t>
            </a:r>
            <a:r>
              <a:rPr lang="en-US" altLang="zh-CN" dirty="0" smtClean="0">
                <a:latin typeface="Microsoft YaHei UI" panose="020B0503020204020204" pitchFamily="34" charset="-122"/>
                <a:ea typeface="Microsoft YaHei UI" panose="020B0503020204020204" pitchFamily="34" charset="-122"/>
              </a:rPr>
              <a:t>Buffer</a:t>
            </a:r>
            <a:r>
              <a:rPr lang="en-US" altLang="ja-JP" dirty="0" smtClean="0">
                <a:latin typeface="Microsoft YaHei UI" panose="020B0503020204020204" pitchFamily="34" charset="-122"/>
                <a:ea typeface="Microsoft YaHei UI" panose="020B0503020204020204" pitchFamily="34" charset="-122"/>
              </a:rPr>
              <a:t>)</a:t>
            </a:r>
          </a:p>
          <a:p>
            <a:pPr lvl="1"/>
            <a:r>
              <a:rPr kumimoji="1" lang="zh-CN" altLang="en-US" dirty="0" smtClean="0">
                <a:latin typeface="Microsoft YaHei UI" panose="020B0503020204020204" pitchFamily="34" charset="-122"/>
                <a:ea typeface="Microsoft YaHei UI" panose="020B0503020204020204" pitchFamily="34" charset="-122"/>
              </a:rPr>
              <a:t>必须要确保有足够的尺寸</a:t>
            </a:r>
            <a:endParaRPr kumimoji="1" lang="en-US" altLang="ja-JP" dirty="0" smtClean="0">
              <a:latin typeface="Microsoft YaHei UI" panose="020B0503020204020204" pitchFamily="34" charset="-122"/>
              <a:ea typeface="Microsoft YaHei UI" panose="020B0503020204020204" pitchFamily="34" charset="-122"/>
            </a:endParaRPr>
          </a:p>
          <a:p>
            <a:r>
              <a:rPr lang="zh-CN" altLang="en-US" dirty="0" smtClean="0">
                <a:latin typeface="Microsoft YaHei UI" panose="020B0503020204020204" pitchFamily="34" charset="-122"/>
                <a:ea typeface="Microsoft YaHei UI" panose="020B0503020204020204" pitchFamily="34" charset="-122"/>
              </a:rPr>
              <a:t>广阔的场景很难</a:t>
            </a:r>
            <a:endParaRPr lang="en-US" altLang="ja-JP" dirty="0" smtClean="0">
              <a:latin typeface="Microsoft YaHei UI" panose="020B0503020204020204" pitchFamily="34" charset="-122"/>
              <a:ea typeface="Microsoft YaHei UI" panose="020B0503020204020204" pitchFamily="34" charset="-122"/>
            </a:endParaRPr>
          </a:p>
          <a:p>
            <a:pPr lvl="1"/>
            <a:endParaRPr kumimoji="1" lang="en-US" altLang="ja-JP" dirty="0" smtClean="0">
              <a:latin typeface="Microsoft YaHei UI" panose="020B0503020204020204" pitchFamily="34" charset="-122"/>
              <a:ea typeface="Microsoft YaHei UI" panose="020B0503020204020204" pitchFamily="34" charset="-122"/>
            </a:endParaRPr>
          </a:p>
          <a:p>
            <a:endParaRPr kumimoji="1" lang="ja-JP" altLang="en-US" dirty="0">
              <a:latin typeface="Microsoft YaHei UI" panose="020B0503020204020204" pitchFamily="34" charset="-122"/>
              <a:ea typeface="Microsoft YaHei UI" panose="020B0503020204020204" pitchFamily="34" charset="-122"/>
            </a:endParaRPr>
          </a:p>
        </p:txBody>
      </p:sp>
      <p:pic>
        <p:nvPicPr>
          <p:cNvPr id="4" name="Picture 2" descr="E:\bunbackup\conference\AMD Fusion Developer Summit2012\seki\presentation\material\1_showcace\jpg\image_032.jpg"/>
          <p:cNvPicPr>
            <a:picLocks noChangeAspect="1" noChangeArrowheads="1"/>
          </p:cNvPicPr>
          <p:nvPr/>
        </p:nvPicPr>
        <p:blipFill>
          <a:blip r:embed="rId3" cstate="print"/>
          <a:srcRect/>
          <a:stretch>
            <a:fillRect/>
          </a:stretch>
        </p:blipFill>
        <p:spPr bwMode="auto">
          <a:xfrm>
            <a:off x="4434840" y="3591082"/>
            <a:ext cx="4493714" cy="22995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スライド番号プレースホルダ 4"/>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35</a:t>
            </a:fld>
            <a:endParaRPr lang="ja-JP" altLang="en-US">
              <a:latin typeface="Microsoft YaHei UI" panose="020B0503020204020204" pitchFamily="34" charset="-122"/>
              <a:ea typeface="Microsoft YaHei UI" panose="020B0503020204020204" pitchFamily="34" charset="-122"/>
            </a:endParaRPr>
          </a:p>
        </p:txBody>
      </p:sp>
      <p:sp>
        <p:nvSpPr>
          <p:cNvPr id="6" name="フッター プレースホルダ 5"/>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latin typeface="Microsoft YaHei UI" panose="020B0503020204020204" pitchFamily="34" charset="-122"/>
                <a:ea typeface="Microsoft YaHei UI" panose="020B0503020204020204" pitchFamily="34" charset="-122"/>
              </a:rPr>
              <a:t>第</a:t>
            </a:r>
            <a:r>
              <a:rPr lang="en-US" altLang="ja-JP" dirty="0" smtClean="0">
                <a:latin typeface="Microsoft YaHei UI" panose="020B0503020204020204" pitchFamily="34" charset="-122"/>
                <a:ea typeface="Microsoft YaHei UI" panose="020B0503020204020204" pitchFamily="34" charset="-122"/>
              </a:rPr>
              <a:t>3</a:t>
            </a:r>
            <a:r>
              <a:rPr lang="ja-JP" altLang="en-US" dirty="0" smtClean="0">
                <a:latin typeface="Microsoft YaHei UI" panose="020B0503020204020204" pitchFamily="34" charset="-122"/>
                <a:ea typeface="Microsoft YaHei UI" panose="020B0503020204020204" pitchFamily="34" charset="-122"/>
              </a:rPr>
              <a:t>章 </a:t>
            </a:r>
            <a:r>
              <a:rPr lang="zh-CN" altLang="en-US" dirty="0" smtClean="0">
                <a:latin typeface="Microsoft YaHei UI" panose="020B0503020204020204" pitchFamily="34" charset="-122"/>
                <a:ea typeface="Microsoft YaHei UI" panose="020B0503020204020204" pitchFamily="34" charset="-122"/>
              </a:rPr>
              <a:t>实践篇</a:t>
            </a:r>
            <a:endParaRPr kumimoji="1" lang="ja-JP" altLang="en-US" dirty="0">
              <a:latin typeface="Microsoft YaHei UI" panose="020B0503020204020204" pitchFamily="34" charset="-122"/>
              <a:ea typeface="Microsoft YaHei UI" panose="020B0503020204020204" pitchFamily="34" charset="-122"/>
            </a:endParaRPr>
          </a:p>
        </p:txBody>
      </p:sp>
      <p:sp>
        <p:nvSpPr>
          <p:cNvPr id="5" name="テキスト プレースホルダ 4"/>
          <p:cNvSpPr>
            <a:spLocks noGrp="1"/>
          </p:cNvSpPr>
          <p:nvPr>
            <p:ph type="body" idx="1"/>
          </p:nvPr>
        </p:nvSpPr>
        <p:spPr/>
        <p:txBody>
          <a:bodyPr/>
          <a:lstStyle/>
          <a:p>
            <a:endParaRPr kumimoji="1" lang="ja-JP" altLang="en-US">
              <a:latin typeface="Microsoft YaHei UI" panose="020B0503020204020204" pitchFamily="34" charset="-122"/>
              <a:ea typeface="Microsoft YaHei UI" panose="020B0503020204020204" pitchFamily="34" charset="-122"/>
            </a:endParaRPr>
          </a:p>
        </p:txBody>
      </p:sp>
      <p:sp>
        <p:nvSpPr>
          <p:cNvPr id="6" name="スライド番号プレースホルダ 5"/>
          <p:cNvSpPr>
            <a:spLocks noGrp="1"/>
          </p:cNvSpPr>
          <p:nvPr>
            <p:ph type="sldNum" sz="quarter" idx="12"/>
          </p:nvPr>
        </p:nvSpPr>
        <p:spPr/>
        <p:txBody>
          <a:bodyPr/>
          <a:lstStyle/>
          <a:p>
            <a:pPr>
              <a:defRPr/>
            </a:pPr>
            <a:fld id="{7E80343E-47A4-425D-92D5-409AB0440F07}" type="slidenum">
              <a:rPr lang="ja-JP" altLang="en-US" smtClean="0">
                <a:latin typeface="Microsoft YaHei UI" panose="020B0503020204020204" pitchFamily="34" charset="-122"/>
                <a:ea typeface="Microsoft YaHei UI" panose="020B0503020204020204" pitchFamily="34" charset="-122"/>
              </a:rPr>
              <a:pPr>
                <a:defRPr/>
              </a:pPr>
              <a:t>36</a:t>
            </a:fld>
            <a:endParaRPr lang="ja-JP" altLang="en-US">
              <a:latin typeface="Microsoft YaHei UI" panose="020B0503020204020204" pitchFamily="34" charset="-122"/>
              <a:ea typeface="Microsoft YaHei UI" panose="020B0503020204020204" pitchFamily="34" charset="-122"/>
            </a:endParaRPr>
          </a:p>
        </p:txBody>
      </p:sp>
      <p:sp>
        <p:nvSpPr>
          <p:cNvPr id="7" name="フッター プレースホルダ 6"/>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Microsoft YaHei UI" panose="020B0503020204020204" pitchFamily="34" charset="-122"/>
                <a:ea typeface="Microsoft YaHei UI" panose="020B0503020204020204" pitchFamily="34" charset="-122"/>
              </a:rPr>
              <a:t>Ray Bundle Tracing</a:t>
            </a:r>
            <a:r>
              <a:rPr lang="ja-JP" altLang="en-US" dirty="0" smtClean="0">
                <a:latin typeface="Microsoft YaHei UI" panose="020B0503020204020204" pitchFamily="34" charset="-122"/>
                <a:ea typeface="Microsoft YaHei UI" panose="020B0503020204020204" pitchFamily="34" charset="-122"/>
              </a:rPr>
              <a:t> 実践</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lang="en-US" altLang="zh-CN" dirty="0" smtClean="0">
                <a:latin typeface="Microsoft YaHei UI" panose="020B0503020204020204" pitchFamily="34" charset="-122"/>
                <a:ea typeface="Microsoft YaHei UI" panose="020B0503020204020204" pitchFamily="34" charset="-122"/>
              </a:rPr>
              <a:t>Tessellation</a:t>
            </a:r>
            <a:endParaRPr kumimoji="1" lang="en-US" altLang="ja-JP" dirty="0" smtClean="0">
              <a:latin typeface="Microsoft YaHei UI" panose="020B0503020204020204" pitchFamily="34" charset="-122"/>
              <a:ea typeface="Microsoft YaHei UI" panose="020B0503020204020204" pitchFamily="34" charset="-122"/>
            </a:endParaRPr>
          </a:p>
          <a:p>
            <a:r>
              <a:rPr kumimoji="1" lang="en-US" altLang="zh-CN" dirty="0" smtClean="0">
                <a:latin typeface="Microsoft YaHei UI" panose="020B0503020204020204" pitchFamily="34" charset="-122"/>
                <a:ea typeface="Microsoft YaHei UI" panose="020B0503020204020204" pitchFamily="34" charset="-122"/>
              </a:rPr>
              <a:t>Lambert</a:t>
            </a:r>
            <a:r>
              <a:rPr kumimoji="1" lang="zh-CN" altLang="en-US" dirty="0" smtClean="0">
                <a:latin typeface="Microsoft YaHei UI" panose="020B0503020204020204" pitchFamily="34" charset="-122"/>
                <a:ea typeface="Microsoft YaHei UI" panose="020B0503020204020204" pitchFamily="34" charset="-122"/>
              </a:rPr>
              <a:t>以外的</a:t>
            </a:r>
            <a:r>
              <a:rPr kumimoji="1" lang="ja-JP" altLang="en-US" dirty="0" smtClean="0">
                <a:latin typeface="Microsoft YaHei UI" panose="020B0503020204020204" pitchFamily="34" charset="-122"/>
                <a:ea typeface="Microsoft YaHei UI" panose="020B0503020204020204" pitchFamily="34" charset="-122"/>
              </a:rPr>
              <a:t>相互反射</a:t>
            </a:r>
            <a:endParaRPr kumimoji="1" lang="en-US" altLang="ja-JP" dirty="0" smtClean="0">
              <a:latin typeface="Microsoft YaHei UI" panose="020B0503020204020204" pitchFamily="34" charset="-122"/>
              <a:ea typeface="Microsoft YaHei UI" panose="020B0503020204020204" pitchFamily="34" charset="-122"/>
            </a:endParaRPr>
          </a:p>
          <a:p>
            <a:r>
              <a:rPr kumimoji="1" lang="zh-CN" altLang="en-US" dirty="0" smtClean="0">
                <a:latin typeface="Microsoft YaHei UI" panose="020B0503020204020204" pitchFamily="34" charset="-122"/>
                <a:ea typeface="Microsoft YaHei UI" panose="020B0503020204020204" pitchFamily="34" charset="-122"/>
              </a:rPr>
              <a:t>宏大的场景</a:t>
            </a:r>
            <a:endParaRPr lang="en-US" altLang="ja-JP" dirty="0" smtClean="0">
              <a:latin typeface="Microsoft YaHei UI" panose="020B0503020204020204" pitchFamily="34" charset="-122"/>
              <a:ea typeface="Microsoft YaHei UI" panose="020B0503020204020204" pitchFamily="34" charset="-122"/>
            </a:endParaRPr>
          </a:p>
        </p:txBody>
      </p:sp>
      <p:sp>
        <p:nvSpPr>
          <p:cNvPr id="4" name="スライド番号プレースホルダ 3"/>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37</a:t>
            </a:fld>
            <a:endParaRPr lang="ja-JP" altLang="en-US">
              <a:latin typeface="Microsoft YaHei UI" panose="020B0503020204020204" pitchFamily="34" charset="-122"/>
              <a:ea typeface="Microsoft YaHei UI" panose="020B0503020204020204" pitchFamily="34" charset="-122"/>
            </a:endParaRPr>
          </a:p>
        </p:txBody>
      </p:sp>
      <p:sp>
        <p:nvSpPr>
          <p:cNvPr id="5" name="フッター プレースホルダ 4"/>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Tessellation</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endParaRPr kumimoji="1" lang="ja-JP" altLang="en-US" dirty="0">
              <a:latin typeface="Microsoft YaHei UI" panose="020B0503020204020204" pitchFamily="34" charset="-122"/>
              <a:ea typeface="Microsoft YaHei UI" panose="020B0503020204020204" pitchFamily="34" charset="-122"/>
            </a:endParaRPr>
          </a:p>
        </p:txBody>
      </p:sp>
      <p:pic>
        <p:nvPicPr>
          <p:cNvPr id="4" name="Picture 1" descr="E:\bunbackup\conference\CEDEC2012\presentation\pp\material\c_tess.jpg"/>
          <p:cNvPicPr>
            <a:picLocks noChangeAspect="1" noChangeArrowheads="1"/>
          </p:cNvPicPr>
          <p:nvPr/>
        </p:nvPicPr>
        <p:blipFill>
          <a:blip r:embed="rId3" cstate="print"/>
          <a:srcRect/>
          <a:stretch>
            <a:fillRect/>
          </a:stretch>
        </p:blipFill>
        <p:spPr bwMode="auto">
          <a:xfrm>
            <a:off x="5403273" y="1763340"/>
            <a:ext cx="3223953" cy="32239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図 4" descr="c_orig.jpg"/>
          <p:cNvPicPr>
            <a:picLocks noChangeAspect="1"/>
          </p:cNvPicPr>
          <p:nvPr/>
        </p:nvPicPr>
        <p:blipFill>
          <a:blip r:embed="rId4" cstate="print"/>
          <a:stretch>
            <a:fillRect/>
          </a:stretch>
        </p:blipFill>
        <p:spPr>
          <a:xfrm>
            <a:off x="543678" y="1791854"/>
            <a:ext cx="3206285" cy="32062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右矢印 5"/>
          <p:cNvSpPr/>
          <p:nvPr/>
        </p:nvSpPr>
        <p:spPr>
          <a:xfrm>
            <a:off x="4267200" y="2937164"/>
            <a:ext cx="729673" cy="7204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7" name="スライド番号プレースホルダ 6"/>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38</a:t>
            </a:fld>
            <a:endParaRPr lang="ja-JP" altLang="en-US">
              <a:latin typeface="Microsoft YaHei UI" panose="020B0503020204020204" pitchFamily="34" charset="-122"/>
              <a:ea typeface="Microsoft YaHei UI" panose="020B0503020204020204" pitchFamily="34" charset="-122"/>
            </a:endParaRPr>
          </a:p>
        </p:txBody>
      </p:sp>
      <p:sp>
        <p:nvSpPr>
          <p:cNvPr id="8" name="フッター プレースホルダ 7"/>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785091" y="3805382"/>
            <a:ext cx="7398327" cy="2035348"/>
          </a:xfrm>
          <a:prstGeom prst="round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 name="タイトル 1"/>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Tessellation</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基于</a:t>
            </a:r>
            <a:r>
              <a:rPr kumimoji="1" lang="en-US" altLang="ja-JP" dirty="0" smtClean="0">
                <a:latin typeface="Microsoft YaHei UI" panose="020B0503020204020204" pitchFamily="34" charset="-122"/>
                <a:ea typeface="Microsoft YaHei UI" panose="020B0503020204020204" pitchFamily="34" charset="-122"/>
              </a:rPr>
              <a:t>CPU</a:t>
            </a:r>
            <a:r>
              <a:rPr kumimoji="1" lang="zh-CN" altLang="en-US" dirty="0" smtClean="0">
                <a:latin typeface="Microsoft YaHei UI" panose="020B0503020204020204" pitchFamily="34" charset="-122"/>
                <a:ea typeface="Microsoft YaHei UI" panose="020B0503020204020204" pitchFamily="34" charset="-122"/>
              </a:rPr>
              <a:t>的方法很难</a:t>
            </a:r>
            <a:endParaRPr kumimoji="1" lang="en-US" altLang="ja-JP" dirty="0" smtClean="0">
              <a:latin typeface="Microsoft YaHei UI" panose="020B0503020204020204" pitchFamily="34" charset="-122"/>
              <a:ea typeface="Microsoft YaHei UI" panose="020B0503020204020204" pitchFamily="34" charset="-122"/>
            </a:endParaRPr>
          </a:p>
          <a:p>
            <a:pPr lvl="1"/>
            <a:r>
              <a:rPr lang="zh-CN" altLang="en-US" dirty="0" smtClean="0">
                <a:latin typeface="Microsoft YaHei UI" panose="020B0503020204020204" pitchFamily="34" charset="-122"/>
                <a:ea typeface="Microsoft YaHei UI" panose="020B0503020204020204" pitchFamily="34" charset="-122"/>
              </a:rPr>
              <a:t>制作已经</a:t>
            </a:r>
            <a:r>
              <a:rPr lang="en-US" altLang="zh-CN" dirty="0" smtClean="0">
                <a:latin typeface="Microsoft YaHei UI" panose="020B0503020204020204" pitchFamily="34" charset="-122"/>
                <a:ea typeface="Microsoft YaHei UI" panose="020B0503020204020204" pitchFamily="34" charset="-122"/>
              </a:rPr>
              <a:t>Tessellation</a:t>
            </a:r>
            <a:r>
              <a:rPr lang="zh-CN" altLang="en-US" dirty="0" smtClean="0">
                <a:latin typeface="Microsoft YaHei UI" panose="020B0503020204020204" pitchFamily="34" charset="-122"/>
                <a:ea typeface="Microsoft YaHei UI" panose="020B0503020204020204" pitchFamily="34" charset="-122"/>
              </a:rPr>
              <a:t>后的模型</a:t>
            </a:r>
            <a:endParaRPr lang="en-US" altLang="ja-JP" dirty="0" smtClean="0">
              <a:latin typeface="Microsoft YaHei UI" panose="020B0503020204020204" pitchFamily="34" charset="-122"/>
              <a:ea typeface="Microsoft YaHei UI" panose="020B0503020204020204" pitchFamily="34" charset="-122"/>
            </a:endParaRPr>
          </a:p>
          <a:p>
            <a:pPr lvl="2"/>
            <a:r>
              <a:rPr lang="zh-CN" altLang="en-US" dirty="0" smtClean="0">
                <a:latin typeface="Microsoft YaHei UI" panose="020B0503020204020204" pitchFamily="34" charset="-122"/>
                <a:ea typeface="Microsoft YaHei UI" panose="020B0503020204020204" pitchFamily="34" charset="-122"/>
              </a:rPr>
              <a:t>内存的</a:t>
            </a:r>
            <a:r>
              <a:rPr lang="ja-JP" altLang="en-US" dirty="0" smtClean="0">
                <a:latin typeface="Microsoft YaHei UI" panose="020B0503020204020204" pitchFamily="34" charset="-122"/>
                <a:ea typeface="Microsoft YaHei UI" panose="020B0503020204020204" pitchFamily="34" charset="-122"/>
              </a:rPr>
              <a:t>使用量増加</a:t>
            </a:r>
            <a:endParaRPr lang="en-US" altLang="ja-JP" dirty="0" smtClean="0">
              <a:latin typeface="Microsoft YaHei UI" panose="020B0503020204020204" pitchFamily="34" charset="-122"/>
              <a:ea typeface="Microsoft YaHei UI" panose="020B0503020204020204" pitchFamily="34" charset="-122"/>
            </a:endParaRPr>
          </a:p>
          <a:p>
            <a:pPr lvl="1"/>
            <a:r>
              <a:rPr lang="zh-CN" altLang="en-US" dirty="0" smtClean="0">
                <a:latin typeface="Microsoft YaHei UI" panose="020B0503020204020204" pitchFamily="34" charset="-122"/>
                <a:ea typeface="Microsoft YaHei UI" panose="020B0503020204020204" pitchFamily="34" charset="-122"/>
              </a:rPr>
              <a:t>软件的对应</a:t>
            </a:r>
            <a:endParaRPr lang="en-US" altLang="ja-JP" dirty="0" smtClean="0">
              <a:latin typeface="Microsoft YaHei UI" panose="020B0503020204020204" pitchFamily="34" charset="-122"/>
              <a:ea typeface="Microsoft YaHei UI" panose="020B0503020204020204" pitchFamily="34" charset="-122"/>
            </a:endParaRPr>
          </a:p>
          <a:p>
            <a:pPr lvl="2"/>
            <a:r>
              <a:rPr lang="zh-CN" altLang="en-US" dirty="0" smtClean="0">
                <a:latin typeface="Microsoft YaHei UI" panose="020B0503020204020204" pitchFamily="34" charset="-122"/>
                <a:ea typeface="Microsoft YaHei UI" panose="020B0503020204020204" pitchFamily="34" charset="-122"/>
              </a:rPr>
              <a:t>实现复杂</a:t>
            </a:r>
            <a:endParaRPr lang="en-US" altLang="ja-JP" dirty="0" smtClean="0">
              <a:latin typeface="Microsoft YaHei UI" panose="020B0503020204020204" pitchFamily="34" charset="-122"/>
              <a:ea typeface="Microsoft YaHei UI" panose="020B0503020204020204" pitchFamily="34" charset="-122"/>
            </a:endParaRPr>
          </a:p>
          <a:p>
            <a:r>
              <a:rPr lang="en-US" altLang="ja-JP" dirty="0" smtClean="0">
                <a:latin typeface="Microsoft YaHei UI" panose="020B0503020204020204" pitchFamily="34" charset="-122"/>
                <a:ea typeface="Microsoft YaHei UI" panose="020B0503020204020204" pitchFamily="34" charset="-122"/>
              </a:rPr>
              <a:t>Ray Bundle Tracing</a:t>
            </a:r>
            <a:r>
              <a:rPr lang="ja-JP" altLang="en-US" dirty="0" smtClean="0">
                <a:latin typeface="Microsoft YaHei UI" panose="020B0503020204020204" pitchFamily="34" charset="-122"/>
                <a:ea typeface="Microsoft YaHei UI" panose="020B0503020204020204" pitchFamily="34" charset="-122"/>
              </a:rPr>
              <a:t> 自然</a:t>
            </a:r>
            <a:r>
              <a:rPr lang="zh-CN" altLang="en-US" dirty="0" smtClean="0">
                <a:latin typeface="Microsoft YaHei UI" panose="020B0503020204020204" pitchFamily="34" charset="-122"/>
                <a:ea typeface="Microsoft YaHei UI" panose="020B0503020204020204" pitchFamily="34" charset="-122"/>
              </a:rPr>
              <a:t>的可能</a:t>
            </a:r>
            <a:endParaRPr lang="en-US" altLang="ja-JP" dirty="0" smtClean="0">
              <a:latin typeface="Microsoft YaHei UI" panose="020B0503020204020204" pitchFamily="34" charset="-122"/>
              <a:ea typeface="Microsoft YaHei UI" panose="020B0503020204020204" pitchFamily="34" charset="-122"/>
            </a:endParaRPr>
          </a:p>
          <a:p>
            <a:pPr lvl="1"/>
            <a:r>
              <a:rPr lang="zh-CN" altLang="en-US" dirty="0" smtClean="0">
                <a:latin typeface="Microsoft YaHei UI" panose="020B0503020204020204" pitchFamily="34" charset="-122"/>
                <a:ea typeface="Microsoft YaHei UI" panose="020B0503020204020204" pitchFamily="34" charset="-122"/>
              </a:rPr>
              <a:t>硬件</a:t>
            </a:r>
            <a:r>
              <a:rPr lang="en-US" altLang="zh-CN" dirty="0">
                <a:latin typeface="Microsoft YaHei UI" panose="020B0503020204020204" pitchFamily="34" charset="-122"/>
                <a:ea typeface="Microsoft YaHei UI" panose="020B0503020204020204" pitchFamily="34" charset="-122"/>
              </a:rPr>
              <a:t>Tessellation</a:t>
            </a:r>
            <a:endParaRPr lang="en-US" altLang="ja-JP" dirty="0" smtClean="0">
              <a:latin typeface="Microsoft YaHei UI" panose="020B0503020204020204" pitchFamily="34" charset="-122"/>
              <a:ea typeface="Microsoft YaHei UI" panose="020B0503020204020204" pitchFamily="34" charset="-122"/>
            </a:endParaRPr>
          </a:p>
          <a:p>
            <a:pPr lvl="1"/>
            <a:r>
              <a:rPr lang="en-US" altLang="zh-CN" dirty="0" smtClean="0">
                <a:latin typeface="Microsoft YaHei UI" panose="020B0503020204020204" pitchFamily="34" charset="-122"/>
                <a:ea typeface="Microsoft YaHei UI" panose="020B0503020204020204" pitchFamily="34" charset="-122"/>
              </a:rPr>
              <a:t>Runtime</a:t>
            </a:r>
            <a:r>
              <a:rPr lang="zh-CN" altLang="en-US" dirty="0" smtClean="0">
                <a:latin typeface="Microsoft YaHei UI" panose="020B0503020204020204" pitchFamily="34" charset="-122"/>
                <a:ea typeface="Microsoft YaHei UI" panose="020B0503020204020204" pitchFamily="34" charset="-122"/>
              </a:rPr>
              <a:t>和</a:t>
            </a:r>
            <a:r>
              <a:rPr lang="en-US" altLang="zh-CN" dirty="0" smtClean="0">
                <a:latin typeface="Microsoft YaHei UI" panose="020B0503020204020204" pitchFamily="34" charset="-122"/>
                <a:ea typeface="Microsoft YaHei UI" panose="020B0503020204020204" pitchFamily="34" charset="-122"/>
              </a:rPr>
              <a:t>Bake</a:t>
            </a:r>
            <a:r>
              <a:rPr lang="zh-CN" altLang="en-US" dirty="0" smtClean="0">
                <a:latin typeface="Microsoft YaHei UI" panose="020B0503020204020204" pitchFamily="34" charset="-122"/>
                <a:ea typeface="Microsoft YaHei UI" panose="020B0503020204020204" pitchFamily="34" charset="-122"/>
              </a:rPr>
              <a:t>是一样的</a:t>
            </a:r>
            <a:r>
              <a:rPr lang="en-US" altLang="zh-CN" dirty="0" smtClean="0">
                <a:latin typeface="Microsoft YaHei UI" panose="020B0503020204020204" pitchFamily="34" charset="-122"/>
                <a:ea typeface="Microsoft YaHei UI" panose="020B0503020204020204" pitchFamily="34" charset="-122"/>
              </a:rPr>
              <a:t>Tessellation</a:t>
            </a:r>
            <a:r>
              <a:rPr lang="zh-CN" altLang="en-US" dirty="0" smtClean="0">
                <a:latin typeface="Microsoft YaHei UI" panose="020B0503020204020204" pitchFamily="34" charset="-122"/>
                <a:ea typeface="Microsoft YaHei UI" panose="020B0503020204020204" pitchFamily="34" charset="-122"/>
              </a:rPr>
              <a:t>处理</a:t>
            </a:r>
            <a:endParaRPr lang="en-US" altLang="ja-JP" dirty="0" smtClean="0">
              <a:latin typeface="Microsoft YaHei UI" panose="020B0503020204020204" pitchFamily="34" charset="-122"/>
              <a:ea typeface="Microsoft YaHei UI" panose="020B0503020204020204" pitchFamily="34" charset="-122"/>
            </a:endParaRPr>
          </a:p>
          <a:p>
            <a:pPr lvl="1"/>
            <a:r>
              <a:rPr lang="zh-CN" altLang="en-US" dirty="0" smtClean="0">
                <a:latin typeface="Microsoft YaHei UI" panose="020B0503020204020204" pitchFamily="34" charset="-122"/>
                <a:ea typeface="Microsoft YaHei UI" panose="020B0503020204020204" pitchFamily="34" charset="-122"/>
              </a:rPr>
              <a:t>节省内存</a:t>
            </a:r>
            <a:endParaRPr lang="en-US" altLang="ja-JP" dirty="0" smtClean="0">
              <a:latin typeface="Microsoft YaHei UI" panose="020B0503020204020204" pitchFamily="34" charset="-122"/>
              <a:ea typeface="Microsoft YaHei UI" panose="020B0503020204020204" pitchFamily="34" charset="-122"/>
            </a:endParaRPr>
          </a:p>
          <a:p>
            <a:endParaRPr lang="en-US" altLang="ja-JP" dirty="0" smtClean="0">
              <a:latin typeface="Microsoft YaHei UI" panose="020B0503020204020204" pitchFamily="34" charset="-122"/>
              <a:ea typeface="Microsoft YaHei UI" panose="020B0503020204020204" pitchFamily="34" charset="-122"/>
            </a:endParaRPr>
          </a:p>
          <a:p>
            <a:pPr lvl="2"/>
            <a:endParaRPr lang="en-US" altLang="ja-JP" dirty="0" smtClean="0">
              <a:latin typeface="Microsoft YaHei UI" panose="020B0503020204020204" pitchFamily="34" charset="-122"/>
              <a:ea typeface="Microsoft YaHei UI" panose="020B0503020204020204" pitchFamily="34" charset="-122"/>
            </a:endParaRPr>
          </a:p>
          <a:p>
            <a:pPr lvl="1"/>
            <a:endParaRPr kumimoji="1" lang="en-US" altLang="ja-JP" dirty="0" smtClean="0">
              <a:latin typeface="Microsoft YaHei UI" panose="020B0503020204020204" pitchFamily="34" charset="-122"/>
              <a:ea typeface="Microsoft YaHei UI" panose="020B0503020204020204" pitchFamily="34" charset="-122"/>
            </a:endParaRPr>
          </a:p>
          <a:p>
            <a:endParaRPr kumimoji="1" lang="ja-JP" altLang="en-US" dirty="0">
              <a:latin typeface="Microsoft YaHei UI" panose="020B0503020204020204" pitchFamily="34" charset="-122"/>
              <a:ea typeface="Microsoft YaHei UI" panose="020B0503020204020204" pitchFamily="34" charset="-122"/>
            </a:endParaRPr>
          </a:p>
        </p:txBody>
      </p:sp>
      <p:sp>
        <p:nvSpPr>
          <p:cNvPr id="5" name="スライド番号プレースホルダ 4"/>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39</a:t>
            </a:fld>
            <a:endParaRPr lang="ja-JP" altLang="en-US">
              <a:latin typeface="Microsoft YaHei UI" panose="020B0503020204020204" pitchFamily="34" charset="-122"/>
              <a:ea typeface="Microsoft YaHei UI" panose="020B0503020204020204" pitchFamily="34" charset="-122"/>
            </a:endParaRPr>
          </a:p>
        </p:txBody>
      </p:sp>
      <p:sp>
        <p:nvSpPr>
          <p:cNvPr id="6" name="フッター プレースホルダ 5"/>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静态</a:t>
            </a:r>
            <a:r>
              <a:rPr kumimoji="1" lang="en-US" altLang="ja-JP" dirty="0" smtClean="0">
                <a:latin typeface="Microsoft YaHei UI" panose="020B0503020204020204" pitchFamily="34" charset="-122"/>
                <a:ea typeface="Microsoft YaHei UI" panose="020B0503020204020204" pitchFamily="34" charset="-122"/>
              </a:rPr>
              <a:t>GI</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室外</a:t>
            </a:r>
            <a:r>
              <a:rPr kumimoji="1" lang="ja-JP" altLang="en-US" dirty="0" smtClean="0">
                <a:latin typeface="Microsoft YaHei UI" panose="020B0503020204020204" pitchFamily="34" charset="-122"/>
                <a:ea typeface="Microsoft YaHei UI" panose="020B0503020204020204" pitchFamily="34" charset="-122"/>
              </a:rPr>
              <a:t> </a:t>
            </a:r>
            <a:r>
              <a:rPr kumimoji="1" lang="en-US" altLang="ja-JP" dirty="0" smtClean="0">
                <a:latin typeface="Microsoft YaHei UI" panose="020B0503020204020204" pitchFamily="34" charset="-122"/>
                <a:ea typeface="Microsoft YaHei UI" panose="020B0503020204020204" pitchFamily="34" charset="-122"/>
              </a:rPr>
              <a:t>/</a:t>
            </a:r>
            <a:r>
              <a:rPr kumimoji="1" lang="ja-JP" altLang="en-US" dirty="0" smtClean="0">
                <a:latin typeface="Microsoft YaHei UI" panose="020B0503020204020204" pitchFamily="34" charset="-122"/>
                <a:ea typeface="Microsoft YaHei UI" panose="020B0503020204020204" pitchFamily="34" charset="-122"/>
              </a:rPr>
              <a:t> </a:t>
            </a:r>
            <a:r>
              <a:rPr kumimoji="1" lang="zh-CN" altLang="en-US" dirty="0" smtClean="0">
                <a:latin typeface="Microsoft YaHei UI" panose="020B0503020204020204" pitchFamily="34" charset="-122"/>
                <a:ea typeface="Microsoft YaHei UI" panose="020B0503020204020204" pitchFamily="34" charset="-122"/>
              </a:rPr>
              <a:t>太阳光</a:t>
            </a:r>
            <a:endParaRPr kumimoji="1" lang="ja-JP" altLang="en-US" dirty="0">
              <a:latin typeface="Microsoft YaHei UI" panose="020B0503020204020204" pitchFamily="34" charset="-122"/>
              <a:ea typeface="Microsoft YaHei UI" panose="020B0503020204020204" pitchFamily="34" charset="-122"/>
            </a:endParaRPr>
          </a:p>
        </p:txBody>
      </p:sp>
      <p:pic>
        <p:nvPicPr>
          <p:cNvPr id="4" name="図 3" descr="image_032.jpg"/>
          <p:cNvPicPr>
            <a:picLocks noChangeAspect="1"/>
          </p:cNvPicPr>
          <p:nvPr/>
        </p:nvPicPr>
        <p:blipFill>
          <a:blip r:embed="rId3" cstate="print"/>
          <a:stretch>
            <a:fillRect/>
          </a:stretch>
        </p:blipFill>
        <p:spPr>
          <a:xfrm>
            <a:off x="1002412" y="2051710"/>
            <a:ext cx="7035114" cy="360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図 4" descr="image_033.jpg"/>
          <p:cNvPicPr>
            <a:picLocks noChangeAspect="1"/>
          </p:cNvPicPr>
          <p:nvPr/>
        </p:nvPicPr>
        <p:blipFill>
          <a:blip r:embed="rId4" cstate="print"/>
          <a:stretch>
            <a:fillRect/>
          </a:stretch>
        </p:blipFill>
        <p:spPr>
          <a:xfrm>
            <a:off x="1002412" y="2051710"/>
            <a:ext cx="7035116" cy="360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スライド番号プレースホルダ 5"/>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4</a:t>
            </a:fld>
            <a:endParaRPr lang="ja-JP" altLang="en-US">
              <a:latin typeface="Microsoft YaHei UI" panose="020B0503020204020204" pitchFamily="34" charset="-122"/>
              <a:ea typeface="Microsoft YaHei UI" panose="020B0503020204020204" pitchFamily="34" charset="-122"/>
            </a:endParaRPr>
          </a:p>
        </p:txBody>
      </p:sp>
      <p:sp>
        <p:nvSpPr>
          <p:cNvPr id="7" name="フッター プレースホルダ 6"/>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
        <p:nvSpPr>
          <p:cNvPr id="9" name="角丸四角形 8"/>
          <p:cNvSpPr/>
          <p:nvPr/>
        </p:nvSpPr>
        <p:spPr>
          <a:xfrm>
            <a:off x="4378037" y="1376218"/>
            <a:ext cx="1524000" cy="397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latin typeface="Microsoft YaHei UI" panose="020B0503020204020204" pitchFamily="34" charset="-122"/>
                <a:ea typeface="Microsoft YaHei UI" panose="020B0503020204020204" pitchFamily="34" charset="-122"/>
              </a:rPr>
              <a:t>Diffuse</a:t>
            </a:r>
            <a:endParaRPr kumimoji="1" lang="ja-JP" altLang="en-US" dirty="0">
              <a:latin typeface="Microsoft YaHei UI" panose="020B0503020204020204" pitchFamily="34" charset="-122"/>
              <a:ea typeface="Microsoft YaHei UI" panose="020B0503020204020204" pitchFamily="34" charset="-122"/>
            </a:endParaRPr>
          </a:p>
        </p:txBody>
      </p:sp>
      <p:sp>
        <p:nvSpPr>
          <p:cNvPr id="10" name="角丸四角形 9"/>
          <p:cNvSpPr/>
          <p:nvPr/>
        </p:nvSpPr>
        <p:spPr>
          <a:xfrm>
            <a:off x="5989783" y="1371600"/>
            <a:ext cx="1524000" cy="3971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ja-JP" dirty="0" smtClean="0">
                <a:latin typeface="Microsoft YaHei UI" panose="020B0503020204020204" pitchFamily="34" charset="-122"/>
                <a:ea typeface="Microsoft YaHei UI" panose="020B0503020204020204" pitchFamily="34" charset="-122"/>
              </a:rPr>
              <a:t>Light Map</a:t>
            </a:r>
            <a:endParaRPr kumimoji="1"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zh-CN" dirty="0" smtClean="0">
                <a:latin typeface="Microsoft YaHei UI" panose="020B0503020204020204" pitchFamily="34" charset="-122"/>
                <a:ea typeface="Microsoft YaHei UI" panose="020B0503020204020204" pitchFamily="34" charset="-122"/>
              </a:rPr>
              <a:t>Lambert</a:t>
            </a:r>
            <a:r>
              <a:rPr lang="ja-JP" altLang="en-US" dirty="0" smtClean="0">
                <a:latin typeface="Microsoft YaHei UI" panose="020B0503020204020204" pitchFamily="34" charset="-122"/>
                <a:ea typeface="Microsoft YaHei UI" panose="020B0503020204020204" pitchFamily="34" charset="-122"/>
              </a:rPr>
              <a:t>以外</a:t>
            </a:r>
            <a:r>
              <a:rPr lang="zh-CN" altLang="en-US" dirty="0" smtClean="0">
                <a:latin typeface="Microsoft YaHei UI" panose="020B0503020204020204" pitchFamily="34" charset="-122"/>
                <a:ea typeface="Microsoft YaHei UI" panose="020B0503020204020204" pitchFamily="34" charset="-122"/>
              </a:rPr>
              <a:t>的</a:t>
            </a:r>
            <a:r>
              <a:rPr kumimoji="1" lang="ja-JP" altLang="en-US" dirty="0" smtClean="0">
                <a:latin typeface="Microsoft YaHei UI" panose="020B0503020204020204" pitchFamily="34" charset="-122"/>
                <a:ea typeface="Microsoft YaHei UI" panose="020B0503020204020204" pitchFamily="34" charset="-122"/>
              </a:rPr>
              <a:t>相互反射</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lang="zh-CN" altLang="en-US" dirty="0" smtClean="0">
                <a:latin typeface="Microsoft YaHei UI" panose="020B0503020204020204" pitchFamily="34" charset="-122"/>
                <a:ea typeface="Microsoft YaHei UI" panose="020B0503020204020204" pitchFamily="34" charset="-122"/>
              </a:rPr>
              <a:t>把</a:t>
            </a:r>
            <a:r>
              <a:rPr lang="en-US" altLang="ja-JP" dirty="0" smtClean="0">
                <a:latin typeface="Microsoft YaHei UI" panose="020B0503020204020204" pitchFamily="34" charset="-122"/>
                <a:ea typeface="Microsoft YaHei UI" panose="020B0503020204020204" pitchFamily="34" charset="-122"/>
              </a:rPr>
              <a:t>1</a:t>
            </a:r>
            <a:r>
              <a:rPr lang="zh-CN" altLang="en-US" dirty="0" smtClean="0">
                <a:latin typeface="Microsoft YaHei UI" panose="020B0503020204020204" pitchFamily="34" charset="-122"/>
                <a:ea typeface="Microsoft YaHei UI" panose="020B0503020204020204" pitchFamily="34" charset="-122"/>
              </a:rPr>
              <a:t>次</a:t>
            </a:r>
            <a:r>
              <a:rPr lang="en-US" altLang="zh-CN" dirty="0" smtClean="0">
                <a:latin typeface="Microsoft YaHei UI" panose="020B0503020204020204" pitchFamily="34" charset="-122"/>
                <a:ea typeface="Microsoft YaHei UI" panose="020B0503020204020204" pitchFamily="34" charset="-122"/>
              </a:rPr>
              <a:t>Sample</a:t>
            </a:r>
            <a:r>
              <a:rPr lang="zh-CN" altLang="en-US" dirty="0" smtClean="0">
                <a:latin typeface="Microsoft YaHei UI" panose="020B0503020204020204" pitchFamily="34" charset="-122"/>
                <a:ea typeface="Microsoft YaHei UI" panose="020B0503020204020204" pitchFamily="34" charset="-122"/>
              </a:rPr>
              <a:t>的亮度</a:t>
            </a:r>
            <a:r>
              <a:rPr lang="en-US" altLang="zh-CN" dirty="0" smtClean="0">
                <a:latin typeface="Microsoft YaHei UI" panose="020B0503020204020204" pitchFamily="34" charset="-122"/>
                <a:ea typeface="Microsoft YaHei UI" panose="020B0503020204020204" pitchFamily="34" charset="-122"/>
              </a:rPr>
              <a:t>Cache</a:t>
            </a:r>
            <a:r>
              <a:rPr lang="zh-CN" altLang="en-US" dirty="0" smtClean="0">
                <a:latin typeface="Microsoft YaHei UI" panose="020B0503020204020204" pitchFamily="34" charset="-122"/>
                <a:ea typeface="Microsoft YaHei UI" panose="020B0503020204020204" pitchFamily="34" charset="-122"/>
              </a:rPr>
              <a:t>的</a:t>
            </a:r>
            <a:r>
              <a:rPr lang="en-US" altLang="zh-CN" dirty="0" smtClean="0">
                <a:latin typeface="Microsoft YaHei UI" panose="020B0503020204020204" pitchFamily="34" charset="-122"/>
                <a:ea typeface="Microsoft YaHei UI" panose="020B0503020204020204" pitchFamily="34" charset="-122"/>
              </a:rPr>
              <a:t>buffer</a:t>
            </a:r>
            <a:endParaRPr kumimoji="1" lang="en-US" altLang="ja-JP" dirty="0" smtClean="0">
              <a:latin typeface="Microsoft YaHei UI" panose="020B0503020204020204" pitchFamily="34" charset="-122"/>
              <a:ea typeface="Microsoft YaHei UI" panose="020B0503020204020204" pitchFamily="34" charset="-122"/>
            </a:endParaRPr>
          </a:p>
          <a:p>
            <a:pPr lvl="1"/>
            <a:endParaRPr kumimoji="1" lang="en-US" altLang="ja-JP" dirty="0" smtClean="0">
              <a:latin typeface="Microsoft YaHei UI" panose="020B0503020204020204" pitchFamily="34" charset="-122"/>
              <a:ea typeface="Microsoft YaHei UI" panose="020B0503020204020204" pitchFamily="34" charset="-122"/>
            </a:endParaRPr>
          </a:p>
        </p:txBody>
      </p:sp>
      <p:sp>
        <p:nvSpPr>
          <p:cNvPr id="5" name="正方形/長方形 4"/>
          <p:cNvSpPr/>
          <p:nvPr/>
        </p:nvSpPr>
        <p:spPr>
          <a:xfrm>
            <a:off x="1003881" y="4711136"/>
            <a:ext cx="521198" cy="735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6" name="フレーム 5"/>
          <p:cNvSpPr/>
          <p:nvPr/>
        </p:nvSpPr>
        <p:spPr>
          <a:xfrm>
            <a:off x="702118" y="3362396"/>
            <a:ext cx="2000251" cy="2125536"/>
          </a:xfrm>
          <a:prstGeom prst="frame">
            <a:avLst>
              <a:gd name="adj1" fmla="val 23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icrosoft YaHei UI" panose="020B0503020204020204" pitchFamily="34" charset="-122"/>
              <a:ea typeface="Microsoft YaHei UI" panose="020B0503020204020204" pitchFamily="34" charset="-122"/>
            </a:endParaRPr>
          </a:p>
        </p:txBody>
      </p:sp>
      <p:cxnSp>
        <p:nvCxnSpPr>
          <p:cNvPr id="8" name="直線矢印コネクタ 7"/>
          <p:cNvCxnSpPr/>
          <p:nvPr/>
        </p:nvCxnSpPr>
        <p:spPr>
          <a:xfrm rot="16200000" flipH="1">
            <a:off x="1782657" y="3435941"/>
            <a:ext cx="914400" cy="840509"/>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rot="10800000" flipV="1">
            <a:off x="1533276" y="4294922"/>
            <a:ext cx="1117602" cy="63731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オブジェクト 17"/>
          <p:cNvGraphicFramePr>
            <a:graphicFrameLocks noChangeAspect="1"/>
          </p:cNvGraphicFramePr>
          <p:nvPr>
            <p:extLst>
              <p:ext uri="{D42A27DB-BD31-4B8C-83A1-F6EECF244321}">
                <p14:modId xmlns:p14="http://schemas.microsoft.com/office/powerpoint/2010/main" val="957845030"/>
              </p:ext>
            </p:extLst>
          </p:nvPr>
        </p:nvGraphicFramePr>
        <p:xfrm>
          <a:off x="1679326" y="3029247"/>
          <a:ext cx="255588" cy="280988"/>
        </p:xfrm>
        <a:graphic>
          <a:graphicData uri="http://schemas.openxmlformats.org/presentationml/2006/ole">
            <mc:AlternateContent xmlns:mc="http://schemas.openxmlformats.org/markup-compatibility/2006">
              <mc:Choice xmlns:v="urn:schemas-microsoft-com:vml" Requires="v">
                <p:oleObj spid="_x0000_s102876" name="数式" r:id="rId4" imgW="126720" imgH="139680" progId="Equation.3">
                  <p:embed/>
                </p:oleObj>
              </mc:Choice>
              <mc:Fallback>
                <p:oleObj name="数式" r:id="rId4" imgW="126720" imgH="1396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9326" y="3029247"/>
                        <a:ext cx="255588" cy="28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5" name="Object 3"/>
          <p:cNvGraphicFramePr>
            <a:graphicFrameLocks noChangeAspect="1"/>
          </p:cNvGraphicFramePr>
          <p:nvPr>
            <p:extLst>
              <p:ext uri="{D42A27DB-BD31-4B8C-83A1-F6EECF244321}">
                <p14:modId xmlns:p14="http://schemas.microsoft.com/office/powerpoint/2010/main" val="639036204"/>
              </p:ext>
            </p:extLst>
          </p:nvPr>
        </p:nvGraphicFramePr>
        <p:xfrm>
          <a:off x="2741075" y="3949142"/>
          <a:ext cx="280987" cy="331788"/>
        </p:xfrm>
        <a:graphic>
          <a:graphicData uri="http://schemas.openxmlformats.org/presentationml/2006/ole">
            <mc:AlternateContent xmlns:mc="http://schemas.openxmlformats.org/markup-compatibility/2006">
              <mc:Choice xmlns:v="urn:schemas-microsoft-com:vml" Requires="v">
                <p:oleObj spid="_x0000_s102877" name="数式" r:id="rId6" imgW="139680" imgH="164880" progId="Equation.3">
                  <p:embed/>
                </p:oleObj>
              </mc:Choice>
              <mc:Fallback>
                <p:oleObj name="数式" r:id="rId6" imgW="139680" imgH="1648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1075" y="3949142"/>
                        <a:ext cx="280987"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6" name="Object 4"/>
          <p:cNvGraphicFramePr>
            <a:graphicFrameLocks noChangeAspect="1"/>
          </p:cNvGraphicFramePr>
          <p:nvPr>
            <p:extLst>
              <p:ext uri="{D42A27DB-BD31-4B8C-83A1-F6EECF244321}">
                <p14:modId xmlns:p14="http://schemas.microsoft.com/office/powerpoint/2010/main" val="414164543"/>
              </p:ext>
            </p:extLst>
          </p:nvPr>
        </p:nvGraphicFramePr>
        <p:xfrm>
          <a:off x="1501819" y="4979426"/>
          <a:ext cx="255588" cy="255587"/>
        </p:xfrm>
        <a:graphic>
          <a:graphicData uri="http://schemas.openxmlformats.org/presentationml/2006/ole">
            <mc:AlternateContent xmlns:mc="http://schemas.openxmlformats.org/markup-compatibility/2006">
              <mc:Choice xmlns:v="urn:schemas-microsoft-com:vml" Requires="v">
                <p:oleObj spid="_x0000_s102878" name="数式" r:id="rId8" imgW="126720" imgH="126720" progId="Equation.3">
                  <p:embed/>
                </p:oleObj>
              </mc:Choice>
              <mc:Fallback>
                <p:oleObj name="数式" r:id="rId8" imgW="126720" imgH="12672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01819" y="4979426"/>
                        <a:ext cx="255588" cy="255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7" name="Object 5"/>
          <p:cNvGraphicFramePr>
            <a:graphicFrameLocks noChangeAspect="1"/>
          </p:cNvGraphicFramePr>
          <p:nvPr>
            <p:extLst>
              <p:ext uri="{D42A27DB-BD31-4B8C-83A1-F6EECF244321}">
                <p14:modId xmlns:p14="http://schemas.microsoft.com/office/powerpoint/2010/main" val="2744614658"/>
              </p:ext>
            </p:extLst>
          </p:nvPr>
        </p:nvGraphicFramePr>
        <p:xfrm>
          <a:off x="1836049" y="3569294"/>
          <a:ext cx="409575" cy="460375"/>
        </p:xfrm>
        <a:graphic>
          <a:graphicData uri="http://schemas.openxmlformats.org/presentationml/2006/ole">
            <mc:AlternateContent xmlns:mc="http://schemas.openxmlformats.org/markup-compatibility/2006">
              <mc:Choice xmlns:v="urn:schemas-microsoft-com:vml" Requires="v">
                <p:oleObj spid="_x0000_s102879" name="数式" r:id="rId10" imgW="203040" imgH="228600" progId="Equation.3">
                  <p:embed/>
                </p:oleObj>
              </mc:Choice>
              <mc:Fallback>
                <p:oleObj name="数式" r:id="rId10" imgW="203040" imgH="22860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6049" y="3569294"/>
                        <a:ext cx="40957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8" name="Object 6"/>
          <p:cNvGraphicFramePr>
            <a:graphicFrameLocks noChangeAspect="1"/>
          </p:cNvGraphicFramePr>
          <p:nvPr>
            <p:extLst>
              <p:ext uri="{D42A27DB-BD31-4B8C-83A1-F6EECF244321}">
                <p14:modId xmlns:p14="http://schemas.microsoft.com/office/powerpoint/2010/main" val="1600802183"/>
              </p:ext>
            </p:extLst>
          </p:nvPr>
        </p:nvGraphicFramePr>
        <p:xfrm>
          <a:off x="1639781" y="4182501"/>
          <a:ext cx="588963" cy="460375"/>
        </p:xfrm>
        <a:graphic>
          <a:graphicData uri="http://schemas.openxmlformats.org/presentationml/2006/ole">
            <mc:AlternateContent xmlns:mc="http://schemas.openxmlformats.org/markup-compatibility/2006">
              <mc:Choice xmlns:v="urn:schemas-microsoft-com:vml" Requires="v">
                <p:oleObj spid="_x0000_s102880" name="数式" r:id="rId12" imgW="291960" imgH="228600" progId="Equation.3">
                  <p:embed/>
                </p:oleObj>
              </mc:Choice>
              <mc:Fallback>
                <p:oleObj name="数式" r:id="rId12" imgW="291960" imgH="22860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39781" y="4182501"/>
                        <a:ext cx="588963"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表 22"/>
          <p:cNvGraphicFramePr>
            <a:graphicFrameLocks noGrp="1"/>
          </p:cNvGraphicFramePr>
          <p:nvPr>
            <p:extLst>
              <p:ext uri="{D42A27DB-BD31-4B8C-83A1-F6EECF244321}">
                <p14:modId xmlns:p14="http://schemas.microsoft.com/office/powerpoint/2010/main" val="1200515668"/>
              </p:ext>
            </p:extLst>
          </p:nvPr>
        </p:nvGraphicFramePr>
        <p:xfrm>
          <a:off x="3537566" y="3315869"/>
          <a:ext cx="1819565" cy="1828800"/>
        </p:xfrm>
        <a:graphic>
          <a:graphicData uri="http://schemas.openxmlformats.org/drawingml/2006/table">
            <a:tbl>
              <a:tblPr>
                <a:tableStyleId>{5C22544A-7EE6-4342-B048-85BDC9FD1C3A}</a:tableStyleId>
              </a:tblPr>
              <a:tblGrid>
                <a:gridCol w="363913"/>
                <a:gridCol w="363913"/>
                <a:gridCol w="363913"/>
                <a:gridCol w="363913"/>
                <a:gridCol w="363913"/>
              </a:tblGrid>
              <a:tr h="36576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65760">
                <a:tc>
                  <a:txBody>
                    <a:bodyPr/>
                    <a:lstStyle/>
                    <a:p>
                      <a:endParaRPr kumimoji="1" lang="ja-JP" altLang="en-US"/>
                    </a:p>
                  </a:txBody>
                  <a:tcPr/>
                </a:tc>
                <a:tc>
                  <a:txBody>
                    <a:bodyPr/>
                    <a:lstStyle/>
                    <a:p>
                      <a:endParaRPr kumimoji="1" lang="ja-JP" altLang="en-US" dirty="0">
                        <a:solidFill>
                          <a:srgbClr val="FFC000"/>
                        </a:solidFill>
                      </a:endParaRPr>
                    </a:p>
                  </a:txBody>
                  <a:tcPr>
                    <a:solidFill>
                      <a:srgbClr val="FFC000"/>
                    </a:solidFill>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6576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6576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r>
              <a:tr h="36576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r>
            </a:tbl>
          </a:graphicData>
        </a:graphic>
      </p:graphicFrame>
      <p:sp>
        <p:nvSpPr>
          <p:cNvPr id="24" name="テキスト ボックス 23"/>
          <p:cNvSpPr txBox="1"/>
          <p:nvPr/>
        </p:nvSpPr>
        <p:spPr>
          <a:xfrm>
            <a:off x="3639167" y="5255508"/>
            <a:ext cx="1697901" cy="369332"/>
          </a:xfrm>
          <a:prstGeom prst="rect">
            <a:avLst/>
          </a:prstGeom>
          <a:solidFill>
            <a:schemeClr val="tx2">
              <a:lumMod val="20000"/>
              <a:lumOff val="80000"/>
              <a:alpha val="50000"/>
            </a:schemeClr>
          </a:solidFill>
        </p:spPr>
        <p:txBody>
          <a:bodyPr wrap="none" rtlCol="0">
            <a:spAutoFit/>
          </a:bodyPr>
          <a:lstStyle/>
          <a:p>
            <a:r>
              <a:rPr lang="en-US" altLang="ja-JP" dirty="0" smtClean="0">
                <a:latin typeface="Microsoft YaHei UI" panose="020B0503020204020204" pitchFamily="34" charset="-122"/>
                <a:ea typeface="Microsoft YaHei UI" panose="020B0503020204020204" pitchFamily="34" charset="-122"/>
              </a:rPr>
              <a:t>Transfer Atlas</a:t>
            </a:r>
            <a:endParaRPr kumimoji="1" lang="ja-JP" altLang="en-US" dirty="0">
              <a:latin typeface="Microsoft YaHei UI" panose="020B0503020204020204" pitchFamily="34" charset="-122"/>
              <a:ea typeface="Microsoft YaHei UI" panose="020B0503020204020204" pitchFamily="34" charset="-122"/>
            </a:endParaRPr>
          </a:p>
        </p:txBody>
      </p:sp>
      <p:cxnSp>
        <p:nvCxnSpPr>
          <p:cNvPr id="26" name="曲線コネクタ 25"/>
          <p:cNvCxnSpPr/>
          <p:nvPr/>
        </p:nvCxnSpPr>
        <p:spPr>
          <a:xfrm flipV="1">
            <a:off x="2697057" y="3833105"/>
            <a:ext cx="1191491" cy="461818"/>
          </a:xfrm>
          <a:prstGeom prst="curved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graphicFrame>
        <p:nvGraphicFramePr>
          <p:cNvPr id="54279" name="Object 7"/>
          <p:cNvGraphicFramePr>
            <a:graphicFrameLocks noChangeAspect="1"/>
          </p:cNvGraphicFramePr>
          <p:nvPr>
            <p:extLst>
              <p:ext uri="{D42A27DB-BD31-4B8C-83A1-F6EECF244321}">
                <p14:modId xmlns:p14="http://schemas.microsoft.com/office/powerpoint/2010/main" val="2204521116"/>
              </p:ext>
            </p:extLst>
          </p:nvPr>
        </p:nvGraphicFramePr>
        <p:xfrm>
          <a:off x="3479800" y="4200525"/>
          <a:ext cx="3832225" cy="458788"/>
        </p:xfrm>
        <a:graphic>
          <a:graphicData uri="http://schemas.openxmlformats.org/presentationml/2006/ole">
            <mc:AlternateContent xmlns:mc="http://schemas.openxmlformats.org/markup-compatibility/2006">
              <mc:Choice xmlns:v="urn:schemas-microsoft-com:vml" Requires="v">
                <p:oleObj spid="_x0000_s102881" name="数式" r:id="rId14" imgW="1904760" imgH="228600" progId="Equation.3">
                  <p:embed/>
                </p:oleObj>
              </mc:Choice>
              <mc:Fallback>
                <p:oleObj name="数式" r:id="rId14" imgW="1904760" imgH="22860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79800" y="4200525"/>
                        <a:ext cx="3832225" cy="458788"/>
                      </a:xfrm>
                      <a:prstGeom prst="rect">
                        <a:avLst/>
                      </a:prstGeom>
                      <a:solidFill>
                        <a:srgbClr val="FF9900">
                          <a:alpha val="25000"/>
                        </a:srgbClr>
                      </a:solidFill>
                    </p:spPr>
                  </p:pic>
                </p:oleObj>
              </mc:Fallback>
            </mc:AlternateContent>
          </a:graphicData>
        </a:graphic>
      </p:graphicFrame>
      <p:sp>
        <p:nvSpPr>
          <p:cNvPr id="28" name="テキスト ボックス 27"/>
          <p:cNvSpPr txBox="1"/>
          <p:nvPr/>
        </p:nvSpPr>
        <p:spPr>
          <a:xfrm>
            <a:off x="2672200" y="2225964"/>
            <a:ext cx="3385863" cy="923330"/>
          </a:xfrm>
          <a:prstGeom prst="rect">
            <a:avLst/>
          </a:prstGeom>
          <a:solidFill>
            <a:schemeClr val="tx2">
              <a:lumMod val="40000"/>
              <a:lumOff val="60000"/>
              <a:alpha val="30000"/>
            </a:schemeClr>
          </a:solidFill>
        </p:spPr>
        <p:txBody>
          <a:bodyPr wrap="none" rtlCol="0">
            <a:spAutoFit/>
          </a:bodyPr>
          <a:lstStyle/>
          <a:p>
            <a:r>
              <a:rPr kumimoji="1" lang="zh-CN" altLang="en-US" dirty="0" smtClean="0">
                <a:latin typeface="Microsoft YaHei UI" panose="020B0503020204020204" pitchFamily="34" charset="-122"/>
                <a:ea typeface="Microsoft YaHei UI" panose="020B0503020204020204" pitchFamily="34" charset="-122"/>
              </a:rPr>
              <a:t>计算</a:t>
            </a:r>
            <a:r>
              <a:rPr kumimoji="1" lang="en-US" altLang="ja-JP" dirty="0" smtClean="0">
                <a:latin typeface="Microsoft YaHei UI" panose="020B0503020204020204" pitchFamily="34" charset="-122"/>
                <a:ea typeface="Microsoft YaHei UI" panose="020B0503020204020204" pitchFamily="34" charset="-122"/>
              </a:rPr>
              <a:t>k</a:t>
            </a:r>
            <a:r>
              <a:rPr kumimoji="1" lang="zh-CN" altLang="en-US" dirty="0" smtClean="0">
                <a:latin typeface="Microsoft YaHei UI" panose="020B0503020204020204" pitchFamily="34" charset="-122"/>
                <a:ea typeface="Microsoft YaHei UI" panose="020B0503020204020204" pitchFamily="34" charset="-122"/>
              </a:rPr>
              <a:t>的时候</a:t>
            </a:r>
            <a:r>
              <a:rPr kumimoji="1" lang="ja-JP" altLang="en-US" dirty="0" smtClean="0">
                <a:latin typeface="Microsoft YaHei UI" panose="020B0503020204020204" pitchFamily="34" charset="-122"/>
                <a:ea typeface="Microsoft YaHei UI" panose="020B0503020204020204" pitchFamily="34" charset="-122"/>
              </a:rPr>
              <a:t>、</a:t>
            </a:r>
            <a:endParaRPr kumimoji="1" lang="en-US" altLang="ja-JP" dirty="0" smtClean="0">
              <a:latin typeface="Microsoft YaHei UI" panose="020B0503020204020204" pitchFamily="34" charset="-122"/>
              <a:ea typeface="Microsoft YaHei UI" panose="020B0503020204020204" pitchFamily="34" charset="-122"/>
            </a:endParaRPr>
          </a:p>
          <a:p>
            <a:r>
              <a:rPr lang="zh-CN" altLang="en-US" dirty="0" smtClean="0">
                <a:latin typeface="Microsoft YaHei UI" panose="020B0503020204020204" pitchFamily="34" charset="-122"/>
                <a:ea typeface="Microsoft YaHei UI" panose="020B0503020204020204" pitchFamily="34" charset="-122"/>
              </a:rPr>
              <a:t>就要把</a:t>
            </a:r>
            <a:r>
              <a:rPr lang="en-US" altLang="ja-JP" dirty="0" smtClean="0">
                <a:latin typeface="Microsoft YaHei UI" panose="020B0503020204020204" pitchFamily="34" charset="-122"/>
                <a:ea typeface="Microsoft YaHei UI" panose="020B0503020204020204" pitchFamily="34" charset="-122"/>
              </a:rPr>
              <a:t>k+1</a:t>
            </a:r>
            <a:r>
              <a:rPr lang="zh-CN" altLang="en-US" dirty="0" smtClean="0">
                <a:latin typeface="Microsoft YaHei UI" panose="020B0503020204020204" pitchFamily="34" charset="-122"/>
                <a:ea typeface="Microsoft YaHei UI" panose="020B0503020204020204" pitchFamily="34" charset="-122"/>
              </a:rPr>
              <a:t>的</a:t>
            </a:r>
            <a:r>
              <a:rPr lang="ja-JP" altLang="en-US" dirty="0" smtClean="0">
                <a:latin typeface="Microsoft YaHei UI" panose="020B0503020204020204" pitchFamily="34" charset="-122"/>
                <a:ea typeface="Microsoft YaHei UI" panose="020B0503020204020204" pitchFamily="34" charset="-122"/>
              </a:rPr>
              <a:t>方向</a:t>
            </a:r>
            <a:r>
              <a:rPr lang="zh-CN" altLang="en-US" dirty="0" smtClean="0">
                <a:latin typeface="Microsoft YaHei UI" panose="020B0503020204020204" pitchFamily="34" charset="-122"/>
                <a:ea typeface="Microsoft YaHei UI" panose="020B0503020204020204" pitchFamily="34" charset="-122"/>
              </a:rPr>
              <a:t>上的</a:t>
            </a:r>
            <a:r>
              <a:rPr lang="ja-JP" altLang="en-US" dirty="0" smtClean="0">
                <a:latin typeface="Microsoft YaHei UI" panose="020B0503020204020204" pitchFamily="34" charset="-122"/>
                <a:ea typeface="Microsoft YaHei UI" panose="020B0503020204020204" pitchFamily="34" charset="-122"/>
              </a:rPr>
              <a:t>反射</a:t>
            </a:r>
            <a:r>
              <a:rPr lang="zh-CN" altLang="en-US" dirty="0" smtClean="0">
                <a:latin typeface="Microsoft YaHei UI" panose="020B0503020204020204" pitchFamily="34" charset="-122"/>
                <a:ea typeface="Microsoft YaHei UI" panose="020B0503020204020204" pitchFamily="34" charset="-122"/>
              </a:rPr>
              <a:t>亮度</a:t>
            </a:r>
            <a:endParaRPr lang="en-US" altLang="ja-JP" dirty="0" smtClean="0">
              <a:latin typeface="Microsoft YaHei UI" panose="020B0503020204020204" pitchFamily="34" charset="-122"/>
              <a:ea typeface="Microsoft YaHei UI" panose="020B0503020204020204" pitchFamily="34" charset="-122"/>
            </a:endParaRPr>
          </a:p>
          <a:p>
            <a:r>
              <a:rPr kumimoji="1" lang="zh-CN" altLang="en-US" dirty="0" smtClean="0">
                <a:latin typeface="Microsoft YaHei UI" panose="020B0503020204020204" pitchFamily="34" charset="-122"/>
                <a:ea typeface="Microsoft YaHei UI" panose="020B0503020204020204" pitchFamily="34" charset="-122"/>
              </a:rPr>
              <a:t>保存为</a:t>
            </a:r>
            <a:r>
              <a:rPr kumimoji="1" lang="en-US" altLang="zh-CN" dirty="0" smtClean="0">
                <a:latin typeface="Microsoft YaHei UI" panose="020B0503020204020204" pitchFamily="34" charset="-122"/>
                <a:ea typeface="Microsoft YaHei UI" panose="020B0503020204020204" pitchFamily="34" charset="-122"/>
              </a:rPr>
              <a:t>Cache</a:t>
            </a:r>
            <a:endParaRPr kumimoji="1" lang="ja-JP" altLang="en-US" dirty="0">
              <a:latin typeface="Microsoft YaHei UI" panose="020B0503020204020204" pitchFamily="34" charset="-122"/>
              <a:ea typeface="Microsoft YaHei UI" panose="020B0503020204020204" pitchFamily="34" charset="-122"/>
            </a:endParaRPr>
          </a:p>
        </p:txBody>
      </p:sp>
      <p:sp>
        <p:nvSpPr>
          <p:cNvPr id="19" name="スライド番号プレースホルダ 18"/>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40</a:t>
            </a:fld>
            <a:endParaRPr lang="ja-JP" altLang="en-US">
              <a:latin typeface="Microsoft YaHei UI" panose="020B0503020204020204" pitchFamily="34" charset="-122"/>
              <a:ea typeface="Microsoft YaHei UI" panose="020B0503020204020204" pitchFamily="34" charset="-122"/>
            </a:endParaRPr>
          </a:p>
        </p:txBody>
      </p:sp>
      <p:sp>
        <p:nvSpPr>
          <p:cNvPr id="20" name="フッター プレースホルダ 19"/>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
        <p:nvSpPr>
          <p:cNvPr id="21" name="テキスト ボックス 20"/>
          <p:cNvSpPr txBox="1"/>
          <p:nvPr/>
        </p:nvSpPr>
        <p:spPr>
          <a:xfrm>
            <a:off x="6631709" y="5781963"/>
            <a:ext cx="2400016" cy="369332"/>
          </a:xfrm>
          <a:prstGeom prst="rect">
            <a:avLst/>
          </a:prstGeom>
          <a:noFill/>
        </p:spPr>
        <p:txBody>
          <a:bodyPr wrap="none" rtlCol="0">
            <a:spAutoFit/>
          </a:bodyPr>
          <a:lstStyle/>
          <a:p>
            <a:r>
              <a:rPr lang="en-US" altLang="ja-JP" dirty="0" smtClean="0">
                <a:latin typeface="Microsoft YaHei UI" panose="020B0503020204020204" pitchFamily="34" charset="-122"/>
                <a:ea typeface="Microsoft YaHei UI" panose="020B0503020204020204" pitchFamily="34" charset="-122"/>
              </a:rPr>
              <a:t>[Hermes et al. 2010]</a:t>
            </a:r>
            <a:endParaRPr kumimoji="1"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空间很大的场景</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endParaRPr kumimoji="1" lang="ja-JP" altLang="en-US" dirty="0">
              <a:latin typeface="Microsoft YaHei UI" panose="020B0503020204020204" pitchFamily="34" charset="-122"/>
              <a:ea typeface="Microsoft YaHei UI" panose="020B0503020204020204" pitchFamily="34" charset="-122"/>
            </a:endParaRPr>
          </a:p>
        </p:txBody>
      </p:sp>
      <p:pic>
        <p:nvPicPr>
          <p:cNvPr id="55298" name="Picture 2" descr="E:\bunbackup\conference\AMD Fusion Developer Summit2012\seki\presentation\material\1_showcace\jpg\image_032.jpg"/>
          <p:cNvPicPr>
            <a:picLocks noChangeAspect="1" noChangeArrowheads="1"/>
          </p:cNvPicPr>
          <p:nvPr/>
        </p:nvPicPr>
        <p:blipFill>
          <a:blip r:embed="rId3" cstate="print"/>
          <a:srcRect/>
          <a:stretch>
            <a:fillRect/>
          </a:stretch>
        </p:blipFill>
        <p:spPr bwMode="auto">
          <a:xfrm>
            <a:off x="683483" y="1978110"/>
            <a:ext cx="7830583" cy="40070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テキスト ボックス 4"/>
          <p:cNvSpPr txBox="1"/>
          <p:nvPr/>
        </p:nvSpPr>
        <p:spPr>
          <a:xfrm>
            <a:off x="1255336" y="1361325"/>
            <a:ext cx="6174164" cy="461665"/>
          </a:xfrm>
          <a:prstGeom prst="rect">
            <a:avLst/>
          </a:prstGeom>
          <a:solidFill>
            <a:schemeClr val="tx2">
              <a:lumMod val="20000"/>
              <a:lumOff val="80000"/>
            </a:schemeClr>
          </a:solidFill>
        </p:spPr>
        <p:txBody>
          <a:bodyPr wrap="square" rtlCol="0">
            <a:spAutoFit/>
          </a:bodyPr>
          <a:lstStyle/>
          <a:p>
            <a:r>
              <a:rPr lang="en-US" altLang="ja-JP" sz="2400" dirty="0" smtClean="0">
                <a:latin typeface="Microsoft YaHei UI" panose="020B0503020204020204" pitchFamily="34" charset="-122"/>
                <a:ea typeface="Microsoft YaHei UI" panose="020B0503020204020204" pitchFamily="34" charset="-122"/>
              </a:rPr>
              <a:t>Ray</a:t>
            </a:r>
            <a:r>
              <a:rPr lang="ja-JP" altLang="en-US" sz="2400" dirty="0" smtClean="0">
                <a:latin typeface="Microsoft YaHei UI" panose="020B0503020204020204" pitchFamily="34" charset="-122"/>
                <a:ea typeface="Microsoft YaHei UI" panose="020B0503020204020204" pitchFamily="34" charset="-122"/>
              </a:rPr>
              <a:t> </a:t>
            </a:r>
            <a:r>
              <a:rPr lang="en-US" altLang="ja-JP" sz="2400" dirty="0" smtClean="0">
                <a:latin typeface="Microsoft YaHei UI" panose="020B0503020204020204" pitchFamily="34" charset="-122"/>
                <a:ea typeface="Microsoft YaHei UI" panose="020B0503020204020204" pitchFamily="34" charset="-122"/>
              </a:rPr>
              <a:t>Bundle</a:t>
            </a:r>
            <a:r>
              <a:rPr lang="ja-JP" altLang="en-US" sz="2400" dirty="0" smtClean="0">
                <a:latin typeface="Microsoft YaHei UI" panose="020B0503020204020204" pitchFamily="34" charset="-122"/>
                <a:ea typeface="Microsoft YaHei UI" panose="020B0503020204020204" pitchFamily="34" charset="-122"/>
              </a:rPr>
              <a:t> </a:t>
            </a:r>
            <a:r>
              <a:rPr lang="zh-CN" altLang="en-US" sz="2400" dirty="0" smtClean="0">
                <a:latin typeface="Microsoft YaHei UI" panose="020B0503020204020204" pitchFamily="34" charset="-122"/>
                <a:ea typeface="Microsoft YaHei UI" panose="020B0503020204020204" pitchFamily="34" charset="-122"/>
              </a:rPr>
              <a:t>的密度不足</a:t>
            </a:r>
            <a:r>
              <a:rPr lang="ja-JP" altLang="en-US" sz="2400" dirty="0" smtClean="0">
                <a:latin typeface="Microsoft YaHei UI" panose="020B0503020204020204" pitchFamily="34" charset="-122"/>
                <a:ea typeface="Microsoft YaHei UI" panose="020B0503020204020204" pitchFamily="34" charset="-122"/>
              </a:rPr>
              <a:t> → </a:t>
            </a:r>
            <a:r>
              <a:rPr lang="en-US" altLang="zh-CN" sz="2400" dirty="0" smtClean="0">
                <a:latin typeface="Microsoft YaHei UI" panose="020B0503020204020204" pitchFamily="34" charset="-122"/>
                <a:ea typeface="Microsoft YaHei UI" panose="020B0503020204020204" pitchFamily="34" charset="-122"/>
              </a:rPr>
              <a:t>Light Leak</a:t>
            </a:r>
            <a:endParaRPr kumimoji="1" lang="ja-JP" altLang="en-US" sz="2400" dirty="0">
              <a:latin typeface="Microsoft YaHei UI" panose="020B0503020204020204" pitchFamily="34" charset="-122"/>
              <a:ea typeface="Microsoft YaHei UI" panose="020B0503020204020204" pitchFamily="34" charset="-122"/>
            </a:endParaRPr>
          </a:p>
        </p:txBody>
      </p:sp>
      <p:sp>
        <p:nvSpPr>
          <p:cNvPr id="6" name="スライド番号プレースホルダ 5"/>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41</a:t>
            </a:fld>
            <a:endParaRPr lang="ja-JP" altLang="en-US">
              <a:latin typeface="Microsoft YaHei UI" panose="020B0503020204020204" pitchFamily="34" charset="-122"/>
              <a:ea typeface="Microsoft YaHei UI" panose="020B0503020204020204" pitchFamily="34" charset="-122"/>
            </a:endParaRPr>
          </a:p>
        </p:txBody>
      </p:sp>
      <p:sp>
        <p:nvSpPr>
          <p:cNvPr id="7" name="フッター プレースホルダ 6"/>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p>
            <a:r>
              <a:rPr lang="zh-CN" altLang="en-US" dirty="0" smtClean="0">
                <a:latin typeface="Microsoft YaHei UI" panose="020B0503020204020204" pitchFamily="34" charset="-122"/>
                <a:ea typeface="Microsoft YaHei UI" panose="020B0503020204020204" pitchFamily="34" charset="-122"/>
              </a:rPr>
              <a:t>提高</a:t>
            </a:r>
            <a:r>
              <a:rPr lang="en-US" altLang="ja-JP" dirty="0" smtClean="0">
                <a:latin typeface="Microsoft YaHei UI" panose="020B0503020204020204" pitchFamily="34" charset="-122"/>
                <a:ea typeface="Microsoft YaHei UI" panose="020B0503020204020204" pitchFamily="34" charset="-122"/>
              </a:rPr>
              <a:t>Ray Bundle</a:t>
            </a:r>
            <a:r>
              <a:rPr lang="zh-CN" altLang="en-US" dirty="0" smtClean="0">
                <a:latin typeface="Microsoft YaHei UI" panose="020B0503020204020204" pitchFamily="34" charset="-122"/>
                <a:ea typeface="Microsoft YaHei UI" panose="020B0503020204020204" pitchFamily="34" charset="-122"/>
              </a:rPr>
              <a:t>的</a:t>
            </a:r>
            <a:r>
              <a:rPr lang="ja-JP" altLang="en-US" dirty="0" smtClean="0">
                <a:latin typeface="Microsoft YaHei UI" panose="020B0503020204020204" pitchFamily="34" charset="-122"/>
                <a:ea typeface="Microsoft YaHei UI" panose="020B0503020204020204" pitchFamily="34" charset="-122"/>
              </a:rPr>
              <a:t>密度</a:t>
            </a:r>
            <a:endParaRPr lang="en-US" altLang="ja-JP" dirty="0" smtClean="0">
              <a:latin typeface="Microsoft YaHei UI" panose="020B0503020204020204" pitchFamily="34" charset="-122"/>
              <a:ea typeface="Microsoft YaHei UI" panose="020B0503020204020204" pitchFamily="34" charset="-122"/>
            </a:endParaRPr>
          </a:p>
          <a:p>
            <a:pPr lvl="1"/>
            <a:r>
              <a:rPr lang="en-US" altLang="zh-CN" dirty="0" smtClean="0">
                <a:latin typeface="Microsoft YaHei UI" panose="020B0503020204020204" pitchFamily="34" charset="-122"/>
                <a:ea typeface="Microsoft YaHei UI" panose="020B0503020204020204" pitchFamily="34" charset="-122"/>
              </a:rPr>
              <a:t>Tiling</a:t>
            </a:r>
            <a:endParaRPr lang="en-US" altLang="ja-JP" dirty="0" smtClean="0">
              <a:latin typeface="Microsoft YaHei UI" panose="020B0503020204020204" pitchFamily="34" charset="-122"/>
              <a:ea typeface="Microsoft YaHei UI" panose="020B0503020204020204" pitchFamily="34" charset="-122"/>
            </a:endParaRPr>
          </a:p>
          <a:p>
            <a:pPr lvl="2"/>
            <a:r>
              <a:rPr lang="zh-CN" altLang="en-US" dirty="0" smtClean="0">
                <a:latin typeface="Microsoft YaHei UI" panose="020B0503020204020204" pitchFamily="34" charset="-122"/>
                <a:ea typeface="Microsoft YaHei UI" panose="020B0503020204020204" pitchFamily="34" charset="-122"/>
              </a:rPr>
              <a:t>把</a:t>
            </a:r>
            <a:r>
              <a:rPr lang="en-US" altLang="zh-CN" dirty="0" smtClean="0">
                <a:latin typeface="Microsoft YaHei UI" panose="020B0503020204020204" pitchFamily="34" charset="-122"/>
                <a:ea typeface="Microsoft YaHei UI" panose="020B0503020204020204" pitchFamily="34" charset="-122"/>
              </a:rPr>
              <a:t>1</a:t>
            </a:r>
            <a:r>
              <a:rPr lang="zh-CN" altLang="en-US" dirty="0" smtClean="0">
                <a:latin typeface="Microsoft YaHei UI" panose="020B0503020204020204" pitchFamily="34" charset="-122"/>
                <a:ea typeface="Microsoft YaHei UI" panose="020B0503020204020204" pitchFamily="34" charset="-122"/>
              </a:rPr>
              <a:t>个方向的计算分为数次进行</a:t>
            </a:r>
            <a:endParaRPr lang="ja-JP" altLang="en-US" dirty="0" smtClean="0">
              <a:latin typeface="Microsoft YaHei UI" panose="020B0503020204020204" pitchFamily="34" charset="-122"/>
              <a:ea typeface="Microsoft YaHei UI" panose="020B0503020204020204" pitchFamily="34" charset="-122"/>
            </a:endParaRPr>
          </a:p>
          <a:p>
            <a:endParaRPr kumimoji="1" lang="ja-JP" altLang="en-US" dirty="0">
              <a:latin typeface="Microsoft YaHei UI" panose="020B0503020204020204" pitchFamily="34" charset="-122"/>
              <a:ea typeface="Microsoft YaHei UI" panose="020B0503020204020204" pitchFamily="34" charset="-122"/>
            </a:endParaRPr>
          </a:p>
        </p:txBody>
      </p:sp>
      <p:sp>
        <p:nvSpPr>
          <p:cNvPr id="2" name="タイトル 1"/>
          <p:cNvSpPr>
            <a:spLocks noGrp="1"/>
          </p:cNvSpPr>
          <p:nvPr>
            <p:ph type="title"/>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空间很大的场景</a:t>
            </a:r>
            <a:endParaRPr kumimoji="1" lang="ja-JP" altLang="en-US" dirty="0">
              <a:latin typeface="Microsoft YaHei UI" panose="020B0503020204020204" pitchFamily="34" charset="-122"/>
              <a:ea typeface="Microsoft YaHei UI" panose="020B0503020204020204" pitchFamily="34" charset="-122"/>
            </a:endParaRPr>
          </a:p>
        </p:txBody>
      </p:sp>
      <p:sp>
        <p:nvSpPr>
          <p:cNvPr id="4" name="正方形/長方形 3"/>
          <p:cNvSpPr/>
          <p:nvPr/>
        </p:nvSpPr>
        <p:spPr>
          <a:xfrm>
            <a:off x="3196590" y="4435186"/>
            <a:ext cx="288497" cy="1327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5" name="正方形/長方形 4"/>
          <p:cNvSpPr/>
          <p:nvPr/>
        </p:nvSpPr>
        <p:spPr>
          <a:xfrm>
            <a:off x="2195332" y="5006686"/>
            <a:ext cx="521198" cy="735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6" name="フレーム 5"/>
          <p:cNvSpPr/>
          <p:nvPr/>
        </p:nvSpPr>
        <p:spPr>
          <a:xfrm>
            <a:off x="1893569" y="3657946"/>
            <a:ext cx="2000251" cy="2125536"/>
          </a:xfrm>
          <a:prstGeom prst="frame">
            <a:avLst>
              <a:gd name="adj1" fmla="val 23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icrosoft YaHei UI" panose="020B0503020204020204" pitchFamily="34" charset="-122"/>
              <a:ea typeface="Microsoft YaHei UI" panose="020B0503020204020204" pitchFamily="34" charset="-122"/>
            </a:endParaRPr>
          </a:p>
        </p:txBody>
      </p:sp>
      <p:grpSp>
        <p:nvGrpSpPr>
          <p:cNvPr id="26" name="グループ化 25"/>
          <p:cNvGrpSpPr/>
          <p:nvPr/>
        </p:nvGrpSpPr>
        <p:grpSpPr>
          <a:xfrm>
            <a:off x="585965" y="2845155"/>
            <a:ext cx="4273524" cy="3083628"/>
            <a:chOff x="585965" y="2845155"/>
            <a:chExt cx="4273524" cy="3083628"/>
          </a:xfrm>
        </p:grpSpPr>
        <p:cxnSp>
          <p:nvCxnSpPr>
            <p:cNvPr id="8" name="直線コネクタ 7"/>
            <p:cNvCxnSpPr/>
            <p:nvPr/>
          </p:nvCxnSpPr>
          <p:spPr>
            <a:xfrm rot="16200000" flipH="1">
              <a:off x="3080377" y="4029907"/>
              <a:ext cx="2963863" cy="594360"/>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右矢印 8"/>
            <p:cNvSpPr/>
            <p:nvPr/>
          </p:nvSpPr>
          <p:spPr>
            <a:xfrm rot="10026231">
              <a:off x="585965" y="3653064"/>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2" name="右矢印 11"/>
            <p:cNvSpPr/>
            <p:nvPr/>
          </p:nvSpPr>
          <p:spPr>
            <a:xfrm rot="10026231">
              <a:off x="719892" y="4359644"/>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3" name="右矢印 12"/>
            <p:cNvSpPr/>
            <p:nvPr/>
          </p:nvSpPr>
          <p:spPr>
            <a:xfrm rot="10026231">
              <a:off x="1006221" y="5782045"/>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4" name="右矢印 13"/>
            <p:cNvSpPr/>
            <p:nvPr/>
          </p:nvSpPr>
          <p:spPr>
            <a:xfrm rot="10026231">
              <a:off x="872292" y="5093936"/>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grpSp>
      <p:grpSp>
        <p:nvGrpSpPr>
          <p:cNvPr id="31" name="グループ化 30"/>
          <p:cNvGrpSpPr/>
          <p:nvPr/>
        </p:nvGrpSpPr>
        <p:grpSpPr>
          <a:xfrm>
            <a:off x="544405" y="2840540"/>
            <a:ext cx="4018362" cy="1892115"/>
            <a:chOff x="553641" y="2840540"/>
            <a:chExt cx="4018362" cy="1892115"/>
          </a:xfrm>
        </p:grpSpPr>
        <p:grpSp>
          <p:nvGrpSpPr>
            <p:cNvPr id="25" name="グループ化 24"/>
            <p:cNvGrpSpPr/>
            <p:nvPr/>
          </p:nvGrpSpPr>
          <p:grpSpPr>
            <a:xfrm>
              <a:off x="553641" y="3519133"/>
              <a:ext cx="3994955" cy="1213522"/>
              <a:chOff x="553641" y="3519133"/>
              <a:chExt cx="3994955" cy="1213522"/>
            </a:xfrm>
          </p:grpSpPr>
          <p:sp>
            <p:nvSpPr>
              <p:cNvPr id="16" name="右矢印 15"/>
              <p:cNvSpPr/>
              <p:nvPr/>
            </p:nvSpPr>
            <p:spPr>
              <a:xfrm rot="10026231">
                <a:off x="553641" y="3519133"/>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7" name="右矢印 16"/>
              <p:cNvSpPr/>
              <p:nvPr/>
            </p:nvSpPr>
            <p:spPr>
              <a:xfrm rot="10026231">
                <a:off x="632154" y="3874733"/>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8" name="右矢印 17"/>
              <p:cNvSpPr/>
              <p:nvPr/>
            </p:nvSpPr>
            <p:spPr>
              <a:xfrm rot="10026231">
                <a:off x="692194" y="4193381"/>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19" name="右矢印 18"/>
              <p:cNvSpPr/>
              <p:nvPr/>
            </p:nvSpPr>
            <p:spPr>
              <a:xfrm rot="10026231">
                <a:off x="761470" y="4585917"/>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grpSp>
        <p:cxnSp>
          <p:nvCxnSpPr>
            <p:cNvPr id="27" name="直線コネクタ 26"/>
            <p:cNvCxnSpPr/>
            <p:nvPr/>
          </p:nvCxnSpPr>
          <p:spPr>
            <a:xfrm rot="16200000" flipH="1">
              <a:off x="3661363" y="3448927"/>
              <a:ext cx="1519028" cy="302253"/>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グループ化 29"/>
          <p:cNvGrpSpPr/>
          <p:nvPr/>
        </p:nvGrpSpPr>
        <p:grpSpPr>
          <a:xfrm>
            <a:off x="839982" y="4286032"/>
            <a:ext cx="4013731" cy="1850519"/>
            <a:chOff x="839982" y="4286032"/>
            <a:chExt cx="4013731" cy="1850519"/>
          </a:xfrm>
        </p:grpSpPr>
        <p:grpSp>
          <p:nvGrpSpPr>
            <p:cNvPr id="24" name="グループ化 23"/>
            <p:cNvGrpSpPr/>
            <p:nvPr/>
          </p:nvGrpSpPr>
          <p:grpSpPr>
            <a:xfrm>
              <a:off x="839982" y="4895329"/>
              <a:ext cx="4004190" cy="1241222"/>
              <a:chOff x="839982" y="4895329"/>
              <a:chExt cx="4004190" cy="1241222"/>
            </a:xfrm>
          </p:grpSpPr>
          <p:sp>
            <p:nvSpPr>
              <p:cNvPr id="20" name="右矢印 19"/>
              <p:cNvSpPr/>
              <p:nvPr/>
            </p:nvSpPr>
            <p:spPr>
              <a:xfrm rot="10026231">
                <a:off x="839982" y="4895329"/>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1" name="右矢印 20"/>
              <p:cNvSpPr/>
              <p:nvPr/>
            </p:nvSpPr>
            <p:spPr>
              <a:xfrm rot="10026231">
                <a:off x="918494" y="5297101"/>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2" name="右矢印 21"/>
              <p:cNvSpPr/>
              <p:nvPr/>
            </p:nvSpPr>
            <p:spPr>
              <a:xfrm rot="10026231">
                <a:off x="978534" y="5615749"/>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3" name="右矢印 22"/>
              <p:cNvSpPr/>
              <p:nvPr/>
            </p:nvSpPr>
            <p:spPr>
              <a:xfrm rot="10026231">
                <a:off x="1057046" y="5989813"/>
                <a:ext cx="3787126" cy="146738"/>
              </a:xfrm>
              <a:prstGeom prst="rightArrow">
                <a:avLst>
                  <a:gd name="adj1" fmla="val 27984"/>
                  <a:gd name="adj2" fmla="val 5000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grpSp>
        <p:cxnSp>
          <p:nvCxnSpPr>
            <p:cNvPr id="29" name="直線コネクタ 28"/>
            <p:cNvCxnSpPr/>
            <p:nvPr/>
          </p:nvCxnSpPr>
          <p:spPr>
            <a:xfrm rot="16200000" flipH="1">
              <a:off x="3943073" y="4894419"/>
              <a:ext cx="1519028" cy="302253"/>
            </a:xfrm>
            <a:prstGeom prst="line">
              <a:avLst/>
            </a:prstGeom>
            <a:ln w="508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スライド番号プレースホルダ 27"/>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42</a:t>
            </a:fld>
            <a:endParaRPr lang="ja-JP" altLang="en-US">
              <a:latin typeface="Microsoft YaHei UI" panose="020B0503020204020204" pitchFamily="34" charset="-122"/>
              <a:ea typeface="Microsoft YaHei UI" panose="020B0503020204020204" pitchFamily="34" charset="-122"/>
            </a:endParaRPr>
          </a:p>
        </p:txBody>
      </p:sp>
      <p:sp>
        <p:nvSpPr>
          <p:cNvPr id="32" name="フッター プレースホルダ 31"/>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
        <p:nvSpPr>
          <p:cNvPr id="33" name="テキスト ボックス 32"/>
          <p:cNvSpPr txBox="1"/>
          <p:nvPr/>
        </p:nvSpPr>
        <p:spPr>
          <a:xfrm>
            <a:off x="5349240" y="3394710"/>
            <a:ext cx="2343150" cy="461665"/>
          </a:xfrm>
          <a:prstGeom prst="rect">
            <a:avLst/>
          </a:prstGeom>
          <a:solidFill>
            <a:srgbClr val="0070C0">
              <a:alpha val="19000"/>
            </a:srgbClr>
          </a:solidFill>
        </p:spPr>
        <p:txBody>
          <a:bodyPr wrap="square" rtlCol="0">
            <a:spAutoFit/>
          </a:bodyPr>
          <a:lstStyle/>
          <a:p>
            <a:r>
              <a:rPr kumimoji="1" lang="ja-JP" altLang="en-US" sz="2400" dirty="0" smtClean="0">
                <a:latin typeface="Microsoft YaHei UI" panose="020B0503020204020204" pitchFamily="34" charset="-122"/>
                <a:ea typeface="Microsoft YaHei UI" panose="020B0503020204020204" pitchFamily="34" charset="-122"/>
              </a:rPr>
              <a:t>密度</a:t>
            </a:r>
            <a:r>
              <a:rPr kumimoji="1" lang="zh-CN" altLang="en-US" sz="2400" dirty="0" smtClean="0">
                <a:latin typeface="Microsoft YaHei UI" panose="020B0503020204020204" pitchFamily="34" charset="-122"/>
                <a:ea typeface="Microsoft YaHei UI" panose="020B0503020204020204" pitchFamily="34" charset="-122"/>
              </a:rPr>
              <a:t>是无限大</a:t>
            </a:r>
            <a:r>
              <a:rPr kumimoji="1" lang="ja-JP" altLang="en-US" sz="2400" dirty="0" smtClean="0">
                <a:latin typeface="Microsoft YaHei UI" panose="020B0503020204020204" pitchFamily="34" charset="-122"/>
                <a:ea typeface="Microsoft YaHei UI" panose="020B0503020204020204" pitchFamily="34" charset="-122"/>
              </a:rPr>
              <a:t>！</a:t>
            </a:r>
            <a:endParaRPr kumimoji="1" lang="ja-JP" altLang="en-US" sz="2400"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6"/>
                                        </p:tgtEl>
                                        <p:attrNameLst>
                                          <p:attrName>style.visibility</p:attrName>
                                        </p:attrNameLst>
                                      </p:cBhvr>
                                      <p:to>
                                        <p:strVal val="hidden"/>
                                      </p:to>
                                    </p:set>
                                  </p:childTnLst>
                                </p:cTn>
                              </p:par>
                              <p:par>
                                <p:cTn id="12" presetID="22" presetClass="entr" presetSubtype="4" fill="hold" nodeType="with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wipe(down)">
                                      <p:cBhvr>
                                        <p:cTn id="14" dur="5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1"/>
                                        </p:tgtEl>
                                        <p:attrNameLst>
                                          <p:attrName>style.visibility</p:attrName>
                                        </p:attrNameLst>
                                      </p:cBhvr>
                                      <p:to>
                                        <p:strVal val="hidden"/>
                                      </p:to>
                                    </p:set>
                                  </p:childTnLst>
                                </p:cTn>
                              </p:par>
                              <p:par>
                                <p:cTn id="19" presetID="22" presetClass="entr" presetSubtype="4"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数据量大的场景</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a:xfrm>
            <a:off x="457200" y="1257300"/>
            <a:ext cx="8229600" cy="4792663"/>
          </a:xfrm>
        </p:spPr>
        <p:txBody>
          <a:bodyPr/>
          <a:lstStyle/>
          <a:p>
            <a:r>
              <a:rPr lang="zh-CN" altLang="en-US" dirty="0" smtClean="0">
                <a:latin typeface="Microsoft YaHei UI" panose="020B0503020204020204" pitchFamily="34" charset="-122"/>
                <a:ea typeface="Microsoft YaHei UI" panose="020B0503020204020204" pitchFamily="34" charset="-122"/>
              </a:rPr>
              <a:t>数据量是依据</a:t>
            </a:r>
            <a:r>
              <a:rPr lang="en-US" altLang="zh-CN" dirty="0" smtClean="0">
                <a:latin typeface="Microsoft YaHei UI" panose="020B0503020204020204" pitchFamily="34" charset="-122"/>
                <a:ea typeface="Microsoft YaHei UI" panose="020B0503020204020204" pitchFamily="34" charset="-122"/>
              </a:rPr>
              <a:t>Light Map</a:t>
            </a:r>
            <a:r>
              <a:rPr lang="zh-CN" altLang="en-US" dirty="0" smtClean="0">
                <a:latin typeface="Microsoft YaHei UI" panose="020B0503020204020204" pitchFamily="34" charset="-122"/>
                <a:ea typeface="Microsoft YaHei UI" panose="020B0503020204020204" pitchFamily="34" charset="-122"/>
              </a:rPr>
              <a:t>的尺寸</a:t>
            </a:r>
            <a:endParaRPr lang="en-US" altLang="ja-JP" dirty="0" smtClean="0">
              <a:latin typeface="Microsoft YaHei UI" panose="020B0503020204020204" pitchFamily="34" charset="-122"/>
              <a:ea typeface="Microsoft YaHei UI" panose="020B0503020204020204" pitchFamily="34" charset="-122"/>
            </a:endParaRPr>
          </a:p>
          <a:p>
            <a:r>
              <a:rPr kumimoji="1" lang="zh-CN" altLang="en-US" dirty="0" smtClean="0">
                <a:latin typeface="Microsoft YaHei UI" panose="020B0503020204020204" pitchFamily="34" charset="-122"/>
                <a:ea typeface="Microsoft YaHei UI" panose="020B0503020204020204" pitchFamily="34" charset="-122"/>
              </a:rPr>
              <a:t>全部必须在</a:t>
            </a:r>
            <a:r>
              <a:rPr kumimoji="1" lang="en-US" altLang="ja-JP" dirty="0" smtClean="0">
                <a:latin typeface="Microsoft YaHei UI" panose="020B0503020204020204" pitchFamily="34" charset="-122"/>
                <a:ea typeface="Microsoft YaHei UI" panose="020B0503020204020204" pitchFamily="34" charset="-122"/>
              </a:rPr>
              <a:t>VRAM</a:t>
            </a:r>
            <a:r>
              <a:rPr kumimoji="1" lang="zh-CN" altLang="en-US" dirty="0" smtClean="0">
                <a:latin typeface="Microsoft YaHei UI" panose="020B0503020204020204" pitchFamily="34" charset="-122"/>
                <a:ea typeface="Microsoft YaHei UI" panose="020B0503020204020204" pitchFamily="34" charset="-122"/>
              </a:rPr>
              <a:t>上</a:t>
            </a:r>
            <a:endParaRPr kumimoji="1" lang="en-US" altLang="ja-JP" dirty="0" smtClean="0">
              <a:latin typeface="Microsoft YaHei UI" panose="020B0503020204020204" pitchFamily="34" charset="-122"/>
              <a:ea typeface="Microsoft YaHei UI" panose="020B0503020204020204" pitchFamily="34" charset="-122"/>
            </a:endParaRPr>
          </a:p>
          <a:p>
            <a:pPr lvl="1"/>
            <a:r>
              <a:rPr lang="zh-CN" altLang="en-US" dirty="0" smtClean="0">
                <a:latin typeface="Microsoft YaHei UI" panose="020B0503020204020204" pitchFamily="34" charset="-122"/>
                <a:ea typeface="Microsoft YaHei UI" panose="020B0503020204020204" pitchFamily="34" charset="-122"/>
              </a:rPr>
              <a:t>太大了无法装下</a:t>
            </a:r>
            <a:r>
              <a:rPr lang="ja-JP" altLang="en-US" dirty="0" smtClean="0">
                <a:latin typeface="Microsoft YaHei UI" panose="020B0503020204020204" pitchFamily="34" charset="-122"/>
                <a:ea typeface="Microsoft YaHei UI" panose="020B0503020204020204" pitchFamily="34" charset="-122"/>
              </a:rPr>
              <a:t>！</a:t>
            </a:r>
            <a:endParaRPr kumimoji="1" lang="en-US" altLang="ja-JP" dirty="0" smtClean="0">
              <a:latin typeface="Microsoft YaHei UI" panose="020B0503020204020204" pitchFamily="34" charset="-122"/>
              <a:ea typeface="Microsoft YaHei UI" panose="020B0503020204020204" pitchFamily="34" charset="-122"/>
            </a:endParaRPr>
          </a:p>
          <a:p>
            <a:pPr lvl="1"/>
            <a:endParaRPr kumimoji="1" lang="en-US" altLang="ja-JP" dirty="0" smtClean="0">
              <a:latin typeface="Microsoft YaHei UI" panose="020B0503020204020204" pitchFamily="34" charset="-122"/>
              <a:ea typeface="Microsoft YaHei UI" panose="020B0503020204020204" pitchFamily="34" charset="-122"/>
            </a:endParaRPr>
          </a:p>
        </p:txBody>
      </p:sp>
      <p:sp>
        <p:nvSpPr>
          <p:cNvPr id="4" name="スライド番号プレースホルダ 3"/>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43</a:t>
            </a:fld>
            <a:endParaRPr lang="ja-JP" altLang="en-US">
              <a:latin typeface="Microsoft YaHei UI" panose="020B0503020204020204" pitchFamily="34" charset="-122"/>
              <a:ea typeface="Microsoft YaHei UI" panose="020B0503020204020204" pitchFamily="34" charset="-122"/>
            </a:endParaRPr>
          </a:p>
        </p:txBody>
      </p:sp>
      <p:sp>
        <p:nvSpPr>
          <p:cNvPr id="5" name="フッター プレースホルダ 4"/>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pic>
        <p:nvPicPr>
          <p:cNvPr id="6" name="Picture 2" descr="E:\bunbackup\conference\AMD Fusion Developer Summit2012\seki\presentation\material\1_showcace\jpg\image_032.jpg"/>
          <p:cNvPicPr>
            <a:picLocks noChangeAspect="1" noChangeArrowheads="1"/>
          </p:cNvPicPr>
          <p:nvPr/>
        </p:nvPicPr>
        <p:blipFill>
          <a:blip r:embed="rId3" cstate="print"/>
          <a:srcRect/>
          <a:stretch>
            <a:fillRect/>
          </a:stretch>
        </p:blipFill>
        <p:spPr bwMode="auto">
          <a:xfrm>
            <a:off x="3171355" y="3251199"/>
            <a:ext cx="5342711" cy="27339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分割</a:t>
            </a:r>
            <a:r>
              <a:rPr lang="en-US" altLang="zh-CN" dirty="0" smtClean="0">
                <a:latin typeface="Microsoft YaHei UI" panose="020B0503020204020204" pitchFamily="34" charset="-122"/>
                <a:ea typeface="Microsoft YaHei UI" panose="020B0503020204020204" pitchFamily="34" charset="-122"/>
              </a:rPr>
              <a:t>Bake</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分割场景</a:t>
            </a:r>
            <a:r>
              <a:rPr lang="en-US" altLang="ja-JP" dirty="0" smtClean="0">
                <a:latin typeface="Microsoft YaHei UI" panose="020B0503020204020204" pitchFamily="34" charset="-122"/>
                <a:ea typeface="Microsoft YaHei UI" panose="020B0503020204020204" pitchFamily="34" charset="-122"/>
              </a:rPr>
              <a:t>LOD</a:t>
            </a:r>
          </a:p>
          <a:p>
            <a:pPr lvl="1"/>
            <a:r>
              <a:rPr kumimoji="1" lang="en-US" altLang="ja-JP" dirty="0" smtClean="0">
                <a:latin typeface="Microsoft YaHei UI" panose="020B0503020204020204" pitchFamily="34" charset="-122"/>
                <a:ea typeface="Microsoft YaHei UI" panose="020B0503020204020204" pitchFamily="34" charset="-122"/>
              </a:rPr>
              <a:t>Ray</a:t>
            </a:r>
            <a:r>
              <a:rPr kumimoji="1" lang="ja-JP" altLang="en-US" dirty="0" smtClean="0">
                <a:latin typeface="Microsoft YaHei UI" panose="020B0503020204020204" pitchFamily="34" charset="-122"/>
                <a:ea typeface="Microsoft YaHei UI" panose="020B0503020204020204" pitchFamily="34" charset="-122"/>
              </a:rPr>
              <a:t> </a:t>
            </a:r>
            <a:r>
              <a:rPr kumimoji="1" lang="en-US" altLang="ja-JP" dirty="0" smtClean="0">
                <a:latin typeface="Microsoft YaHei UI" panose="020B0503020204020204" pitchFamily="34" charset="-122"/>
                <a:ea typeface="Microsoft YaHei UI" panose="020B0503020204020204" pitchFamily="34" charset="-122"/>
              </a:rPr>
              <a:t>Bundle</a:t>
            </a:r>
            <a:r>
              <a:rPr kumimoji="1" lang="ja-JP" altLang="en-US" dirty="0" smtClean="0">
                <a:latin typeface="Microsoft YaHei UI" panose="020B0503020204020204" pitchFamily="34" charset="-122"/>
                <a:ea typeface="Microsoft YaHei UI" panose="020B0503020204020204" pitchFamily="34" charset="-122"/>
              </a:rPr>
              <a:t> </a:t>
            </a:r>
            <a:r>
              <a:rPr kumimoji="1" lang="zh-CN" altLang="en-US" dirty="0" smtClean="0">
                <a:latin typeface="Microsoft YaHei UI" panose="020B0503020204020204" pitchFamily="34" charset="-122"/>
                <a:ea typeface="Microsoft YaHei UI" panose="020B0503020204020204" pitchFamily="34" charset="-122"/>
              </a:rPr>
              <a:t>的密度调整</a:t>
            </a:r>
            <a:endParaRPr kumimoji="1" lang="en-US" altLang="ja-JP" dirty="0" smtClean="0">
              <a:latin typeface="Microsoft YaHei UI" panose="020B0503020204020204" pitchFamily="34" charset="-122"/>
              <a:ea typeface="Microsoft YaHei UI" panose="020B0503020204020204" pitchFamily="34" charset="-122"/>
            </a:endParaRPr>
          </a:p>
          <a:p>
            <a:pPr lvl="1"/>
            <a:r>
              <a:rPr kumimoji="1" lang="zh-CN" altLang="en-US" dirty="0" smtClean="0">
                <a:latin typeface="Microsoft YaHei UI" panose="020B0503020204020204" pitchFamily="34" charset="-122"/>
                <a:ea typeface="Microsoft YaHei UI" panose="020B0503020204020204" pitchFamily="34" charset="-122"/>
              </a:rPr>
              <a:t>配置临时的低分辨率</a:t>
            </a:r>
            <a:r>
              <a:rPr kumimoji="1" lang="en-US" altLang="zh-CN" dirty="0" err="1" smtClean="0">
                <a:latin typeface="Microsoft YaHei UI" panose="020B0503020204020204" pitchFamily="34" charset="-122"/>
                <a:ea typeface="Microsoft YaHei UI" panose="020B0503020204020204" pitchFamily="34" charset="-122"/>
              </a:rPr>
              <a:t>lightmap</a:t>
            </a:r>
            <a:endParaRPr kumimoji="1" lang="en-US" altLang="ja-JP" dirty="0" smtClean="0">
              <a:latin typeface="Microsoft YaHei UI" panose="020B0503020204020204" pitchFamily="34" charset="-122"/>
              <a:ea typeface="Microsoft YaHei UI" panose="020B0503020204020204" pitchFamily="34" charset="-122"/>
            </a:endParaRPr>
          </a:p>
        </p:txBody>
      </p:sp>
      <p:sp>
        <p:nvSpPr>
          <p:cNvPr id="25" name="正方形/長方形 24"/>
          <p:cNvSpPr/>
          <p:nvPr/>
        </p:nvSpPr>
        <p:spPr>
          <a:xfrm>
            <a:off x="2045970" y="4800600"/>
            <a:ext cx="32004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6" name="正方形/長方形 25"/>
          <p:cNvSpPr/>
          <p:nvPr/>
        </p:nvSpPr>
        <p:spPr>
          <a:xfrm>
            <a:off x="891540" y="3829050"/>
            <a:ext cx="697230" cy="1383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cxnSp>
        <p:nvCxnSpPr>
          <p:cNvPr id="31" name="直線コネクタ 30"/>
          <p:cNvCxnSpPr/>
          <p:nvPr/>
        </p:nvCxnSpPr>
        <p:spPr>
          <a:xfrm>
            <a:off x="651510" y="5223510"/>
            <a:ext cx="7966710"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5166360" y="5429250"/>
            <a:ext cx="3314700" cy="461665"/>
          </a:xfrm>
          <a:prstGeom prst="rect">
            <a:avLst/>
          </a:prstGeom>
          <a:solidFill>
            <a:srgbClr val="009900">
              <a:alpha val="41000"/>
            </a:srgbClr>
          </a:solidFill>
        </p:spPr>
        <p:txBody>
          <a:bodyPr wrap="square" rtlCol="0">
            <a:spAutoFit/>
          </a:bodyPr>
          <a:lstStyle/>
          <a:p>
            <a:r>
              <a:rPr lang="ja-JP" altLang="en-US" sz="2400" dirty="0" smtClean="0">
                <a:latin typeface="Microsoft YaHei UI" panose="020B0503020204020204" pitchFamily="34" charset="-122"/>
                <a:ea typeface="Microsoft YaHei UI" panose="020B0503020204020204" pitchFamily="34" charset="-122"/>
              </a:rPr>
              <a:t>低</a:t>
            </a:r>
            <a:r>
              <a:rPr lang="zh-CN" altLang="en-US" sz="2400" dirty="0" smtClean="0">
                <a:latin typeface="Microsoft YaHei UI" panose="020B0503020204020204" pitchFamily="34" charset="-122"/>
                <a:ea typeface="Microsoft YaHei UI" panose="020B0503020204020204" pitchFamily="34" charset="-122"/>
              </a:rPr>
              <a:t>分辨率的</a:t>
            </a:r>
            <a:r>
              <a:rPr lang="en-US" altLang="zh-CN" sz="2400" dirty="0" smtClean="0">
                <a:latin typeface="Microsoft YaHei UI" panose="020B0503020204020204" pitchFamily="34" charset="-122"/>
                <a:ea typeface="Microsoft YaHei UI" panose="020B0503020204020204" pitchFamily="34" charset="-122"/>
              </a:rPr>
              <a:t>Light Map</a:t>
            </a:r>
            <a:endParaRPr kumimoji="1" lang="ja-JP" altLang="en-US" sz="2400" dirty="0">
              <a:latin typeface="Microsoft YaHei UI" panose="020B0503020204020204" pitchFamily="34" charset="-122"/>
              <a:ea typeface="Microsoft YaHei UI" panose="020B0503020204020204" pitchFamily="34" charset="-122"/>
            </a:endParaRPr>
          </a:p>
        </p:txBody>
      </p:sp>
      <p:sp>
        <p:nvSpPr>
          <p:cNvPr id="33" name="テキスト ボックス 32"/>
          <p:cNvSpPr txBox="1"/>
          <p:nvPr/>
        </p:nvSpPr>
        <p:spPr>
          <a:xfrm>
            <a:off x="422910" y="5429250"/>
            <a:ext cx="2103120" cy="461665"/>
          </a:xfrm>
          <a:prstGeom prst="rect">
            <a:avLst/>
          </a:prstGeom>
          <a:solidFill>
            <a:srgbClr val="FF0000">
              <a:alpha val="46000"/>
            </a:srgbClr>
          </a:solidFill>
        </p:spPr>
        <p:txBody>
          <a:bodyPr wrap="square" rtlCol="0">
            <a:spAutoFit/>
          </a:bodyPr>
          <a:lstStyle/>
          <a:p>
            <a:r>
              <a:rPr kumimoji="1" lang="ja-JP" altLang="en-US" sz="2400" dirty="0" smtClean="0">
                <a:latin typeface="Microsoft YaHei UI" panose="020B0503020204020204" pitchFamily="34" charset="-122"/>
                <a:ea typeface="Microsoft YaHei UI" panose="020B0503020204020204" pitchFamily="34" charset="-122"/>
              </a:rPr>
              <a:t>通常</a:t>
            </a:r>
            <a:r>
              <a:rPr kumimoji="1" lang="zh-CN" altLang="en-US" sz="2400" dirty="0" smtClean="0">
                <a:latin typeface="Microsoft YaHei UI" panose="020B0503020204020204" pitchFamily="34" charset="-122"/>
                <a:ea typeface="Microsoft YaHei UI" panose="020B0503020204020204" pitchFamily="34" charset="-122"/>
              </a:rPr>
              <a:t>的分辨率</a:t>
            </a:r>
            <a:endParaRPr kumimoji="1" lang="ja-JP" altLang="en-US" sz="2400" dirty="0">
              <a:latin typeface="Microsoft YaHei UI" panose="020B0503020204020204" pitchFamily="34" charset="-122"/>
              <a:ea typeface="Microsoft YaHei UI" panose="020B0503020204020204" pitchFamily="34" charset="-122"/>
            </a:endParaRPr>
          </a:p>
        </p:txBody>
      </p:sp>
      <p:sp>
        <p:nvSpPr>
          <p:cNvPr id="20" name="二等辺三角形 19"/>
          <p:cNvSpPr/>
          <p:nvPr/>
        </p:nvSpPr>
        <p:spPr>
          <a:xfrm>
            <a:off x="6560820" y="2686050"/>
            <a:ext cx="1554480" cy="252603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28" name="正方形/長方形 27"/>
          <p:cNvSpPr/>
          <p:nvPr/>
        </p:nvSpPr>
        <p:spPr>
          <a:xfrm>
            <a:off x="5913120" y="4552950"/>
            <a:ext cx="320040" cy="651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38" name="正方形/長方形 37"/>
          <p:cNvSpPr/>
          <p:nvPr/>
        </p:nvSpPr>
        <p:spPr>
          <a:xfrm>
            <a:off x="5516880" y="4545330"/>
            <a:ext cx="320040" cy="651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grpSp>
        <p:nvGrpSpPr>
          <p:cNvPr id="92" name="グループ化 91"/>
          <p:cNvGrpSpPr/>
          <p:nvPr/>
        </p:nvGrpSpPr>
        <p:grpSpPr>
          <a:xfrm>
            <a:off x="1405890" y="2937510"/>
            <a:ext cx="5806440" cy="1863090"/>
            <a:chOff x="1405890" y="2937510"/>
            <a:chExt cx="5806440" cy="1863090"/>
          </a:xfrm>
        </p:grpSpPr>
        <p:cxnSp>
          <p:nvCxnSpPr>
            <p:cNvPr id="41" name="直線矢印コネクタ 40"/>
            <p:cNvCxnSpPr>
              <a:stCxn id="25" idx="0"/>
            </p:cNvCxnSpPr>
            <p:nvPr/>
          </p:nvCxnSpPr>
          <p:spPr>
            <a:xfrm rot="5400000" flipH="1" flipV="1">
              <a:off x="4194810" y="2183130"/>
              <a:ext cx="628650" cy="4606290"/>
            </a:xfrm>
            <a:prstGeom prst="straightConnector1">
              <a:avLst/>
            </a:prstGeom>
            <a:ln w="3175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5" idx="0"/>
            </p:cNvCxnSpPr>
            <p:nvPr/>
          </p:nvCxnSpPr>
          <p:spPr>
            <a:xfrm rot="5400000" flipH="1" flipV="1">
              <a:off x="3777615" y="1365885"/>
              <a:ext cx="1863090" cy="5006340"/>
            </a:xfrm>
            <a:prstGeom prst="straightConnector1">
              <a:avLst/>
            </a:prstGeom>
            <a:ln w="3175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5" idx="0"/>
            </p:cNvCxnSpPr>
            <p:nvPr/>
          </p:nvCxnSpPr>
          <p:spPr>
            <a:xfrm rot="5400000" flipH="1" flipV="1">
              <a:off x="2606040" y="2720340"/>
              <a:ext cx="1680210" cy="2480310"/>
            </a:xfrm>
            <a:prstGeom prst="straightConnector1">
              <a:avLst/>
            </a:prstGeom>
            <a:ln w="3175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25" idx="0"/>
            </p:cNvCxnSpPr>
            <p:nvPr/>
          </p:nvCxnSpPr>
          <p:spPr>
            <a:xfrm rot="5400000" flipH="1" flipV="1">
              <a:off x="1880235" y="3469005"/>
              <a:ext cx="1657350" cy="1005840"/>
            </a:xfrm>
            <a:prstGeom prst="straightConnector1">
              <a:avLst/>
            </a:prstGeom>
            <a:ln w="3175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25" idx="0"/>
            </p:cNvCxnSpPr>
            <p:nvPr/>
          </p:nvCxnSpPr>
          <p:spPr>
            <a:xfrm rot="16200000" flipV="1">
              <a:off x="1000125" y="3594735"/>
              <a:ext cx="1611630" cy="800100"/>
            </a:xfrm>
            <a:prstGeom prst="straightConnector1">
              <a:avLst/>
            </a:prstGeom>
            <a:ln w="3175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25" idx="0"/>
            </p:cNvCxnSpPr>
            <p:nvPr/>
          </p:nvCxnSpPr>
          <p:spPr>
            <a:xfrm rot="5400000" flipH="1" flipV="1">
              <a:off x="1360170" y="3931920"/>
              <a:ext cx="1714500" cy="22860"/>
            </a:xfrm>
            <a:prstGeom prst="straightConnector1">
              <a:avLst/>
            </a:prstGeom>
            <a:ln w="3175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25" idx="0"/>
            </p:cNvCxnSpPr>
            <p:nvPr/>
          </p:nvCxnSpPr>
          <p:spPr>
            <a:xfrm rot="16200000" flipV="1">
              <a:off x="1594485" y="4189095"/>
              <a:ext cx="582930" cy="640080"/>
            </a:xfrm>
            <a:prstGeom prst="straightConnector1">
              <a:avLst/>
            </a:prstGeom>
            <a:ln w="3175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5" idx="0"/>
            </p:cNvCxnSpPr>
            <p:nvPr/>
          </p:nvCxnSpPr>
          <p:spPr>
            <a:xfrm rot="16200000" flipV="1">
              <a:off x="1760220" y="4354830"/>
              <a:ext cx="240030" cy="651510"/>
            </a:xfrm>
            <a:prstGeom prst="straightConnector1">
              <a:avLst/>
            </a:prstGeom>
            <a:ln w="3175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25" idx="0"/>
            </p:cNvCxnSpPr>
            <p:nvPr/>
          </p:nvCxnSpPr>
          <p:spPr>
            <a:xfrm rot="16200000" flipV="1">
              <a:off x="1845945" y="4440555"/>
              <a:ext cx="80010" cy="640080"/>
            </a:xfrm>
            <a:prstGeom prst="straightConnector1">
              <a:avLst/>
            </a:prstGeom>
            <a:ln w="3175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2" name="スライド番号プレースホルダ 21"/>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44</a:t>
            </a:fld>
            <a:endParaRPr lang="ja-JP" altLang="en-US">
              <a:latin typeface="Microsoft YaHei UI" panose="020B0503020204020204" pitchFamily="34" charset="-122"/>
              <a:ea typeface="Microsoft YaHei UI" panose="020B0503020204020204" pitchFamily="34" charset="-122"/>
            </a:endParaRPr>
          </a:p>
        </p:txBody>
      </p:sp>
      <p:sp>
        <p:nvSpPr>
          <p:cNvPr id="23" name="フッター プレースホルダ 22"/>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
        <p:nvSpPr>
          <p:cNvPr id="29" name="テキスト ボックス 28"/>
          <p:cNvSpPr txBox="1"/>
          <p:nvPr/>
        </p:nvSpPr>
        <p:spPr>
          <a:xfrm>
            <a:off x="5924550" y="5730240"/>
            <a:ext cx="2103120" cy="461665"/>
          </a:xfrm>
          <a:prstGeom prst="rect">
            <a:avLst/>
          </a:prstGeom>
          <a:solidFill>
            <a:srgbClr val="FF0000">
              <a:alpha val="46000"/>
            </a:srgbClr>
          </a:solidFill>
        </p:spPr>
        <p:txBody>
          <a:bodyPr wrap="square" rtlCol="0">
            <a:spAutoFit/>
          </a:bodyPr>
          <a:lstStyle/>
          <a:p>
            <a:r>
              <a:rPr kumimoji="1" lang="ja-JP" altLang="en-US" sz="2400" dirty="0" smtClean="0">
                <a:latin typeface="Microsoft YaHei UI" panose="020B0503020204020204" pitchFamily="34" charset="-122"/>
                <a:ea typeface="Microsoft YaHei UI" panose="020B0503020204020204" pitchFamily="34" charset="-122"/>
              </a:rPr>
              <a:t>通常</a:t>
            </a:r>
            <a:r>
              <a:rPr kumimoji="1" lang="zh-CN" altLang="en-US" sz="2400" dirty="0" smtClean="0">
                <a:latin typeface="Microsoft YaHei UI" panose="020B0503020204020204" pitchFamily="34" charset="-122"/>
                <a:ea typeface="Microsoft YaHei UI" panose="020B0503020204020204" pitchFamily="34" charset="-122"/>
              </a:rPr>
              <a:t>的分辨率</a:t>
            </a:r>
            <a:endParaRPr kumimoji="1" lang="ja-JP" altLang="en-US" sz="2400" dirty="0">
              <a:latin typeface="Microsoft YaHei UI" panose="020B0503020204020204" pitchFamily="34" charset="-122"/>
              <a:ea typeface="Microsoft YaHei UI" panose="020B0503020204020204" pitchFamily="34" charset="-122"/>
            </a:endParaRPr>
          </a:p>
        </p:txBody>
      </p:sp>
      <p:sp>
        <p:nvSpPr>
          <p:cNvPr id="30" name="テキスト ボックス 29"/>
          <p:cNvSpPr txBox="1"/>
          <p:nvPr/>
        </p:nvSpPr>
        <p:spPr>
          <a:xfrm>
            <a:off x="518160" y="5730240"/>
            <a:ext cx="3314700" cy="461665"/>
          </a:xfrm>
          <a:prstGeom prst="rect">
            <a:avLst/>
          </a:prstGeom>
          <a:solidFill>
            <a:srgbClr val="009900">
              <a:alpha val="41000"/>
            </a:srgbClr>
          </a:solidFill>
        </p:spPr>
        <p:txBody>
          <a:bodyPr wrap="square" rtlCol="0">
            <a:spAutoFit/>
          </a:bodyPr>
          <a:lstStyle/>
          <a:p>
            <a:r>
              <a:rPr lang="ja-JP" altLang="en-US" sz="2400" dirty="0" smtClean="0">
                <a:latin typeface="Microsoft YaHei UI" panose="020B0503020204020204" pitchFamily="34" charset="-122"/>
                <a:ea typeface="Microsoft YaHei UI" panose="020B0503020204020204" pitchFamily="34" charset="-122"/>
              </a:rPr>
              <a:t>低</a:t>
            </a:r>
            <a:r>
              <a:rPr lang="zh-CN" altLang="en-US" sz="2400" dirty="0" smtClean="0">
                <a:latin typeface="Microsoft YaHei UI" panose="020B0503020204020204" pitchFamily="34" charset="-122"/>
                <a:ea typeface="Microsoft YaHei UI" panose="020B0503020204020204" pitchFamily="34" charset="-122"/>
              </a:rPr>
              <a:t>分辨率的</a:t>
            </a:r>
            <a:r>
              <a:rPr lang="en-US" altLang="zh-CN" sz="2400" dirty="0" smtClean="0">
                <a:latin typeface="Microsoft YaHei UI" panose="020B0503020204020204" pitchFamily="34" charset="-122"/>
                <a:ea typeface="Microsoft YaHei UI" panose="020B0503020204020204" pitchFamily="34" charset="-122"/>
              </a:rPr>
              <a:t>Light Map</a:t>
            </a:r>
            <a:endParaRPr kumimoji="1" lang="ja-JP" altLang="en-US" sz="2400" dirty="0">
              <a:latin typeface="Microsoft YaHei UI" panose="020B0503020204020204" pitchFamily="34" charset="-122"/>
              <a:ea typeface="Microsoft YaHei UI" panose="020B0503020204020204" pitchFamily="34" charset="-122"/>
            </a:endParaRPr>
          </a:p>
        </p:txBody>
      </p:sp>
      <p:sp>
        <p:nvSpPr>
          <p:cNvPr id="35" name="テキスト ボックス 34"/>
          <p:cNvSpPr txBox="1"/>
          <p:nvPr/>
        </p:nvSpPr>
        <p:spPr>
          <a:xfrm>
            <a:off x="1398270" y="3364230"/>
            <a:ext cx="2339340" cy="461665"/>
          </a:xfrm>
          <a:prstGeom prst="rect">
            <a:avLst/>
          </a:prstGeom>
          <a:solidFill>
            <a:srgbClr val="FF0000">
              <a:alpha val="46000"/>
            </a:srgbClr>
          </a:solidFill>
        </p:spPr>
        <p:txBody>
          <a:bodyPr wrap="square" rtlCol="0">
            <a:spAutoFit/>
          </a:bodyPr>
          <a:lstStyle/>
          <a:p>
            <a:r>
              <a:rPr kumimoji="1" lang="zh-CN" altLang="en-US" sz="2400" dirty="0" smtClean="0">
                <a:latin typeface="Microsoft YaHei UI" panose="020B0503020204020204" pitchFamily="34" charset="-122"/>
                <a:ea typeface="Microsoft YaHei UI" panose="020B0503020204020204" pitchFamily="34" charset="-122"/>
              </a:rPr>
              <a:t>保存</a:t>
            </a:r>
            <a:r>
              <a:rPr kumimoji="1" lang="ja-JP" altLang="en-US" sz="2400" dirty="0" smtClean="0">
                <a:latin typeface="Microsoft YaHei UI" panose="020B0503020204020204" pitchFamily="34" charset="-122"/>
                <a:ea typeface="Microsoft YaHei UI" panose="020B0503020204020204" pitchFamily="34" charset="-122"/>
              </a:rPr>
              <a:t>最終結果</a:t>
            </a:r>
            <a:endParaRPr kumimoji="1" lang="ja-JP" altLang="en-US" sz="2400" dirty="0">
              <a:latin typeface="Microsoft YaHei UI" panose="020B0503020204020204" pitchFamily="34" charset="-122"/>
              <a:ea typeface="Microsoft YaHei UI" panose="020B0503020204020204" pitchFamily="34" charset="-122"/>
            </a:endParaRPr>
          </a:p>
        </p:txBody>
      </p:sp>
      <p:sp>
        <p:nvSpPr>
          <p:cNvPr id="36" name="テキスト ボックス 35"/>
          <p:cNvSpPr txBox="1"/>
          <p:nvPr/>
        </p:nvSpPr>
        <p:spPr>
          <a:xfrm>
            <a:off x="5273040" y="3387090"/>
            <a:ext cx="1664970" cy="461665"/>
          </a:xfrm>
          <a:prstGeom prst="rect">
            <a:avLst/>
          </a:prstGeom>
          <a:solidFill>
            <a:srgbClr val="009900">
              <a:alpha val="41000"/>
            </a:srgbClr>
          </a:solidFill>
        </p:spPr>
        <p:txBody>
          <a:bodyPr wrap="square" rtlCol="0">
            <a:spAutoFit/>
          </a:bodyPr>
          <a:lstStyle/>
          <a:p>
            <a:r>
              <a:rPr kumimoji="1" lang="ja-JP" altLang="en-US" sz="2400" dirty="0" smtClean="0">
                <a:latin typeface="Microsoft YaHei UI" panose="020B0503020204020204" pitchFamily="34" charset="-122"/>
                <a:ea typeface="Microsoft YaHei UI" panose="020B0503020204020204" pitchFamily="34" charset="-122"/>
              </a:rPr>
              <a:t>結果</a:t>
            </a:r>
            <a:r>
              <a:rPr kumimoji="1" lang="zh-CN" altLang="en-US" sz="2400" dirty="0" smtClean="0">
                <a:latin typeface="Microsoft YaHei UI" panose="020B0503020204020204" pitchFamily="34" charset="-122"/>
                <a:ea typeface="Microsoft YaHei UI" panose="020B0503020204020204" pitchFamily="34" charset="-122"/>
              </a:rPr>
              <a:t>废弃</a:t>
            </a:r>
            <a:endParaRPr kumimoji="1" lang="ja-JP" altLang="en-US" sz="2400"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down)">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9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mph" presetSubtype="2" fill="hold" nodeType="clickEffect">
                                  <p:stCondLst>
                                    <p:cond delay="0"/>
                                  </p:stCondLst>
                                  <p:childTnLst>
                                    <p:animClr clrSpc="rgb" dir="cw">
                                      <p:cBhvr>
                                        <p:cTn id="15" dur="500" fill="hold"/>
                                        <p:tgtEl>
                                          <p:spTgt spid="25"/>
                                        </p:tgtEl>
                                        <p:attrNameLst>
                                          <p:attrName>fillcolor</p:attrName>
                                        </p:attrNameLst>
                                      </p:cBhvr>
                                      <p:to>
                                        <a:srgbClr val="FC1212"/>
                                      </p:to>
                                    </p:animClr>
                                    <p:set>
                                      <p:cBhvr>
                                        <p:cTn id="16" dur="500" fill="hold"/>
                                        <p:tgtEl>
                                          <p:spTgt spid="25"/>
                                        </p:tgtEl>
                                        <p:attrNameLst>
                                          <p:attrName>fill.type</p:attrName>
                                        </p:attrNameLst>
                                      </p:cBhvr>
                                      <p:to>
                                        <p:strVal val="solid"/>
                                      </p:to>
                                    </p:set>
                                    <p:set>
                                      <p:cBhvr>
                                        <p:cTn id="17" dur="500" fill="hold"/>
                                        <p:tgtEl>
                                          <p:spTgt spid="25"/>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500" fill="hold"/>
                                        <p:tgtEl>
                                          <p:spTgt spid="26"/>
                                        </p:tgtEl>
                                        <p:attrNameLst>
                                          <p:attrName>fillcolor</p:attrName>
                                        </p:attrNameLst>
                                      </p:cBhvr>
                                      <p:to>
                                        <a:srgbClr val="FC1212"/>
                                      </p:to>
                                    </p:animClr>
                                    <p:set>
                                      <p:cBhvr>
                                        <p:cTn id="20" dur="500" fill="hold"/>
                                        <p:tgtEl>
                                          <p:spTgt spid="26"/>
                                        </p:tgtEl>
                                        <p:attrNameLst>
                                          <p:attrName>fill.type</p:attrName>
                                        </p:attrNameLst>
                                      </p:cBhvr>
                                      <p:to>
                                        <p:strVal val="solid"/>
                                      </p:to>
                                    </p:set>
                                    <p:set>
                                      <p:cBhvr>
                                        <p:cTn id="21" dur="500" fill="hold"/>
                                        <p:tgtEl>
                                          <p:spTgt spid="26"/>
                                        </p:tgtEl>
                                        <p:attrNameLst>
                                          <p:attrName>fill.on</p:attrName>
                                        </p:attrNameLst>
                                      </p:cBhvr>
                                      <p:to>
                                        <p:strVal val="true"/>
                                      </p:to>
                                    </p:set>
                                  </p:childTnLst>
                                </p:cTn>
                              </p:par>
                              <p:par>
                                <p:cTn id="22" presetID="22" presetClass="entr" presetSubtype="4"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down)">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500" fill="hold"/>
                                        <p:tgtEl>
                                          <p:spTgt spid="20"/>
                                        </p:tgtEl>
                                        <p:attrNameLst>
                                          <p:attrName>fillcolor</p:attrName>
                                        </p:attrNameLst>
                                      </p:cBhvr>
                                      <p:to>
                                        <a:srgbClr val="66FF66"/>
                                      </p:to>
                                    </p:animClr>
                                    <p:set>
                                      <p:cBhvr>
                                        <p:cTn id="29" dur="500" fill="hold"/>
                                        <p:tgtEl>
                                          <p:spTgt spid="20"/>
                                        </p:tgtEl>
                                        <p:attrNameLst>
                                          <p:attrName>fill.type</p:attrName>
                                        </p:attrNameLst>
                                      </p:cBhvr>
                                      <p:to>
                                        <p:strVal val="solid"/>
                                      </p:to>
                                    </p:set>
                                    <p:set>
                                      <p:cBhvr>
                                        <p:cTn id="30" dur="500" fill="hold"/>
                                        <p:tgtEl>
                                          <p:spTgt spid="20"/>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28"/>
                                        </p:tgtEl>
                                        <p:attrNameLst>
                                          <p:attrName>fillcolor</p:attrName>
                                        </p:attrNameLst>
                                      </p:cBhvr>
                                      <p:to>
                                        <a:srgbClr val="66FF66"/>
                                      </p:to>
                                    </p:animClr>
                                    <p:set>
                                      <p:cBhvr>
                                        <p:cTn id="33" dur="500" fill="hold"/>
                                        <p:tgtEl>
                                          <p:spTgt spid="28"/>
                                        </p:tgtEl>
                                        <p:attrNameLst>
                                          <p:attrName>fill.type</p:attrName>
                                        </p:attrNameLst>
                                      </p:cBhvr>
                                      <p:to>
                                        <p:strVal val="solid"/>
                                      </p:to>
                                    </p:set>
                                    <p:set>
                                      <p:cBhvr>
                                        <p:cTn id="34" dur="500" fill="hold"/>
                                        <p:tgtEl>
                                          <p:spTgt spid="28"/>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38"/>
                                        </p:tgtEl>
                                        <p:attrNameLst>
                                          <p:attrName>fillcolor</p:attrName>
                                        </p:attrNameLst>
                                      </p:cBhvr>
                                      <p:to>
                                        <a:srgbClr val="66FF66"/>
                                      </p:to>
                                    </p:animClr>
                                    <p:set>
                                      <p:cBhvr>
                                        <p:cTn id="37" dur="500" fill="hold"/>
                                        <p:tgtEl>
                                          <p:spTgt spid="38"/>
                                        </p:tgtEl>
                                        <p:attrNameLst>
                                          <p:attrName>fill.type</p:attrName>
                                        </p:attrNameLst>
                                      </p:cBhvr>
                                      <p:to>
                                        <p:strVal val="solid"/>
                                      </p:to>
                                    </p:set>
                                    <p:set>
                                      <p:cBhvr>
                                        <p:cTn id="38" dur="500" fill="hold"/>
                                        <p:tgtEl>
                                          <p:spTgt spid="38"/>
                                        </p:tgtEl>
                                        <p:attrNameLst>
                                          <p:attrName>fill.on</p:attrName>
                                        </p:attrNameLst>
                                      </p:cBhvr>
                                      <p:to>
                                        <p:strVal val="true"/>
                                      </p:to>
                                    </p:set>
                                  </p:childTnLst>
                                </p:cTn>
                              </p:par>
                              <p:par>
                                <p:cTn id="39" presetID="22" presetClass="entr" presetSubtype="4"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down)">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down)">
                                      <p:cBhvr>
                                        <p:cTn id="46" dur="500"/>
                                        <p:tgtEl>
                                          <p:spTgt spid="3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down)">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35"/>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3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33"/>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32"/>
                                        </p:tgtEl>
                                        <p:attrNameLst>
                                          <p:attrName>style.visibility</p:attrName>
                                        </p:attrNameLst>
                                      </p:cBhvr>
                                      <p:to>
                                        <p:strVal val="hidden"/>
                                      </p:to>
                                    </p:set>
                                  </p:childTnLst>
                                </p:cTn>
                              </p:par>
                              <p:par>
                                <p:cTn id="62" presetID="1" presetClass="emph" presetSubtype="1" nodeType="withEffect">
                                  <p:stCondLst>
                                    <p:cond delay="0"/>
                                  </p:stCondLst>
                                  <p:childTnLst>
                                    <p:set>
                                      <p:cBhvr>
                                        <p:cTn id="63" dur="indefinite"/>
                                        <p:tgtEl>
                                          <p:spTgt spid="25"/>
                                        </p:tgtEl>
                                        <p:attrNameLst>
                                          <p:attrName>fillcolor</p:attrName>
                                        </p:attrNameLst>
                                      </p:cBhvr>
                                      <p:to>
                                        <p:clrVal>
                                          <a:srgbClr val="66FF66"/>
                                        </p:clrVal>
                                      </p:to>
                                    </p:set>
                                    <p:set>
                                      <p:cBhvr>
                                        <p:cTn id="64" dur="indefinite"/>
                                        <p:tgtEl>
                                          <p:spTgt spid="25"/>
                                        </p:tgtEl>
                                        <p:attrNameLst>
                                          <p:attrName>fill.type</p:attrName>
                                        </p:attrNameLst>
                                      </p:cBhvr>
                                      <p:to>
                                        <p:strVal val="solid"/>
                                      </p:to>
                                    </p:set>
                                    <p:set>
                                      <p:cBhvr>
                                        <p:cTn id="65" dur="indefinite"/>
                                        <p:tgtEl>
                                          <p:spTgt spid="25"/>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26"/>
                                        </p:tgtEl>
                                        <p:attrNameLst>
                                          <p:attrName>fillcolor</p:attrName>
                                        </p:attrNameLst>
                                      </p:cBhvr>
                                      <p:to>
                                        <p:clrVal>
                                          <a:srgbClr val="66FF66"/>
                                        </p:clrVal>
                                      </p:to>
                                    </p:set>
                                    <p:set>
                                      <p:cBhvr>
                                        <p:cTn id="68" dur="indefinite"/>
                                        <p:tgtEl>
                                          <p:spTgt spid="26"/>
                                        </p:tgtEl>
                                        <p:attrNameLst>
                                          <p:attrName>fill.type</p:attrName>
                                        </p:attrNameLst>
                                      </p:cBhvr>
                                      <p:to>
                                        <p:strVal val="solid"/>
                                      </p:to>
                                    </p:set>
                                    <p:set>
                                      <p:cBhvr>
                                        <p:cTn id="69" dur="indefinite"/>
                                        <p:tgtEl>
                                          <p:spTgt spid="26"/>
                                        </p:tgtEl>
                                        <p:attrNameLst>
                                          <p:attrName>fill.on</p:attrName>
                                        </p:attrNameLst>
                                      </p:cBhvr>
                                      <p:to>
                                        <p:strVal val="true"/>
                                      </p:to>
                                    </p:set>
                                  </p:childTnLst>
                                </p:cTn>
                              </p:par>
                              <p:par>
                                <p:cTn id="70" presetID="1" presetClass="emph" presetSubtype="1" nodeType="withEffect">
                                  <p:stCondLst>
                                    <p:cond delay="0"/>
                                  </p:stCondLst>
                                  <p:childTnLst>
                                    <p:set>
                                      <p:cBhvr>
                                        <p:cTn id="71" dur="indefinite"/>
                                        <p:tgtEl>
                                          <p:spTgt spid="38"/>
                                        </p:tgtEl>
                                        <p:attrNameLst>
                                          <p:attrName>fillcolor</p:attrName>
                                        </p:attrNameLst>
                                      </p:cBhvr>
                                      <p:to>
                                        <p:clrVal>
                                          <a:srgbClr val="FC1212"/>
                                        </p:clrVal>
                                      </p:to>
                                    </p:set>
                                    <p:set>
                                      <p:cBhvr>
                                        <p:cTn id="72" dur="indefinite"/>
                                        <p:tgtEl>
                                          <p:spTgt spid="38"/>
                                        </p:tgtEl>
                                        <p:attrNameLst>
                                          <p:attrName>fill.type</p:attrName>
                                        </p:attrNameLst>
                                      </p:cBhvr>
                                      <p:to>
                                        <p:strVal val="solid"/>
                                      </p:to>
                                    </p:set>
                                    <p:set>
                                      <p:cBhvr>
                                        <p:cTn id="73" dur="indefinite"/>
                                        <p:tgtEl>
                                          <p:spTgt spid="38"/>
                                        </p:tgtEl>
                                        <p:attrNameLst>
                                          <p:attrName>fill.on</p:attrName>
                                        </p:attrNameLst>
                                      </p:cBhvr>
                                      <p:to>
                                        <p:strVal val="true"/>
                                      </p:to>
                                    </p:set>
                                  </p:childTnLst>
                                </p:cTn>
                              </p:par>
                              <p:par>
                                <p:cTn id="74" presetID="1" presetClass="emph" presetSubtype="1" nodeType="withEffect">
                                  <p:stCondLst>
                                    <p:cond delay="0"/>
                                  </p:stCondLst>
                                  <p:childTnLst>
                                    <p:set>
                                      <p:cBhvr>
                                        <p:cTn id="75" dur="indefinite"/>
                                        <p:tgtEl>
                                          <p:spTgt spid="28"/>
                                        </p:tgtEl>
                                        <p:attrNameLst>
                                          <p:attrName>fillcolor</p:attrName>
                                        </p:attrNameLst>
                                      </p:cBhvr>
                                      <p:to>
                                        <p:clrVal>
                                          <a:srgbClr val="FC1212"/>
                                        </p:clrVal>
                                      </p:to>
                                    </p:set>
                                    <p:set>
                                      <p:cBhvr>
                                        <p:cTn id="76" dur="indefinite"/>
                                        <p:tgtEl>
                                          <p:spTgt spid="28"/>
                                        </p:tgtEl>
                                        <p:attrNameLst>
                                          <p:attrName>fill.type</p:attrName>
                                        </p:attrNameLst>
                                      </p:cBhvr>
                                      <p:to>
                                        <p:strVal val="solid"/>
                                      </p:to>
                                    </p:set>
                                    <p:set>
                                      <p:cBhvr>
                                        <p:cTn id="77" dur="indefinite"/>
                                        <p:tgtEl>
                                          <p:spTgt spid="28"/>
                                        </p:tgtEl>
                                        <p:attrNameLst>
                                          <p:attrName>fill.on</p:attrName>
                                        </p:attrNameLst>
                                      </p:cBhvr>
                                      <p:to>
                                        <p:strVal val="true"/>
                                      </p:to>
                                    </p:set>
                                  </p:childTnLst>
                                </p:cTn>
                              </p:par>
                              <p:par>
                                <p:cTn id="78" presetID="1" presetClass="emph" presetSubtype="1" nodeType="withEffect">
                                  <p:stCondLst>
                                    <p:cond delay="0"/>
                                  </p:stCondLst>
                                  <p:childTnLst>
                                    <p:set>
                                      <p:cBhvr>
                                        <p:cTn id="79" dur="indefinite"/>
                                        <p:tgtEl>
                                          <p:spTgt spid="20"/>
                                        </p:tgtEl>
                                        <p:attrNameLst>
                                          <p:attrName>fillcolor</p:attrName>
                                        </p:attrNameLst>
                                      </p:cBhvr>
                                      <p:to>
                                        <p:clrVal>
                                          <a:srgbClr val="FC1212"/>
                                        </p:clrVal>
                                      </p:to>
                                    </p:set>
                                    <p:set>
                                      <p:cBhvr>
                                        <p:cTn id="80" dur="indefinite"/>
                                        <p:tgtEl>
                                          <p:spTgt spid="20"/>
                                        </p:tgtEl>
                                        <p:attrNameLst>
                                          <p:attrName>fill.type</p:attrName>
                                        </p:attrNameLst>
                                      </p:cBhvr>
                                      <p:to>
                                        <p:strVal val="solid"/>
                                      </p:to>
                                    </p:set>
                                    <p:set>
                                      <p:cBhvr>
                                        <p:cTn id="81" dur="indefinite"/>
                                        <p:tgtEl>
                                          <p:spTgt spid="20"/>
                                        </p:tgtEl>
                                        <p:attrNameLst>
                                          <p:attrName>fill.on</p:attrName>
                                        </p:attrNameLst>
                                      </p:cBhvr>
                                      <p:to>
                                        <p:strVal val="true"/>
                                      </p:to>
                                    </p:set>
                                  </p:childTnLst>
                                </p:cTn>
                              </p:par>
                              <p:par>
                                <p:cTn id="82" presetID="1"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animBg="1"/>
      <p:bldP spid="33" grpId="1" animBg="1"/>
      <p:bldP spid="29" grpId="0" animBg="1"/>
      <p:bldP spid="30" grpId="0" animBg="1"/>
      <p:bldP spid="35" grpId="0" animBg="1"/>
      <p:bldP spid="35" grpId="1" animBg="1"/>
      <p:bldP spid="36" grpId="0" animBg="1"/>
      <p:bldP spid="36"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icrosoft YaHei UI" panose="020B0503020204020204" pitchFamily="34" charset="-122"/>
                <a:ea typeface="Microsoft YaHei UI" panose="020B0503020204020204" pitchFamily="34" charset="-122"/>
              </a:rPr>
              <a:t>部分</a:t>
            </a:r>
            <a:r>
              <a:rPr kumimoji="1" lang="en-US" altLang="zh-CN" dirty="0" smtClean="0">
                <a:latin typeface="Microsoft YaHei UI" panose="020B0503020204020204" pitchFamily="34" charset="-122"/>
                <a:ea typeface="Microsoft YaHei UI" panose="020B0503020204020204" pitchFamily="34" charset="-122"/>
              </a:rPr>
              <a:t>Bake</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lang="zh-CN" altLang="en-US" dirty="0" smtClean="0">
                <a:latin typeface="Microsoft YaHei UI" panose="020B0503020204020204" pitchFamily="34" charset="-122"/>
                <a:ea typeface="Microsoft YaHei UI" panose="020B0503020204020204" pitchFamily="34" charset="-122"/>
              </a:rPr>
              <a:t>很好的需求</a:t>
            </a:r>
            <a:r>
              <a:rPr lang="ja-JP" altLang="en-US" dirty="0" smtClean="0">
                <a:latin typeface="Microsoft YaHei UI" panose="020B0503020204020204" pitchFamily="34" charset="-122"/>
                <a:ea typeface="Microsoft YaHei UI" panose="020B0503020204020204" pitchFamily="34" charset="-122"/>
              </a:rPr>
              <a:t> ＝ </a:t>
            </a:r>
            <a:r>
              <a:rPr lang="zh-CN" altLang="en-US" dirty="0" smtClean="0">
                <a:latin typeface="Microsoft YaHei UI" panose="020B0503020204020204" pitchFamily="34" charset="-122"/>
                <a:ea typeface="Microsoft YaHei UI" panose="020B0503020204020204" pitchFamily="34" charset="-122"/>
              </a:rPr>
              <a:t>只重新烘培一部分</a:t>
            </a:r>
            <a:endParaRPr lang="en-US" altLang="ja-JP" dirty="0" smtClean="0">
              <a:latin typeface="Microsoft YaHei UI" panose="020B0503020204020204" pitchFamily="34" charset="-122"/>
              <a:ea typeface="Microsoft YaHei UI" panose="020B0503020204020204" pitchFamily="34" charset="-122"/>
            </a:endParaRPr>
          </a:p>
          <a:p>
            <a:pPr lvl="1"/>
            <a:r>
              <a:rPr lang="zh-CN" altLang="en-US" dirty="0" smtClean="0">
                <a:latin typeface="Microsoft YaHei UI" panose="020B0503020204020204" pitchFamily="34" charset="-122"/>
                <a:ea typeface="Microsoft YaHei UI" panose="020B0503020204020204" pitchFamily="34" charset="-122"/>
              </a:rPr>
              <a:t>模型稍微横向移动</a:t>
            </a:r>
            <a:endParaRPr lang="en-US" altLang="ja-JP" dirty="0" smtClean="0">
              <a:latin typeface="Microsoft YaHei UI" panose="020B0503020204020204" pitchFamily="34" charset="-122"/>
              <a:ea typeface="Microsoft YaHei UI" panose="020B0503020204020204" pitchFamily="34" charset="-122"/>
            </a:endParaRPr>
          </a:p>
          <a:p>
            <a:pPr lvl="1"/>
            <a:r>
              <a:rPr lang="zh-CN" altLang="en-US" dirty="0" smtClean="0">
                <a:latin typeface="Microsoft YaHei UI" panose="020B0503020204020204" pitchFamily="34" charset="-122"/>
                <a:ea typeface="Microsoft YaHei UI" panose="020B0503020204020204" pitchFamily="34" charset="-122"/>
              </a:rPr>
              <a:t>改变</a:t>
            </a:r>
            <a:r>
              <a:rPr lang="en-US" altLang="zh-CN" dirty="0" smtClean="0">
                <a:latin typeface="Microsoft YaHei UI" panose="020B0503020204020204" pitchFamily="34" charset="-122"/>
                <a:ea typeface="Microsoft YaHei UI" panose="020B0503020204020204" pitchFamily="34" charset="-122"/>
              </a:rPr>
              <a:t>1</a:t>
            </a:r>
            <a:r>
              <a:rPr lang="zh-CN" altLang="en-US" dirty="0" smtClean="0">
                <a:latin typeface="Microsoft YaHei UI" panose="020B0503020204020204" pitchFamily="34" charset="-122"/>
                <a:ea typeface="Microsoft YaHei UI" panose="020B0503020204020204" pitchFamily="34" charset="-122"/>
              </a:rPr>
              <a:t>张</a:t>
            </a:r>
            <a:r>
              <a:rPr lang="en-US" altLang="zh-CN" dirty="0" smtClean="0">
                <a:latin typeface="Microsoft YaHei UI" panose="020B0503020204020204" pitchFamily="34" charset="-122"/>
                <a:ea typeface="Microsoft YaHei UI" panose="020B0503020204020204" pitchFamily="34" charset="-122"/>
              </a:rPr>
              <a:t>Light Map</a:t>
            </a:r>
            <a:r>
              <a:rPr lang="zh-CN" altLang="en-US" dirty="0" smtClean="0">
                <a:latin typeface="Microsoft YaHei UI" panose="020B0503020204020204" pitchFamily="34" charset="-122"/>
                <a:ea typeface="Microsoft YaHei UI" panose="020B0503020204020204" pitchFamily="34" charset="-122"/>
              </a:rPr>
              <a:t>的分辨率</a:t>
            </a:r>
            <a:endParaRPr lang="en-US" altLang="ja-JP" dirty="0" smtClean="0">
              <a:latin typeface="Microsoft YaHei UI" panose="020B0503020204020204" pitchFamily="34" charset="-122"/>
              <a:ea typeface="Microsoft YaHei UI" panose="020B0503020204020204" pitchFamily="34" charset="-122"/>
            </a:endParaRPr>
          </a:p>
          <a:p>
            <a:r>
              <a:rPr lang="zh-CN" altLang="en-US" dirty="0" smtClean="0">
                <a:latin typeface="Microsoft YaHei UI" panose="020B0503020204020204" pitchFamily="34" charset="-122"/>
                <a:ea typeface="Microsoft YaHei UI" panose="020B0503020204020204" pitchFamily="34" charset="-122"/>
              </a:rPr>
              <a:t>大场景的整体的重新烘培是很浪费的</a:t>
            </a:r>
            <a:endParaRPr lang="en-US" altLang="ja-JP" dirty="0" smtClean="0">
              <a:latin typeface="Microsoft YaHei UI" panose="020B0503020204020204" pitchFamily="34" charset="-122"/>
              <a:ea typeface="Microsoft YaHei UI" panose="020B0503020204020204" pitchFamily="34" charset="-122"/>
            </a:endParaRPr>
          </a:p>
          <a:p>
            <a:pPr lvl="1"/>
            <a:r>
              <a:rPr lang="zh-CN" altLang="en-US" dirty="0" smtClean="0">
                <a:latin typeface="Microsoft YaHei UI" panose="020B0503020204020204" pitchFamily="34" charset="-122"/>
                <a:ea typeface="Microsoft YaHei UI" panose="020B0503020204020204" pitchFamily="34" charset="-122"/>
              </a:rPr>
              <a:t>选择特定部分来分割的</a:t>
            </a:r>
            <a:r>
              <a:rPr lang="en-US" altLang="zh-CN" dirty="0" smtClean="0">
                <a:latin typeface="Microsoft YaHei UI" panose="020B0503020204020204" pitchFamily="34" charset="-122"/>
                <a:ea typeface="Microsoft YaHei UI" panose="020B0503020204020204" pitchFamily="34" charset="-122"/>
              </a:rPr>
              <a:t>Bake</a:t>
            </a:r>
            <a:endParaRPr lang="en-US" altLang="ja-JP" dirty="0" smtClean="0">
              <a:latin typeface="Microsoft YaHei UI" panose="020B0503020204020204" pitchFamily="34" charset="-122"/>
              <a:ea typeface="Microsoft YaHei UI" panose="020B0503020204020204" pitchFamily="34" charset="-122"/>
            </a:endParaRPr>
          </a:p>
          <a:p>
            <a:pPr lvl="1"/>
            <a:r>
              <a:rPr lang="zh-CN" altLang="en-US" dirty="0" smtClean="0">
                <a:latin typeface="Microsoft YaHei UI" panose="020B0503020204020204" pitchFamily="34" charset="-122"/>
                <a:ea typeface="Microsoft YaHei UI" panose="020B0503020204020204" pitchFamily="34" charset="-122"/>
              </a:rPr>
              <a:t>远处用低分辨率处理</a:t>
            </a:r>
            <a:endParaRPr lang="en-US" altLang="ja-JP" dirty="0" smtClean="0">
              <a:latin typeface="Microsoft YaHei UI" panose="020B0503020204020204" pitchFamily="34" charset="-122"/>
              <a:ea typeface="Microsoft YaHei UI" panose="020B0503020204020204" pitchFamily="34" charset="-122"/>
            </a:endParaRPr>
          </a:p>
          <a:p>
            <a:endParaRPr kumimoji="1" lang="ja-JP" altLang="en-US" dirty="0">
              <a:latin typeface="Microsoft YaHei UI" panose="020B0503020204020204" pitchFamily="34" charset="-122"/>
              <a:ea typeface="Microsoft YaHei UI" panose="020B0503020204020204" pitchFamily="34" charset="-122"/>
            </a:endParaRPr>
          </a:p>
        </p:txBody>
      </p:sp>
      <p:sp>
        <p:nvSpPr>
          <p:cNvPr id="4" name="スライド番号プレースホルダ 3"/>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45</a:t>
            </a:fld>
            <a:endParaRPr lang="ja-JP" altLang="en-US">
              <a:latin typeface="Microsoft YaHei UI" panose="020B0503020204020204" pitchFamily="34" charset="-122"/>
              <a:ea typeface="Microsoft YaHei UI" panose="020B0503020204020204" pitchFamily="34" charset="-122"/>
            </a:endParaRPr>
          </a:p>
        </p:txBody>
      </p:sp>
      <p:sp>
        <p:nvSpPr>
          <p:cNvPr id="5" name="フッター プレースホルダ 4"/>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限制的对应</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kumimoji="1" lang="ja-JP" altLang="en-US" dirty="0" smtClean="0">
                <a:latin typeface="Microsoft YaHei UI" panose="020B0503020204020204" pitchFamily="34" charset="-122"/>
                <a:ea typeface="Microsoft YaHei UI" panose="020B0503020204020204" pitchFamily="34" charset="-122"/>
              </a:rPr>
              <a:t>光沢反射</a:t>
            </a:r>
            <a:endParaRPr kumimoji="1" lang="en-US" altLang="ja-JP" dirty="0" smtClean="0">
              <a:latin typeface="Microsoft YaHei UI" panose="020B0503020204020204" pitchFamily="34" charset="-122"/>
              <a:ea typeface="Microsoft YaHei UI" panose="020B0503020204020204" pitchFamily="34" charset="-122"/>
            </a:endParaRPr>
          </a:p>
          <a:p>
            <a:r>
              <a:rPr kumimoji="1" lang="ja-JP" altLang="en-US" dirty="0" smtClean="0">
                <a:latin typeface="Microsoft YaHei UI" panose="020B0503020204020204" pitchFamily="34" charset="-122"/>
                <a:ea typeface="Microsoft YaHei UI" panose="020B0503020204020204" pitchFamily="34" charset="-122"/>
              </a:rPr>
              <a:t>鏡面反射</a:t>
            </a:r>
            <a:endParaRPr kumimoji="1" lang="en-US" altLang="ja-JP" dirty="0" smtClean="0">
              <a:latin typeface="Microsoft YaHei UI" panose="020B0503020204020204" pitchFamily="34" charset="-122"/>
              <a:ea typeface="Microsoft YaHei UI" panose="020B0503020204020204" pitchFamily="34" charset="-122"/>
            </a:endParaRPr>
          </a:p>
          <a:p>
            <a:r>
              <a:rPr kumimoji="1" lang="zh-CN" altLang="en-US" dirty="0" smtClean="0">
                <a:latin typeface="Microsoft YaHei UI" panose="020B0503020204020204" pitchFamily="34" charset="-122"/>
                <a:ea typeface="Microsoft YaHei UI" panose="020B0503020204020204" pitchFamily="34" charset="-122"/>
              </a:rPr>
              <a:t>误差</a:t>
            </a:r>
            <a:endParaRPr kumimoji="1" lang="en-US" altLang="ja-JP" dirty="0" smtClean="0">
              <a:latin typeface="Microsoft YaHei UI" panose="020B0503020204020204" pitchFamily="34" charset="-122"/>
              <a:ea typeface="Microsoft YaHei UI" panose="020B0503020204020204" pitchFamily="34" charset="-122"/>
            </a:endParaRPr>
          </a:p>
          <a:p>
            <a:r>
              <a:rPr lang="zh-CN" altLang="en-US" dirty="0" smtClean="0">
                <a:latin typeface="Microsoft YaHei UI" panose="020B0503020204020204" pitchFamily="34" charset="-122"/>
                <a:ea typeface="Microsoft YaHei UI" panose="020B0503020204020204" pitchFamily="34" charset="-122"/>
              </a:rPr>
              <a:t>内存</a:t>
            </a:r>
            <a:endParaRPr lang="ja-JP" altLang="en-US" dirty="0" smtClean="0">
              <a:latin typeface="Microsoft YaHei UI" panose="020B0503020204020204" pitchFamily="34" charset="-122"/>
              <a:ea typeface="Microsoft YaHei UI" panose="020B0503020204020204" pitchFamily="34" charset="-122"/>
            </a:endParaRPr>
          </a:p>
        </p:txBody>
      </p:sp>
      <p:sp>
        <p:nvSpPr>
          <p:cNvPr id="4" name="スライド番号プレースホルダ 3"/>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46</a:t>
            </a:fld>
            <a:endParaRPr lang="ja-JP" altLang="en-US">
              <a:latin typeface="Microsoft YaHei UI" panose="020B0503020204020204" pitchFamily="34" charset="-122"/>
              <a:ea typeface="Microsoft YaHei UI" panose="020B0503020204020204" pitchFamily="34" charset="-122"/>
            </a:endParaRPr>
          </a:p>
        </p:txBody>
      </p:sp>
      <p:sp>
        <p:nvSpPr>
          <p:cNvPr id="5" name="フッター プレースホルダ 4"/>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
        <p:nvSpPr>
          <p:cNvPr id="9" name="角丸四角形 8"/>
          <p:cNvSpPr/>
          <p:nvPr/>
        </p:nvSpPr>
        <p:spPr>
          <a:xfrm>
            <a:off x="2687782" y="1320800"/>
            <a:ext cx="1874982" cy="535709"/>
          </a:xfrm>
          <a:prstGeom prst="round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chemeClr val="tx1"/>
                </a:solidFill>
                <a:latin typeface="Microsoft YaHei UI" panose="020B0503020204020204" pitchFamily="34" charset="-122"/>
                <a:ea typeface="Microsoft YaHei UI" panose="020B0503020204020204" pitchFamily="34" charset="-122"/>
              </a:rPr>
              <a:t>対応</a:t>
            </a:r>
            <a:endParaRPr kumimoji="1" lang="ja-JP" altLang="en-US" sz="2400" dirty="0">
              <a:solidFill>
                <a:schemeClr val="tx1"/>
              </a:solidFill>
              <a:latin typeface="Microsoft YaHei UI" panose="020B0503020204020204" pitchFamily="34" charset="-122"/>
              <a:ea typeface="Microsoft YaHei UI" panose="020B0503020204020204" pitchFamily="34" charset="-122"/>
            </a:endParaRPr>
          </a:p>
        </p:txBody>
      </p:sp>
      <p:sp>
        <p:nvSpPr>
          <p:cNvPr id="10" name="角丸四角形 9"/>
          <p:cNvSpPr/>
          <p:nvPr/>
        </p:nvSpPr>
        <p:spPr>
          <a:xfrm>
            <a:off x="2701635" y="2479963"/>
            <a:ext cx="1874982" cy="535709"/>
          </a:xfrm>
          <a:prstGeom prst="round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chemeClr val="tx1"/>
                </a:solidFill>
                <a:latin typeface="Microsoft YaHei UI" panose="020B0503020204020204" pitchFamily="34" charset="-122"/>
                <a:ea typeface="Microsoft YaHei UI" panose="020B0503020204020204" pitchFamily="34" charset="-122"/>
              </a:rPr>
              <a:t>対応</a:t>
            </a:r>
            <a:endParaRPr kumimoji="1" lang="ja-JP" altLang="en-US" sz="2400" dirty="0">
              <a:solidFill>
                <a:schemeClr val="tx1"/>
              </a:solidFill>
              <a:latin typeface="Microsoft YaHei UI" panose="020B0503020204020204" pitchFamily="34" charset="-122"/>
              <a:ea typeface="Microsoft YaHei UI" panose="020B0503020204020204" pitchFamily="34" charset="-122"/>
            </a:endParaRPr>
          </a:p>
        </p:txBody>
      </p:sp>
      <p:sp>
        <p:nvSpPr>
          <p:cNvPr id="11" name="角丸四角形 10"/>
          <p:cNvSpPr/>
          <p:nvPr/>
        </p:nvSpPr>
        <p:spPr>
          <a:xfrm>
            <a:off x="2687780" y="3075710"/>
            <a:ext cx="1874982" cy="535709"/>
          </a:xfrm>
          <a:prstGeom prst="round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chemeClr val="tx1"/>
                </a:solidFill>
                <a:latin typeface="Microsoft YaHei UI" panose="020B0503020204020204" pitchFamily="34" charset="-122"/>
                <a:ea typeface="Microsoft YaHei UI" panose="020B0503020204020204" pitchFamily="34" charset="-122"/>
              </a:rPr>
              <a:t>対応</a:t>
            </a:r>
            <a:endParaRPr kumimoji="1" lang="ja-JP" altLang="en-US" sz="2400" dirty="0">
              <a:solidFill>
                <a:schemeClr val="tx1"/>
              </a:solidFill>
              <a:latin typeface="Microsoft YaHei UI" panose="020B0503020204020204" pitchFamily="34" charset="-122"/>
              <a:ea typeface="Microsoft YaHei UI" panose="020B0503020204020204" pitchFamily="34" charset="-122"/>
            </a:endParaRPr>
          </a:p>
        </p:txBody>
      </p:sp>
      <p:sp>
        <p:nvSpPr>
          <p:cNvPr id="12" name="角丸四角形 11"/>
          <p:cNvSpPr/>
          <p:nvPr/>
        </p:nvSpPr>
        <p:spPr>
          <a:xfrm>
            <a:off x="2692400" y="1898070"/>
            <a:ext cx="1879599" cy="535709"/>
          </a:xfrm>
          <a:prstGeom prst="round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solidFill>
                  <a:schemeClr val="tx1"/>
                </a:solidFill>
                <a:latin typeface="Microsoft YaHei UI" panose="020B0503020204020204" pitchFamily="34" charset="-122"/>
                <a:ea typeface="Microsoft YaHei UI" panose="020B0503020204020204" pitchFamily="34" charset="-122"/>
              </a:rPr>
              <a:t>非対応</a:t>
            </a:r>
            <a:endParaRPr kumimoji="1" lang="ja-JP" altLang="en-US" sz="2400" dirty="0">
              <a:solidFill>
                <a:schemeClr val="tx1"/>
              </a:solidFill>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静态</a:t>
            </a:r>
            <a:r>
              <a:rPr kumimoji="1" lang="en-US" altLang="ja-JP" dirty="0" smtClean="0">
                <a:latin typeface="Microsoft YaHei UI" panose="020B0503020204020204" pitchFamily="34" charset="-122"/>
                <a:ea typeface="Microsoft YaHei UI" panose="020B0503020204020204" pitchFamily="34" charset="-122"/>
              </a:rPr>
              <a:t>GI</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室外</a:t>
            </a:r>
            <a:r>
              <a:rPr kumimoji="1" lang="ja-JP" altLang="en-US" dirty="0" smtClean="0">
                <a:latin typeface="Microsoft YaHei UI" panose="020B0503020204020204" pitchFamily="34" charset="-122"/>
                <a:ea typeface="Microsoft YaHei UI" panose="020B0503020204020204" pitchFamily="34" charset="-122"/>
              </a:rPr>
              <a:t> </a:t>
            </a:r>
            <a:r>
              <a:rPr kumimoji="1" lang="en-US" altLang="ja-JP" dirty="0" smtClean="0">
                <a:latin typeface="Microsoft YaHei UI" panose="020B0503020204020204" pitchFamily="34" charset="-122"/>
                <a:ea typeface="Microsoft YaHei UI" panose="020B0503020204020204" pitchFamily="34" charset="-122"/>
              </a:rPr>
              <a:t>/</a:t>
            </a:r>
            <a:r>
              <a:rPr kumimoji="1" lang="ja-JP" altLang="en-US" dirty="0" smtClean="0">
                <a:latin typeface="Microsoft YaHei UI" panose="020B0503020204020204" pitchFamily="34" charset="-122"/>
                <a:ea typeface="Microsoft YaHei UI" panose="020B0503020204020204" pitchFamily="34" charset="-122"/>
              </a:rPr>
              <a:t> </a:t>
            </a:r>
            <a:r>
              <a:rPr kumimoji="1" lang="zh-CN" altLang="en-US" dirty="0" smtClean="0">
                <a:latin typeface="Microsoft YaHei UI" panose="020B0503020204020204" pitchFamily="34" charset="-122"/>
                <a:ea typeface="Microsoft YaHei UI" panose="020B0503020204020204" pitchFamily="34" charset="-122"/>
              </a:rPr>
              <a:t>太阳光</a:t>
            </a:r>
            <a:endParaRPr kumimoji="1" lang="ja-JP" altLang="en-US" dirty="0">
              <a:latin typeface="Microsoft YaHei UI" panose="020B0503020204020204" pitchFamily="34" charset="-122"/>
              <a:ea typeface="Microsoft YaHei UI" panose="020B0503020204020204" pitchFamily="34" charset="-122"/>
            </a:endParaRPr>
          </a:p>
        </p:txBody>
      </p:sp>
      <p:pic>
        <p:nvPicPr>
          <p:cNvPr id="4" name="図 3" descr="image_032.jpg"/>
          <p:cNvPicPr>
            <a:picLocks noChangeAspect="1"/>
          </p:cNvPicPr>
          <p:nvPr/>
        </p:nvPicPr>
        <p:blipFill>
          <a:blip r:embed="rId3" cstate="print"/>
          <a:stretch>
            <a:fillRect/>
          </a:stretch>
        </p:blipFill>
        <p:spPr>
          <a:xfrm>
            <a:off x="1002412" y="2051710"/>
            <a:ext cx="7035114" cy="360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図 4" descr="image_033.jpg"/>
          <p:cNvPicPr>
            <a:picLocks noChangeAspect="1"/>
          </p:cNvPicPr>
          <p:nvPr/>
        </p:nvPicPr>
        <p:blipFill>
          <a:blip r:embed="rId4" cstate="print"/>
          <a:stretch>
            <a:fillRect/>
          </a:stretch>
        </p:blipFill>
        <p:spPr>
          <a:xfrm>
            <a:off x="1002412" y="2051710"/>
            <a:ext cx="7035116" cy="360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スライド番号プレースホルダ 5"/>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47</a:t>
            </a:fld>
            <a:endParaRPr lang="ja-JP" altLang="en-US">
              <a:latin typeface="Microsoft YaHei UI" panose="020B0503020204020204" pitchFamily="34" charset="-122"/>
              <a:ea typeface="Microsoft YaHei UI" panose="020B0503020204020204" pitchFamily="34" charset="-122"/>
            </a:endParaRPr>
          </a:p>
        </p:txBody>
      </p:sp>
      <p:sp>
        <p:nvSpPr>
          <p:cNvPr id="7" name="フッター プレースホルダ 6"/>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image_028.jpg"/>
          <p:cNvPicPr>
            <a:picLocks noChangeAspect="1"/>
          </p:cNvPicPr>
          <p:nvPr/>
        </p:nvPicPr>
        <p:blipFill>
          <a:blip r:embed="rId3" cstate="print"/>
          <a:stretch>
            <a:fillRect/>
          </a:stretch>
        </p:blipFill>
        <p:spPr>
          <a:xfrm>
            <a:off x="1078230" y="2127528"/>
            <a:ext cx="7035115" cy="360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タイトル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静态</a:t>
            </a:r>
            <a:r>
              <a:rPr lang="en-US" altLang="ja-JP" dirty="0" smtClean="0">
                <a:latin typeface="Microsoft YaHei UI" panose="020B0503020204020204" pitchFamily="34" charset="-122"/>
                <a:ea typeface="Microsoft YaHei UI" panose="020B0503020204020204" pitchFamily="34" charset="-122"/>
              </a:rPr>
              <a:t>GI</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室外</a:t>
            </a:r>
            <a:r>
              <a:rPr kumimoji="1" lang="ja-JP" altLang="en-US" dirty="0" smtClean="0">
                <a:latin typeface="Microsoft YaHei UI" panose="020B0503020204020204" pitchFamily="34" charset="-122"/>
                <a:ea typeface="Microsoft YaHei UI" panose="020B0503020204020204" pitchFamily="34" charset="-122"/>
              </a:rPr>
              <a:t> </a:t>
            </a:r>
            <a:r>
              <a:rPr kumimoji="1" lang="en-US" altLang="ja-JP" dirty="0" smtClean="0">
                <a:latin typeface="Microsoft YaHei UI" panose="020B0503020204020204" pitchFamily="34" charset="-122"/>
                <a:ea typeface="Microsoft YaHei UI" panose="020B0503020204020204" pitchFamily="34" charset="-122"/>
              </a:rPr>
              <a:t>/</a:t>
            </a:r>
            <a:r>
              <a:rPr kumimoji="1" lang="ja-JP" altLang="en-US" dirty="0" smtClean="0">
                <a:latin typeface="Microsoft YaHei UI" panose="020B0503020204020204" pitchFamily="34" charset="-122"/>
                <a:ea typeface="Microsoft YaHei UI" panose="020B0503020204020204" pitchFamily="34" charset="-122"/>
              </a:rPr>
              <a:t> </a:t>
            </a:r>
            <a:r>
              <a:rPr kumimoji="1" lang="zh-CN" altLang="en-US" dirty="0" smtClean="0">
                <a:latin typeface="Microsoft YaHei UI" panose="020B0503020204020204" pitchFamily="34" charset="-122"/>
                <a:ea typeface="Microsoft YaHei UI" panose="020B0503020204020204" pitchFamily="34" charset="-122"/>
              </a:rPr>
              <a:t>环境光</a:t>
            </a:r>
            <a:endParaRPr kumimoji="1" lang="ja-JP" altLang="en-US" dirty="0">
              <a:latin typeface="Microsoft YaHei UI" panose="020B0503020204020204" pitchFamily="34" charset="-122"/>
              <a:ea typeface="Microsoft YaHei UI" panose="020B0503020204020204" pitchFamily="34" charset="-122"/>
            </a:endParaRPr>
          </a:p>
        </p:txBody>
      </p:sp>
      <p:pic>
        <p:nvPicPr>
          <p:cNvPr id="4" name="図 3" descr="image_029.jpg"/>
          <p:cNvPicPr>
            <a:picLocks noChangeAspect="1"/>
          </p:cNvPicPr>
          <p:nvPr/>
        </p:nvPicPr>
        <p:blipFill>
          <a:blip r:embed="rId4" cstate="print"/>
          <a:stretch>
            <a:fillRect/>
          </a:stretch>
        </p:blipFill>
        <p:spPr>
          <a:xfrm>
            <a:off x="1074420" y="2123718"/>
            <a:ext cx="7035115" cy="360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スライド番号プレースホルダ 5"/>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48</a:t>
            </a:fld>
            <a:endParaRPr lang="ja-JP" altLang="en-US">
              <a:latin typeface="Microsoft YaHei UI" panose="020B0503020204020204" pitchFamily="34" charset="-122"/>
              <a:ea typeface="Microsoft YaHei UI" panose="020B0503020204020204" pitchFamily="34" charset="-122"/>
            </a:endParaRPr>
          </a:p>
        </p:txBody>
      </p:sp>
      <p:sp>
        <p:nvSpPr>
          <p:cNvPr id="7" name="フッター プレースホルダ 6"/>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 2"/>
          <p:cNvSpPr>
            <a:spLocks noGrp="1"/>
          </p:cNvSpPr>
          <p:nvPr>
            <p:ph idx="1"/>
          </p:nvPr>
        </p:nvSpPr>
        <p:spPr/>
        <p:txBody>
          <a:bodyPr/>
          <a:lstStyle/>
          <a:p>
            <a:r>
              <a:rPr lang="en-US" altLang="ja-JP" sz="1200" dirty="0" smtClean="0">
                <a:latin typeface="ＭＳ Ｐゴシック" pitchFamily="50" charset="-128"/>
                <a:ea typeface="ＭＳ Ｐゴシック" pitchFamily="50" charset="-128"/>
              </a:rPr>
              <a:t>HACHISUKA, T. 2005. High-quality global illumination rendering using </a:t>
            </a:r>
            <a:r>
              <a:rPr lang="en-US" altLang="ja-JP" sz="1200" dirty="0" err="1" smtClean="0">
                <a:latin typeface="ＭＳ Ｐゴシック" pitchFamily="50" charset="-128"/>
                <a:ea typeface="ＭＳ Ｐゴシック" pitchFamily="50" charset="-128"/>
              </a:rPr>
              <a:t>rasterization</a:t>
            </a:r>
            <a:r>
              <a:rPr lang="en-US" altLang="ja-JP" sz="1200" dirty="0" smtClean="0">
                <a:latin typeface="ＭＳ Ｐゴシック" pitchFamily="50" charset="-128"/>
                <a:ea typeface="ＭＳ Ｐゴシック" pitchFamily="50" charset="-128"/>
              </a:rPr>
              <a:t>. In GPU Gems 2. Addison-Wesley Professional, </a:t>
            </a:r>
            <a:r>
              <a:rPr lang="en-US" altLang="ja-JP" sz="1200" dirty="0" err="1" smtClean="0">
                <a:latin typeface="ＭＳ Ｐゴシック" pitchFamily="50" charset="-128"/>
                <a:ea typeface="ＭＳ Ｐゴシック" pitchFamily="50" charset="-128"/>
              </a:rPr>
              <a:t>ch</a:t>
            </a:r>
            <a:r>
              <a:rPr lang="en-US" altLang="ja-JP" sz="1200" dirty="0" smtClean="0">
                <a:latin typeface="ＭＳ Ｐゴシック" pitchFamily="50" charset="-128"/>
                <a:ea typeface="ＭＳ Ｐゴシック" pitchFamily="50" charset="-128"/>
              </a:rPr>
              <a:t>. 38, 615-634.</a:t>
            </a:r>
          </a:p>
          <a:p>
            <a:r>
              <a:rPr lang="en-US" altLang="ja-JP" sz="1200" dirty="0" smtClean="0">
                <a:latin typeface="ＭＳ Ｐゴシック" pitchFamily="50" charset="-128"/>
                <a:ea typeface="ＭＳ Ｐゴシック" pitchFamily="50" charset="-128"/>
              </a:rPr>
              <a:t>HERMES, J., HENRICH, N., GROSCH, T., AND MUELLER, S. 2010. Global illumination using parallel global ray-bundles. In Vision, Modeling and Visualization.</a:t>
            </a:r>
          </a:p>
          <a:p>
            <a:r>
              <a:rPr lang="en-US" altLang="ja-JP" sz="1200" dirty="0" smtClean="0">
                <a:latin typeface="ＭＳ Ｐゴシック" pitchFamily="50" charset="-128"/>
                <a:ea typeface="ＭＳ Ｐゴシック" pitchFamily="50" charset="-128"/>
              </a:rPr>
              <a:t>KAJIYA, J. T. 1986. The rendering equation. SIGGRAPH </a:t>
            </a:r>
            <a:r>
              <a:rPr lang="en-US" altLang="ja-JP" sz="1200" dirty="0" err="1" smtClean="0">
                <a:latin typeface="ＭＳ Ｐゴシック" pitchFamily="50" charset="-128"/>
                <a:ea typeface="ＭＳ Ｐゴシック" pitchFamily="50" charset="-128"/>
              </a:rPr>
              <a:t>Comput</a:t>
            </a:r>
            <a:r>
              <a:rPr lang="en-US" altLang="ja-JP" sz="1200" dirty="0" smtClean="0">
                <a:latin typeface="ＭＳ Ｐゴシック" pitchFamily="50" charset="-128"/>
                <a:ea typeface="ＭＳ Ｐゴシック" pitchFamily="50" charset="-128"/>
              </a:rPr>
              <a:t>. Graph. 20, 143-150.</a:t>
            </a:r>
          </a:p>
          <a:p>
            <a:r>
              <a:rPr lang="en-US" altLang="ja-JP" sz="1200" dirty="0" smtClean="0">
                <a:latin typeface="ＭＳ Ｐゴシック" pitchFamily="50" charset="-128"/>
                <a:ea typeface="ＭＳ Ｐゴシック" pitchFamily="50" charset="-128"/>
              </a:rPr>
              <a:t>LLOYD, B., TUFT, D., YOON, S.-E., AND MANOCHA, D. 2006. Warping and partitioning for low error shadow maps. In Proc. of EGSR 2006, 215-226.</a:t>
            </a:r>
          </a:p>
          <a:p>
            <a:r>
              <a:rPr lang="en-US" altLang="ja-JP" sz="1200" dirty="0" smtClean="0">
                <a:latin typeface="ＭＳ Ｐゴシック" pitchFamily="50" charset="-128"/>
                <a:ea typeface="ＭＳ Ｐゴシック" pitchFamily="50" charset="-128"/>
              </a:rPr>
              <a:t>NIESSNER, M., SCHAFER, H., STAMMINGER, M. 2010. Fast indirect illumination using layered depth images. The Visual Computer, 26, 6-8, 679-686.</a:t>
            </a:r>
          </a:p>
          <a:p>
            <a:r>
              <a:rPr lang="en-US" altLang="ja-JP" sz="1200" dirty="0" smtClean="0">
                <a:latin typeface="ＭＳ Ｐゴシック" pitchFamily="50" charset="-128"/>
                <a:ea typeface="ＭＳ Ｐゴシック" pitchFamily="50" charset="-128"/>
              </a:rPr>
              <a:t>SMITS, B., SHIRLEY, P., AND STARK, M. M. 2000. Direct ray tracing of smoothed and displacement mapped triangles. Tech. rep.</a:t>
            </a:r>
          </a:p>
          <a:p>
            <a:r>
              <a:rPr lang="en-US" altLang="ja-JP" sz="1200" dirty="0" smtClean="0">
                <a:latin typeface="ＭＳ Ｐゴシック" pitchFamily="50" charset="-128"/>
                <a:ea typeface="ＭＳ Ｐゴシック" pitchFamily="50" charset="-128"/>
              </a:rPr>
              <a:t>THIBIEROZ, N. 2011. Order-independent transparency using per pixel linked lists. In GPU Pro 2. AK Peters, </a:t>
            </a:r>
            <a:r>
              <a:rPr lang="en-US" altLang="ja-JP" sz="1200" dirty="0" err="1" smtClean="0">
                <a:latin typeface="ＭＳ Ｐゴシック" pitchFamily="50" charset="-128"/>
                <a:ea typeface="ＭＳ Ｐゴシック" pitchFamily="50" charset="-128"/>
              </a:rPr>
              <a:t>ch</a:t>
            </a:r>
            <a:r>
              <a:rPr lang="en-US" altLang="ja-JP" sz="1200" dirty="0" smtClean="0">
                <a:latin typeface="ＭＳ Ｐゴシック" pitchFamily="50" charset="-128"/>
                <a:ea typeface="ＭＳ Ｐゴシック" pitchFamily="50" charset="-128"/>
              </a:rPr>
              <a:t>. VII, 2, 409-431.</a:t>
            </a:r>
          </a:p>
          <a:p>
            <a:r>
              <a:rPr lang="en-US" altLang="ja-JP" sz="1200" dirty="0" smtClean="0">
                <a:latin typeface="ＭＳ Ｐゴシック" pitchFamily="50" charset="-128"/>
                <a:ea typeface="ＭＳ Ｐゴシック" pitchFamily="50" charset="-128"/>
              </a:rPr>
              <a:t>VEACH, E., AND GUIBAS, L. J. 1995. Optimally combining sampling techniques for </a:t>
            </a:r>
            <a:r>
              <a:rPr lang="en-US" altLang="ja-JP" sz="1200" dirty="0" err="1" smtClean="0">
                <a:latin typeface="ＭＳ Ｐゴシック" pitchFamily="50" charset="-128"/>
                <a:ea typeface="ＭＳ Ｐゴシック" pitchFamily="50" charset="-128"/>
              </a:rPr>
              <a:t>monte</a:t>
            </a:r>
            <a:r>
              <a:rPr lang="en-US" altLang="ja-JP" sz="1200" dirty="0" smtClean="0">
                <a:latin typeface="ＭＳ Ｐゴシック" pitchFamily="50" charset="-128"/>
                <a:ea typeface="ＭＳ Ｐゴシック" pitchFamily="50" charset="-128"/>
              </a:rPr>
              <a:t> </a:t>
            </a:r>
            <a:r>
              <a:rPr lang="en-US" altLang="ja-JP" sz="1200" dirty="0" err="1" smtClean="0">
                <a:latin typeface="ＭＳ Ｐゴシック" pitchFamily="50" charset="-128"/>
                <a:ea typeface="ＭＳ Ｐゴシック" pitchFamily="50" charset="-128"/>
              </a:rPr>
              <a:t>carlo</a:t>
            </a:r>
            <a:r>
              <a:rPr lang="en-US" altLang="ja-JP" sz="1200" dirty="0" smtClean="0">
                <a:latin typeface="ＭＳ Ｐゴシック" pitchFamily="50" charset="-128"/>
                <a:ea typeface="ＭＳ Ｐゴシック" pitchFamily="50" charset="-128"/>
              </a:rPr>
              <a:t> rendering. In Proc. of SIGGRAPH’95, 419-428.</a:t>
            </a:r>
          </a:p>
          <a:p>
            <a:r>
              <a:rPr lang="en-US" altLang="ja-JP" sz="1200" dirty="0" smtClean="0">
                <a:latin typeface="ＭＳ Ｐゴシック" pitchFamily="50" charset="-128"/>
                <a:ea typeface="ＭＳ Ｐゴシック" pitchFamily="50" charset="-128"/>
              </a:rPr>
              <a:t>YANG, J. C., HENSLEY, J., GRUN, H., AND THIBIEROZ, N. 2010. Real-time concurrent linked list construction on the </a:t>
            </a:r>
            <a:r>
              <a:rPr lang="en-US" altLang="ja-JP" sz="1200" dirty="0" err="1" smtClean="0">
                <a:latin typeface="ＭＳ Ｐゴシック" pitchFamily="50" charset="-128"/>
                <a:ea typeface="ＭＳ Ｐゴシック" pitchFamily="50" charset="-128"/>
              </a:rPr>
              <a:t>gpu</a:t>
            </a:r>
            <a:r>
              <a:rPr lang="en-US" altLang="ja-JP" sz="1200" dirty="0" smtClean="0">
                <a:latin typeface="ＭＳ Ｐゴシック" pitchFamily="50" charset="-128"/>
                <a:ea typeface="ＭＳ Ｐゴシック" pitchFamily="50" charset="-128"/>
              </a:rPr>
              <a:t>. </a:t>
            </a:r>
            <a:r>
              <a:rPr lang="en-US" altLang="ja-JP" sz="1200" dirty="0" err="1" smtClean="0">
                <a:latin typeface="ＭＳ Ｐゴシック" pitchFamily="50" charset="-128"/>
                <a:ea typeface="ＭＳ Ｐゴシック" pitchFamily="50" charset="-128"/>
              </a:rPr>
              <a:t>Comput</a:t>
            </a:r>
            <a:r>
              <a:rPr lang="en-US" altLang="ja-JP" sz="1200" dirty="0" smtClean="0">
                <a:latin typeface="ＭＳ Ｐゴシック" pitchFamily="50" charset="-128"/>
                <a:ea typeface="ＭＳ Ｐゴシック" pitchFamily="50" charset="-128"/>
              </a:rPr>
              <a:t>. Graph. Forum 29, 1297-1304.</a:t>
            </a:r>
          </a:p>
          <a:p>
            <a:r>
              <a:rPr lang="en-US" altLang="ja-JP" sz="1200" dirty="0" smtClean="0">
                <a:latin typeface="ＭＳ Ｐゴシック" pitchFamily="50" charset="-128"/>
                <a:ea typeface="ＭＳ Ｐゴシック" pitchFamily="50" charset="-128"/>
              </a:rPr>
              <a:t>The polygon models are courtesy of Robert W. Sumner, Jovan </a:t>
            </a:r>
            <a:r>
              <a:rPr lang="en-US" altLang="ja-JP" sz="1200" dirty="0" err="1" smtClean="0">
                <a:latin typeface="ＭＳ Ｐゴシック" pitchFamily="50" charset="-128"/>
                <a:ea typeface="ＭＳ Ｐゴシック" pitchFamily="50" charset="-128"/>
              </a:rPr>
              <a:t>Popovic</a:t>
            </a:r>
            <a:r>
              <a:rPr lang="en-US" altLang="ja-JP" sz="1200" dirty="0" smtClean="0">
                <a:latin typeface="ＭＳ Ｐゴシック" pitchFamily="50" charset="-128"/>
                <a:ea typeface="ＭＳ Ｐゴシック" pitchFamily="50" charset="-128"/>
              </a:rPr>
              <a:t> (http://people.csail.mit.edu/sumner/research/deftransfer/data.html)</a:t>
            </a:r>
          </a:p>
          <a:p>
            <a:endParaRPr kumimoji="1" lang="ja-JP" altLang="en-US" sz="1200" dirty="0">
              <a:latin typeface="ＭＳ Ｐゴシック" pitchFamily="50" charset="-128"/>
              <a:ea typeface="ＭＳ Ｐゴシック" pitchFamily="50" charset="-128"/>
            </a:endParaRPr>
          </a:p>
        </p:txBody>
      </p:sp>
      <p:sp>
        <p:nvSpPr>
          <p:cNvPr id="4" name="スライド番号プレースホルダ 3"/>
          <p:cNvSpPr>
            <a:spLocks noGrp="1"/>
          </p:cNvSpPr>
          <p:nvPr>
            <p:ph type="sldNum" sz="quarter" idx="12"/>
          </p:nvPr>
        </p:nvSpPr>
        <p:spPr/>
        <p:txBody>
          <a:bodyPr/>
          <a:lstStyle/>
          <a:p>
            <a:pPr>
              <a:defRPr/>
            </a:pPr>
            <a:fld id="{4216DEE5-CE69-4540-AF8C-E5D59BFA9A9C}" type="slidenum">
              <a:rPr lang="ja-JP" altLang="en-US" smtClean="0"/>
              <a:pPr>
                <a:defRPr/>
              </a:pPr>
              <a:t>49</a:t>
            </a:fld>
            <a:endParaRPr lang="ja-JP" altLang="en-US"/>
          </a:p>
        </p:txBody>
      </p:sp>
      <p:sp>
        <p:nvSpPr>
          <p:cNvPr id="5" name="フッター プレースホルダ 4"/>
          <p:cNvSpPr>
            <a:spLocks noGrp="1"/>
          </p:cNvSpPr>
          <p:nvPr>
            <p:ph type="ftr" sz="quarter" idx="11"/>
          </p:nvPr>
        </p:nvSpPr>
        <p:spPr/>
        <p:txBody>
          <a:bodyPr/>
          <a:lstStyle/>
          <a:p>
            <a:pPr>
              <a:defRPr/>
            </a:pPr>
            <a:r>
              <a:rPr lang="en-US" altLang="ja-JP" smtClean="0"/>
              <a:t>© 2012 SQUARE ENIX CO., LTD.  All Rights Reserved.</a:t>
            </a:r>
            <a:endParaRPr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image_028.jpg"/>
          <p:cNvPicPr>
            <a:picLocks noChangeAspect="1"/>
          </p:cNvPicPr>
          <p:nvPr/>
        </p:nvPicPr>
        <p:blipFill>
          <a:blip r:embed="rId3" cstate="print"/>
          <a:stretch>
            <a:fillRect/>
          </a:stretch>
        </p:blipFill>
        <p:spPr>
          <a:xfrm>
            <a:off x="1078230" y="2127528"/>
            <a:ext cx="7035115" cy="360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タイトル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静态</a:t>
            </a:r>
            <a:r>
              <a:rPr lang="en-US" altLang="ja-JP" dirty="0" smtClean="0">
                <a:latin typeface="Microsoft YaHei UI" panose="020B0503020204020204" pitchFamily="34" charset="-122"/>
                <a:ea typeface="Microsoft YaHei UI" panose="020B0503020204020204" pitchFamily="34" charset="-122"/>
              </a:rPr>
              <a:t>GI</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室外</a:t>
            </a:r>
            <a:r>
              <a:rPr kumimoji="1" lang="en-US" altLang="ja-JP" dirty="0" smtClean="0">
                <a:latin typeface="Microsoft YaHei UI" panose="020B0503020204020204" pitchFamily="34" charset="-122"/>
                <a:ea typeface="Microsoft YaHei UI" panose="020B0503020204020204" pitchFamily="34" charset="-122"/>
              </a:rPr>
              <a:t>/</a:t>
            </a:r>
            <a:r>
              <a:rPr kumimoji="1" lang="ja-JP" altLang="en-US" dirty="0" smtClean="0">
                <a:latin typeface="Microsoft YaHei UI" panose="020B0503020204020204" pitchFamily="34" charset="-122"/>
                <a:ea typeface="Microsoft YaHei UI" panose="020B0503020204020204" pitchFamily="34" charset="-122"/>
              </a:rPr>
              <a:t> </a:t>
            </a:r>
            <a:r>
              <a:rPr kumimoji="1" lang="zh-CN" altLang="en-US" dirty="0" smtClean="0">
                <a:latin typeface="Microsoft YaHei UI" panose="020B0503020204020204" pitchFamily="34" charset="-122"/>
                <a:ea typeface="Microsoft YaHei UI" panose="020B0503020204020204" pitchFamily="34" charset="-122"/>
              </a:rPr>
              <a:t>环境光</a:t>
            </a:r>
            <a:endParaRPr kumimoji="1" lang="ja-JP" altLang="en-US" dirty="0">
              <a:latin typeface="Microsoft YaHei UI" panose="020B0503020204020204" pitchFamily="34" charset="-122"/>
              <a:ea typeface="Microsoft YaHei UI" panose="020B0503020204020204" pitchFamily="34" charset="-122"/>
            </a:endParaRPr>
          </a:p>
        </p:txBody>
      </p:sp>
      <p:pic>
        <p:nvPicPr>
          <p:cNvPr id="4" name="図 3" descr="image_029.jpg"/>
          <p:cNvPicPr>
            <a:picLocks noChangeAspect="1"/>
          </p:cNvPicPr>
          <p:nvPr/>
        </p:nvPicPr>
        <p:blipFill>
          <a:blip r:embed="rId4" cstate="print"/>
          <a:stretch>
            <a:fillRect/>
          </a:stretch>
        </p:blipFill>
        <p:spPr>
          <a:xfrm>
            <a:off x="1074420" y="2123718"/>
            <a:ext cx="7035115" cy="360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スライド番号プレースホルダ 5"/>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5</a:t>
            </a:fld>
            <a:endParaRPr lang="ja-JP" altLang="en-US">
              <a:latin typeface="Microsoft YaHei UI" panose="020B0503020204020204" pitchFamily="34" charset="-122"/>
              <a:ea typeface="Microsoft YaHei UI" panose="020B0503020204020204" pitchFamily="34" charset="-122"/>
            </a:endParaRPr>
          </a:p>
        </p:txBody>
      </p:sp>
      <p:sp>
        <p:nvSpPr>
          <p:cNvPr id="7" name="フッター プレースホルダ 6"/>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
        <p:nvSpPr>
          <p:cNvPr id="8" name="角丸四角形 7"/>
          <p:cNvSpPr/>
          <p:nvPr/>
        </p:nvSpPr>
        <p:spPr>
          <a:xfrm>
            <a:off x="4378037" y="1376218"/>
            <a:ext cx="1524000" cy="397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latin typeface="Microsoft YaHei UI" panose="020B0503020204020204" pitchFamily="34" charset="-122"/>
                <a:ea typeface="Microsoft YaHei UI" panose="020B0503020204020204" pitchFamily="34" charset="-122"/>
              </a:rPr>
              <a:t>Diffuse</a:t>
            </a:r>
            <a:endParaRPr kumimoji="1" lang="ja-JP" altLang="en-US" dirty="0">
              <a:latin typeface="Microsoft YaHei UI" panose="020B0503020204020204" pitchFamily="34" charset="-122"/>
              <a:ea typeface="Microsoft YaHei UI" panose="020B0503020204020204" pitchFamily="34" charset="-122"/>
            </a:endParaRPr>
          </a:p>
        </p:txBody>
      </p:sp>
      <p:sp>
        <p:nvSpPr>
          <p:cNvPr id="9" name="角丸四角形 8"/>
          <p:cNvSpPr/>
          <p:nvPr/>
        </p:nvSpPr>
        <p:spPr>
          <a:xfrm>
            <a:off x="5989783" y="1371600"/>
            <a:ext cx="1524000" cy="3971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ja-JP" dirty="0" smtClean="0">
                <a:latin typeface="Microsoft YaHei UI" panose="020B0503020204020204" pitchFamily="34" charset="-122"/>
                <a:ea typeface="Microsoft YaHei UI" panose="020B0503020204020204" pitchFamily="34" charset="-122"/>
              </a:rPr>
              <a:t>Light Map</a:t>
            </a:r>
            <a:endParaRPr kumimoji="1"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5" name="テキスト ボックス 4"/>
          <p:cNvSpPr txBox="1"/>
          <p:nvPr/>
        </p:nvSpPr>
        <p:spPr>
          <a:xfrm>
            <a:off x="628073" y="2752437"/>
            <a:ext cx="7961745" cy="830997"/>
          </a:xfrm>
          <a:prstGeom prst="rect">
            <a:avLst/>
          </a:prstGeom>
          <a:noFill/>
        </p:spPr>
        <p:txBody>
          <a:bodyPr wrap="square" rtlCol="0">
            <a:spAutoFit/>
          </a:bodyPr>
          <a:lstStyle/>
          <a:p>
            <a:r>
              <a:rPr kumimoji="1" lang="ja-JP" altLang="en-US" sz="4800" dirty="0" smtClean="0"/>
              <a:t>ご清聴ありがとうございました</a:t>
            </a:r>
            <a:endParaRPr kumimoji="1" lang="ja-JP" altLang="en-US" sz="4800" dirty="0"/>
          </a:p>
        </p:txBody>
      </p:sp>
      <p:sp>
        <p:nvSpPr>
          <p:cNvPr id="4" name="スライド番号プレースホルダ 3"/>
          <p:cNvSpPr>
            <a:spLocks noGrp="1"/>
          </p:cNvSpPr>
          <p:nvPr>
            <p:ph type="sldNum" sz="quarter" idx="12"/>
          </p:nvPr>
        </p:nvSpPr>
        <p:spPr/>
        <p:txBody>
          <a:bodyPr/>
          <a:lstStyle/>
          <a:p>
            <a:pPr>
              <a:defRPr/>
            </a:pPr>
            <a:fld id="{4216DEE5-CE69-4540-AF8C-E5D59BFA9A9C}" type="slidenum">
              <a:rPr lang="ja-JP" altLang="en-US" smtClean="0"/>
              <a:pPr>
                <a:defRPr/>
              </a:pPr>
              <a:t>50</a:t>
            </a:fld>
            <a:endParaRPr lang="ja-JP" altLang="en-US"/>
          </a:p>
        </p:txBody>
      </p:sp>
      <p:sp>
        <p:nvSpPr>
          <p:cNvPr id="6" name="フッター プレースホルダ 5"/>
          <p:cNvSpPr>
            <a:spLocks noGrp="1"/>
          </p:cNvSpPr>
          <p:nvPr>
            <p:ph type="ftr" sz="quarter" idx="11"/>
          </p:nvPr>
        </p:nvSpPr>
        <p:spPr/>
        <p:txBody>
          <a:bodyPr/>
          <a:lstStyle/>
          <a:p>
            <a:pPr>
              <a:defRPr/>
            </a:pPr>
            <a:r>
              <a:rPr lang="en-US" altLang="ja-JP" smtClean="0"/>
              <a:t>© 2012 SQUARE ENIX CO., LTD.  All Rights Reserved.</a:t>
            </a:r>
            <a:endParaRPr lang="ja-JP"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zh-CN" altLang="en-US" dirty="0" smtClean="0">
                <a:latin typeface="Microsoft YaHei UI" panose="020B0503020204020204" pitchFamily="34" charset="-122"/>
                <a:ea typeface="Microsoft YaHei UI" panose="020B0503020204020204" pitchFamily="34" charset="-122"/>
                <a:cs typeface="Arial Unicode MS" panose="020B0604020202020204" pitchFamily="34" charset="-122"/>
              </a:rPr>
              <a:t>静态</a:t>
            </a:r>
            <a:r>
              <a:rPr kumimoji="1" lang="en-US" altLang="ja-JP" dirty="0" smtClean="0">
                <a:latin typeface="Microsoft YaHei UI" panose="020B0503020204020204" pitchFamily="34" charset="-122"/>
                <a:ea typeface="Microsoft YaHei UI" panose="020B0503020204020204" pitchFamily="34" charset="-122"/>
                <a:cs typeface="Arial Unicode MS" panose="020B0604020202020204" pitchFamily="34" charset="-122"/>
              </a:rPr>
              <a:t>GI</a:t>
            </a:r>
            <a:endParaRPr kumimoji="1" lang="ja-JP" altLang="en-US" dirty="0">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3" name="コンテンツ プレースホルダ 2"/>
          <p:cNvSpPr>
            <a:spLocks noGrp="1"/>
          </p:cNvSpPr>
          <p:nvPr>
            <p:ph idx="1"/>
          </p:nvPr>
        </p:nvSpPr>
        <p:spPr/>
        <p:txBody>
          <a:bodyPr/>
          <a:lstStyle/>
          <a:p>
            <a:r>
              <a:rPr kumimoji="1" lang="zh-CN" altLang="en-US" dirty="0" smtClean="0">
                <a:latin typeface="Microsoft YaHei UI" panose="020B0503020204020204" pitchFamily="34" charset="-122"/>
                <a:ea typeface="Microsoft YaHei UI" panose="020B0503020204020204" pitchFamily="34" charset="-122"/>
                <a:cs typeface="Arial Unicode MS" panose="020B0604020202020204" pitchFamily="34" charset="-122"/>
              </a:rPr>
              <a:t>室内</a:t>
            </a:r>
            <a:r>
              <a:rPr kumimoji="1" lang="ja-JP" altLang="en-US" dirty="0" smtClean="0">
                <a:latin typeface="Microsoft YaHei UI" panose="020B0503020204020204" pitchFamily="34" charset="-122"/>
                <a:ea typeface="Microsoft YaHei UI" panose="020B0503020204020204" pitchFamily="34" charset="-122"/>
                <a:cs typeface="Arial Unicode MS" panose="020B0604020202020204" pitchFamily="34" charset="-122"/>
              </a:rPr>
              <a:t> </a:t>
            </a:r>
            <a:r>
              <a:rPr kumimoji="1" lang="en-US" altLang="ja-JP" dirty="0" smtClean="0">
                <a:latin typeface="Microsoft YaHei UI" panose="020B0503020204020204" pitchFamily="34" charset="-122"/>
                <a:ea typeface="Microsoft YaHei UI" panose="020B0503020204020204" pitchFamily="34" charset="-122"/>
                <a:cs typeface="Arial Unicode MS" panose="020B0604020202020204" pitchFamily="34" charset="-122"/>
              </a:rPr>
              <a:t>/ </a:t>
            </a:r>
            <a:r>
              <a:rPr kumimoji="1" lang="zh-CN" altLang="en-US" dirty="0" smtClean="0">
                <a:latin typeface="Microsoft YaHei UI" panose="020B0503020204020204" pitchFamily="34" charset="-122"/>
                <a:ea typeface="Microsoft YaHei UI" panose="020B0503020204020204" pitchFamily="34" charset="-122"/>
                <a:cs typeface="Arial Unicode MS" panose="020B0604020202020204" pitchFamily="34" charset="-122"/>
              </a:rPr>
              <a:t>间接</a:t>
            </a:r>
            <a:r>
              <a:rPr kumimoji="1" lang="ja-JP" altLang="en-US" dirty="0" smtClean="0">
                <a:latin typeface="Microsoft YaHei UI" panose="020B0503020204020204" pitchFamily="34" charset="-122"/>
                <a:ea typeface="Microsoft YaHei UI" panose="020B0503020204020204" pitchFamily="34" charset="-122"/>
                <a:cs typeface="Arial Unicode MS" panose="020B0604020202020204" pitchFamily="34" charset="-122"/>
              </a:rPr>
              <a:t>光</a:t>
            </a:r>
            <a:endParaRPr kumimoji="1" lang="ja-JP" altLang="en-US" dirty="0">
              <a:latin typeface="Microsoft YaHei UI" panose="020B0503020204020204" pitchFamily="34" charset="-122"/>
              <a:ea typeface="Microsoft YaHei UI" panose="020B0503020204020204" pitchFamily="34" charset="-122"/>
              <a:cs typeface="Arial Unicode MS" panose="020B0604020202020204" pitchFamily="34" charset="-122"/>
            </a:endParaRPr>
          </a:p>
        </p:txBody>
      </p:sp>
      <p:pic>
        <p:nvPicPr>
          <p:cNvPr id="4" name="図 3" descr="snapshot2011-11-14_17-19-55.png"/>
          <p:cNvPicPr>
            <a:picLocks noChangeAspect="1"/>
          </p:cNvPicPr>
          <p:nvPr/>
        </p:nvPicPr>
        <p:blipFill>
          <a:blip r:embed="rId3" cstate="print"/>
          <a:stretch>
            <a:fillRect/>
          </a:stretch>
        </p:blipFill>
        <p:spPr>
          <a:xfrm>
            <a:off x="584201" y="2207492"/>
            <a:ext cx="3806552" cy="3806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2" descr="D:\toku\doc\baking\ss\ss10.png"/>
          <p:cNvPicPr>
            <a:picLocks noChangeAspect="1" noChangeArrowheads="1"/>
          </p:cNvPicPr>
          <p:nvPr/>
        </p:nvPicPr>
        <p:blipFill>
          <a:blip r:embed="rId4" cstate="print"/>
          <a:srcRect/>
          <a:stretch>
            <a:fillRect/>
          </a:stretch>
        </p:blipFill>
        <p:spPr bwMode="auto">
          <a:xfrm>
            <a:off x="4642282" y="1382567"/>
            <a:ext cx="4206154" cy="33649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スライド番号プレースホルダ 5"/>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cs typeface="Arial Unicode MS" panose="020B0604020202020204" pitchFamily="34" charset="-122"/>
              </a:rPr>
              <a:pPr>
                <a:defRPr/>
              </a:pPr>
              <a:t>6</a:t>
            </a:fld>
            <a:endParaRPr lang="ja-JP" altLang="en-US">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
        <p:nvSpPr>
          <p:cNvPr id="7" name="フッター プレースホルダ 6"/>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cs typeface="Arial Unicode MS" panose="020B0604020202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cs typeface="Arial Unicode MS" panose="020B0604020202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smtClean="0">
                <a:latin typeface="Microsoft YaHei UI" panose="020B0503020204020204" pitchFamily="34" charset="-122"/>
                <a:ea typeface="Microsoft YaHei UI" panose="020B0503020204020204" pitchFamily="34" charset="-122"/>
              </a:rPr>
              <a:t>静态的</a:t>
            </a:r>
            <a:r>
              <a:rPr lang="en-US" altLang="ja-JP" dirty="0" smtClean="0">
                <a:latin typeface="Microsoft YaHei UI" panose="020B0503020204020204" pitchFamily="34" charset="-122"/>
                <a:ea typeface="Microsoft YaHei UI" panose="020B0503020204020204" pitchFamily="34" charset="-122"/>
              </a:rPr>
              <a:t>GI</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kumimoji="1" lang="en-US" altLang="ja-JP" dirty="0" smtClean="0">
                <a:latin typeface="Microsoft YaHei UI" panose="020B0503020204020204" pitchFamily="34" charset="-122"/>
                <a:ea typeface="Microsoft YaHei UI" panose="020B0503020204020204" pitchFamily="34" charset="-122"/>
              </a:rPr>
              <a:t>GI</a:t>
            </a:r>
            <a:r>
              <a:rPr kumimoji="1" lang="zh-CN" altLang="en-US" dirty="0" smtClean="0">
                <a:latin typeface="Microsoft YaHei UI" panose="020B0503020204020204" pitchFamily="34" charset="-122"/>
                <a:ea typeface="Microsoft YaHei UI" panose="020B0503020204020204" pitchFamily="34" charset="-122"/>
              </a:rPr>
              <a:t>的运行时</a:t>
            </a:r>
            <a:r>
              <a:rPr kumimoji="1" lang="en-US" altLang="zh-CN" dirty="0" smtClean="0">
                <a:latin typeface="Microsoft YaHei UI" panose="020B0503020204020204" pitchFamily="34" charset="-122"/>
                <a:ea typeface="Microsoft YaHei UI" panose="020B0503020204020204" pitchFamily="34" charset="-122"/>
              </a:rPr>
              <a:t>(Runtime) </a:t>
            </a:r>
            <a:r>
              <a:rPr kumimoji="1" lang="zh-CN" altLang="en-US" dirty="0" smtClean="0">
                <a:latin typeface="Microsoft YaHei UI" panose="020B0503020204020204" pitchFamily="34" charset="-122"/>
                <a:ea typeface="Microsoft YaHei UI" panose="020B0503020204020204" pitchFamily="34" charset="-122"/>
              </a:rPr>
              <a:t>处理负担很重</a:t>
            </a:r>
            <a:r>
              <a:rPr kumimoji="1" lang="en-US" altLang="ja-JP" dirty="0" smtClean="0">
                <a:latin typeface="Microsoft YaHei UI" panose="020B0503020204020204" pitchFamily="34" charset="-122"/>
                <a:ea typeface="Microsoft YaHei UI" panose="020B0503020204020204" pitchFamily="34" charset="-122"/>
              </a:rPr>
              <a:t>……</a:t>
            </a:r>
          </a:p>
          <a:p>
            <a:pPr lvl="1"/>
            <a:r>
              <a:rPr lang="zh-CN" altLang="en-US" dirty="0" smtClean="0">
                <a:latin typeface="Microsoft YaHei UI" panose="020B0503020204020204" pitchFamily="34" charset="-122"/>
                <a:ea typeface="Microsoft YaHei UI" panose="020B0503020204020204" pitchFamily="34" charset="-122"/>
              </a:rPr>
              <a:t>以家用机</a:t>
            </a:r>
            <a:r>
              <a:rPr lang="en-US" altLang="zh-CN" dirty="0" smtClean="0">
                <a:latin typeface="Microsoft YaHei UI" panose="020B0503020204020204" pitchFamily="34" charset="-122"/>
                <a:ea typeface="Microsoft YaHei UI" panose="020B0503020204020204" pitchFamily="34" charset="-122"/>
              </a:rPr>
              <a:t>(console)</a:t>
            </a:r>
            <a:r>
              <a:rPr lang="zh-CN" altLang="en-US" dirty="0" smtClean="0">
                <a:latin typeface="Microsoft YaHei UI" panose="020B0503020204020204" pitchFamily="34" charset="-122"/>
                <a:ea typeface="Microsoft YaHei UI" panose="020B0503020204020204" pitchFamily="34" charset="-122"/>
              </a:rPr>
              <a:t>的资源来说是特别困难</a:t>
            </a:r>
            <a:endParaRPr kumimoji="1" lang="en-US" altLang="ja-JP" dirty="0" smtClean="0">
              <a:latin typeface="Microsoft YaHei UI" panose="020B0503020204020204" pitchFamily="34" charset="-122"/>
              <a:ea typeface="Microsoft YaHei UI" panose="020B0503020204020204" pitchFamily="34" charset="-122"/>
            </a:endParaRPr>
          </a:p>
          <a:p>
            <a:pPr lvl="1"/>
            <a:r>
              <a:rPr lang="zh-CN" altLang="en-US" dirty="0" smtClean="0">
                <a:latin typeface="Microsoft YaHei UI" panose="020B0503020204020204" pitchFamily="34" charset="-122"/>
                <a:ea typeface="Microsoft YaHei UI" panose="020B0503020204020204" pitchFamily="34" charset="-122"/>
              </a:rPr>
              <a:t>事先进行预计算</a:t>
            </a:r>
            <a:r>
              <a:rPr lang="ja-JP" altLang="en-US" dirty="0" smtClean="0">
                <a:latin typeface="Microsoft YaHei UI" panose="020B0503020204020204" pitchFamily="34" charset="-122"/>
                <a:ea typeface="Microsoft YaHei UI" panose="020B0503020204020204" pitchFamily="34" charset="-122"/>
              </a:rPr>
              <a:t>！</a:t>
            </a:r>
            <a:endParaRPr lang="en-US" altLang="ja-JP" dirty="0" smtClean="0">
              <a:latin typeface="Microsoft YaHei UI" panose="020B0503020204020204" pitchFamily="34" charset="-122"/>
              <a:ea typeface="Microsoft YaHei UI" panose="020B0503020204020204" pitchFamily="34" charset="-122"/>
            </a:endParaRPr>
          </a:p>
          <a:p>
            <a:pPr lvl="2"/>
            <a:r>
              <a:rPr lang="en-US" altLang="ja-JP" dirty="0" smtClean="0">
                <a:latin typeface="Microsoft YaHei UI" panose="020B0503020204020204" pitchFamily="34" charset="-122"/>
                <a:ea typeface="Microsoft YaHei UI" panose="020B0503020204020204" pitchFamily="34" charset="-122"/>
              </a:rPr>
              <a:t>Light Map</a:t>
            </a:r>
          </a:p>
          <a:p>
            <a:pPr lvl="2"/>
            <a:r>
              <a:rPr lang="en-US" altLang="ja-JP" dirty="0" smtClean="0">
                <a:latin typeface="Microsoft YaHei UI" panose="020B0503020204020204" pitchFamily="34" charset="-122"/>
                <a:ea typeface="Microsoft YaHei UI" panose="020B0503020204020204" pitchFamily="34" charset="-122"/>
              </a:rPr>
              <a:t>Irradiance Volume</a:t>
            </a:r>
          </a:p>
        </p:txBody>
      </p:sp>
      <p:sp>
        <p:nvSpPr>
          <p:cNvPr id="4" name="スライド番号プレースホルダ 3"/>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7</a:t>
            </a:fld>
            <a:endParaRPr lang="ja-JP" altLang="en-US">
              <a:latin typeface="Microsoft YaHei UI" panose="020B0503020204020204" pitchFamily="34" charset="-122"/>
              <a:ea typeface="Microsoft YaHei UI" panose="020B0503020204020204" pitchFamily="34" charset="-122"/>
            </a:endParaRPr>
          </a:p>
        </p:txBody>
      </p:sp>
      <p:sp>
        <p:nvSpPr>
          <p:cNvPr id="5" name="フッター プレースホルダ 4"/>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zh-CN" dirty="0" smtClean="0">
                <a:latin typeface="Microsoft YaHei UI" panose="020B0503020204020204" pitchFamily="34" charset="-122"/>
                <a:ea typeface="Microsoft YaHei UI" panose="020B0503020204020204" pitchFamily="34" charset="-122"/>
              </a:rPr>
              <a:t>Light Map</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kumimoji="1" lang="ja-JP" altLang="en-US" dirty="0" smtClean="0">
                <a:latin typeface="Microsoft YaHei UI" panose="020B0503020204020204" pitchFamily="34" charset="-122"/>
                <a:ea typeface="Microsoft YaHei UI" panose="020B0503020204020204" pitchFamily="34" charset="-122"/>
              </a:rPr>
              <a:t>「</a:t>
            </a:r>
            <a:r>
              <a:rPr kumimoji="1" lang="zh-CN" altLang="en-US" dirty="0" smtClean="0">
                <a:latin typeface="Microsoft YaHei UI" panose="020B0503020204020204" pitchFamily="34" charset="-122"/>
                <a:ea typeface="Microsoft YaHei UI" panose="020B0503020204020204" pitchFamily="34" charset="-122"/>
              </a:rPr>
              <a:t>什么样的光照射着</a:t>
            </a:r>
            <a:r>
              <a:rPr kumimoji="1" lang="ja-JP" altLang="en-US" dirty="0" smtClean="0">
                <a:latin typeface="Microsoft YaHei UI" panose="020B0503020204020204" pitchFamily="34" charset="-122"/>
                <a:ea typeface="Microsoft YaHei UI" panose="020B0503020204020204" pitchFamily="34" charset="-122"/>
              </a:rPr>
              <a:t>」 </a:t>
            </a:r>
            <a:r>
              <a:rPr kumimoji="1" lang="zh-CN" altLang="en-US" dirty="0" smtClean="0">
                <a:latin typeface="Microsoft YaHei UI" panose="020B0503020204020204" pitchFamily="34" charset="-122"/>
                <a:ea typeface="Microsoft YaHei UI" panose="020B0503020204020204" pitchFamily="34" charset="-122"/>
              </a:rPr>
              <a:t>的</a:t>
            </a:r>
            <a:r>
              <a:rPr kumimoji="1" lang="en-US" altLang="zh-CN" dirty="0" smtClean="0">
                <a:latin typeface="Microsoft YaHei UI" panose="020B0503020204020204" pitchFamily="34" charset="-122"/>
                <a:ea typeface="Microsoft YaHei UI" panose="020B0503020204020204" pitchFamily="34" charset="-122"/>
              </a:rPr>
              <a:t>Texture</a:t>
            </a:r>
            <a:endParaRPr kumimoji="1" lang="en-US" altLang="ja-JP" dirty="0" smtClean="0">
              <a:latin typeface="Microsoft YaHei UI" panose="020B0503020204020204" pitchFamily="34" charset="-122"/>
              <a:ea typeface="Microsoft YaHei UI" panose="020B0503020204020204" pitchFamily="34" charset="-122"/>
            </a:endParaRPr>
          </a:p>
          <a:p>
            <a:r>
              <a:rPr lang="en-US" altLang="zh-CN" dirty="0" smtClean="0">
                <a:latin typeface="Microsoft YaHei UI" panose="020B0503020204020204" pitchFamily="34" charset="-122"/>
                <a:ea typeface="Microsoft YaHei UI" panose="020B0503020204020204" pitchFamily="34" charset="-122"/>
              </a:rPr>
              <a:t>Lambert</a:t>
            </a:r>
            <a:r>
              <a:rPr lang="ja-JP" altLang="en-US" dirty="0" smtClean="0">
                <a:latin typeface="Microsoft YaHei UI" panose="020B0503020204020204" pitchFamily="34" charset="-122"/>
                <a:ea typeface="Microsoft YaHei UI" panose="020B0503020204020204" pitchFamily="34" charset="-122"/>
              </a:rPr>
              <a:t>反射 </a:t>
            </a:r>
            <a:r>
              <a:rPr lang="en-US" altLang="ja-JP" dirty="0" smtClean="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diffuse reflection</a:t>
            </a:r>
            <a:r>
              <a:rPr lang="en-US" altLang="ja-JP" dirty="0" smtClean="0">
                <a:latin typeface="Microsoft YaHei UI" panose="020B0503020204020204" pitchFamily="34" charset="-122"/>
                <a:ea typeface="Microsoft YaHei UI" panose="020B0503020204020204" pitchFamily="34" charset="-122"/>
              </a:rPr>
              <a:t>)</a:t>
            </a:r>
          </a:p>
          <a:p>
            <a:pPr lvl="1">
              <a:buNone/>
            </a:pPr>
            <a:endParaRPr lang="en-US" altLang="ja-JP" dirty="0" smtClean="0">
              <a:latin typeface="Microsoft YaHei UI" panose="020B0503020204020204" pitchFamily="34" charset="-122"/>
              <a:ea typeface="Microsoft YaHei UI" panose="020B0503020204020204" pitchFamily="34" charset="-122"/>
            </a:endParaRPr>
          </a:p>
          <a:p>
            <a:endParaRPr kumimoji="1" lang="ja-JP" altLang="en-US" dirty="0">
              <a:latin typeface="Microsoft YaHei UI" panose="020B0503020204020204" pitchFamily="34" charset="-122"/>
              <a:ea typeface="Microsoft YaHei UI" panose="020B0503020204020204" pitchFamily="34" charset="-122"/>
            </a:endParaRPr>
          </a:p>
        </p:txBody>
      </p:sp>
      <p:pic>
        <p:nvPicPr>
          <p:cNvPr id="4" name="Picture 3" descr="D:\toku\doc\baking\type3_main1_lightmap.png"/>
          <p:cNvPicPr>
            <a:picLocks noChangeAspect="1" noChangeArrowheads="1"/>
          </p:cNvPicPr>
          <p:nvPr/>
        </p:nvPicPr>
        <p:blipFill>
          <a:blip r:embed="rId3" cstate="print"/>
          <a:srcRect/>
          <a:stretch>
            <a:fillRect/>
          </a:stretch>
        </p:blipFill>
        <p:spPr bwMode="auto">
          <a:xfrm>
            <a:off x="1241148" y="2931107"/>
            <a:ext cx="2804679" cy="28046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2" descr="D:\toku\doc\baking\ss\ss10.png"/>
          <p:cNvPicPr>
            <a:picLocks noChangeAspect="1" noChangeArrowheads="1"/>
          </p:cNvPicPr>
          <p:nvPr/>
        </p:nvPicPr>
        <p:blipFill>
          <a:blip r:embed="rId4" cstate="print"/>
          <a:srcRect/>
          <a:stretch>
            <a:fillRect/>
          </a:stretch>
        </p:blipFill>
        <p:spPr bwMode="auto">
          <a:xfrm>
            <a:off x="4890077" y="2923517"/>
            <a:ext cx="3430616" cy="27444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スライド番号プレースホルダ 5"/>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8</a:t>
            </a:fld>
            <a:endParaRPr lang="ja-JP" altLang="en-US">
              <a:latin typeface="Microsoft YaHei UI" panose="020B0503020204020204" pitchFamily="34" charset="-122"/>
              <a:ea typeface="Microsoft YaHei UI" panose="020B0503020204020204" pitchFamily="34" charset="-122"/>
            </a:endParaRPr>
          </a:p>
        </p:txBody>
      </p:sp>
      <p:sp>
        <p:nvSpPr>
          <p:cNvPr id="7" name="フッター プレースホルダ 6"/>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icrosoft YaHei UI" panose="020B0503020204020204" pitchFamily="34" charset="-122"/>
                <a:ea typeface="Microsoft YaHei UI" panose="020B0503020204020204" pitchFamily="34" charset="-122"/>
              </a:rPr>
              <a:t>Irradiance Volume</a:t>
            </a:r>
            <a:endParaRPr kumimoji="1" lang="ja-JP" altLang="en-US" dirty="0">
              <a:latin typeface="Microsoft YaHei UI" panose="020B0503020204020204" pitchFamily="34" charset="-122"/>
              <a:ea typeface="Microsoft YaHei UI" panose="020B0503020204020204" pitchFamily="34" charset="-122"/>
            </a:endParaRPr>
          </a:p>
        </p:txBody>
      </p:sp>
      <p:sp>
        <p:nvSpPr>
          <p:cNvPr id="3" name="コンテンツ プレースホルダ 2"/>
          <p:cNvSpPr>
            <a:spLocks noGrp="1"/>
          </p:cNvSpPr>
          <p:nvPr>
            <p:ph idx="1"/>
          </p:nvPr>
        </p:nvSpPr>
        <p:spPr/>
        <p:txBody>
          <a:bodyPr/>
          <a:lstStyle/>
          <a:p>
            <a:r>
              <a:rPr kumimoji="1" lang="zh-CN" altLang="en-US" dirty="0" smtClean="0">
                <a:latin typeface="Microsoft YaHei UI" panose="020B0503020204020204" pitchFamily="34" charset="-122"/>
                <a:ea typeface="Microsoft YaHei UI" panose="020B0503020204020204" pitchFamily="34" charset="-122"/>
              </a:rPr>
              <a:t>角色使用的</a:t>
            </a:r>
            <a:r>
              <a:rPr kumimoji="1" lang="en-US" altLang="ja-JP" dirty="0" smtClean="0">
                <a:latin typeface="Microsoft YaHei UI" panose="020B0503020204020204" pitchFamily="34" charset="-122"/>
                <a:ea typeface="Microsoft YaHei UI" panose="020B0503020204020204" pitchFamily="34" charset="-122"/>
              </a:rPr>
              <a:t>GI</a:t>
            </a:r>
            <a:r>
              <a:rPr kumimoji="1" lang="ja-JP" altLang="en-US" dirty="0" smtClean="0">
                <a:latin typeface="Microsoft YaHei UI" panose="020B0503020204020204" pitchFamily="34" charset="-122"/>
                <a:ea typeface="Microsoft YaHei UI" panose="020B0503020204020204" pitchFamily="34" charset="-122"/>
              </a:rPr>
              <a:t> </a:t>
            </a:r>
            <a:r>
              <a:rPr kumimoji="1" lang="en-US" altLang="ja-JP" dirty="0" smtClean="0">
                <a:latin typeface="Microsoft YaHei UI" panose="020B0503020204020204" pitchFamily="34" charset="-122"/>
                <a:ea typeface="Microsoft YaHei UI" panose="020B0503020204020204" pitchFamily="34" charset="-122"/>
              </a:rPr>
              <a:t>(</a:t>
            </a:r>
            <a:r>
              <a:rPr kumimoji="1" lang="zh-CN" altLang="en-US" dirty="0" smtClean="0">
                <a:latin typeface="Microsoft YaHei UI" panose="020B0503020204020204" pitchFamily="34" charset="-122"/>
                <a:ea typeface="Microsoft YaHei UI" panose="020B0503020204020204" pitchFamily="34" charset="-122"/>
              </a:rPr>
              <a:t>环境光</a:t>
            </a:r>
            <a:r>
              <a:rPr kumimoji="1" lang="en-US" altLang="ja-JP" dirty="0" smtClean="0">
                <a:latin typeface="Microsoft YaHei UI" panose="020B0503020204020204" pitchFamily="34" charset="-122"/>
                <a:ea typeface="Microsoft YaHei UI" panose="020B0503020204020204" pitchFamily="34" charset="-122"/>
              </a:rPr>
              <a:t>)</a:t>
            </a:r>
          </a:p>
          <a:p>
            <a:pPr lvl="1"/>
            <a:r>
              <a:rPr lang="en-US" altLang="zh-CN" dirty="0" smtClean="0">
                <a:latin typeface="Microsoft YaHei UI" panose="020B0503020204020204" pitchFamily="34" charset="-122"/>
                <a:ea typeface="Microsoft YaHei UI" panose="020B0503020204020204" pitchFamily="34" charset="-122"/>
              </a:rPr>
              <a:t>Light Map</a:t>
            </a:r>
            <a:r>
              <a:rPr lang="zh-CN" altLang="en-US" dirty="0" smtClean="0">
                <a:latin typeface="Microsoft YaHei UI" panose="020B0503020204020204" pitchFamily="34" charset="-122"/>
                <a:ea typeface="Microsoft YaHei UI" panose="020B0503020204020204" pitchFamily="34" charset="-122"/>
              </a:rPr>
              <a:t>的三维版</a:t>
            </a:r>
            <a:endParaRPr lang="en-US" altLang="ja-JP" dirty="0" smtClean="0">
              <a:latin typeface="Microsoft YaHei UI" panose="020B0503020204020204" pitchFamily="34" charset="-122"/>
              <a:ea typeface="Microsoft YaHei UI" panose="020B0503020204020204" pitchFamily="34" charset="-122"/>
            </a:endParaRPr>
          </a:p>
          <a:p>
            <a:pPr lvl="1"/>
            <a:r>
              <a:rPr lang="zh-CN" altLang="en-US" dirty="0" smtClean="0">
                <a:latin typeface="Microsoft YaHei UI" panose="020B0503020204020204" pitchFamily="34" charset="-122"/>
                <a:ea typeface="Microsoft YaHei UI" panose="020B0503020204020204" pitchFamily="34" charset="-122"/>
              </a:rPr>
              <a:t>和</a:t>
            </a:r>
            <a:r>
              <a:rPr lang="en-US" altLang="zh-CN" dirty="0" smtClean="0">
                <a:latin typeface="Microsoft YaHei UI" panose="020B0503020204020204" pitchFamily="34" charset="-122"/>
                <a:ea typeface="Microsoft YaHei UI" panose="020B0503020204020204" pitchFamily="34" charset="-122"/>
              </a:rPr>
              <a:t>Light Map</a:t>
            </a:r>
            <a:r>
              <a:rPr lang="zh-CN" altLang="en-US" dirty="0" smtClean="0">
                <a:latin typeface="Microsoft YaHei UI" panose="020B0503020204020204" pitchFamily="34" charset="-122"/>
                <a:ea typeface="Microsoft YaHei UI" panose="020B0503020204020204" pitchFamily="34" charset="-122"/>
              </a:rPr>
              <a:t>一样的来制作</a:t>
            </a:r>
            <a:endParaRPr lang="en-US" altLang="ja-JP" dirty="0" smtClean="0">
              <a:latin typeface="Microsoft YaHei UI" panose="020B0503020204020204" pitchFamily="34" charset="-122"/>
              <a:ea typeface="Microsoft YaHei UI" panose="020B0503020204020204" pitchFamily="34" charset="-122"/>
            </a:endParaRPr>
          </a:p>
        </p:txBody>
      </p:sp>
      <p:grpSp>
        <p:nvGrpSpPr>
          <p:cNvPr id="7" name="グループ化 6"/>
          <p:cNvGrpSpPr/>
          <p:nvPr/>
        </p:nvGrpSpPr>
        <p:grpSpPr>
          <a:xfrm>
            <a:off x="1592002" y="3470790"/>
            <a:ext cx="1642790" cy="1745686"/>
            <a:chOff x="1893569" y="3657946"/>
            <a:chExt cx="2000251" cy="2125536"/>
          </a:xfrm>
          <a:solidFill>
            <a:schemeClr val="accent1"/>
          </a:solidFill>
        </p:grpSpPr>
        <p:sp>
          <p:nvSpPr>
            <p:cNvPr id="4" name="正方形/長方形 3"/>
            <p:cNvSpPr/>
            <p:nvPr/>
          </p:nvSpPr>
          <p:spPr>
            <a:xfrm>
              <a:off x="3196590" y="4412326"/>
              <a:ext cx="288497" cy="132716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5" name="正方形/長方形 4"/>
            <p:cNvSpPr/>
            <p:nvPr/>
          </p:nvSpPr>
          <p:spPr>
            <a:xfrm>
              <a:off x="2195332" y="5006686"/>
              <a:ext cx="521198" cy="73523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icrosoft YaHei UI" panose="020B0503020204020204" pitchFamily="34" charset="-122"/>
                <a:ea typeface="Microsoft YaHei UI" panose="020B0503020204020204" pitchFamily="34" charset="-122"/>
              </a:endParaRPr>
            </a:p>
          </p:txBody>
        </p:sp>
        <p:sp>
          <p:nvSpPr>
            <p:cNvPr id="6" name="フレーム 5"/>
            <p:cNvSpPr/>
            <p:nvPr/>
          </p:nvSpPr>
          <p:spPr>
            <a:xfrm>
              <a:off x="1893569" y="3657946"/>
              <a:ext cx="2000251" cy="2125536"/>
            </a:xfrm>
            <a:prstGeom prst="frame">
              <a:avLst>
                <a:gd name="adj1" fmla="val 2311"/>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icrosoft YaHei UI" panose="020B0503020204020204" pitchFamily="34" charset="-122"/>
                <a:ea typeface="Microsoft YaHei UI" panose="020B0503020204020204" pitchFamily="34" charset="-122"/>
              </a:endParaRPr>
            </a:p>
          </p:txBody>
        </p:sp>
      </p:grpSp>
      <p:graphicFrame>
        <p:nvGraphicFramePr>
          <p:cNvPr id="8" name="表 7"/>
          <p:cNvGraphicFramePr>
            <a:graphicFrameLocks noGrp="1"/>
          </p:cNvGraphicFramePr>
          <p:nvPr>
            <p:extLst>
              <p:ext uri="{D42A27DB-BD31-4B8C-83A1-F6EECF244321}">
                <p14:modId xmlns:p14="http://schemas.microsoft.com/office/powerpoint/2010/main" val="1196988131"/>
              </p:ext>
            </p:extLst>
          </p:nvPr>
        </p:nvGraphicFramePr>
        <p:xfrm>
          <a:off x="807142" y="3131820"/>
          <a:ext cx="3113480" cy="2436544"/>
        </p:xfrm>
        <a:graphic>
          <a:graphicData uri="http://schemas.openxmlformats.org/drawingml/2006/table">
            <a:tbl>
              <a:tblPr>
                <a:tableStyleId>{5C22544A-7EE6-4342-B048-85BDC9FD1C3A}</a:tableStyleId>
              </a:tblPr>
              <a:tblGrid>
                <a:gridCol w="311348"/>
                <a:gridCol w="311348"/>
                <a:gridCol w="311348"/>
                <a:gridCol w="311348"/>
                <a:gridCol w="311348"/>
                <a:gridCol w="311348"/>
                <a:gridCol w="311348"/>
                <a:gridCol w="311348"/>
                <a:gridCol w="311348"/>
                <a:gridCol w="311348"/>
              </a:tblGrid>
              <a:tr h="304568">
                <a:tc>
                  <a:txBody>
                    <a:bodyPr/>
                    <a:lstStyle/>
                    <a:p>
                      <a:endParaRPr kumimoji="1" lang="ja-JP" altLang="en-US" sz="1500" dirty="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dirty="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dirty="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dirty="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r>
              <a:tr h="304568">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dirty="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dirty="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r>
              <a:tr h="304568">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dirty="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dirty="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r>
              <a:tr h="304568">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dirty="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dirty="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r>
              <a:tr h="304568">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dirty="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dirty="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r>
              <a:tr h="304568">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r>
              <a:tr h="304568">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r>
              <a:tr h="304568">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c>
                  <a:txBody>
                    <a:bodyPr/>
                    <a:lstStyle/>
                    <a:p>
                      <a:endParaRPr kumimoji="1" lang="ja-JP" altLang="en-US" sz="1500" dirty="0"/>
                    </a:p>
                  </a:txBody>
                  <a:tcPr marL="75099" marR="75099" marT="37549" marB="375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alpha val="35000"/>
                      </a:schemeClr>
                    </a:solidFill>
                  </a:tcPr>
                </a:tc>
              </a:tr>
            </a:tbl>
          </a:graphicData>
        </a:graphic>
      </p:graphicFrame>
      <p:sp>
        <p:nvSpPr>
          <p:cNvPr id="9" name="テキスト ボックス 8"/>
          <p:cNvSpPr txBox="1"/>
          <p:nvPr/>
        </p:nvSpPr>
        <p:spPr>
          <a:xfrm>
            <a:off x="2315902" y="5634990"/>
            <a:ext cx="1506105" cy="369332"/>
          </a:xfrm>
          <a:prstGeom prst="rect">
            <a:avLst/>
          </a:prstGeom>
          <a:solidFill>
            <a:schemeClr val="bg1">
              <a:lumMod val="85000"/>
              <a:alpha val="54000"/>
            </a:schemeClr>
          </a:solidFill>
        </p:spPr>
        <p:txBody>
          <a:bodyPr wrap="square" rtlCol="0">
            <a:spAutoFit/>
          </a:bodyPr>
          <a:lstStyle/>
          <a:p>
            <a:r>
              <a:rPr kumimoji="1" lang="en-US" altLang="ja-JP" dirty="0" smtClean="0">
                <a:latin typeface="Microsoft YaHei UI" panose="020B0503020204020204" pitchFamily="34" charset="-122"/>
                <a:ea typeface="Microsoft YaHei UI" panose="020B0503020204020204" pitchFamily="34" charset="-122"/>
              </a:rPr>
              <a:t>3D</a:t>
            </a:r>
            <a:r>
              <a:rPr lang="ja-JP" altLang="en-US" dirty="0">
                <a:latin typeface="Microsoft YaHei UI" panose="020B0503020204020204" pitchFamily="34" charset="-122"/>
                <a:ea typeface="Microsoft YaHei UI" panose="020B0503020204020204" pitchFamily="34" charset="-122"/>
              </a:rPr>
              <a:t> </a:t>
            </a:r>
            <a:r>
              <a:rPr lang="en-US" altLang="zh-CN" dirty="0" smtClean="0">
                <a:latin typeface="Microsoft YaHei UI" panose="020B0503020204020204" pitchFamily="34" charset="-122"/>
                <a:ea typeface="Microsoft YaHei UI" panose="020B0503020204020204" pitchFamily="34" charset="-122"/>
              </a:rPr>
              <a:t>Texture</a:t>
            </a:r>
            <a:endParaRPr kumimoji="1" lang="ja-JP" altLang="en-US" dirty="0">
              <a:latin typeface="Microsoft YaHei UI" panose="020B0503020204020204" pitchFamily="34" charset="-122"/>
              <a:ea typeface="Microsoft YaHei UI" panose="020B0503020204020204" pitchFamily="34" charset="-122"/>
            </a:endParaRPr>
          </a:p>
        </p:txBody>
      </p:sp>
      <p:cxnSp>
        <p:nvCxnSpPr>
          <p:cNvPr id="11" name="曲線コネクタ 10"/>
          <p:cNvCxnSpPr>
            <a:endCxn id="9" idx="1"/>
          </p:cNvCxnSpPr>
          <p:nvPr/>
        </p:nvCxnSpPr>
        <p:spPr>
          <a:xfrm>
            <a:off x="1588770" y="5429250"/>
            <a:ext cx="727132" cy="390406"/>
          </a:xfrm>
          <a:prstGeom prst="curved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 descr="E:\bunbackup\conference\CEDEC2012\presentation\pp\material\original_d.jpg"/>
          <p:cNvPicPr>
            <a:picLocks noChangeAspect="1" noChangeArrowheads="1"/>
          </p:cNvPicPr>
          <p:nvPr/>
        </p:nvPicPr>
        <p:blipFill>
          <a:blip r:embed="rId3" cstate="print"/>
          <a:srcRect/>
          <a:stretch>
            <a:fillRect/>
          </a:stretch>
        </p:blipFill>
        <p:spPr bwMode="auto">
          <a:xfrm>
            <a:off x="4263390" y="3154309"/>
            <a:ext cx="4471059" cy="2514971"/>
          </a:xfrm>
          <a:prstGeom prst="rect">
            <a:avLst/>
          </a:prstGeom>
          <a:noFill/>
        </p:spPr>
      </p:pic>
      <p:sp>
        <p:nvSpPr>
          <p:cNvPr id="12" name="スライド番号プレースホルダ 11"/>
          <p:cNvSpPr>
            <a:spLocks noGrp="1"/>
          </p:cNvSpPr>
          <p:nvPr>
            <p:ph type="sldNum" sz="quarter" idx="12"/>
          </p:nvPr>
        </p:nvSpPr>
        <p:spPr/>
        <p:txBody>
          <a:bodyPr/>
          <a:lstStyle/>
          <a:p>
            <a:pPr>
              <a:defRPr/>
            </a:pPr>
            <a:fld id="{4216DEE5-CE69-4540-AF8C-E5D59BFA9A9C}" type="slidenum">
              <a:rPr lang="ja-JP" altLang="en-US" smtClean="0">
                <a:latin typeface="Microsoft YaHei UI" panose="020B0503020204020204" pitchFamily="34" charset="-122"/>
                <a:ea typeface="Microsoft YaHei UI" panose="020B0503020204020204" pitchFamily="34" charset="-122"/>
              </a:rPr>
              <a:pPr>
                <a:defRPr/>
              </a:pPr>
              <a:t>9</a:t>
            </a:fld>
            <a:endParaRPr lang="ja-JP" altLang="en-US">
              <a:latin typeface="Microsoft YaHei UI" panose="020B0503020204020204" pitchFamily="34" charset="-122"/>
              <a:ea typeface="Microsoft YaHei UI" panose="020B0503020204020204" pitchFamily="34" charset="-122"/>
            </a:endParaRPr>
          </a:p>
        </p:txBody>
      </p:sp>
      <p:sp>
        <p:nvSpPr>
          <p:cNvPr id="14" name="フッター プレースホルダ 13"/>
          <p:cNvSpPr>
            <a:spLocks noGrp="1"/>
          </p:cNvSpPr>
          <p:nvPr>
            <p:ph type="ftr" sz="quarter" idx="11"/>
          </p:nvPr>
        </p:nvSpPr>
        <p:spPr/>
        <p:txBody>
          <a:bodyPr/>
          <a:lstStyle/>
          <a:p>
            <a:pPr>
              <a:defRPr/>
            </a:pPr>
            <a:r>
              <a:rPr lang="en-US" altLang="ja-JP" smtClean="0">
                <a:latin typeface="Microsoft YaHei UI" panose="020B0503020204020204" pitchFamily="34" charset="-122"/>
                <a:ea typeface="Microsoft YaHei UI" panose="020B0503020204020204" pitchFamily="34" charset="-122"/>
              </a:rPr>
              <a:t>© 2012 SQUARE ENIX CO., LTD.  All Rights Reserved.</a:t>
            </a:r>
            <a:endParaRPr lang="ja-JP" altLang="en-US" dirty="0">
              <a:latin typeface="Microsoft YaHei UI" panose="020B0503020204020204" pitchFamily="34" charset="-122"/>
              <a:ea typeface="Microsoft YaHei UI" panose="020B0503020204020204"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20377</TotalTime>
  <Words>7276</Words>
  <Application>Microsoft Office PowerPoint</Application>
  <PresentationFormat>全屏显示(4:3)</PresentationFormat>
  <Paragraphs>971</Paragraphs>
  <Slides>50</Slides>
  <Notes>49</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58" baseType="lpstr">
      <vt:lpstr>Arial Unicode MS</vt:lpstr>
      <vt:lpstr>Microsoft YaHei UI</vt:lpstr>
      <vt:lpstr>ＭＳ Ｐゴシック</vt:lpstr>
      <vt:lpstr>宋体</vt:lpstr>
      <vt:lpstr>Arial</vt:lpstr>
      <vt:lpstr>Calibri</vt:lpstr>
      <vt:lpstr>デザインの設定</vt:lpstr>
      <vt:lpstr>数式</vt:lpstr>
      <vt:lpstr>使用GPGPU的高速 Global Illumination Bake Tool的制作方法</vt:lpstr>
      <vt:lpstr>议程</vt:lpstr>
      <vt:lpstr>第1章 静态GI的基础</vt:lpstr>
      <vt:lpstr>静态GI</vt:lpstr>
      <vt:lpstr>静态GI</vt:lpstr>
      <vt:lpstr>静态GI</vt:lpstr>
      <vt:lpstr>静态的GI</vt:lpstr>
      <vt:lpstr>Light Map</vt:lpstr>
      <vt:lpstr>Irradiance Volume</vt:lpstr>
      <vt:lpstr>静态GI的优点</vt:lpstr>
      <vt:lpstr>性能</vt:lpstr>
      <vt:lpstr>品质</vt:lpstr>
      <vt:lpstr>静态GI的问题</vt:lpstr>
      <vt:lpstr>Light Map的制作方法</vt:lpstr>
      <vt:lpstr>Rendering方程式</vt:lpstr>
      <vt:lpstr>Rendering方程式</vt:lpstr>
      <vt:lpstr>用Monte Carlo方法计算</vt:lpstr>
      <vt:lpstr>用Monte Carlo方法计算</vt:lpstr>
      <vt:lpstr>Light Map的制作方法</vt:lpstr>
      <vt:lpstr>第2章 Ray Bundle TRACING</vt:lpstr>
      <vt:lpstr>Ray Bundle Tracing</vt:lpstr>
      <vt:lpstr>Ray Bundle Tracing (印象图)</vt:lpstr>
      <vt:lpstr>Ray Bundle Tracing</vt:lpstr>
      <vt:lpstr>碰撞判断(Pixel Shader)</vt:lpstr>
      <vt:lpstr>碰撞判断 (Pixel Shader)</vt:lpstr>
      <vt:lpstr>碰撞判断 (Pixel Shader)</vt:lpstr>
      <vt:lpstr>碰撞判断 (Pixel Shader)</vt:lpstr>
      <vt:lpstr>Ray Bundle Tracing (印象图)</vt:lpstr>
      <vt:lpstr>加入亮度(ComputeShader)</vt:lpstr>
      <vt:lpstr>Ray Bundle Tracing 总结</vt:lpstr>
      <vt:lpstr>多次的相互反射</vt:lpstr>
      <vt:lpstr>限制</vt:lpstr>
      <vt:lpstr>光泽反射 / 镜面反射</vt:lpstr>
      <vt:lpstr>误差</vt:lpstr>
      <vt:lpstr>内存</vt:lpstr>
      <vt:lpstr>第3章 实践篇</vt:lpstr>
      <vt:lpstr>Ray Bundle Tracing 実践</vt:lpstr>
      <vt:lpstr>Tessellation</vt:lpstr>
      <vt:lpstr>Tessellation</vt:lpstr>
      <vt:lpstr>Lambert以外的相互反射</vt:lpstr>
      <vt:lpstr>空间很大的场景</vt:lpstr>
      <vt:lpstr>空间很大的场景</vt:lpstr>
      <vt:lpstr>数据量大的场景</vt:lpstr>
      <vt:lpstr>分割Bake</vt:lpstr>
      <vt:lpstr>部分Bake</vt:lpstr>
      <vt:lpstr>限制的对应</vt:lpstr>
      <vt:lpstr>静态GI</vt:lpstr>
      <vt:lpstr>静态GI</vt:lpstr>
      <vt:lpstr>参考文献</vt:lpstr>
      <vt:lpstr>PowerPoint 演示文稿</vt:lpstr>
    </vt:vector>
  </TitlesOfParts>
  <Company>日経BP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CEDEC事務局</dc:creator>
  <cp:lastModifiedBy>yangtuo</cp:lastModifiedBy>
  <cp:revision>2100</cp:revision>
  <dcterms:created xsi:type="dcterms:W3CDTF">2009-06-29T02:54:40Z</dcterms:created>
  <dcterms:modified xsi:type="dcterms:W3CDTF">2014-12-23T00:33:31Z</dcterms:modified>
</cp:coreProperties>
</file>