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37"/>
      <p:bold r:id="rId38"/>
      <p:italic r:id="rId39"/>
      <p:boldItalic r:id="rId40"/>
    </p:embeddedFont>
    <p:embeddedFont>
      <p:font typeface="Fira Sans Condensed Light" panose="020B0403050000020004" pitchFamily="34" charset="0"/>
      <p:regular r:id="rId41"/>
      <p:bold r:id="rId42"/>
      <p:italic r:id="rId43"/>
      <p:boldItalic r:id="rId44"/>
    </p:embeddedFont>
    <p:embeddedFont>
      <p:font typeface="Rajdhani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Em9AvTmbbt2HD12QW8UwwOrM/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320" y="76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a63f526a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31a63f526a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a63f526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31a63f526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a63f526a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31a63f526a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a63f526a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31a63f526a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a63f526a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31a63f526a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a63f526a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31a63f526a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8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9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0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18" name="Google Shape;18;p60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9" name="Google Shape;19;p60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0" name="Google Shape;20;p60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1" name="Google Shape;21;p60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1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61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2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3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63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4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5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65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5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ctrTitle"/>
          </p:nvPr>
        </p:nvSpPr>
        <p:spPr>
          <a:xfrm>
            <a:off x="3979718" y="160011"/>
            <a:ext cx="5084776" cy="29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Post Hoc Explanations</a:t>
            </a:r>
            <a:endParaRPr sz="5000"/>
          </a:p>
        </p:txBody>
      </p:sp>
      <p:sp>
        <p:nvSpPr>
          <p:cNvPr id="47" name="Google Shape;47;p1"/>
          <p:cNvSpPr txBox="1">
            <a:spLocks noGrp="1"/>
          </p:cNvSpPr>
          <p:nvPr>
            <p:ph type="subTitle" idx="1"/>
          </p:nvPr>
        </p:nvSpPr>
        <p:spPr>
          <a:xfrm>
            <a:off x="4565152" y="2938161"/>
            <a:ext cx="429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 Knowledge Representation and Reasoning (KRR)</a:t>
            </a:r>
            <a:endParaRPr/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l="25301" r="25296"/>
          <a:stretch/>
        </p:blipFill>
        <p:spPr>
          <a:xfrm>
            <a:off x="722426" y="497277"/>
            <a:ext cx="3049450" cy="34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/>
        </p:nvSpPr>
        <p:spPr>
          <a:xfrm>
            <a:off x="101400" y="3121001"/>
            <a:ext cx="429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556014" y="488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b="1"/>
              <a:t>Submodular Pick (SP-LIME)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91928" y="1186074"/>
            <a:ext cx="8032172" cy="326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Provides a global understanding of the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Selects representative and non-redundant instances for explanation using submodular optimization.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Useful for explaining large datasets within a limited “user attention budget”.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c(V,W,I)=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∑</a:t>
            </a:r>
            <a:r>
              <a:rPr lang="en-US" sz="2000" b="0" i="0" u="none" strike="noStrike" cap="none" baseline="30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d′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​ I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​⋅(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i∈V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∑​ W​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ij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&gt; 0)</a:t>
            </a: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158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Maximizing coverage function: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Pick(V,W,I)=arg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 ∣V∣≤B )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max​ c(V,W,I)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/>
              <a:t>Limitations and Future Work</a:t>
            </a:r>
            <a:endParaRPr sz="3200"/>
          </a:p>
        </p:txBody>
      </p:sp>
      <p:sp>
        <p:nvSpPr>
          <p:cNvPr id="114" name="Google Shape;114;p21"/>
          <p:cNvSpPr/>
          <p:nvPr/>
        </p:nvSpPr>
        <p:spPr>
          <a:xfrm>
            <a:off x="555914" y="1597739"/>
            <a:ext cx="8032172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Explaining very non-linear behaviors remains challenging.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Selecting interpretable representations can be domain-specific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Future Directions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Explore other explanation models like decision trees.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Expand to speech, video, and medical domains.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Optimize explanations for real-time applications.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57198" y="1437969"/>
            <a:ext cx="7606555" cy="131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/>
              <a:t>A Unified Approach to Interpreting Model Predictions</a:t>
            </a:r>
            <a:endParaRPr sz="4800"/>
          </a:p>
        </p:txBody>
      </p:sp>
      <p:sp>
        <p:nvSpPr>
          <p:cNvPr id="120" name="Google Shape;120;p24"/>
          <p:cNvSpPr txBox="1"/>
          <p:nvPr/>
        </p:nvSpPr>
        <p:spPr>
          <a:xfrm>
            <a:off x="457198" y="2880332"/>
            <a:ext cx="72409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Introducing SHAP for Model Explainability</a:t>
            </a:r>
            <a:endParaRPr sz="1600" b="1" i="0" u="none" strike="noStrike" cap="non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412375" y="308197"/>
            <a:ext cx="8392888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Background</a:t>
            </a:r>
            <a:endParaRPr sz="3500"/>
          </a:p>
        </p:txBody>
      </p:sp>
      <p:sp>
        <p:nvSpPr>
          <p:cNvPr id="126" name="Google Shape;126;p25"/>
          <p:cNvSpPr/>
          <p:nvPr/>
        </p:nvSpPr>
        <p:spPr>
          <a:xfrm>
            <a:off x="412373" y="827897"/>
            <a:ext cx="8032200" cy="3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Significance: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Balancing interpretability with accuracy is vital for real-world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Complex models achieve high accuracy but remain difficult to interpret.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Limitations of Existing Solutions: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Current interpretation methods are fragmented, unclear, and lack 	    unified principles.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Present a unified framework, SHAP for model interpretation.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What is SHAP? - SHapley Additive exPlanation</a:t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391928" y="1520790"/>
            <a:ext cx="803217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SHAP assigns feature importance values to individual predictions.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Examples: Text classification, Image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Desirable Properties: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Local Accuracy: </a:t>
            </a: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Matches model output for specific inputs.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Missingness: </a:t>
            </a: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Features missing in input have no attributed impact.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Consistency: </a:t>
            </a: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Feature importance increases with higher contribution.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686802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Mathematical Equation</a:t>
            </a:r>
            <a:endParaRPr sz="3500"/>
          </a:p>
        </p:txBody>
      </p:sp>
      <p:sp>
        <p:nvSpPr>
          <p:cNvPr id="138" name="Google Shape;138;p27"/>
          <p:cNvSpPr/>
          <p:nvPr/>
        </p:nvSpPr>
        <p:spPr>
          <a:xfrm>
            <a:off x="457198" y="1373396"/>
            <a:ext cx="8032172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Core Equation: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𝑔(𝑧′)=𝜙0+∑𝑖=1𝑀𝜙𝑖𝑧𝑖′g(z ′ )=ϕ 0​ +∑ i=1M​ ϕ i​ z i′​ 𝜙𝑖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𝜙𝑖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​: Feature contributions.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	2. </a:t>
            </a: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𝑧′z ′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: Binary input features.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Unified Methods: 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SHAP encompasses six existing methods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1. LIME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2. DeepLIFT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3. Layer-wise Relevance Propagation (LRP)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4. Shapley Regression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5. Shapley Sampling Values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6. Quantitative Input Influence (QII)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686802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SHAP Value Estimation</a:t>
            </a:r>
            <a:endParaRPr/>
          </a:p>
        </p:txBody>
      </p:sp>
      <p:sp>
        <p:nvSpPr>
          <p:cNvPr id="144" name="Google Shape;144;p28"/>
          <p:cNvSpPr/>
          <p:nvPr/>
        </p:nvSpPr>
        <p:spPr>
          <a:xfrm>
            <a:off x="457198" y="1788894"/>
            <a:ext cx="803217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Techniques: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1. 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Model-Agnostic: Kernel SHAP.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2. Model-Specific: Deep SHAP, Linear SHAP.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Improvement: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Combines game theory and linear regression for better computational efficiency.</a:t>
            </a: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686802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Experimental Validation</a:t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457198" y="1927394"/>
            <a:ext cx="8032172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Comparisons: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SHAP vs. LIME vs. DeepLIFT.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1. SHAP aligns better with human intuition in user studies.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2. Improved feature importance estimates, especially for nonlinear 	models.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686802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Key Contributions</a:t>
            </a:r>
            <a:endParaRPr/>
          </a:p>
        </p:txBody>
      </p:sp>
      <p:sp>
        <p:nvSpPr>
          <p:cNvPr id="156" name="Google Shape;156;p30"/>
          <p:cNvSpPr/>
          <p:nvPr/>
        </p:nvSpPr>
        <p:spPr>
          <a:xfrm>
            <a:off x="457198" y="1511893"/>
            <a:ext cx="797838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Contributions:</a:t>
            </a: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Unified additive feature attribution framework.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Theoretical uniqueness of SHAP values in satisfying desirable properties.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Improved computational and intuitive alignment.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/>
          <p:nvPr/>
        </p:nvSpPr>
        <p:spPr>
          <a:xfrm>
            <a:off x="457138" y="2784402"/>
            <a:ext cx="7978500" cy="15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Faster model-specific methods.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Integration with interaction effects and new model classes.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title"/>
          </p:nvPr>
        </p:nvSpPr>
        <p:spPr>
          <a:xfrm>
            <a:off x="457198" y="1437969"/>
            <a:ext cx="7127423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300"/>
              <a:t>Integrated Gradients: A Reliable Attribution Method for Deep Learning Models</a:t>
            </a:r>
            <a:endParaRPr sz="3300"/>
          </a:p>
        </p:txBody>
      </p:sp>
      <p:sp>
        <p:nvSpPr>
          <p:cNvPr id="163" name="Google Shape;163;p39"/>
          <p:cNvSpPr txBox="1"/>
          <p:nvPr/>
        </p:nvSpPr>
        <p:spPr>
          <a:xfrm>
            <a:off x="457198" y="3083532"/>
            <a:ext cx="724099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Understanding How Models Make Predictions</a:t>
            </a:r>
            <a:endParaRPr sz="2300" b="1" i="0" u="none" strike="noStrike" cap="non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910825" y="762611"/>
            <a:ext cx="5631874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/>
              <a:t>Definition of Post Hoc</a:t>
            </a:r>
            <a:endParaRPr sz="4000"/>
          </a:p>
        </p:txBody>
      </p:sp>
      <p:sp>
        <p:nvSpPr>
          <p:cNvPr id="55" name="Google Shape;55;p4"/>
          <p:cNvSpPr/>
          <p:nvPr/>
        </p:nvSpPr>
        <p:spPr>
          <a:xfrm>
            <a:off x="562312" y="945491"/>
            <a:ext cx="1640559" cy="2597727"/>
          </a:xfrm>
          <a:prstGeom prst="roundRect">
            <a:avLst>
              <a:gd name="adj" fmla="val 0"/>
            </a:avLst>
          </a:prstGeom>
          <a:solidFill>
            <a:srgbClr val="F3F3F3">
              <a:alpha val="23137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1.</a:t>
            </a:r>
            <a:endParaRPr sz="13800" b="1" i="0" u="none" strike="noStrike" cap="non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2374993" y="1336167"/>
            <a:ext cx="651621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What is Post Hoc Explanation?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Methods to explain AI decisions after the fact.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Includes visual, textual, and counterfactual explanations.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Aim: Improve transparency without altering the underlying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392888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 b="1"/>
              <a:t>Introduction to Attribution in Deep Learning</a:t>
            </a:r>
            <a:endParaRPr sz="3500"/>
          </a:p>
        </p:txBody>
      </p:sp>
      <p:sp>
        <p:nvSpPr>
          <p:cNvPr id="169" name="Google Shape;169;p40"/>
          <p:cNvSpPr/>
          <p:nvPr/>
        </p:nvSpPr>
        <p:spPr>
          <a:xfrm>
            <a:off x="457198" y="2166194"/>
            <a:ext cx="804182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What is attribution?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 	Understanding how input features contribute to a model's prediction.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392888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 b="1"/>
              <a:t>The Two Key Rules for Attribution Methods</a:t>
            </a:r>
            <a:endParaRPr sz="3500"/>
          </a:p>
        </p:txBody>
      </p:sp>
      <p:sp>
        <p:nvSpPr>
          <p:cNvPr id="175" name="Google Shape;175;p42"/>
          <p:cNvSpPr/>
          <p:nvPr/>
        </p:nvSpPr>
        <p:spPr>
          <a:xfrm>
            <a:off x="457198" y="1555635"/>
            <a:ext cx="803217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Axiom 1: Sensitivity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If an input changes, the attribution should change accordingly.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Axiom 2: Implementation Invariance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Attribution should be consistent for models producing the same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output, regardless of their architecture.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392888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 b="1"/>
              <a:t>The Problem with Existing Methods</a:t>
            </a:r>
            <a:endParaRPr sz="3500"/>
          </a:p>
        </p:txBody>
      </p:sp>
      <p:sp>
        <p:nvSpPr>
          <p:cNvPr id="181" name="Google Shape;181;p41"/>
          <p:cNvSpPr/>
          <p:nvPr/>
        </p:nvSpPr>
        <p:spPr>
          <a:xfrm>
            <a:off x="457198" y="1555635"/>
            <a:ext cx="803217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Current Attribution 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Many existing methods fail to provide reliable and consistent 	explanations.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Key Issues: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Sensitivity and Implementation Invariance are not well-maintained.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Misleading attributions can make debugging and improving models 	difficult.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392888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 b="1"/>
              <a:t>Introducing Integrated Gradients</a:t>
            </a:r>
            <a:endParaRPr sz="3500"/>
          </a:p>
        </p:txBody>
      </p:sp>
      <p:sp>
        <p:nvSpPr>
          <p:cNvPr id="187" name="Google Shape;187;p43"/>
          <p:cNvSpPr/>
          <p:nvPr/>
        </p:nvSpPr>
        <p:spPr>
          <a:xfrm>
            <a:off x="457198" y="1540247"/>
            <a:ext cx="8032172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What is Integrated Gradients (IG)?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 new method for attributing model predictions.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Benefits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 Model Modification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Easy to compute using gradients.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Works across different types of models: image, text, and chemistry 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392888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How Integrated Gradients Works</a:t>
            </a:r>
            <a:endParaRPr/>
          </a:p>
        </p:txBody>
      </p:sp>
      <p:sp>
        <p:nvSpPr>
          <p:cNvPr id="193" name="Google Shape;193;p44"/>
          <p:cNvSpPr/>
          <p:nvPr/>
        </p:nvSpPr>
        <p:spPr>
          <a:xfrm>
            <a:off x="457198" y="657540"/>
            <a:ext cx="8032172" cy="41045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5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392888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Why Integrated Gradients is Effective</a:t>
            </a:r>
            <a:endParaRPr/>
          </a:p>
        </p:txBody>
      </p:sp>
      <p:sp>
        <p:nvSpPr>
          <p:cNvPr id="199" name="Google Shape;199;p45"/>
          <p:cNvSpPr/>
          <p:nvPr/>
        </p:nvSpPr>
        <p:spPr>
          <a:xfrm>
            <a:off x="457198" y="1503387"/>
            <a:ext cx="8032172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Strengths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Completeness: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All attributions add up to the model's output difference.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Sen</a:t>
            </a: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sitivity: 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Non-zero attributions for features that change the output.</a:t>
            </a: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Implementation Invariance: 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Consistent attribution across 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Practical Use Cases: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Debugging, rule extraction, and improving model trust.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6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392888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 Unique Features of Integrated Gradients</a:t>
            </a:r>
            <a:endParaRPr/>
          </a:p>
        </p:txBody>
      </p:sp>
      <p:sp>
        <p:nvSpPr>
          <p:cNvPr id="205" name="Google Shape;205;p46"/>
          <p:cNvSpPr/>
          <p:nvPr/>
        </p:nvSpPr>
        <p:spPr>
          <a:xfrm>
            <a:off x="457198" y="1672664"/>
            <a:ext cx="803217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Symmetry-Preserving: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Treats symmetric input features equally, ensuring fairness in 	attribution.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Comparison with Other Methods: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IG is computationally more efficient than methods like Shapley-	Shubik, and it avoids issues with adversarial baselines.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392888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Applications of Integrated Gradients</a:t>
            </a:r>
            <a:endParaRPr/>
          </a:p>
        </p:txBody>
      </p:sp>
      <p:sp>
        <p:nvSpPr>
          <p:cNvPr id="211" name="Google Shape;211;p47"/>
          <p:cNvSpPr/>
          <p:nvPr/>
        </p:nvSpPr>
        <p:spPr>
          <a:xfrm>
            <a:off x="457198" y="1586863"/>
            <a:ext cx="803217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Wide Range of Applications: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Image Recognition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Text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Predicting Chemical Reactions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Improvement Areas: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Debugging models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Extracting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Enhancing model transparency and trust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a63f526ae_0_2"/>
          <p:cNvSpPr txBox="1">
            <a:spLocks noGrp="1"/>
          </p:cNvSpPr>
          <p:nvPr>
            <p:ph type="title"/>
          </p:nvPr>
        </p:nvSpPr>
        <p:spPr>
          <a:xfrm>
            <a:off x="457198" y="1437969"/>
            <a:ext cx="71274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300"/>
              <a:t>SmoothGrad: Removing noise by adding noise</a:t>
            </a:r>
            <a:endParaRPr sz="3300"/>
          </a:p>
        </p:txBody>
      </p:sp>
      <p:sp>
        <p:nvSpPr>
          <p:cNvPr id="217" name="Google Shape;217;g31a63f526ae_0_2"/>
          <p:cNvSpPr txBox="1"/>
          <p:nvPr/>
        </p:nvSpPr>
        <p:spPr>
          <a:xfrm>
            <a:off x="457198" y="2698050"/>
            <a:ext cx="7241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Reducing Noise in Sensitivity Maps with Simple and Effective Techniques</a:t>
            </a:r>
            <a:endParaRPr sz="2300" b="1" i="0" u="none" strike="noStrike" cap="non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a63f526ae_0_7"/>
          <p:cNvSpPr txBox="1">
            <a:spLocks noGrp="1"/>
          </p:cNvSpPr>
          <p:nvPr>
            <p:ph type="title"/>
          </p:nvPr>
        </p:nvSpPr>
        <p:spPr>
          <a:xfrm>
            <a:off x="347509" y="583242"/>
            <a:ext cx="83928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Background</a:t>
            </a:r>
            <a:endParaRPr sz="3500"/>
          </a:p>
        </p:txBody>
      </p:sp>
      <p:sp>
        <p:nvSpPr>
          <p:cNvPr id="223" name="Google Shape;223;g31a63f526ae_0_7"/>
          <p:cNvSpPr/>
          <p:nvPr/>
        </p:nvSpPr>
        <p:spPr>
          <a:xfrm>
            <a:off x="282016" y="2023194"/>
            <a:ext cx="80322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Context: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1. 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Deep networks need interpretability for sensitive  applications.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2. Sensitivity maps are used to identify influential pixels in image 	classification.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1. Raw sensitivity maps are often visually noisy.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2. Noise may obscure meaningful regions in the images.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Get a technique to visually enhance gradient-based sensitivity maps 	      by reducing noise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2416950" y="293950"/>
            <a:ext cx="6545700" cy="1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5400"/>
              <a:t>Why Post Hoc Explanations Matter</a:t>
            </a:r>
            <a:endParaRPr sz="5400"/>
          </a:p>
        </p:txBody>
      </p:sp>
      <p:sp>
        <p:nvSpPr>
          <p:cNvPr id="62" name="Google Shape;62;p3"/>
          <p:cNvSpPr/>
          <p:nvPr/>
        </p:nvSpPr>
        <p:spPr>
          <a:xfrm>
            <a:off x="562312" y="945491"/>
            <a:ext cx="1640559" cy="2597727"/>
          </a:xfrm>
          <a:prstGeom prst="roundRect">
            <a:avLst>
              <a:gd name="adj" fmla="val 0"/>
            </a:avLst>
          </a:prstGeom>
          <a:solidFill>
            <a:srgbClr val="F3F3F3">
              <a:alpha val="23137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2.</a:t>
            </a:r>
            <a:endParaRPr sz="13800" b="1" i="0" u="none" strike="noStrike" cap="non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2416947" y="1394853"/>
            <a:ext cx="5964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Many AI models function as black boxes, providing accurate predictions without transparency.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Post hoc explanations are crucial for interpreting AI decisions.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Especially important in fields like healthcare, law, and ethics.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a63f526ae_0_12"/>
          <p:cNvSpPr txBox="1">
            <a:spLocks noGrp="1"/>
          </p:cNvSpPr>
          <p:nvPr>
            <p:ph type="title"/>
          </p:nvPr>
        </p:nvSpPr>
        <p:spPr>
          <a:xfrm>
            <a:off x="493057" y="438642"/>
            <a:ext cx="83928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 b="1"/>
              <a:t> SmoothGrad - Key Idea</a:t>
            </a:r>
            <a:endParaRPr sz="3500"/>
          </a:p>
        </p:txBody>
      </p:sp>
      <p:sp>
        <p:nvSpPr>
          <p:cNvPr id="229" name="Google Shape;229;g31a63f526ae_0_12"/>
          <p:cNvSpPr/>
          <p:nvPr/>
        </p:nvSpPr>
        <p:spPr>
          <a:xfrm>
            <a:off x="300316" y="1203523"/>
            <a:ext cx="803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How It Works: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1. Add noise to the input image.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2. Compute gradients for noisy images.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3. Average results for smoother maps.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1. Works with existing gradient-based methods.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2. Improves visual coherence without requiring model changes.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a63f526ae_0_17"/>
          <p:cNvSpPr txBox="1">
            <a:spLocks noGrp="1"/>
          </p:cNvSpPr>
          <p:nvPr>
            <p:ph type="title"/>
          </p:nvPr>
        </p:nvSpPr>
        <p:spPr>
          <a:xfrm>
            <a:off x="493057" y="438642"/>
            <a:ext cx="83928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 b="1"/>
              <a:t>Mathematical Formula</a:t>
            </a:r>
            <a:endParaRPr sz="3500"/>
          </a:p>
        </p:txBody>
      </p:sp>
      <p:sp>
        <p:nvSpPr>
          <p:cNvPr id="235" name="Google Shape;235;g31a63f526ae_0_17"/>
          <p:cNvSpPr/>
          <p:nvPr/>
        </p:nvSpPr>
        <p:spPr>
          <a:xfrm>
            <a:off x="349621" y="1971585"/>
            <a:ext cx="8032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 c​ (x)= n1​  1∑n​ Mc(x+N(0,σ 2 ))𝑁(0,𝜎2)</a:t>
            </a: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N(0,σ 2 ): 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Gaussian noise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Reduced-noise, visually coherent maps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a63f526ae_0_22"/>
          <p:cNvSpPr txBox="1">
            <a:spLocks noGrp="1"/>
          </p:cNvSpPr>
          <p:nvPr>
            <p:ph type="title"/>
          </p:nvPr>
        </p:nvSpPr>
        <p:spPr>
          <a:xfrm>
            <a:off x="456457" y="487467"/>
            <a:ext cx="83928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500"/>
              <a:t>Applications/Extensions</a:t>
            </a:r>
            <a:endParaRPr sz="3500"/>
          </a:p>
        </p:txBody>
      </p:sp>
      <p:sp>
        <p:nvSpPr>
          <p:cNvPr id="241" name="Google Shape;241;g31a63f526ae_0_22"/>
          <p:cNvSpPr/>
          <p:nvPr/>
        </p:nvSpPr>
        <p:spPr>
          <a:xfrm>
            <a:off x="457198" y="1371421"/>
            <a:ext cx="7978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Extensions:</a:t>
            </a: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Works with other methods (e.g., Integrated Gradients).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Enhances feature focus in complex scenarios.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Potential for diverse deep learning tasks.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a63f526ae_0_27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86868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500"/>
              <a:t>Conclusion &amp; Comparative Results</a:t>
            </a:r>
            <a:endParaRPr/>
          </a:p>
        </p:txBody>
      </p:sp>
      <p:sp>
        <p:nvSpPr>
          <p:cNvPr id="247" name="Google Shape;247;g31a63f526ae_0_27"/>
          <p:cNvSpPr/>
          <p:nvPr/>
        </p:nvSpPr>
        <p:spPr>
          <a:xfrm>
            <a:off x="457198" y="2331961"/>
            <a:ext cx="79785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Simple, effective, model-agnostic.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Reduces noise for clearer insights.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Better visual clarity and discriminatively.</a:t>
            </a: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Effective with uniform backgrounds and distinct objects.</a:t>
            </a: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Outperformed raw gradients and Integrated Gradients.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New metrics for evaluating sensitivity maps.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Extend de-noising to other architectures.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31a63f526ae_0_27"/>
          <p:cNvSpPr/>
          <p:nvPr/>
        </p:nvSpPr>
        <p:spPr>
          <a:xfrm>
            <a:off x="335000" y="1261850"/>
            <a:ext cx="8032200" cy="1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Tested on ImageNet (Inception v3) and MNIST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>
            <a:spLocks noGrp="1"/>
          </p:cNvSpPr>
          <p:nvPr>
            <p:ph type="title"/>
          </p:nvPr>
        </p:nvSpPr>
        <p:spPr>
          <a:xfrm>
            <a:off x="457198" y="608515"/>
            <a:ext cx="7240999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6000"/>
              <a:t>References</a:t>
            </a:r>
            <a:endParaRPr sz="6000"/>
          </a:p>
        </p:txBody>
      </p:sp>
      <p:sp>
        <p:nvSpPr>
          <p:cNvPr id="254" name="Google Shape;254;p12"/>
          <p:cNvSpPr/>
          <p:nvPr/>
        </p:nvSpPr>
        <p:spPr>
          <a:xfrm>
            <a:off x="457200" y="1694121"/>
            <a:ext cx="8032200" cy="30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Ribeiro, M. T., Singh, S., &amp; Guestrin, C. (2016). 'Why Should I Trust You?': Explaining the Predictions of Any Classifier.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Lundberg, S. M., &amp; Lee, S.-I. (2017). A Unified Approach to Interpreting Model Predictions (SHAP).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Smilkov, D. et al. (2017). SmoothGrad: removing noise by adding noise.</a:t>
            </a:r>
            <a:endParaRPr sz="1800">
              <a:solidFill>
                <a:schemeClr val="accent4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4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4"/>
                </a:solidFill>
              </a:rPr>
              <a:t>Sundararajan, M., Taly, A., &amp; Yan, Q. (2017). Axiomatic Attribution for Deep Networks.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1986128" y="718363"/>
            <a:ext cx="5631874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800"/>
              <a:t>Key Characteristics</a:t>
            </a:r>
            <a:endParaRPr sz="4800"/>
          </a:p>
        </p:txBody>
      </p:sp>
      <p:sp>
        <p:nvSpPr>
          <p:cNvPr id="69" name="Google Shape;69;p5"/>
          <p:cNvSpPr/>
          <p:nvPr/>
        </p:nvSpPr>
        <p:spPr>
          <a:xfrm>
            <a:off x="562312" y="945491"/>
            <a:ext cx="1640559" cy="2597727"/>
          </a:xfrm>
          <a:prstGeom prst="roundRect">
            <a:avLst>
              <a:gd name="adj" fmla="val 0"/>
            </a:avLst>
          </a:prstGeom>
          <a:solidFill>
            <a:srgbClr val="F3F3F3">
              <a:alpha val="23137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3.</a:t>
            </a:r>
            <a:endParaRPr sz="13800" b="1" i="0" u="none" strike="noStrike" cap="non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2299323" y="1404271"/>
            <a:ext cx="651621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Desirable Properties of Post Hoc 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Local Fidelity: Explains the model’s behavior for specific cases.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Interpretability: Simple and understandable for target users.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Model-Agnostic: Works across diverse models, including neural networks.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2027692" y="718363"/>
            <a:ext cx="5631874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000"/>
              <a:t>Techniques for Post Hoc</a:t>
            </a:r>
            <a:endParaRPr sz="4000"/>
          </a:p>
        </p:txBody>
      </p:sp>
      <p:sp>
        <p:nvSpPr>
          <p:cNvPr id="76" name="Google Shape;76;p6"/>
          <p:cNvSpPr/>
          <p:nvPr/>
        </p:nvSpPr>
        <p:spPr>
          <a:xfrm>
            <a:off x="562312" y="945491"/>
            <a:ext cx="1640559" cy="2597727"/>
          </a:xfrm>
          <a:prstGeom prst="roundRect">
            <a:avLst>
              <a:gd name="adj" fmla="val 0"/>
            </a:avLst>
          </a:prstGeom>
          <a:solidFill>
            <a:srgbClr val="F3F3F3">
              <a:alpha val="23137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r>
              <a:rPr lang="en-US" sz="138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4.</a:t>
            </a:r>
            <a:endParaRPr sz="13800" b="1" i="0" u="none" strike="noStrike" cap="non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2202871" y="1289818"/>
            <a:ext cx="678785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Types of Post Hoc 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Feature Importance (</a:t>
            </a: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Identifies critical features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■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SHAP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■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Sensitivity Maps (Visualize influential areas in inputs):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■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SmoothGrad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■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Integrated Gradients</a:t>
            </a: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457198" y="1437969"/>
            <a:ext cx="7127423" cy="90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/>
              <a:t>Why Should I Trust You? Explaining the Predictions of Any Classifier</a:t>
            </a:r>
            <a:endParaRPr sz="4800"/>
          </a:p>
        </p:txBody>
      </p:sp>
      <p:sp>
        <p:nvSpPr>
          <p:cNvPr id="83" name="Google Shape;83;p14"/>
          <p:cNvSpPr txBox="1"/>
          <p:nvPr/>
        </p:nvSpPr>
        <p:spPr>
          <a:xfrm>
            <a:off x="457198" y="2880332"/>
            <a:ext cx="72409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 Introduction to LIME and Model Explainability</a:t>
            </a:r>
            <a:endParaRPr sz="1600" b="1" i="0" u="none" strike="noStrike" cap="none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391925" y="624175"/>
            <a:ext cx="875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/>
              <a:t>Model Transparency &amp; The Need for Explanations</a:t>
            </a:r>
            <a:endParaRPr sz="3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200"/>
          </a:p>
        </p:txBody>
      </p:sp>
      <p:sp>
        <p:nvSpPr>
          <p:cNvPr id="89" name="Google Shape;89;p15"/>
          <p:cNvSpPr/>
          <p:nvPr/>
        </p:nvSpPr>
        <p:spPr>
          <a:xfrm>
            <a:off x="391928" y="1387962"/>
            <a:ext cx="80322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Machine learning models are often black boxes, making them hard to trust.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Two Types of trust: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Trusting individual predictions.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Trusting the model’s overall behavior.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91928" y="2907885"/>
            <a:ext cx="80322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Understanding predictions helps: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      Evaluate whether to act on a prediction.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        Improve trust in deploying 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Issues like </a:t>
            </a: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leakage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dataset shift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highlight the necessity of explanations.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/>
              <a:t>LIME</a:t>
            </a:r>
            <a:endParaRPr sz="3200"/>
          </a:p>
        </p:txBody>
      </p:sp>
      <p:sp>
        <p:nvSpPr>
          <p:cNvPr id="96" name="Google Shape;96;p17"/>
          <p:cNvSpPr/>
          <p:nvPr/>
        </p:nvSpPr>
        <p:spPr>
          <a:xfrm>
            <a:off x="391928" y="1228402"/>
            <a:ext cx="8032172" cy="326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Explains predictions by approximating the model locally with an interpretable one.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Examples: Text classification, Image classification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Interpretability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Local Fidelity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Model-Agnostic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516900" y="412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/>
              <a:t>Mathematical Equations</a:t>
            </a:r>
            <a:endParaRPr sz="3200"/>
          </a:p>
        </p:txBody>
      </p:sp>
      <p:sp>
        <p:nvSpPr>
          <p:cNvPr id="102" name="Google Shape;102;p18"/>
          <p:cNvSpPr/>
          <p:nvPr/>
        </p:nvSpPr>
        <p:spPr>
          <a:xfrm>
            <a:off x="451194" y="1112200"/>
            <a:ext cx="8032172" cy="37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goal is to minimize a combination of </a:t>
            </a: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local fidelity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complexity.</a:t>
            </a: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ξ(x)=arg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(g∈G)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min​ L(f,g,π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​)+Ω(g)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4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Loss Function: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L(f,g,π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​)=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(z∈Z)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∑ ​π</a:t>
            </a:r>
            <a:r>
              <a:rPr lang="en-US" sz="20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x​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(z)(f(z)−g(z))^2</a:t>
            </a: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Kernel Function: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lang="en-US" sz="16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x​</a:t>
            </a:r>
            <a:r>
              <a:rPr lang="en-US" sz="1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(z)=exp(−D(x , z)^2 / σ^2​)</a:t>
            </a: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Complexity Measure: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Ω(g)=∥w</a:t>
            </a:r>
            <a:r>
              <a:rPr lang="en-US" sz="18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​∥</a:t>
            </a:r>
            <a:r>
              <a:rPr lang="en-US" sz="1800" b="0" i="0" u="none" strike="noStrike" cap="none" baseline="-25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 baseline="-25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Microsoft Office PowerPoint</Application>
  <PresentationFormat>On-screen Show (16:9)</PresentationFormat>
  <Paragraphs>266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Rajdhani</vt:lpstr>
      <vt:lpstr>Fira Sans Condensed</vt:lpstr>
      <vt:lpstr>Fira Sans Condensed Light</vt:lpstr>
      <vt:lpstr>Arial</vt:lpstr>
      <vt:lpstr>AI Tech Agency Infographics by Slidesgo</vt:lpstr>
      <vt:lpstr>Post Hoc Explanations</vt:lpstr>
      <vt:lpstr>Definition of Post Hoc</vt:lpstr>
      <vt:lpstr>Why Post Hoc Explanations Matter</vt:lpstr>
      <vt:lpstr>Key Characteristics</vt:lpstr>
      <vt:lpstr>Techniques for Post Hoc</vt:lpstr>
      <vt:lpstr>Why Should I Trust You? Explaining the Predictions of Any Classifier</vt:lpstr>
      <vt:lpstr>Model Transparency &amp; The Need for Explanations </vt:lpstr>
      <vt:lpstr>LIME</vt:lpstr>
      <vt:lpstr>Mathematical Equations</vt:lpstr>
      <vt:lpstr>Submodular Pick (SP-LIME)</vt:lpstr>
      <vt:lpstr>Limitations and Future Work</vt:lpstr>
      <vt:lpstr>A Unified Approach to Interpreting Model Predictions</vt:lpstr>
      <vt:lpstr>Background</vt:lpstr>
      <vt:lpstr>What is SHAP? - SHapley Additive exPlanation</vt:lpstr>
      <vt:lpstr>Mathematical Equation</vt:lpstr>
      <vt:lpstr>SHAP Value Estimation</vt:lpstr>
      <vt:lpstr>Experimental Validation</vt:lpstr>
      <vt:lpstr>Key Contributions</vt:lpstr>
      <vt:lpstr>Integrated Gradients: A Reliable Attribution Method for Deep Learning Models</vt:lpstr>
      <vt:lpstr>Introduction to Attribution in Deep Learning</vt:lpstr>
      <vt:lpstr>The Two Key Rules for Attribution Methods</vt:lpstr>
      <vt:lpstr>The Problem with Existing Methods</vt:lpstr>
      <vt:lpstr>Introducing Integrated Gradients</vt:lpstr>
      <vt:lpstr>How Integrated Gradients Works</vt:lpstr>
      <vt:lpstr>Why Integrated Gradients is Effective</vt:lpstr>
      <vt:lpstr> Unique Features of Integrated Gradients</vt:lpstr>
      <vt:lpstr>Applications of Integrated Gradients</vt:lpstr>
      <vt:lpstr>SmoothGrad: Removing noise by adding noise</vt:lpstr>
      <vt:lpstr>Background</vt:lpstr>
      <vt:lpstr> SmoothGrad - Key Idea</vt:lpstr>
      <vt:lpstr>Mathematical Formula</vt:lpstr>
      <vt:lpstr>Applications/Extensions</vt:lpstr>
      <vt:lpstr>Conclusion &amp; Comparative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Khadija Haider</cp:lastModifiedBy>
  <cp:revision>1</cp:revision>
  <dcterms:modified xsi:type="dcterms:W3CDTF">2025-06-19T20:56:20Z</dcterms:modified>
</cp:coreProperties>
</file>