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59" r:id="rId7"/>
    <p:sldId id="263" r:id="rId8"/>
    <p:sldId id="264" r:id="rId9"/>
    <p:sldId id="265" r:id="rId10"/>
    <p:sldId id="267" r:id="rId11"/>
    <p:sldId id="266" r:id="rId12"/>
    <p:sldId id="268" r:id="rId13"/>
    <p:sldId id="269" r:id="rId14"/>
    <p:sldId id="270" r:id="rId15"/>
    <p:sldId id="271" r:id="rId16"/>
    <p:sldId id="272" r:id="rId17"/>
    <p:sldId id="273" r:id="rId18"/>
    <p:sldId id="275" r:id="rId19"/>
    <p:sldId id="274" r:id="rId20"/>
    <p:sldId id="260"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7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B413E-C7D0-C44F-D14B-2568BF1C3B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063A8C9-03D1-F266-EB3D-5C7BB5210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CDF610B-BCD1-2FFC-A9C1-7408B5DE1181}"/>
              </a:ext>
            </a:extLst>
          </p:cNvPr>
          <p:cNvSpPr>
            <a:spLocks noGrp="1"/>
          </p:cNvSpPr>
          <p:nvPr>
            <p:ph type="dt" sz="half" idx="10"/>
          </p:nvPr>
        </p:nvSpPr>
        <p:spPr/>
        <p:txBody>
          <a:bodyPr/>
          <a:lstStyle/>
          <a:p>
            <a:fld id="{61737055-F413-4004-B0D3-384E89F061C0}" type="datetimeFigureOut">
              <a:rPr lang="zh-CN" altLang="en-US" smtClean="0"/>
              <a:t>2023/5/21</a:t>
            </a:fld>
            <a:endParaRPr lang="zh-CN" altLang="en-US"/>
          </a:p>
        </p:txBody>
      </p:sp>
      <p:sp>
        <p:nvSpPr>
          <p:cNvPr id="5" name="页脚占位符 4">
            <a:extLst>
              <a:ext uri="{FF2B5EF4-FFF2-40B4-BE49-F238E27FC236}">
                <a16:creationId xmlns:a16="http://schemas.microsoft.com/office/drawing/2014/main" id="{51AFECF3-8771-F16D-E54B-6DA7B972E4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01FAFA-6622-DFA1-E295-66DFB28AAC71}"/>
              </a:ext>
            </a:extLst>
          </p:cNvPr>
          <p:cNvSpPr>
            <a:spLocks noGrp="1"/>
          </p:cNvSpPr>
          <p:nvPr>
            <p:ph type="sldNum" sz="quarter" idx="12"/>
          </p:nvPr>
        </p:nvSpPr>
        <p:spPr/>
        <p:txBody>
          <a:bodyPr/>
          <a:lstStyle/>
          <a:p>
            <a:fld id="{D767E7CA-D961-417C-BDA6-B54495A674D2}" type="slidenum">
              <a:rPr lang="zh-CN" altLang="en-US" smtClean="0"/>
              <a:t>‹#›</a:t>
            </a:fld>
            <a:endParaRPr lang="zh-CN" altLang="en-US"/>
          </a:p>
        </p:txBody>
      </p:sp>
    </p:spTree>
    <p:extLst>
      <p:ext uri="{BB962C8B-B14F-4D97-AF65-F5344CB8AC3E}">
        <p14:creationId xmlns:p14="http://schemas.microsoft.com/office/powerpoint/2010/main" val="357492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555623-CAD0-3879-0786-FC77D116196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AC9BB74-B560-9988-3815-DAF9A10829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F225E0-D742-7762-9B3C-3B0E79B0EFD0}"/>
              </a:ext>
            </a:extLst>
          </p:cNvPr>
          <p:cNvSpPr>
            <a:spLocks noGrp="1"/>
          </p:cNvSpPr>
          <p:nvPr>
            <p:ph type="dt" sz="half" idx="10"/>
          </p:nvPr>
        </p:nvSpPr>
        <p:spPr/>
        <p:txBody>
          <a:bodyPr/>
          <a:lstStyle/>
          <a:p>
            <a:fld id="{61737055-F413-4004-B0D3-384E89F061C0}" type="datetimeFigureOut">
              <a:rPr lang="zh-CN" altLang="en-US" smtClean="0"/>
              <a:t>2023/5/21</a:t>
            </a:fld>
            <a:endParaRPr lang="zh-CN" altLang="en-US"/>
          </a:p>
        </p:txBody>
      </p:sp>
      <p:sp>
        <p:nvSpPr>
          <p:cNvPr id="5" name="页脚占位符 4">
            <a:extLst>
              <a:ext uri="{FF2B5EF4-FFF2-40B4-BE49-F238E27FC236}">
                <a16:creationId xmlns:a16="http://schemas.microsoft.com/office/drawing/2014/main" id="{E0BB962B-4702-A1CE-5795-A037AEBF51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84F96B-54FC-7FC9-2182-690718FAE5CA}"/>
              </a:ext>
            </a:extLst>
          </p:cNvPr>
          <p:cNvSpPr>
            <a:spLocks noGrp="1"/>
          </p:cNvSpPr>
          <p:nvPr>
            <p:ph type="sldNum" sz="quarter" idx="12"/>
          </p:nvPr>
        </p:nvSpPr>
        <p:spPr/>
        <p:txBody>
          <a:bodyPr/>
          <a:lstStyle/>
          <a:p>
            <a:fld id="{D767E7CA-D961-417C-BDA6-B54495A674D2}" type="slidenum">
              <a:rPr lang="zh-CN" altLang="en-US" smtClean="0"/>
              <a:t>‹#›</a:t>
            </a:fld>
            <a:endParaRPr lang="zh-CN" altLang="en-US"/>
          </a:p>
        </p:txBody>
      </p:sp>
    </p:spTree>
    <p:extLst>
      <p:ext uri="{BB962C8B-B14F-4D97-AF65-F5344CB8AC3E}">
        <p14:creationId xmlns:p14="http://schemas.microsoft.com/office/powerpoint/2010/main" val="3235325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14AAFFD-01C8-A110-B2B3-DCE15BF9F65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3DE284C-AAFD-3393-E77F-F8A365DB4FE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DB9059-A4D1-4689-ECF9-2AFE929492B1}"/>
              </a:ext>
            </a:extLst>
          </p:cNvPr>
          <p:cNvSpPr>
            <a:spLocks noGrp="1"/>
          </p:cNvSpPr>
          <p:nvPr>
            <p:ph type="dt" sz="half" idx="10"/>
          </p:nvPr>
        </p:nvSpPr>
        <p:spPr/>
        <p:txBody>
          <a:bodyPr/>
          <a:lstStyle/>
          <a:p>
            <a:fld id="{61737055-F413-4004-B0D3-384E89F061C0}" type="datetimeFigureOut">
              <a:rPr lang="zh-CN" altLang="en-US" smtClean="0"/>
              <a:t>2023/5/21</a:t>
            </a:fld>
            <a:endParaRPr lang="zh-CN" altLang="en-US"/>
          </a:p>
        </p:txBody>
      </p:sp>
      <p:sp>
        <p:nvSpPr>
          <p:cNvPr id="5" name="页脚占位符 4">
            <a:extLst>
              <a:ext uri="{FF2B5EF4-FFF2-40B4-BE49-F238E27FC236}">
                <a16:creationId xmlns:a16="http://schemas.microsoft.com/office/drawing/2014/main" id="{443FB630-54E9-5634-1727-D7032EE7DF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EF9256-A690-1CFA-DFA7-D4545EA99AD9}"/>
              </a:ext>
            </a:extLst>
          </p:cNvPr>
          <p:cNvSpPr>
            <a:spLocks noGrp="1"/>
          </p:cNvSpPr>
          <p:nvPr>
            <p:ph type="sldNum" sz="quarter" idx="12"/>
          </p:nvPr>
        </p:nvSpPr>
        <p:spPr/>
        <p:txBody>
          <a:bodyPr/>
          <a:lstStyle/>
          <a:p>
            <a:fld id="{D767E7CA-D961-417C-BDA6-B54495A674D2}" type="slidenum">
              <a:rPr lang="zh-CN" altLang="en-US" smtClean="0"/>
              <a:t>‹#›</a:t>
            </a:fld>
            <a:endParaRPr lang="zh-CN" altLang="en-US"/>
          </a:p>
        </p:txBody>
      </p:sp>
    </p:spTree>
    <p:extLst>
      <p:ext uri="{BB962C8B-B14F-4D97-AF65-F5344CB8AC3E}">
        <p14:creationId xmlns:p14="http://schemas.microsoft.com/office/powerpoint/2010/main" val="42183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25EEE-FC05-FB89-EB64-09616B434F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5D3F2A-7F03-221B-5673-570D4A1C00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7610EE-31DF-2B7E-8023-45F65B415A18}"/>
              </a:ext>
            </a:extLst>
          </p:cNvPr>
          <p:cNvSpPr>
            <a:spLocks noGrp="1"/>
          </p:cNvSpPr>
          <p:nvPr>
            <p:ph type="dt" sz="half" idx="10"/>
          </p:nvPr>
        </p:nvSpPr>
        <p:spPr/>
        <p:txBody>
          <a:bodyPr/>
          <a:lstStyle/>
          <a:p>
            <a:fld id="{61737055-F413-4004-B0D3-384E89F061C0}" type="datetimeFigureOut">
              <a:rPr lang="zh-CN" altLang="en-US" smtClean="0"/>
              <a:t>2023/5/21</a:t>
            </a:fld>
            <a:endParaRPr lang="zh-CN" altLang="en-US"/>
          </a:p>
        </p:txBody>
      </p:sp>
      <p:sp>
        <p:nvSpPr>
          <p:cNvPr id="5" name="页脚占位符 4">
            <a:extLst>
              <a:ext uri="{FF2B5EF4-FFF2-40B4-BE49-F238E27FC236}">
                <a16:creationId xmlns:a16="http://schemas.microsoft.com/office/drawing/2014/main" id="{CF170C3B-C0D0-048E-B4C4-B510852900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E69D48-16FE-5069-662E-BB9C42173F1D}"/>
              </a:ext>
            </a:extLst>
          </p:cNvPr>
          <p:cNvSpPr>
            <a:spLocks noGrp="1"/>
          </p:cNvSpPr>
          <p:nvPr>
            <p:ph type="sldNum" sz="quarter" idx="12"/>
          </p:nvPr>
        </p:nvSpPr>
        <p:spPr/>
        <p:txBody>
          <a:bodyPr/>
          <a:lstStyle/>
          <a:p>
            <a:fld id="{D767E7CA-D961-417C-BDA6-B54495A674D2}" type="slidenum">
              <a:rPr lang="zh-CN" altLang="en-US" smtClean="0"/>
              <a:t>‹#›</a:t>
            </a:fld>
            <a:endParaRPr lang="zh-CN" altLang="en-US"/>
          </a:p>
        </p:txBody>
      </p:sp>
    </p:spTree>
    <p:extLst>
      <p:ext uri="{BB962C8B-B14F-4D97-AF65-F5344CB8AC3E}">
        <p14:creationId xmlns:p14="http://schemas.microsoft.com/office/powerpoint/2010/main" val="58448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1E115-9492-7179-E28A-869C32C5C4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AB60CD-AF61-B89C-A215-9A5BB90217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A37437A-B5E6-A7E5-91FF-518AEB7665F1}"/>
              </a:ext>
            </a:extLst>
          </p:cNvPr>
          <p:cNvSpPr>
            <a:spLocks noGrp="1"/>
          </p:cNvSpPr>
          <p:nvPr>
            <p:ph type="dt" sz="half" idx="10"/>
          </p:nvPr>
        </p:nvSpPr>
        <p:spPr/>
        <p:txBody>
          <a:bodyPr/>
          <a:lstStyle/>
          <a:p>
            <a:fld id="{61737055-F413-4004-B0D3-384E89F061C0}" type="datetimeFigureOut">
              <a:rPr lang="zh-CN" altLang="en-US" smtClean="0"/>
              <a:t>2023/5/21</a:t>
            </a:fld>
            <a:endParaRPr lang="zh-CN" altLang="en-US"/>
          </a:p>
        </p:txBody>
      </p:sp>
      <p:sp>
        <p:nvSpPr>
          <p:cNvPr id="5" name="页脚占位符 4">
            <a:extLst>
              <a:ext uri="{FF2B5EF4-FFF2-40B4-BE49-F238E27FC236}">
                <a16:creationId xmlns:a16="http://schemas.microsoft.com/office/drawing/2014/main" id="{18CE97A7-A0C1-2C2C-0CF9-E4F5520A6F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E6D205-FB88-57C3-E4CF-7E2134E41A71}"/>
              </a:ext>
            </a:extLst>
          </p:cNvPr>
          <p:cNvSpPr>
            <a:spLocks noGrp="1"/>
          </p:cNvSpPr>
          <p:nvPr>
            <p:ph type="sldNum" sz="quarter" idx="12"/>
          </p:nvPr>
        </p:nvSpPr>
        <p:spPr/>
        <p:txBody>
          <a:bodyPr/>
          <a:lstStyle/>
          <a:p>
            <a:fld id="{D767E7CA-D961-417C-BDA6-B54495A674D2}" type="slidenum">
              <a:rPr lang="zh-CN" altLang="en-US" smtClean="0"/>
              <a:t>‹#›</a:t>
            </a:fld>
            <a:endParaRPr lang="zh-CN" altLang="en-US"/>
          </a:p>
        </p:txBody>
      </p:sp>
    </p:spTree>
    <p:extLst>
      <p:ext uri="{BB962C8B-B14F-4D97-AF65-F5344CB8AC3E}">
        <p14:creationId xmlns:p14="http://schemas.microsoft.com/office/powerpoint/2010/main" val="125912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856EB-7A24-B231-0964-783E994426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A45CD8-A006-68C7-8FB6-50B45D1F4BB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16A8226-ED52-FC3C-E482-93EE10634A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A00EAB1-3FCC-9AA6-CA7C-6FFF720A3A40}"/>
              </a:ext>
            </a:extLst>
          </p:cNvPr>
          <p:cNvSpPr>
            <a:spLocks noGrp="1"/>
          </p:cNvSpPr>
          <p:nvPr>
            <p:ph type="dt" sz="half" idx="10"/>
          </p:nvPr>
        </p:nvSpPr>
        <p:spPr/>
        <p:txBody>
          <a:bodyPr/>
          <a:lstStyle/>
          <a:p>
            <a:fld id="{61737055-F413-4004-B0D3-384E89F061C0}" type="datetimeFigureOut">
              <a:rPr lang="zh-CN" altLang="en-US" smtClean="0"/>
              <a:t>2023/5/21</a:t>
            </a:fld>
            <a:endParaRPr lang="zh-CN" altLang="en-US"/>
          </a:p>
        </p:txBody>
      </p:sp>
      <p:sp>
        <p:nvSpPr>
          <p:cNvPr id="6" name="页脚占位符 5">
            <a:extLst>
              <a:ext uri="{FF2B5EF4-FFF2-40B4-BE49-F238E27FC236}">
                <a16:creationId xmlns:a16="http://schemas.microsoft.com/office/drawing/2014/main" id="{DF598335-8173-385D-33D6-2469CBDDA5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9E97F8-4444-51A7-9736-E77A79F37509}"/>
              </a:ext>
            </a:extLst>
          </p:cNvPr>
          <p:cNvSpPr>
            <a:spLocks noGrp="1"/>
          </p:cNvSpPr>
          <p:nvPr>
            <p:ph type="sldNum" sz="quarter" idx="12"/>
          </p:nvPr>
        </p:nvSpPr>
        <p:spPr/>
        <p:txBody>
          <a:bodyPr/>
          <a:lstStyle/>
          <a:p>
            <a:fld id="{D767E7CA-D961-417C-BDA6-B54495A674D2}" type="slidenum">
              <a:rPr lang="zh-CN" altLang="en-US" smtClean="0"/>
              <a:t>‹#›</a:t>
            </a:fld>
            <a:endParaRPr lang="zh-CN" altLang="en-US"/>
          </a:p>
        </p:txBody>
      </p:sp>
    </p:spTree>
    <p:extLst>
      <p:ext uri="{BB962C8B-B14F-4D97-AF65-F5344CB8AC3E}">
        <p14:creationId xmlns:p14="http://schemas.microsoft.com/office/powerpoint/2010/main" val="205299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8EB802-AFC0-135B-A52F-5BB307C7EF0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D7A331-5931-4C7A-3818-566BAD2C9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90D1FA1-F8D4-3FF9-D8F1-24BF0EC3376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5C4C7DD-BF04-4435-5EDA-77E5A56BF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CF01BFD-3FF0-E098-6280-70E49BCB6D6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0E04D65-AC38-21D1-21F7-07984261183B}"/>
              </a:ext>
            </a:extLst>
          </p:cNvPr>
          <p:cNvSpPr>
            <a:spLocks noGrp="1"/>
          </p:cNvSpPr>
          <p:nvPr>
            <p:ph type="dt" sz="half" idx="10"/>
          </p:nvPr>
        </p:nvSpPr>
        <p:spPr/>
        <p:txBody>
          <a:bodyPr/>
          <a:lstStyle/>
          <a:p>
            <a:fld id="{61737055-F413-4004-B0D3-384E89F061C0}" type="datetimeFigureOut">
              <a:rPr lang="zh-CN" altLang="en-US" smtClean="0"/>
              <a:t>2023/5/21</a:t>
            </a:fld>
            <a:endParaRPr lang="zh-CN" altLang="en-US"/>
          </a:p>
        </p:txBody>
      </p:sp>
      <p:sp>
        <p:nvSpPr>
          <p:cNvPr id="8" name="页脚占位符 7">
            <a:extLst>
              <a:ext uri="{FF2B5EF4-FFF2-40B4-BE49-F238E27FC236}">
                <a16:creationId xmlns:a16="http://schemas.microsoft.com/office/drawing/2014/main" id="{50762252-5FB8-EC8A-4E85-0C5F8C2FDC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B029B1-5671-3203-4F1A-098716FD108B}"/>
              </a:ext>
            </a:extLst>
          </p:cNvPr>
          <p:cNvSpPr>
            <a:spLocks noGrp="1"/>
          </p:cNvSpPr>
          <p:nvPr>
            <p:ph type="sldNum" sz="quarter" idx="12"/>
          </p:nvPr>
        </p:nvSpPr>
        <p:spPr/>
        <p:txBody>
          <a:bodyPr/>
          <a:lstStyle/>
          <a:p>
            <a:fld id="{D767E7CA-D961-417C-BDA6-B54495A674D2}" type="slidenum">
              <a:rPr lang="zh-CN" altLang="en-US" smtClean="0"/>
              <a:t>‹#›</a:t>
            </a:fld>
            <a:endParaRPr lang="zh-CN" altLang="en-US"/>
          </a:p>
        </p:txBody>
      </p:sp>
    </p:spTree>
    <p:extLst>
      <p:ext uri="{BB962C8B-B14F-4D97-AF65-F5344CB8AC3E}">
        <p14:creationId xmlns:p14="http://schemas.microsoft.com/office/powerpoint/2010/main" val="1610592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6375B-A5A8-C4B2-6584-266F2C68402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A93F14-0B1E-1681-63D8-E274C6CFDE06}"/>
              </a:ext>
            </a:extLst>
          </p:cNvPr>
          <p:cNvSpPr>
            <a:spLocks noGrp="1"/>
          </p:cNvSpPr>
          <p:nvPr>
            <p:ph type="dt" sz="half" idx="10"/>
          </p:nvPr>
        </p:nvSpPr>
        <p:spPr/>
        <p:txBody>
          <a:bodyPr/>
          <a:lstStyle/>
          <a:p>
            <a:fld id="{61737055-F413-4004-B0D3-384E89F061C0}" type="datetimeFigureOut">
              <a:rPr lang="zh-CN" altLang="en-US" smtClean="0"/>
              <a:t>2023/5/21</a:t>
            </a:fld>
            <a:endParaRPr lang="zh-CN" altLang="en-US"/>
          </a:p>
        </p:txBody>
      </p:sp>
      <p:sp>
        <p:nvSpPr>
          <p:cNvPr id="4" name="页脚占位符 3">
            <a:extLst>
              <a:ext uri="{FF2B5EF4-FFF2-40B4-BE49-F238E27FC236}">
                <a16:creationId xmlns:a16="http://schemas.microsoft.com/office/drawing/2014/main" id="{5F5F9220-F460-D65A-04A9-DE71A8B489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749F4A8-AD2C-647F-74D6-D342F3D729A8}"/>
              </a:ext>
            </a:extLst>
          </p:cNvPr>
          <p:cNvSpPr>
            <a:spLocks noGrp="1"/>
          </p:cNvSpPr>
          <p:nvPr>
            <p:ph type="sldNum" sz="quarter" idx="12"/>
          </p:nvPr>
        </p:nvSpPr>
        <p:spPr/>
        <p:txBody>
          <a:bodyPr/>
          <a:lstStyle/>
          <a:p>
            <a:fld id="{D767E7CA-D961-417C-BDA6-B54495A674D2}" type="slidenum">
              <a:rPr lang="zh-CN" altLang="en-US" smtClean="0"/>
              <a:t>‹#›</a:t>
            </a:fld>
            <a:endParaRPr lang="zh-CN" altLang="en-US"/>
          </a:p>
        </p:txBody>
      </p:sp>
    </p:spTree>
    <p:extLst>
      <p:ext uri="{BB962C8B-B14F-4D97-AF65-F5344CB8AC3E}">
        <p14:creationId xmlns:p14="http://schemas.microsoft.com/office/powerpoint/2010/main" val="220832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D326A5-6D90-8D7D-622F-9DEB7019C4D6}"/>
              </a:ext>
            </a:extLst>
          </p:cNvPr>
          <p:cNvSpPr>
            <a:spLocks noGrp="1"/>
          </p:cNvSpPr>
          <p:nvPr>
            <p:ph type="dt" sz="half" idx="10"/>
          </p:nvPr>
        </p:nvSpPr>
        <p:spPr/>
        <p:txBody>
          <a:bodyPr/>
          <a:lstStyle/>
          <a:p>
            <a:fld id="{61737055-F413-4004-B0D3-384E89F061C0}" type="datetimeFigureOut">
              <a:rPr lang="zh-CN" altLang="en-US" smtClean="0"/>
              <a:t>2023/5/21</a:t>
            </a:fld>
            <a:endParaRPr lang="zh-CN" altLang="en-US"/>
          </a:p>
        </p:txBody>
      </p:sp>
      <p:sp>
        <p:nvSpPr>
          <p:cNvPr id="3" name="页脚占位符 2">
            <a:extLst>
              <a:ext uri="{FF2B5EF4-FFF2-40B4-BE49-F238E27FC236}">
                <a16:creationId xmlns:a16="http://schemas.microsoft.com/office/drawing/2014/main" id="{BD6A1943-2075-EF0F-122D-EBE4BFEA266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FE1779B-8B3C-BFBB-C1BB-1746BCD1FD25}"/>
              </a:ext>
            </a:extLst>
          </p:cNvPr>
          <p:cNvSpPr>
            <a:spLocks noGrp="1"/>
          </p:cNvSpPr>
          <p:nvPr>
            <p:ph type="sldNum" sz="quarter" idx="12"/>
          </p:nvPr>
        </p:nvSpPr>
        <p:spPr/>
        <p:txBody>
          <a:bodyPr/>
          <a:lstStyle/>
          <a:p>
            <a:fld id="{D767E7CA-D961-417C-BDA6-B54495A674D2}" type="slidenum">
              <a:rPr lang="zh-CN" altLang="en-US" smtClean="0"/>
              <a:t>‹#›</a:t>
            </a:fld>
            <a:endParaRPr lang="zh-CN" altLang="en-US"/>
          </a:p>
        </p:txBody>
      </p:sp>
    </p:spTree>
    <p:extLst>
      <p:ext uri="{BB962C8B-B14F-4D97-AF65-F5344CB8AC3E}">
        <p14:creationId xmlns:p14="http://schemas.microsoft.com/office/powerpoint/2010/main" val="345877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0D76C-AE80-961B-EB14-2C0DAC3E86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8CBB8E-E90E-1DA7-C35C-BD2B01BFF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561760-E6DF-710D-3B95-F047A7AA8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03EED3-4EDF-3A52-28F6-CF5BDE0A8538}"/>
              </a:ext>
            </a:extLst>
          </p:cNvPr>
          <p:cNvSpPr>
            <a:spLocks noGrp="1"/>
          </p:cNvSpPr>
          <p:nvPr>
            <p:ph type="dt" sz="half" idx="10"/>
          </p:nvPr>
        </p:nvSpPr>
        <p:spPr/>
        <p:txBody>
          <a:bodyPr/>
          <a:lstStyle/>
          <a:p>
            <a:fld id="{61737055-F413-4004-B0D3-384E89F061C0}" type="datetimeFigureOut">
              <a:rPr lang="zh-CN" altLang="en-US" smtClean="0"/>
              <a:t>2023/5/21</a:t>
            </a:fld>
            <a:endParaRPr lang="zh-CN" altLang="en-US"/>
          </a:p>
        </p:txBody>
      </p:sp>
      <p:sp>
        <p:nvSpPr>
          <p:cNvPr id="6" name="页脚占位符 5">
            <a:extLst>
              <a:ext uri="{FF2B5EF4-FFF2-40B4-BE49-F238E27FC236}">
                <a16:creationId xmlns:a16="http://schemas.microsoft.com/office/drawing/2014/main" id="{C670A952-3B50-85E1-A586-EAE3689560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131639-790E-92BF-ED1F-C9CCDFB76D41}"/>
              </a:ext>
            </a:extLst>
          </p:cNvPr>
          <p:cNvSpPr>
            <a:spLocks noGrp="1"/>
          </p:cNvSpPr>
          <p:nvPr>
            <p:ph type="sldNum" sz="quarter" idx="12"/>
          </p:nvPr>
        </p:nvSpPr>
        <p:spPr/>
        <p:txBody>
          <a:bodyPr/>
          <a:lstStyle/>
          <a:p>
            <a:fld id="{D767E7CA-D961-417C-BDA6-B54495A674D2}" type="slidenum">
              <a:rPr lang="zh-CN" altLang="en-US" smtClean="0"/>
              <a:t>‹#›</a:t>
            </a:fld>
            <a:endParaRPr lang="zh-CN" altLang="en-US"/>
          </a:p>
        </p:txBody>
      </p:sp>
    </p:spTree>
    <p:extLst>
      <p:ext uri="{BB962C8B-B14F-4D97-AF65-F5344CB8AC3E}">
        <p14:creationId xmlns:p14="http://schemas.microsoft.com/office/powerpoint/2010/main" val="3149271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4A4E6-3CF7-12DF-52F6-8B88A751C1C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A175AA7-5619-573E-73E6-FC6CE1A669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A74A8A1-CEBA-B6AC-27CD-02CD3FFE8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F5EA6E-FD56-842E-4D1B-0C62B241831B}"/>
              </a:ext>
            </a:extLst>
          </p:cNvPr>
          <p:cNvSpPr>
            <a:spLocks noGrp="1"/>
          </p:cNvSpPr>
          <p:nvPr>
            <p:ph type="dt" sz="half" idx="10"/>
          </p:nvPr>
        </p:nvSpPr>
        <p:spPr/>
        <p:txBody>
          <a:bodyPr/>
          <a:lstStyle/>
          <a:p>
            <a:fld id="{61737055-F413-4004-B0D3-384E89F061C0}" type="datetimeFigureOut">
              <a:rPr lang="zh-CN" altLang="en-US" smtClean="0"/>
              <a:t>2023/5/21</a:t>
            </a:fld>
            <a:endParaRPr lang="zh-CN" altLang="en-US"/>
          </a:p>
        </p:txBody>
      </p:sp>
      <p:sp>
        <p:nvSpPr>
          <p:cNvPr id="6" name="页脚占位符 5">
            <a:extLst>
              <a:ext uri="{FF2B5EF4-FFF2-40B4-BE49-F238E27FC236}">
                <a16:creationId xmlns:a16="http://schemas.microsoft.com/office/drawing/2014/main" id="{A1407662-2045-E216-128C-001C6D6DA0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C507F8-35E2-7CB4-05F4-40B43C78695F}"/>
              </a:ext>
            </a:extLst>
          </p:cNvPr>
          <p:cNvSpPr>
            <a:spLocks noGrp="1"/>
          </p:cNvSpPr>
          <p:nvPr>
            <p:ph type="sldNum" sz="quarter" idx="12"/>
          </p:nvPr>
        </p:nvSpPr>
        <p:spPr/>
        <p:txBody>
          <a:bodyPr/>
          <a:lstStyle/>
          <a:p>
            <a:fld id="{D767E7CA-D961-417C-BDA6-B54495A674D2}" type="slidenum">
              <a:rPr lang="zh-CN" altLang="en-US" smtClean="0"/>
              <a:t>‹#›</a:t>
            </a:fld>
            <a:endParaRPr lang="zh-CN" altLang="en-US"/>
          </a:p>
        </p:txBody>
      </p:sp>
    </p:spTree>
    <p:extLst>
      <p:ext uri="{BB962C8B-B14F-4D97-AF65-F5344CB8AC3E}">
        <p14:creationId xmlns:p14="http://schemas.microsoft.com/office/powerpoint/2010/main" val="24119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A4A201-BFAD-BA8E-391D-0562D121A5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FB640F-62FA-C899-3794-9975DC8DE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2FFC334-6044-A0B6-4F33-77C3C8A5F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37055-F413-4004-B0D3-384E89F061C0}" type="datetimeFigureOut">
              <a:rPr lang="zh-CN" altLang="en-US" smtClean="0"/>
              <a:t>2023/5/21</a:t>
            </a:fld>
            <a:endParaRPr lang="zh-CN" altLang="en-US"/>
          </a:p>
        </p:txBody>
      </p:sp>
      <p:sp>
        <p:nvSpPr>
          <p:cNvPr id="5" name="页脚占位符 4">
            <a:extLst>
              <a:ext uri="{FF2B5EF4-FFF2-40B4-BE49-F238E27FC236}">
                <a16:creationId xmlns:a16="http://schemas.microsoft.com/office/drawing/2014/main" id="{8299CE47-4843-72CE-6DD8-5F74173AEF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46408A-9939-211F-9CDA-85C4E8F6FA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7E7CA-D961-417C-BDA6-B54495A674D2}" type="slidenum">
              <a:rPr lang="zh-CN" altLang="en-US" smtClean="0"/>
              <a:t>‹#›</a:t>
            </a:fld>
            <a:endParaRPr lang="zh-CN" altLang="en-US"/>
          </a:p>
        </p:txBody>
      </p:sp>
    </p:spTree>
    <p:extLst>
      <p:ext uri="{BB962C8B-B14F-4D97-AF65-F5344CB8AC3E}">
        <p14:creationId xmlns:p14="http://schemas.microsoft.com/office/powerpoint/2010/main" val="2122854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44DA3-98A8-B0E7-05B7-DBF20D75919E}"/>
              </a:ext>
            </a:extLst>
          </p:cNvPr>
          <p:cNvSpPr>
            <a:spLocks noGrp="1"/>
          </p:cNvSpPr>
          <p:nvPr>
            <p:ph type="ctrTitle"/>
          </p:nvPr>
        </p:nvSpPr>
        <p:spPr>
          <a:xfrm>
            <a:off x="1679510" y="2235200"/>
            <a:ext cx="9144000" cy="2387600"/>
          </a:xfrm>
          <a:noFill/>
          <a:ln>
            <a:noFill/>
          </a:ln>
        </p:spPr>
        <p:txBody>
          <a:bodyPr/>
          <a:lstStyle/>
          <a:p>
            <a:r>
              <a:rPr lang="en-US" altLang="zh-CN">
                <a:latin typeface="微软雅黑" panose="020B0503020204020204" pitchFamily="34" charset="-122"/>
                <a:ea typeface="微软雅黑" panose="020B0503020204020204" pitchFamily="34" charset="-122"/>
              </a:rPr>
              <a:t>C++ </a:t>
            </a:r>
            <a:r>
              <a:rPr lang="zh-CN" altLang="en-US">
                <a:latin typeface="微软雅黑" panose="020B0503020204020204" pitchFamily="34" charset="-122"/>
                <a:ea typeface="微软雅黑" panose="020B0503020204020204" pitchFamily="34" charset="-122"/>
              </a:rPr>
              <a:t>执行模型</a:t>
            </a:r>
            <a:br>
              <a:rPr lang="en-US" altLang="zh-CN">
                <a:solidFill>
                  <a:schemeClr val="accent6"/>
                </a:solidFill>
                <a:latin typeface="微软雅黑" panose="020B0503020204020204" pitchFamily="34" charset="-122"/>
                <a:ea typeface="微软雅黑" panose="020B0503020204020204" pitchFamily="34" charset="-122"/>
              </a:rPr>
            </a:br>
            <a:endParaRPr lang="zh-CN" altLang="en-US">
              <a:solidFill>
                <a:schemeClr val="accent6"/>
              </a:solidFill>
            </a:endParaRPr>
          </a:p>
        </p:txBody>
      </p:sp>
    </p:spTree>
    <p:extLst>
      <p:ext uri="{BB962C8B-B14F-4D97-AF65-F5344CB8AC3E}">
        <p14:creationId xmlns:p14="http://schemas.microsoft.com/office/powerpoint/2010/main" val="465533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EE678-CA86-9AE8-09B1-BA0ABFFE7205}"/>
              </a:ext>
            </a:extLst>
          </p:cNvPr>
          <p:cNvSpPr txBox="1">
            <a:spLocks/>
          </p:cNvSpPr>
          <p:nvPr/>
        </p:nvSpPr>
        <p:spPr>
          <a:xfrm>
            <a:off x="0" y="139700"/>
            <a:ext cx="10515600" cy="72341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2-C++</a:t>
            </a:r>
            <a:r>
              <a:rPr lang="zh-CN" altLang="en-US">
                <a:latin typeface="Fira Code" panose="020B0809050000020004" pitchFamily="49" charset="0"/>
                <a:ea typeface="Fira Code" panose="020B0809050000020004" pitchFamily="49" charset="0"/>
                <a:cs typeface="Arial" panose="020B0604020202020204" pitchFamily="34" charset="0"/>
              </a:rPr>
              <a:t>执行模型</a:t>
            </a:r>
            <a:r>
              <a:rPr lang="en-US" altLang="zh-CN">
                <a:latin typeface="Fira Code" panose="020B0809050000020004" pitchFamily="49" charset="0"/>
                <a:ea typeface="Fira Code" panose="020B0809050000020004" pitchFamily="49" charset="0"/>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线程内执行模型</a:t>
            </a:r>
            <a:r>
              <a:rPr lang="en-US" altLang="zh-CN">
                <a:latin typeface="楷体" panose="02010609060101010101" pitchFamily="49" charset="-122"/>
                <a:ea typeface="楷体" panose="02010609060101010101" pitchFamily="49" charset="-122"/>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表达式</a:t>
            </a:r>
            <a:endParaRPr lang="zh-CN" altLang="en-US">
              <a:latin typeface="Fira Code" panose="020B0809050000020004" pitchFamily="49" charset="0"/>
              <a:cs typeface="Arial" panose="020B0604020202020204" pitchFamily="34" charset="0"/>
            </a:endParaRPr>
          </a:p>
        </p:txBody>
      </p:sp>
      <p:cxnSp>
        <p:nvCxnSpPr>
          <p:cNvPr id="3" name="直接连接符 2">
            <a:extLst>
              <a:ext uri="{FF2B5EF4-FFF2-40B4-BE49-F238E27FC236}">
                <a16:creationId xmlns:a16="http://schemas.microsoft.com/office/drawing/2014/main" id="{0C2F1AEB-CCBC-641B-07A1-F8C9A04BE2BD}"/>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5" name="内容占位符 2">
            <a:extLst>
              <a:ext uri="{FF2B5EF4-FFF2-40B4-BE49-F238E27FC236}">
                <a16:creationId xmlns:a16="http://schemas.microsoft.com/office/drawing/2014/main" id="{513F2567-B9F9-D0B7-86C0-1DAA709C5791}"/>
              </a:ext>
            </a:extLst>
          </p:cNvPr>
          <p:cNvSpPr txBox="1">
            <a:spLocks/>
          </p:cNvSpPr>
          <p:nvPr/>
        </p:nvSpPr>
        <p:spPr>
          <a:xfrm>
            <a:off x="84220" y="1130968"/>
            <a:ext cx="12107779" cy="57270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cs typeface="Arial" panose="020B0604020202020204" pitchFamily="34" charset="0"/>
              </a:rPr>
              <a:t>表达式：</a:t>
            </a:r>
            <a:r>
              <a:rPr lang="en-US" altLang="zh-CN">
                <a:latin typeface="微软雅黑" panose="020B0503020204020204" pitchFamily="34" charset="-122"/>
                <a:ea typeface="微软雅黑" panose="020B0503020204020204" pitchFamily="34" charset="-122"/>
                <a:cs typeface="Arial" panose="020B0604020202020204" pitchFamily="34" charset="0"/>
              </a:rPr>
              <a:t>Expressions</a:t>
            </a:r>
          </a:p>
          <a:p>
            <a:pPr lvl="1"/>
            <a:r>
              <a:rPr lang="zh-CN" altLang="en-US" sz="2000">
                <a:latin typeface="微软雅黑" panose="020B0503020204020204" pitchFamily="34" charset="-122"/>
                <a:ea typeface="微软雅黑" panose="020B0503020204020204" pitchFamily="34" charset="-122"/>
                <a:cs typeface="Arial" panose="020B0604020202020204" pitchFamily="34" charset="0"/>
              </a:rPr>
              <a:t>表达式是由定义了一次运算的运算符和操作数组成。</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a:p>
            <a:pPr marL="457200" lvl="1" indent="0">
              <a:buNone/>
            </a:pP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a:p>
            <a:r>
              <a:rPr lang="zh-CN" altLang="en-US" sz="2400">
                <a:latin typeface="微软雅黑" panose="020B0503020204020204" pitchFamily="34" charset="-122"/>
                <a:ea typeface="微软雅黑" panose="020B0503020204020204" pitchFamily="34" charset="-122"/>
                <a:cs typeface="Arial" panose="020B0604020202020204" pitchFamily="34" charset="0"/>
              </a:rPr>
              <a:t>子表达式：</a:t>
            </a:r>
            <a:r>
              <a:rPr lang="en-US" altLang="zh-CN" sz="2400">
                <a:latin typeface="微软雅黑" panose="020B0503020204020204" pitchFamily="34" charset="-122"/>
                <a:ea typeface="微软雅黑" panose="020B0503020204020204" pitchFamily="34" charset="-122"/>
                <a:cs typeface="Arial" panose="020B0604020202020204" pitchFamily="34" charset="0"/>
              </a:rPr>
              <a:t>Subexpressions</a:t>
            </a:r>
          </a:p>
          <a:p>
            <a:pPr lvl="1"/>
            <a:r>
              <a:rPr lang="zh-CN" altLang="en-US" sz="2000">
                <a:latin typeface="微软雅黑" panose="020B0503020204020204" pitchFamily="34" charset="-122"/>
                <a:ea typeface="微软雅黑" panose="020B0503020204020204" pitchFamily="34" charset="-122"/>
                <a:cs typeface="Arial" panose="020B0604020202020204" pitchFamily="34" charset="0"/>
              </a:rPr>
              <a:t>子表达式是一个更大表达式的一部分。</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a:p>
            <a:pPr lvl="1"/>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a:p>
            <a:r>
              <a:rPr lang="zh-CN" altLang="en-US" sz="2400">
                <a:latin typeface="微软雅黑" panose="020B0503020204020204" pitchFamily="34" charset="-122"/>
                <a:ea typeface="微软雅黑" panose="020B0503020204020204" pitchFamily="34" charset="-122"/>
                <a:cs typeface="Arial" panose="020B0604020202020204" pitchFamily="34" charset="0"/>
              </a:rPr>
              <a:t>全表达式：</a:t>
            </a:r>
            <a:r>
              <a:rPr lang="en-US" altLang="zh-CN" sz="2400">
                <a:latin typeface="微软雅黑" panose="020B0503020204020204" pitchFamily="34" charset="-122"/>
                <a:ea typeface="微软雅黑" panose="020B0503020204020204" pitchFamily="34" charset="-122"/>
                <a:cs typeface="Arial" panose="020B0604020202020204" pitchFamily="34" charset="0"/>
              </a:rPr>
              <a:t>Full Expressions</a:t>
            </a:r>
          </a:p>
          <a:p>
            <a:pPr lvl="1"/>
            <a:r>
              <a:rPr lang="zh-CN" altLang="en-US" sz="2000">
                <a:latin typeface="微软雅黑" panose="020B0503020204020204" pitchFamily="34" charset="-122"/>
                <a:ea typeface="微软雅黑" panose="020B0503020204020204" pitchFamily="34" charset="-122"/>
                <a:cs typeface="Arial" panose="020B0604020202020204" pitchFamily="34" charset="0"/>
              </a:rPr>
              <a:t>全表达式不是子表达式。</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文本框 3">
            <a:extLst>
              <a:ext uri="{FF2B5EF4-FFF2-40B4-BE49-F238E27FC236}">
                <a16:creationId xmlns:a16="http://schemas.microsoft.com/office/drawing/2014/main" id="{9E5638F1-57B3-0E4E-CBBB-F2715FDDBB4F}"/>
              </a:ext>
            </a:extLst>
          </p:cNvPr>
          <p:cNvSpPr txBox="1"/>
          <p:nvPr/>
        </p:nvSpPr>
        <p:spPr>
          <a:xfrm>
            <a:off x="8398041" y="962525"/>
            <a:ext cx="3200401" cy="1600438"/>
          </a:xfrm>
          <a:prstGeom prst="rect">
            <a:avLst/>
          </a:prstGeom>
          <a:solidFill>
            <a:schemeClr val="bg2"/>
          </a:solidFill>
        </p:spPr>
        <p:txBody>
          <a:bodyPr wrap="square" rtlCol="0">
            <a:spAutoFit/>
          </a:bodyPr>
          <a:lstStyle/>
          <a:p>
            <a:r>
              <a:rPr lang="en-US" altLang="zh-CN" sz="1400" b="1" i="1">
                <a:solidFill>
                  <a:schemeClr val="accent5">
                    <a:lumMod val="75000"/>
                  </a:schemeClr>
                </a:solidFill>
              </a:rPr>
              <a:t>Expressions:</a:t>
            </a:r>
          </a:p>
          <a:p>
            <a:pPr marL="742950" lvl="1" indent="-285750">
              <a:buFont typeface="Arial" panose="020B0604020202020204" pitchFamily="34" charset="0"/>
              <a:buChar char="•"/>
            </a:pPr>
            <a:r>
              <a:rPr lang="en-US" altLang="zh-CN" sz="1400"/>
              <a:t>a+b;</a:t>
            </a:r>
          </a:p>
          <a:p>
            <a:pPr lvl="1"/>
            <a:r>
              <a:rPr lang="en-US" altLang="zh-CN" sz="1400"/>
              <a:t>     // ‘operator+(a, b)’ call</a:t>
            </a:r>
          </a:p>
          <a:p>
            <a:pPr marL="742950" lvl="1" indent="-285750">
              <a:buFont typeface="Arial" panose="020B0604020202020204" pitchFamily="34" charset="0"/>
              <a:buChar char="•"/>
            </a:pPr>
            <a:endParaRPr lang="en-US" altLang="zh-CN" sz="1400"/>
          </a:p>
          <a:p>
            <a:pPr marL="742950" lvl="1" indent="-285750">
              <a:buFont typeface="Arial" panose="020B0604020202020204" pitchFamily="34" charset="0"/>
              <a:buChar char="•"/>
            </a:pPr>
            <a:r>
              <a:rPr lang="en-US" altLang="zh-CN" sz="1400"/>
              <a:t>T a = 2;</a:t>
            </a:r>
          </a:p>
          <a:p>
            <a:pPr lvl="1"/>
            <a:r>
              <a:rPr lang="en-US" altLang="zh-CN" sz="1400"/>
              <a:t>      T a(2);</a:t>
            </a:r>
          </a:p>
          <a:p>
            <a:pPr lvl="1"/>
            <a:r>
              <a:rPr lang="en-US" altLang="zh-CN" sz="1400"/>
              <a:t>      // ‘T::T(int)’ call</a:t>
            </a:r>
            <a:endParaRPr lang="en-US" altLang="zh-CN"/>
          </a:p>
        </p:txBody>
      </p:sp>
      <p:sp>
        <p:nvSpPr>
          <p:cNvPr id="6" name="文本框 5">
            <a:extLst>
              <a:ext uri="{FF2B5EF4-FFF2-40B4-BE49-F238E27FC236}">
                <a16:creationId xmlns:a16="http://schemas.microsoft.com/office/drawing/2014/main" id="{B29D89A3-D86D-7148-F7A8-4E8CB835C041}"/>
              </a:ext>
            </a:extLst>
          </p:cNvPr>
          <p:cNvSpPr txBox="1"/>
          <p:nvPr/>
        </p:nvSpPr>
        <p:spPr>
          <a:xfrm>
            <a:off x="8398040" y="2830816"/>
            <a:ext cx="3200401" cy="1169551"/>
          </a:xfrm>
          <a:prstGeom prst="rect">
            <a:avLst/>
          </a:prstGeom>
          <a:solidFill>
            <a:schemeClr val="bg2"/>
          </a:solidFill>
        </p:spPr>
        <p:txBody>
          <a:bodyPr wrap="square" rtlCol="0">
            <a:spAutoFit/>
          </a:bodyPr>
          <a:lstStyle/>
          <a:p>
            <a:r>
              <a:rPr lang="en-US" altLang="zh-CN" sz="1400" b="1" i="1">
                <a:solidFill>
                  <a:schemeClr val="accent5">
                    <a:lumMod val="75000"/>
                  </a:schemeClr>
                </a:solidFill>
              </a:rPr>
              <a:t>Subexpressions:</a:t>
            </a:r>
          </a:p>
          <a:p>
            <a:pPr marL="742950" lvl="1" indent="-285750">
              <a:buFont typeface="Arial" panose="020B0604020202020204" pitchFamily="34" charset="0"/>
              <a:buChar char="•"/>
            </a:pPr>
            <a:r>
              <a:rPr lang="en-US" altLang="zh-CN" sz="1400"/>
              <a:t>T a = (*f)(</a:t>
            </a:r>
            <a:r>
              <a:rPr lang="en-US" altLang="zh-CN" sz="1400" err="1"/>
              <a:t>a+b,c</a:t>
            </a:r>
            <a:r>
              <a:rPr lang="en-US" altLang="zh-CN" sz="1400"/>
              <a:t>);</a:t>
            </a:r>
          </a:p>
          <a:p>
            <a:pPr lvl="1"/>
            <a:r>
              <a:rPr lang="en-US" altLang="zh-CN" sz="1400"/>
              <a:t>      // (*f) a+b c</a:t>
            </a:r>
          </a:p>
          <a:p>
            <a:pPr lvl="1"/>
            <a:r>
              <a:rPr lang="en-US" altLang="zh-CN" sz="1400"/>
              <a:t>      // (*f)(a+b, c); call</a:t>
            </a:r>
          </a:p>
          <a:p>
            <a:pPr lvl="1"/>
            <a:r>
              <a:rPr lang="en-US" altLang="zh-CN" sz="1400"/>
              <a:t>      // T::T call</a:t>
            </a:r>
          </a:p>
        </p:txBody>
      </p:sp>
      <p:sp>
        <p:nvSpPr>
          <p:cNvPr id="7" name="文本框 6">
            <a:extLst>
              <a:ext uri="{FF2B5EF4-FFF2-40B4-BE49-F238E27FC236}">
                <a16:creationId xmlns:a16="http://schemas.microsoft.com/office/drawing/2014/main" id="{64F2CAC9-6A3A-56EA-D7D9-DEF0BE8B8202}"/>
              </a:ext>
            </a:extLst>
          </p:cNvPr>
          <p:cNvSpPr txBox="1"/>
          <p:nvPr/>
        </p:nvSpPr>
        <p:spPr>
          <a:xfrm>
            <a:off x="8398040" y="4351705"/>
            <a:ext cx="3200401" cy="1384995"/>
          </a:xfrm>
          <a:prstGeom prst="rect">
            <a:avLst/>
          </a:prstGeom>
          <a:solidFill>
            <a:schemeClr val="bg2"/>
          </a:solidFill>
        </p:spPr>
        <p:txBody>
          <a:bodyPr wrap="square" rtlCol="0">
            <a:spAutoFit/>
          </a:bodyPr>
          <a:lstStyle/>
          <a:p>
            <a:r>
              <a:rPr lang="en-US" altLang="zh-CN" sz="1400" b="1" i="1">
                <a:solidFill>
                  <a:schemeClr val="accent5">
                    <a:lumMod val="75000"/>
                  </a:schemeClr>
                </a:solidFill>
              </a:rPr>
              <a:t>Full expressions:</a:t>
            </a:r>
          </a:p>
          <a:p>
            <a:pPr marL="742950" lvl="1" indent="-285750">
              <a:buFont typeface="Arial" panose="020B0604020202020204" pitchFamily="34" charset="0"/>
              <a:buChar char="•"/>
            </a:pPr>
            <a:r>
              <a:rPr lang="en-US" altLang="zh-CN" sz="1400"/>
              <a:t>void f(T a = g())</a:t>
            </a:r>
          </a:p>
          <a:p>
            <a:pPr marL="742950" lvl="1" indent="-285750">
              <a:buFont typeface="Arial" panose="020B0604020202020204" pitchFamily="34" charset="0"/>
              <a:buChar char="•"/>
            </a:pPr>
            <a:r>
              <a:rPr lang="en-US" altLang="zh-CN" sz="1400"/>
              <a:t>f();</a:t>
            </a:r>
          </a:p>
          <a:p>
            <a:pPr lvl="1"/>
            <a:r>
              <a:rPr lang="en-US" altLang="zh-CN" sz="1400"/>
              <a:t>      // g() call</a:t>
            </a:r>
          </a:p>
          <a:p>
            <a:pPr lvl="1"/>
            <a:r>
              <a:rPr lang="en-US" altLang="zh-CN" sz="1400"/>
              <a:t>      // T::T call</a:t>
            </a:r>
          </a:p>
          <a:p>
            <a:pPr lvl="1"/>
            <a:r>
              <a:rPr lang="en-US" altLang="zh-CN" sz="1400"/>
              <a:t>      // f() call</a:t>
            </a:r>
          </a:p>
        </p:txBody>
      </p:sp>
    </p:spTree>
    <p:extLst>
      <p:ext uri="{BB962C8B-B14F-4D97-AF65-F5344CB8AC3E}">
        <p14:creationId xmlns:p14="http://schemas.microsoft.com/office/powerpoint/2010/main" val="235073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F6F7B-591F-6097-C281-788CDE95AB4B}"/>
              </a:ext>
            </a:extLst>
          </p:cNvPr>
          <p:cNvSpPr txBox="1">
            <a:spLocks/>
          </p:cNvSpPr>
          <p:nvPr/>
        </p:nvSpPr>
        <p:spPr>
          <a:xfrm>
            <a:off x="0" y="139700"/>
            <a:ext cx="10515600" cy="72341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2-C++</a:t>
            </a:r>
            <a:r>
              <a:rPr lang="zh-CN" altLang="en-US">
                <a:latin typeface="Fira Code" panose="020B0809050000020004" pitchFamily="49" charset="0"/>
                <a:ea typeface="Fira Code" panose="020B0809050000020004" pitchFamily="49" charset="0"/>
                <a:cs typeface="Arial" panose="020B0604020202020204" pitchFamily="34" charset="0"/>
              </a:rPr>
              <a:t>执行模型</a:t>
            </a:r>
            <a:r>
              <a:rPr lang="en-US" altLang="zh-CN">
                <a:latin typeface="Fira Code" panose="020B0809050000020004" pitchFamily="49" charset="0"/>
                <a:ea typeface="Fira Code" panose="020B0809050000020004" pitchFamily="49" charset="0"/>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线程内执行模型</a:t>
            </a:r>
            <a:r>
              <a:rPr lang="en-US" altLang="zh-CN">
                <a:latin typeface="楷体" panose="02010609060101010101" pitchFamily="49" charset="-122"/>
                <a:ea typeface="楷体" panose="02010609060101010101" pitchFamily="49" charset="-122"/>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求值</a:t>
            </a:r>
            <a:endParaRPr lang="zh-CN" altLang="en-US">
              <a:latin typeface="Fira Code" panose="020B0809050000020004" pitchFamily="49" charset="0"/>
              <a:cs typeface="Arial" panose="020B0604020202020204" pitchFamily="34" charset="0"/>
            </a:endParaRPr>
          </a:p>
        </p:txBody>
      </p:sp>
      <p:cxnSp>
        <p:nvCxnSpPr>
          <p:cNvPr id="3" name="直接连接符 2">
            <a:extLst>
              <a:ext uri="{FF2B5EF4-FFF2-40B4-BE49-F238E27FC236}">
                <a16:creationId xmlns:a16="http://schemas.microsoft.com/office/drawing/2014/main" id="{93D49CA6-725D-6FA2-9312-4EE04BB78F00}"/>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内容占位符 2">
            <a:extLst>
              <a:ext uri="{FF2B5EF4-FFF2-40B4-BE49-F238E27FC236}">
                <a16:creationId xmlns:a16="http://schemas.microsoft.com/office/drawing/2014/main" id="{1CF10ED7-E2F6-3DA3-4955-3B8E2DBFADCB}"/>
              </a:ext>
            </a:extLst>
          </p:cNvPr>
          <p:cNvSpPr txBox="1">
            <a:spLocks/>
          </p:cNvSpPr>
          <p:nvPr/>
        </p:nvSpPr>
        <p:spPr>
          <a:xfrm>
            <a:off x="84220" y="1130968"/>
            <a:ext cx="12107779" cy="57270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cs typeface="Arial" panose="020B0604020202020204" pitchFamily="34" charset="0"/>
              </a:rPr>
              <a:t>求值过程包含下面两个动作</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a:latin typeface="微软雅黑" panose="020B0503020204020204" pitchFamily="34" charset="-122"/>
                <a:ea typeface="微软雅黑" panose="020B0503020204020204" pitchFamily="34" charset="-122"/>
                <a:cs typeface="Arial" panose="020B0604020202020204" pitchFamily="34" charset="0"/>
              </a:rPr>
              <a:t>值的计算</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zh-CN" altLang="en-US">
                <a:latin typeface="微软雅黑" panose="020B0503020204020204" pitchFamily="34" charset="-122"/>
                <a:ea typeface="微软雅黑" panose="020B0503020204020204" pitchFamily="34" charset="-122"/>
                <a:cs typeface="Arial" panose="020B0604020202020204" pitchFamily="34" charset="0"/>
              </a:rPr>
              <a:t>值的计算是存粹、并且没有任何可观测的效应的。</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a:solidFill>
                  <a:srgbClr val="FF0000"/>
                </a:solidFill>
                <a:latin typeface="微软雅黑" panose="020B0503020204020204" pitchFamily="34" charset="-122"/>
                <a:ea typeface="微软雅黑" panose="020B0503020204020204" pitchFamily="34" charset="-122"/>
                <a:cs typeface="Arial" panose="020B0604020202020204" pitchFamily="34" charset="0"/>
              </a:rPr>
              <a:t>副作用</a:t>
            </a:r>
            <a:r>
              <a:rPr lang="en-US" altLang="zh-CN">
                <a:latin typeface="微软雅黑" panose="020B0503020204020204" pitchFamily="34" charset="-122"/>
                <a:ea typeface="微软雅黑" panose="020B0503020204020204" pitchFamily="34" charset="-122"/>
                <a:cs typeface="Arial" panose="020B0604020202020204" pitchFamily="34" charset="0"/>
              </a:rPr>
              <a:t>(side effects)</a:t>
            </a:r>
            <a:r>
              <a:rPr lang="zh-CN" altLang="en-US">
                <a:latin typeface="微软雅黑" panose="020B0503020204020204" pitchFamily="34" charset="-122"/>
                <a:ea typeface="微软雅黑" panose="020B0503020204020204" pitchFamily="34" charset="-122"/>
                <a:cs typeface="Arial" panose="020B0604020202020204" pitchFamily="34" charset="0"/>
              </a:rPr>
              <a:t>的发起</a:t>
            </a:r>
            <a:r>
              <a:rPr lang="en-US" altLang="zh-CN">
                <a:latin typeface="微软雅黑" panose="020B0503020204020204" pitchFamily="34" charset="-122"/>
                <a:ea typeface="微软雅黑" panose="020B0503020204020204" pitchFamily="34" charset="-122"/>
                <a:cs typeface="Arial" panose="020B0604020202020204" pitchFamily="34" charset="0"/>
              </a:rPr>
              <a:t>(initiation)</a:t>
            </a:r>
            <a:r>
              <a:rPr lang="zh-CN" altLang="en-US">
                <a:latin typeface="微软雅黑" panose="020B0503020204020204" pitchFamily="34" charset="-122"/>
                <a:ea typeface="微软雅黑" panose="020B0503020204020204" pitchFamily="34" charset="-122"/>
                <a:cs typeface="Arial" panose="020B0604020202020204" pitchFamily="34" charset="0"/>
              </a:rPr>
              <a:t>。</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zh-CN" altLang="en-US">
                <a:latin typeface="微软雅黑" panose="020B0503020204020204" pitchFamily="34" charset="-122"/>
                <a:ea typeface="微软雅黑" panose="020B0503020204020204" pitchFamily="34" charset="-122"/>
                <a:cs typeface="Arial" panose="020B0604020202020204" pitchFamily="34" charset="0"/>
              </a:rPr>
              <a:t>副作用则改变了环境</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3"/>
            <a:r>
              <a:rPr lang="zh-CN" altLang="en-US">
                <a:latin typeface="微软雅黑" panose="020B0503020204020204" pitchFamily="34" charset="-122"/>
                <a:ea typeface="微软雅黑" panose="020B0503020204020204" pitchFamily="34" charset="-122"/>
                <a:cs typeface="Arial" panose="020B0604020202020204" pitchFamily="34" charset="0"/>
              </a:rPr>
              <a:t>对</a:t>
            </a:r>
            <a:r>
              <a:rPr lang="en-US" altLang="zh-CN">
                <a:solidFill>
                  <a:srgbClr val="0070C0"/>
                </a:solidFill>
                <a:latin typeface="微软雅黑" panose="020B0503020204020204" pitchFamily="34" charset="-122"/>
                <a:ea typeface="微软雅黑" panose="020B0503020204020204" pitchFamily="34" charset="-122"/>
                <a:cs typeface="Arial" panose="020B0604020202020204" pitchFamily="34" charset="0"/>
              </a:rPr>
              <a:t>volatile</a:t>
            </a:r>
            <a:r>
              <a:rPr lang="zh-CN" altLang="en-US">
                <a:latin typeface="微软雅黑" panose="020B0503020204020204" pitchFamily="34" charset="-122"/>
                <a:ea typeface="微软雅黑" panose="020B0503020204020204" pitchFamily="34" charset="-122"/>
                <a:cs typeface="Arial" panose="020B0604020202020204" pitchFamily="34" charset="0"/>
              </a:rPr>
              <a:t>对象的读或者是更改其他任何对象。</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3"/>
            <a:r>
              <a:rPr lang="zh-CN" altLang="en-US">
                <a:latin typeface="微软雅黑" panose="020B0503020204020204" pitchFamily="34" charset="-122"/>
                <a:ea typeface="微软雅黑" panose="020B0503020204020204" pitchFamily="34" charset="-122"/>
                <a:cs typeface="Arial" panose="020B0604020202020204" pitchFamily="34" charset="0"/>
              </a:rPr>
              <a:t>调用库</a:t>
            </a:r>
            <a:r>
              <a:rPr lang="en-US" altLang="zh-CN">
                <a:latin typeface="微软雅黑" panose="020B0503020204020204" pitchFamily="34" charset="-122"/>
                <a:ea typeface="微软雅黑" panose="020B0503020204020204" pitchFamily="34" charset="-122"/>
                <a:cs typeface="Arial" panose="020B0604020202020204" pitchFamily="34" charset="0"/>
              </a:rPr>
              <a:t>I/O</a:t>
            </a:r>
            <a:r>
              <a:rPr lang="zh-CN" altLang="en-US">
                <a:latin typeface="微软雅黑" panose="020B0503020204020204" pitchFamily="34" charset="-122"/>
                <a:ea typeface="微软雅黑" panose="020B0503020204020204" pitchFamily="34" charset="-122"/>
                <a:cs typeface="Arial" panose="020B0604020202020204" pitchFamily="34" charset="0"/>
              </a:rPr>
              <a:t>函数。</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3"/>
            <a:r>
              <a:rPr lang="zh-CN" altLang="en-US">
                <a:latin typeface="微软雅黑" panose="020B0503020204020204" pitchFamily="34" charset="-122"/>
                <a:ea typeface="微软雅黑" panose="020B0503020204020204" pitchFamily="34" charset="-122"/>
                <a:cs typeface="Arial" panose="020B0604020202020204" pitchFamily="34" charset="0"/>
              </a:rPr>
              <a:t>调用了一个做了上面任意一件事的函数。</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en-US" altLang="zh-CN">
                <a:solidFill>
                  <a:schemeClr val="accent4">
                    <a:lumMod val="75000"/>
                  </a:schemeClr>
                </a:solidFill>
                <a:latin typeface="微软雅黑" panose="020B0503020204020204" pitchFamily="34" charset="-122"/>
                <a:ea typeface="微软雅黑" panose="020B0503020204020204" pitchFamily="34" charset="-122"/>
                <a:cs typeface="Arial" panose="020B0604020202020204" pitchFamily="34" charset="0"/>
              </a:rPr>
              <a:t>Warning</a:t>
            </a:r>
            <a:r>
              <a:rPr lang="zh-CN" altLang="en-US">
                <a:latin typeface="微软雅黑" panose="020B0503020204020204" pitchFamily="34" charset="-122"/>
                <a:ea typeface="微软雅黑" panose="020B0503020204020204" pitchFamily="34" charset="-122"/>
                <a:cs typeface="Arial" panose="020B0604020202020204" pitchFamily="34" charset="0"/>
              </a:rPr>
              <a:t>：</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3"/>
            <a:r>
              <a:rPr lang="zh-CN" altLang="en-US">
                <a:latin typeface="微软雅黑" panose="020B0503020204020204" pitchFamily="34" charset="-122"/>
                <a:ea typeface="微软雅黑" panose="020B0503020204020204" pitchFamily="34" charset="-122"/>
                <a:cs typeface="Arial" panose="020B0604020202020204" pitchFamily="34" charset="0"/>
              </a:rPr>
              <a:t>求值过程的执行结束，并不标志着其带来的副作用的结束。</a:t>
            </a:r>
            <a:endParaRPr lang="en-US" altLang="zh-CN">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14BEC2EB-3555-9802-F5C5-B0AAEA01F9B2}"/>
              </a:ext>
            </a:extLst>
          </p:cNvPr>
          <p:cNvSpPr txBox="1"/>
          <p:nvPr/>
        </p:nvSpPr>
        <p:spPr>
          <a:xfrm>
            <a:off x="8530389" y="1130967"/>
            <a:ext cx="3200401" cy="1815882"/>
          </a:xfrm>
          <a:prstGeom prst="rect">
            <a:avLst/>
          </a:prstGeom>
          <a:solidFill>
            <a:schemeClr val="bg2"/>
          </a:solidFill>
        </p:spPr>
        <p:txBody>
          <a:bodyPr wrap="square" rtlCol="0">
            <a:spAutoFit/>
          </a:bodyPr>
          <a:lstStyle/>
          <a:p>
            <a:r>
              <a:rPr lang="en-US" altLang="zh-CN" sz="1400" b="1" i="1">
                <a:solidFill>
                  <a:schemeClr val="accent5">
                    <a:lumMod val="75000"/>
                  </a:schemeClr>
                </a:solidFill>
              </a:rPr>
              <a:t>Evaluations:</a:t>
            </a:r>
          </a:p>
          <a:p>
            <a:pPr marL="742950" lvl="1" indent="-285750">
              <a:buFont typeface="Arial" panose="020B0604020202020204" pitchFamily="34" charset="0"/>
              <a:buChar char="•"/>
            </a:pPr>
            <a:r>
              <a:rPr lang="en-US" altLang="zh-CN" sz="1400"/>
              <a:t>Int a;</a:t>
            </a:r>
          </a:p>
          <a:p>
            <a:pPr marL="742950" lvl="1" indent="-285750">
              <a:buFont typeface="Arial" panose="020B0604020202020204" pitchFamily="34" charset="0"/>
              <a:buChar char="•"/>
            </a:pPr>
            <a:r>
              <a:rPr lang="en-US" altLang="zh-CN" sz="1400"/>
              <a:t>Int b;</a:t>
            </a:r>
          </a:p>
          <a:p>
            <a:pPr marL="742950" lvl="1" indent="-285750">
              <a:buFont typeface="Arial" panose="020B0604020202020204" pitchFamily="34" charset="0"/>
              <a:buChar char="•"/>
            </a:pPr>
            <a:r>
              <a:rPr lang="en-US" altLang="zh-CN" sz="1400"/>
              <a:t>a = a + b;</a:t>
            </a:r>
          </a:p>
          <a:p>
            <a:pPr marL="742950" lvl="1" indent="-285750">
              <a:buFont typeface="Arial" panose="020B0604020202020204" pitchFamily="34" charset="0"/>
              <a:buChar char="•"/>
            </a:pPr>
            <a:endParaRPr lang="en-US" altLang="zh-CN" sz="1400"/>
          </a:p>
          <a:p>
            <a:pPr marL="742950" lvl="1" indent="-285750">
              <a:buFont typeface="Arial" panose="020B0604020202020204" pitchFamily="34" charset="0"/>
              <a:buChar char="•"/>
            </a:pPr>
            <a:r>
              <a:rPr lang="en-US" altLang="zh-CN" sz="1400"/>
              <a:t>cout&lt;&lt;a*b;</a:t>
            </a:r>
          </a:p>
          <a:p>
            <a:pPr marL="742950" lvl="1" indent="-285750">
              <a:buFont typeface="Arial" panose="020B0604020202020204" pitchFamily="34" charset="0"/>
              <a:buChar char="•"/>
            </a:pPr>
            <a:endParaRPr lang="en-US" altLang="zh-CN" sz="1400"/>
          </a:p>
          <a:p>
            <a:pPr marL="742950" lvl="1" indent="-285750">
              <a:buFont typeface="Arial" panose="020B0604020202020204" pitchFamily="34" charset="0"/>
              <a:buChar char="•"/>
            </a:pPr>
            <a:r>
              <a:rPr lang="en-US" altLang="zh-CN" sz="1400"/>
              <a:t>foo(a+b);</a:t>
            </a:r>
          </a:p>
        </p:txBody>
      </p:sp>
    </p:spTree>
    <p:extLst>
      <p:ext uri="{BB962C8B-B14F-4D97-AF65-F5344CB8AC3E}">
        <p14:creationId xmlns:p14="http://schemas.microsoft.com/office/powerpoint/2010/main" val="3542737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F6F7B-591F-6097-C281-788CDE95AB4B}"/>
              </a:ext>
            </a:extLst>
          </p:cNvPr>
          <p:cNvSpPr txBox="1">
            <a:spLocks/>
          </p:cNvSpPr>
          <p:nvPr/>
        </p:nvSpPr>
        <p:spPr>
          <a:xfrm>
            <a:off x="0" y="139700"/>
            <a:ext cx="10515600" cy="72341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2-C++</a:t>
            </a:r>
            <a:r>
              <a:rPr lang="zh-CN" altLang="en-US">
                <a:latin typeface="Fira Code" panose="020B0809050000020004" pitchFamily="49" charset="0"/>
                <a:ea typeface="Fira Code" panose="020B0809050000020004" pitchFamily="49" charset="0"/>
                <a:cs typeface="Arial" panose="020B0604020202020204" pitchFamily="34" charset="0"/>
              </a:rPr>
              <a:t>执行模型</a:t>
            </a:r>
            <a:r>
              <a:rPr lang="en-US" altLang="zh-CN">
                <a:latin typeface="Fira Code" panose="020B0809050000020004" pitchFamily="49" charset="0"/>
                <a:ea typeface="Fira Code" panose="020B0809050000020004" pitchFamily="49" charset="0"/>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线程内执行模型</a:t>
            </a:r>
            <a:r>
              <a:rPr lang="en-US" altLang="zh-CN">
                <a:latin typeface="楷体" panose="02010609060101010101" pitchFamily="49" charset="-122"/>
                <a:ea typeface="楷体" panose="02010609060101010101" pitchFamily="49" charset="-122"/>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序列在前</a:t>
            </a:r>
            <a:endParaRPr lang="zh-CN" altLang="en-US">
              <a:latin typeface="Fira Code" panose="020B0809050000020004" pitchFamily="49" charset="0"/>
              <a:cs typeface="Arial" panose="020B0604020202020204" pitchFamily="34" charset="0"/>
            </a:endParaRPr>
          </a:p>
        </p:txBody>
      </p:sp>
      <p:cxnSp>
        <p:nvCxnSpPr>
          <p:cNvPr id="3" name="直接连接符 2">
            <a:extLst>
              <a:ext uri="{FF2B5EF4-FFF2-40B4-BE49-F238E27FC236}">
                <a16:creationId xmlns:a16="http://schemas.microsoft.com/office/drawing/2014/main" id="{93D49CA6-725D-6FA2-9312-4EE04BB78F00}"/>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内容占位符 2">
            <a:extLst>
              <a:ext uri="{FF2B5EF4-FFF2-40B4-BE49-F238E27FC236}">
                <a16:creationId xmlns:a16="http://schemas.microsoft.com/office/drawing/2014/main" id="{1CF10ED7-E2F6-3DA3-4955-3B8E2DBFADCB}"/>
              </a:ext>
            </a:extLst>
          </p:cNvPr>
          <p:cNvSpPr txBox="1">
            <a:spLocks/>
          </p:cNvSpPr>
          <p:nvPr/>
        </p:nvSpPr>
        <p:spPr>
          <a:xfrm>
            <a:off x="84220" y="1130968"/>
            <a:ext cx="12107779" cy="57270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微软雅黑" panose="020B0503020204020204" pitchFamily="34" charset="-122"/>
                <a:ea typeface="微软雅黑" panose="020B0503020204020204" pitchFamily="34" charset="-122"/>
                <a:cs typeface="Arial" panose="020B0604020202020204" pitchFamily="34" charset="0"/>
              </a:rPr>
              <a:t>Sequenced Before</a:t>
            </a:r>
          </a:p>
          <a:p>
            <a:pPr lvl="1"/>
            <a:r>
              <a:rPr lang="zh-CN" altLang="en-US">
                <a:solidFill>
                  <a:srgbClr val="FF0000"/>
                </a:solidFill>
                <a:latin typeface="微软雅黑" panose="020B0503020204020204" pitchFamily="34" charset="-122"/>
                <a:ea typeface="微软雅黑" panose="020B0503020204020204" pitchFamily="34" charset="-122"/>
                <a:cs typeface="Arial" panose="020B0604020202020204" pitchFamily="34" charset="0"/>
              </a:rPr>
              <a:t>线程内</a:t>
            </a:r>
            <a:r>
              <a:rPr lang="zh-CN" altLang="en-US">
                <a:latin typeface="微软雅黑" panose="020B0503020204020204" pitchFamily="34" charset="-122"/>
                <a:ea typeface="微软雅黑" panose="020B0503020204020204" pitchFamily="34" charset="-122"/>
                <a:cs typeface="Arial" panose="020B0604020202020204" pitchFamily="34" charset="0"/>
              </a:rPr>
              <a:t>给定两个求值</a:t>
            </a:r>
            <a:r>
              <a:rPr lang="en-US" altLang="zh-CN">
                <a:latin typeface="微软雅黑" panose="020B0503020204020204" pitchFamily="34" charset="-122"/>
                <a:ea typeface="微软雅黑" panose="020B0503020204020204" pitchFamily="34" charset="-122"/>
                <a:cs typeface="Arial" panose="020B0604020202020204" pitchFamily="34" charset="0"/>
              </a:rPr>
              <a:t>(Evalution)A</a:t>
            </a:r>
            <a:r>
              <a:rPr lang="zh-CN" altLang="en-US">
                <a:latin typeface="微软雅黑" panose="020B0503020204020204" pitchFamily="34" charset="-122"/>
                <a:ea typeface="微软雅黑" panose="020B0503020204020204" pitchFamily="34" charset="-122"/>
                <a:cs typeface="Arial" panose="020B0604020202020204" pitchFamily="34" charset="0"/>
              </a:rPr>
              <a:t>和</a:t>
            </a:r>
            <a:r>
              <a:rPr lang="en-US" altLang="zh-CN">
                <a:latin typeface="微软雅黑" panose="020B0503020204020204" pitchFamily="34" charset="-122"/>
                <a:ea typeface="微软雅黑" panose="020B0503020204020204" pitchFamily="34" charset="-122"/>
                <a:cs typeface="Arial" panose="020B0604020202020204" pitchFamily="34" charset="0"/>
              </a:rPr>
              <a:t>B</a:t>
            </a:r>
            <a:r>
              <a:rPr lang="zh-CN" altLang="en-US">
                <a:latin typeface="微软雅黑" panose="020B0503020204020204" pitchFamily="34" charset="-122"/>
                <a:ea typeface="微软雅黑" panose="020B0503020204020204" pitchFamily="34" charset="-122"/>
                <a:cs typeface="Arial" panose="020B0604020202020204" pitchFamily="34" charset="0"/>
              </a:rPr>
              <a:t>，假如</a:t>
            </a:r>
            <a:r>
              <a:rPr lang="en-US" altLang="zh-CN">
                <a:latin typeface="微软雅黑" panose="020B0503020204020204" pitchFamily="34" charset="-122"/>
                <a:ea typeface="微软雅黑" panose="020B0503020204020204" pitchFamily="34" charset="-122"/>
                <a:cs typeface="Arial" panose="020B0604020202020204" pitchFamily="34" charset="0"/>
              </a:rPr>
              <a:t>A</a:t>
            </a:r>
            <a:r>
              <a:rPr lang="zh-CN" altLang="en-US">
                <a:latin typeface="微软雅黑" panose="020B0503020204020204" pitchFamily="34" charset="-122"/>
                <a:ea typeface="微软雅黑" panose="020B0503020204020204" pitchFamily="34" charset="-122"/>
                <a:cs typeface="Arial" panose="020B0604020202020204" pitchFamily="34" charset="0"/>
              </a:rPr>
              <a:t>的执行在</a:t>
            </a:r>
            <a:r>
              <a:rPr lang="en-US" altLang="zh-CN">
                <a:latin typeface="微软雅黑" panose="020B0503020204020204" pitchFamily="34" charset="-122"/>
                <a:ea typeface="微软雅黑" panose="020B0503020204020204" pitchFamily="34" charset="-122"/>
                <a:cs typeface="Arial" panose="020B0604020202020204" pitchFamily="34" charset="0"/>
              </a:rPr>
              <a:t>B</a:t>
            </a:r>
            <a:r>
              <a:rPr lang="zh-CN" altLang="en-US">
                <a:latin typeface="微软雅黑" panose="020B0503020204020204" pitchFamily="34" charset="-122"/>
                <a:ea typeface="微软雅黑" panose="020B0503020204020204" pitchFamily="34" charset="-122"/>
                <a:cs typeface="Arial" panose="020B0604020202020204" pitchFamily="34" charset="0"/>
              </a:rPr>
              <a:t>的执行之前，那么</a:t>
            </a:r>
            <a:r>
              <a:rPr lang="en-US" altLang="zh-CN">
                <a:latin typeface="微软雅黑" panose="020B0503020204020204" pitchFamily="34" charset="-122"/>
                <a:ea typeface="微软雅黑" panose="020B0503020204020204" pitchFamily="34" charset="-122"/>
                <a:cs typeface="Arial" panose="020B0604020202020204" pitchFamily="34" charset="0"/>
              </a:rPr>
              <a:t>A</a:t>
            </a:r>
            <a:r>
              <a:rPr lang="zh-CN" altLang="en-US">
                <a:latin typeface="微软雅黑" panose="020B0503020204020204" pitchFamily="34" charset="-122"/>
                <a:ea typeface="微软雅黑" panose="020B0503020204020204" pitchFamily="34" charset="-122"/>
                <a:cs typeface="Arial" panose="020B0604020202020204" pitchFamily="34" charset="0"/>
              </a:rPr>
              <a:t>就是 </a:t>
            </a:r>
            <a:r>
              <a:rPr lang="en-US" altLang="zh-CN">
                <a:latin typeface="微软雅黑" panose="020B0503020204020204" pitchFamily="34" charset="-122"/>
                <a:ea typeface="微软雅黑" panose="020B0503020204020204" pitchFamily="34" charset="-122"/>
                <a:cs typeface="Arial" panose="020B0604020202020204" pitchFamily="34" charset="0"/>
              </a:rPr>
              <a:t>sequenced before B</a:t>
            </a:r>
            <a:r>
              <a:rPr lang="zh-CN" altLang="en-US">
                <a:latin typeface="微软雅黑" panose="020B0503020204020204" pitchFamily="34" charset="-122"/>
                <a:ea typeface="微软雅黑" panose="020B0503020204020204" pitchFamily="34" charset="-122"/>
                <a:cs typeface="Arial" panose="020B0604020202020204" pitchFamily="34" charset="0"/>
              </a:rPr>
              <a:t>的。</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a:latin typeface="微软雅黑" panose="020B0503020204020204" pitchFamily="34" charset="-122"/>
                <a:ea typeface="微软雅黑" panose="020B0503020204020204" pitchFamily="34" charset="-122"/>
                <a:cs typeface="Arial" panose="020B0604020202020204" pitchFamily="34" charset="0"/>
              </a:rPr>
              <a:t>关系特征：</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zh-CN" altLang="en-US">
                <a:latin typeface="微软雅黑" panose="020B0503020204020204" pitchFamily="34" charset="-122"/>
                <a:ea typeface="微软雅黑" panose="020B0503020204020204" pitchFamily="34" charset="-122"/>
                <a:cs typeface="Arial" panose="020B0604020202020204" pitchFamily="34" charset="0"/>
              </a:rPr>
              <a:t>不对称的：</a:t>
            </a:r>
            <a:r>
              <a:rPr lang="en-US" altLang="zh-CN">
                <a:latin typeface="微软雅黑" panose="020B0503020204020204" pitchFamily="34" charset="-122"/>
                <a:ea typeface="微软雅黑" panose="020B0503020204020204" pitchFamily="34" charset="-122"/>
                <a:cs typeface="Arial" panose="020B0604020202020204" pitchFamily="34" charset="0"/>
              </a:rPr>
              <a:t>A sequenced before B </a:t>
            </a:r>
            <a:r>
              <a:rPr lang="zh-CN" altLang="en-US">
                <a:latin typeface="微软雅黑" panose="020B0503020204020204" pitchFamily="34" charset="-122"/>
                <a:ea typeface="微软雅黑" panose="020B0503020204020204" pitchFamily="34" charset="-122"/>
                <a:cs typeface="Arial" panose="020B0604020202020204" pitchFamily="34" charset="0"/>
              </a:rPr>
              <a:t>并不意味着 </a:t>
            </a:r>
            <a:r>
              <a:rPr lang="en-US" altLang="zh-CN">
                <a:latin typeface="微软雅黑" panose="020B0503020204020204" pitchFamily="34" charset="-122"/>
                <a:ea typeface="微软雅黑" panose="020B0503020204020204" pitchFamily="34" charset="-122"/>
                <a:cs typeface="Arial" panose="020B0604020202020204" pitchFamily="34" charset="0"/>
              </a:rPr>
              <a:t>B sequenced before A</a:t>
            </a:r>
            <a:r>
              <a:rPr lang="zh-CN" altLang="en-US">
                <a:latin typeface="微软雅黑" panose="020B0503020204020204" pitchFamily="34" charset="-122"/>
                <a:ea typeface="微软雅黑" panose="020B0503020204020204" pitchFamily="34" charset="-122"/>
                <a:cs typeface="Arial" panose="020B0604020202020204" pitchFamily="34" charset="0"/>
              </a:rPr>
              <a:t>。</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zh-CN" altLang="en-US">
                <a:latin typeface="微软雅黑" panose="020B0503020204020204" pitchFamily="34" charset="-122"/>
                <a:ea typeface="微软雅黑" panose="020B0503020204020204" pitchFamily="34" charset="-122"/>
                <a:cs typeface="Arial" panose="020B0604020202020204" pitchFamily="34" charset="0"/>
              </a:rPr>
              <a:t>可传递的：假如 </a:t>
            </a:r>
            <a:r>
              <a:rPr lang="en-US" altLang="zh-CN">
                <a:latin typeface="微软雅黑" panose="020B0503020204020204" pitchFamily="34" charset="-122"/>
                <a:ea typeface="微软雅黑" panose="020B0503020204020204" pitchFamily="34" charset="-122"/>
                <a:cs typeface="Arial" panose="020B0604020202020204" pitchFamily="34" charset="0"/>
              </a:rPr>
              <a:t>A sequenced before B</a:t>
            </a:r>
            <a:r>
              <a:rPr lang="zh-CN" altLang="en-US">
                <a:latin typeface="微软雅黑" panose="020B0503020204020204" pitchFamily="34" charset="-122"/>
                <a:ea typeface="微软雅黑" panose="020B0503020204020204" pitchFamily="34" charset="-122"/>
                <a:cs typeface="Arial" panose="020B0604020202020204" pitchFamily="34" charset="0"/>
              </a:rPr>
              <a:t>，</a:t>
            </a:r>
            <a:r>
              <a:rPr lang="en-US" altLang="zh-CN">
                <a:latin typeface="微软雅黑" panose="020B0503020204020204" pitchFamily="34" charset="-122"/>
                <a:ea typeface="微软雅黑" panose="020B0503020204020204" pitchFamily="34" charset="-122"/>
                <a:cs typeface="Arial" panose="020B0604020202020204" pitchFamily="34" charset="0"/>
              </a:rPr>
              <a:t>B sequenced before C</a:t>
            </a:r>
            <a:r>
              <a:rPr lang="zh-CN" altLang="en-US">
                <a:latin typeface="微软雅黑" panose="020B0503020204020204" pitchFamily="34" charset="-122"/>
                <a:ea typeface="微软雅黑" panose="020B0503020204020204" pitchFamily="34" charset="-122"/>
                <a:cs typeface="Arial" panose="020B0604020202020204" pitchFamily="34" charset="0"/>
              </a:rPr>
              <a:t>，</a:t>
            </a:r>
            <a:r>
              <a:rPr lang="en-US" altLang="zh-CN">
                <a:latin typeface="微软雅黑" panose="020B0503020204020204" pitchFamily="34" charset="-122"/>
                <a:ea typeface="微软雅黑" panose="020B0503020204020204" pitchFamily="34" charset="-122"/>
                <a:cs typeface="Arial" panose="020B0604020202020204" pitchFamily="34" charset="0"/>
              </a:rPr>
              <a:t>A sequenced before C</a:t>
            </a:r>
            <a:r>
              <a:rPr lang="zh-CN" altLang="en-US">
                <a:latin typeface="微软雅黑" panose="020B0503020204020204" pitchFamily="34" charset="-122"/>
                <a:ea typeface="微软雅黑" panose="020B0503020204020204" pitchFamily="34" charset="-122"/>
                <a:cs typeface="Arial" panose="020B0604020202020204" pitchFamily="34" charset="0"/>
              </a:rPr>
              <a:t>。</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a:latin typeface="微软雅黑" panose="020B0503020204020204" pitchFamily="34" charset="-122"/>
                <a:ea typeface="微软雅黑" panose="020B0503020204020204" pitchFamily="34" charset="-122"/>
                <a:cs typeface="Arial" panose="020B0604020202020204" pitchFamily="34" charset="0"/>
              </a:rPr>
              <a:t>其他类别的顺序概念</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en-US" altLang="zh-CN">
                <a:latin typeface="微软雅黑" panose="020B0503020204020204" pitchFamily="34" charset="-122"/>
                <a:ea typeface="微软雅黑" panose="020B0503020204020204" pitchFamily="34" charset="-122"/>
                <a:cs typeface="Arial" panose="020B0604020202020204" pitchFamily="34" charset="0"/>
              </a:rPr>
              <a:t> </a:t>
            </a:r>
            <a:r>
              <a:rPr lang="zh-CN" altLang="en-US">
                <a:latin typeface="微软雅黑" panose="020B0503020204020204" pitchFamily="34" charset="-122"/>
                <a:ea typeface="微软雅黑" panose="020B0503020204020204" pitchFamily="34" charset="-122"/>
                <a:cs typeface="Arial" panose="020B0604020202020204" pitchFamily="34" charset="0"/>
              </a:rPr>
              <a:t>不定顺序（</a:t>
            </a:r>
            <a:r>
              <a:rPr lang="en-US" altLang="zh-CN">
                <a:latin typeface="微软雅黑" panose="020B0503020204020204" pitchFamily="34" charset="-122"/>
                <a:ea typeface="微软雅黑" panose="020B0503020204020204" pitchFamily="34" charset="-122"/>
                <a:cs typeface="Arial" panose="020B0604020202020204" pitchFamily="34" charset="0"/>
              </a:rPr>
              <a:t> indeterminately Sequenced</a:t>
            </a:r>
            <a:r>
              <a:rPr lang="zh-CN" altLang="en-US">
                <a:latin typeface="微软雅黑" panose="020B0503020204020204" pitchFamily="34" charset="-122"/>
                <a:ea typeface="微软雅黑" panose="020B0503020204020204" pitchFamily="34" charset="-122"/>
                <a:cs typeface="Arial" panose="020B0604020202020204" pitchFamily="34" charset="0"/>
              </a:rPr>
              <a:t>）：</a:t>
            </a:r>
            <a:r>
              <a:rPr lang="en-US" altLang="zh-CN">
                <a:latin typeface="微软雅黑" panose="020B0503020204020204" pitchFamily="34" charset="-122"/>
                <a:ea typeface="微软雅黑" panose="020B0503020204020204" pitchFamily="34" charset="-122"/>
                <a:cs typeface="Arial" panose="020B0604020202020204" pitchFamily="34" charset="0"/>
              </a:rPr>
              <a:t>A</a:t>
            </a:r>
            <a:r>
              <a:rPr lang="zh-CN" altLang="en-US">
                <a:latin typeface="微软雅黑" panose="020B0503020204020204" pitchFamily="34" charset="-122"/>
                <a:ea typeface="微软雅黑" panose="020B0503020204020204" pitchFamily="34" charset="-122"/>
                <a:cs typeface="Arial" panose="020B0604020202020204" pitchFamily="34" charset="0"/>
              </a:rPr>
              <a:t>既不先于</a:t>
            </a:r>
            <a:r>
              <a:rPr lang="en-US" altLang="zh-CN">
                <a:latin typeface="微软雅黑" panose="020B0503020204020204" pitchFamily="34" charset="-122"/>
                <a:ea typeface="微软雅黑" panose="020B0503020204020204" pitchFamily="34" charset="-122"/>
                <a:cs typeface="Arial" panose="020B0604020202020204" pitchFamily="34" charset="0"/>
              </a:rPr>
              <a:t>B</a:t>
            </a:r>
            <a:r>
              <a:rPr lang="zh-CN" altLang="en-US">
                <a:latin typeface="微软雅黑" panose="020B0503020204020204" pitchFamily="34" charset="-122"/>
                <a:ea typeface="微软雅黑" panose="020B0503020204020204" pitchFamily="34" charset="-122"/>
                <a:cs typeface="Arial" panose="020B0604020202020204" pitchFamily="34" charset="0"/>
              </a:rPr>
              <a:t>被执行，</a:t>
            </a:r>
            <a:r>
              <a:rPr lang="en-US" altLang="zh-CN">
                <a:latin typeface="微软雅黑" panose="020B0503020204020204" pitchFamily="34" charset="-122"/>
                <a:ea typeface="微软雅黑" panose="020B0503020204020204" pitchFamily="34" charset="-122"/>
                <a:cs typeface="Arial" panose="020B0604020202020204" pitchFamily="34" charset="0"/>
              </a:rPr>
              <a:t>B</a:t>
            </a:r>
            <a:r>
              <a:rPr lang="zh-CN" altLang="en-US">
                <a:latin typeface="微软雅黑" panose="020B0503020204020204" pitchFamily="34" charset="-122"/>
                <a:ea typeface="微软雅黑" panose="020B0503020204020204" pitchFamily="34" charset="-122"/>
                <a:cs typeface="Arial" panose="020B0604020202020204" pitchFamily="34" charset="0"/>
              </a:rPr>
              <a:t>也不先于</a:t>
            </a:r>
            <a:r>
              <a:rPr lang="en-US" altLang="zh-CN">
                <a:latin typeface="微软雅黑" panose="020B0503020204020204" pitchFamily="34" charset="-122"/>
                <a:ea typeface="微软雅黑" panose="020B0503020204020204" pitchFamily="34" charset="-122"/>
                <a:cs typeface="Arial" panose="020B0604020202020204" pitchFamily="34" charset="0"/>
              </a:rPr>
              <a:t>A</a:t>
            </a:r>
            <a:r>
              <a:rPr lang="zh-CN" altLang="en-US">
                <a:latin typeface="微软雅黑" panose="020B0503020204020204" pitchFamily="34" charset="-122"/>
                <a:ea typeface="微软雅黑" panose="020B0503020204020204" pitchFamily="34" charset="-122"/>
                <a:cs typeface="Arial" panose="020B0604020202020204" pitchFamily="34" charset="0"/>
              </a:rPr>
              <a:t>被执行；</a:t>
            </a:r>
            <a:r>
              <a:rPr lang="en-US" altLang="zh-CN">
                <a:latin typeface="微软雅黑" panose="020B0503020204020204" pitchFamily="34" charset="-122"/>
                <a:ea typeface="微软雅黑" panose="020B0503020204020204" pitchFamily="34" charset="-122"/>
                <a:cs typeface="Arial" panose="020B0604020202020204" pitchFamily="34" charset="0"/>
              </a:rPr>
              <a:t>A</a:t>
            </a:r>
            <a:r>
              <a:rPr lang="zh-CN" altLang="en-US">
                <a:latin typeface="微软雅黑" panose="020B0503020204020204" pitchFamily="34" charset="-122"/>
                <a:ea typeface="微软雅黑" panose="020B0503020204020204" pitchFamily="34" charset="-122"/>
                <a:cs typeface="Arial" panose="020B0604020202020204" pitchFamily="34" charset="0"/>
              </a:rPr>
              <a:t>和</a:t>
            </a:r>
            <a:r>
              <a:rPr lang="en-US" altLang="zh-CN">
                <a:latin typeface="微软雅黑" panose="020B0503020204020204" pitchFamily="34" charset="-122"/>
                <a:ea typeface="微软雅黑" panose="020B0503020204020204" pitchFamily="34" charset="-122"/>
                <a:cs typeface="Arial" panose="020B0604020202020204" pitchFamily="34" charset="0"/>
              </a:rPr>
              <a:t>B</a:t>
            </a:r>
            <a:r>
              <a:rPr lang="zh-CN" altLang="en-US">
                <a:latin typeface="微软雅黑" panose="020B0503020204020204" pitchFamily="34" charset="-122"/>
                <a:ea typeface="微软雅黑" panose="020B0503020204020204" pitchFamily="34" charset="-122"/>
                <a:cs typeface="Arial" panose="020B0604020202020204" pitchFamily="34" charset="0"/>
              </a:rPr>
              <a:t>的先后顺序是不定的。只有实际上</a:t>
            </a:r>
            <a:r>
              <a:rPr lang="en-US" altLang="zh-CN">
                <a:latin typeface="微软雅黑" panose="020B0503020204020204" pitchFamily="34" charset="-122"/>
                <a:ea typeface="微软雅黑" panose="020B0503020204020204" pitchFamily="34" charset="-122"/>
                <a:cs typeface="Arial" panose="020B0604020202020204" pitchFamily="34" charset="0"/>
              </a:rPr>
              <a:t>A</a:t>
            </a:r>
            <a:r>
              <a:rPr lang="zh-CN" altLang="en-US">
                <a:latin typeface="微软雅黑" panose="020B0503020204020204" pitchFamily="34" charset="-122"/>
                <a:ea typeface="微软雅黑" panose="020B0503020204020204" pitchFamily="34" charset="-122"/>
                <a:cs typeface="Arial" panose="020B0604020202020204" pitchFamily="34" charset="0"/>
              </a:rPr>
              <a:t>和</a:t>
            </a:r>
            <a:r>
              <a:rPr lang="en-US" altLang="zh-CN">
                <a:latin typeface="微软雅黑" panose="020B0503020204020204" pitchFamily="34" charset="-122"/>
                <a:ea typeface="微软雅黑" panose="020B0503020204020204" pitchFamily="34" charset="-122"/>
                <a:cs typeface="Arial" panose="020B0604020202020204" pitchFamily="34" charset="0"/>
              </a:rPr>
              <a:t>B</a:t>
            </a:r>
            <a:r>
              <a:rPr lang="zh-CN" altLang="en-US">
                <a:latin typeface="微软雅黑" panose="020B0503020204020204" pitchFamily="34" charset="-122"/>
                <a:ea typeface="微软雅黑" panose="020B0503020204020204" pitchFamily="34" charset="-122"/>
                <a:cs typeface="Arial" panose="020B0604020202020204" pitchFamily="34" charset="0"/>
              </a:rPr>
              <a:t>都执行了，我们才可能反推出他们的执行次序。</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zh-CN" altLang="en-US">
                <a:latin typeface="微软雅黑" panose="020B0503020204020204" pitchFamily="34" charset="-122"/>
                <a:ea typeface="微软雅黑" panose="020B0503020204020204" pitchFamily="34" charset="-122"/>
                <a:cs typeface="Arial" panose="020B0604020202020204" pitchFamily="34" charset="0"/>
              </a:rPr>
              <a:t>无序</a:t>
            </a:r>
            <a:r>
              <a:rPr lang="en-US" altLang="zh-CN">
                <a:latin typeface="微软雅黑" panose="020B0503020204020204" pitchFamily="34" charset="-122"/>
                <a:ea typeface="微软雅黑" panose="020B0503020204020204" pitchFamily="34" charset="-122"/>
                <a:cs typeface="Arial" panose="020B0604020202020204" pitchFamily="34" charset="0"/>
              </a:rPr>
              <a:t>(unsequenced)</a:t>
            </a:r>
            <a:r>
              <a:rPr lang="zh-CN" altLang="en-US">
                <a:latin typeface="微软雅黑" panose="020B0503020204020204" pitchFamily="34" charset="-122"/>
                <a:ea typeface="微软雅黑" panose="020B0503020204020204" pitchFamily="34" charset="-122"/>
                <a:cs typeface="Arial" panose="020B0604020202020204" pitchFamily="34" charset="0"/>
              </a:rPr>
              <a:t>：</a:t>
            </a:r>
            <a:r>
              <a:rPr lang="en-US" altLang="zh-CN">
                <a:latin typeface="微软雅黑" panose="020B0503020204020204" pitchFamily="34" charset="-122"/>
                <a:ea typeface="微软雅黑" panose="020B0503020204020204" pitchFamily="34" charset="-122"/>
                <a:cs typeface="Arial" panose="020B0604020202020204" pitchFamily="34" charset="0"/>
              </a:rPr>
              <a:t> A</a:t>
            </a:r>
            <a:r>
              <a:rPr lang="zh-CN" altLang="en-US">
                <a:latin typeface="微软雅黑" panose="020B0503020204020204" pitchFamily="34" charset="-122"/>
                <a:ea typeface="微软雅黑" panose="020B0503020204020204" pitchFamily="34" charset="-122"/>
                <a:cs typeface="Arial" panose="020B0604020202020204" pitchFamily="34" charset="0"/>
              </a:rPr>
              <a:t>和</a:t>
            </a:r>
            <a:r>
              <a:rPr lang="en-US" altLang="zh-CN">
                <a:latin typeface="微软雅黑" panose="020B0503020204020204" pitchFamily="34" charset="-122"/>
                <a:ea typeface="微软雅黑" panose="020B0503020204020204" pitchFamily="34" charset="-122"/>
                <a:cs typeface="Arial" panose="020B0604020202020204" pitchFamily="34" charset="0"/>
              </a:rPr>
              <a:t>B</a:t>
            </a:r>
            <a:r>
              <a:rPr lang="zh-CN" altLang="en-US">
                <a:latin typeface="微软雅黑" panose="020B0503020204020204" pitchFamily="34" charset="-122"/>
                <a:ea typeface="微软雅黑" panose="020B0503020204020204" pitchFamily="34" charset="-122"/>
                <a:cs typeface="Arial" panose="020B0604020202020204" pitchFamily="34" charset="0"/>
              </a:rPr>
              <a:t>的先后顺序是不定的，甚至</a:t>
            </a:r>
            <a:r>
              <a:rPr lang="en-US" altLang="zh-CN">
                <a:latin typeface="微软雅黑" panose="020B0503020204020204" pitchFamily="34" charset="-122"/>
                <a:ea typeface="微软雅黑" panose="020B0503020204020204" pitchFamily="34" charset="-122"/>
                <a:cs typeface="Arial" panose="020B0604020202020204" pitchFamily="34" charset="0"/>
              </a:rPr>
              <a:t>A</a:t>
            </a:r>
            <a:r>
              <a:rPr lang="zh-CN" altLang="en-US">
                <a:latin typeface="微软雅黑" panose="020B0503020204020204" pitchFamily="34" charset="-122"/>
                <a:ea typeface="微软雅黑" panose="020B0503020204020204" pitchFamily="34" charset="-122"/>
                <a:cs typeface="Arial" panose="020B0604020202020204" pitchFamily="34" charset="0"/>
              </a:rPr>
              <a:t>和</a:t>
            </a:r>
            <a:r>
              <a:rPr lang="en-US" altLang="zh-CN">
                <a:latin typeface="微软雅黑" panose="020B0503020204020204" pitchFamily="34" charset="-122"/>
                <a:ea typeface="微软雅黑" panose="020B0503020204020204" pitchFamily="34" charset="-122"/>
                <a:cs typeface="Arial" panose="020B0604020202020204" pitchFamily="34" charset="0"/>
              </a:rPr>
              <a:t>B</a:t>
            </a:r>
            <a:r>
              <a:rPr lang="zh-CN" altLang="en-US">
                <a:latin typeface="微软雅黑" panose="020B0503020204020204" pitchFamily="34" charset="-122"/>
                <a:ea typeface="微软雅黑" panose="020B0503020204020204" pitchFamily="34" charset="-122"/>
                <a:cs typeface="Arial" panose="020B0604020202020204" pitchFamily="34" charset="0"/>
              </a:rPr>
              <a:t>的执行是相互交错的。</a:t>
            </a:r>
            <a:endParaRPr lang="en-US" altLang="zh-CN">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884021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DA237-62B6-3B38-3039-FD8E5AE900DB}"/>
              </a:ext>
            </a:extLst>
          </p:cNvPr>
          <p:cNvSpPr txBox="1">
            <a:spLocks/>
          </p:cNvSpPr>
          <p:nvPr/>
        </p:nvSpPr>
        <p:spPr>
          <a:xfrm>
            <a:off x="0" y="139700"/>
            <a:ext cx="10515600" cy="72341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2-C++</a:t>
            </a:r>
            <a:r>
              <a:rPr lang="zh-CN" altLang="en-US">
                <a:latin typeface="Fira Code" panose="020B0809050000020004" pitchFamily="49" charset="0"/>
                <a:ea typeface="Fira Code" panose="020B0809050000020004" pitchFamily="49" charset="0"/>
                <a:cs typeface="Arial" panose="020B0604020202020204" pitchFamily="34" charset="0"/>
              </a:rPr>
              <a:t>执行模型</a:t>
            </a:r>
            <a:r>
              <a:rPr lang="en-US" altLang="zh-CN">
                <a:latin typeface="Fira Code" panose="020B0809050000020004" pitchFamily="49" charset="0"/>
                <a:ea typeface="Fira Code" panose="020B0809050000020004" pitchFamily="49" charset="0"/>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线程内执行模型</a:t>
            </a:r>
            <a:r>
              <a:rPr lang="en-US" altLang="zh-CN">
                <a:latin typeface="楷体" panose="02010609060101010101" pitchFamily="49" charset="-122"/>
                <a:ea typeface="楷体" panose="02010609060101010101" pitchFamily="49" charset="-122"/>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语句</a:t>
            </a:r>
            <a:endParaRPr lang="zh-CN" altLang="en-US">
              <a:latin typeface="Fira Code" panose="020B0809050000020004" pitchFamily="49" charset="0"/>
              <a:cs typeface="Arial" panose="020B0604020202020204" pitchFamily="34" charset="0"/>
            </a:endParaRPr>
          </a:p>
        </p:txBody>
      </p:sp>
      <p:cxnSp>
        <p:nvCxnSpPr>
          <p:cNvPr id="3" name="直接连接符 2">
            <a:extLst>
              <a:ext uri="{FF2B5EF4-FFF2-40B4-BE49-F238E27FC236}">
                <a16:creationId xmlns:a16="http://schemas.microsoft.com/office/drawing/2014/main" id="{1EA56AC6-F8CA-B30A-A855-3EA759A03504}"/>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内容占位符 2">
            <a:extLst>
              <a:ext uri="{FF2B5EF4-FFF2-40B4-BE49-F238E27FC236}">
                <a16:creationId xmlns:a16="http://schemas.microsoft.com/office/drawing/2014/main" id="{2770181B-C625-977A-A556-C1FBACB41BD0}"/>
              </a:ext>
            </a:extLst>
          </p:cNvPr>
          <p:cNvSpPr txBox="1">
            <a:spLocks/>
          </p:cNvSpPr>
          <p:nvPr/>
        </p:nvSpPr>
        <p:spPr>
          <a:xfrm>
            <a:off x="84220" y="1130968"/>
            <a:ext cx="12107779" cy="57270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cs typeface="Arial" panose="020B0604020202020204" pitchFamily="34" charset="0"/>
              </a:rPr>
              <a:t>语句 </a:t>
            </a:r>
            <a:r>
              <a:rPr lang="en-US" altLang="zh-CN">
                <a:latin typeface="微软雅黑" panose="020B0503020204020204" pitchFamily="34" charset="-122"/>
                <a:ea typeface="微软雅黑" panose="020B0503020204020204" pitchFamily="34" charset="-122"/>
                <a:cs typeface="Arial" panose="020B0604020202020204" pitchFamily="34" charset="0"/>
              </a:rPr>
              <a:t>Statements</a:t>
            </a:r>
          </a:p>
          <a:p>
            <a:pPr lvl="1"/>
            <a:r>
              <a:rPr lang="zh-CN" altLang="en-US">
                <a:latin typeface="微软雅黑" panose="020B0503020204020204" pitchFamily="34" charset="-122"/>
                <a:ea typeface="微软雅黑" panose="020B0503020204020204" pitchFamily="34" charset="-122"/>
                <a:cs typeface="Arial" panose="020B0604020202020204" pitchFamily="34" charset="0"/>
              </a:rPr>
              <a:t>语句由全表达式组成</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zh-CN" altLang="en-US">
                <a:latin typeface="微软雅黑" panose="020B0503020204020204" pitchFamily="34" charset="-122"/>
                <a:ea typeface="微软雅黑" panose="020B0503020204020204" pitchFamily="34" charset="-122"/>
                <a:cs typeface="Arial" panose="020B0604020202020204" pitchFamily="34" charset="0"/>
              </a:rPr>
              <a:t>全表达式与全表达式之间存在 </a:t>
            </a:r>
            <a:r>
              <a:rPr lang="en-US" altLang="zh-CN">
                <a:latin typeface="微软雅黑" panose="020B0503020204020204" pitchFamily="34" charset="-122"/>
                <a:ea typeface="微软雅黑" panose="020B0503020204020204" pitchFamily="34" charset="-122"/>
                <a:cs typeface="Arial" panose="020B0604020202020204" pitchFamily="34" charset="0"/>
              </a:rPr>
              <a:t>sequenced before</a:t>
            </a:r>
            <a:r>
              <a:rPr lang="zh-CN" altLang="en-US">
                <a:latin typeface="微软雅黑" panose="020B0503020204020204" pitchFamily="34" charset="-122"/>
                <a:ea typeface="微软雅黑" panose="020B0503020204020204" pitchFamily="34" charset="-122"/>
                <a:cs typeface="Arial" panose="020B0604020202020204" pitchFamily="34" charset="0"/>
              </a:rPr>
              <a:t>关系。</a:t>
            </a:r>
            <a:endParaRPr lang="en-US" altLang="zh-CN">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8702D14A-627F-C3B4-0258-9062E3A87266}"/>
              </a:ext>
            </a:extLst>
          </p:cNvPr>
          <p:cNvSpPr txBox="1"/>
          <p:nvPr/>
        </p:nvSpPr>
        <p:spPr>
          <a:xfrm>
            <a:off x="421104" y="3597441"/>
            <a:ext cx="3200401" cy="1815882"/>
          </a:xfrm>
          <a:prstGeom prst="rect">
            <a:avLst/>
          </a:prstGeom>
          <a:solidFill>
            <a:schemeClr val="bg2"/>
          </a:solidFill>
        </p:spPr>
        <p:txBody>
          <a:bodyPr wrap="square" rtlCol="0">
            <a:spAutoFit/>
          </a:bodyPr>
          <a:lstStyle/>
          <a:p>
            <a:r>
              <a:rPr lang="en-US" altLang="zh-CN" sz="1400" b="1" i="1">
                <a:solidFill>
                  <a:schemeClr val="accent5">
                    <a:lumMod val="75000"/>
                  </a:schemeClr>
                </a:solidFill>
              </a:rPr>
              <a:t>Statements:</a:t>
            </a:r>
          </a:p>
          <a:p>
            <a:pPr marL="742950" lvl="1" indent="-285750">
              <a:buFont typeface="Arial" panose="020B0604020202020204" pitchFamily="34" charset="0"/>
              <a:buChar char="•"/>
            </a:pPr>
            <a:r>
              <a:rPr lang="en-US" altLang="zh-CN" sz="1400"/>
              <a:t>{</a:t>
            </a:r>
          </a:p>
          <a:p>
            <a:pPr marL="1200150" lvl="2" indent="-285750">
              <a:buFont typeface="Arial" panose="020B0604020202020204" pitchFamily="34" charset="0"/>
              <a:buChar char="•"/>
            </a:pPr>
            <a:r>
              <a:rPr lang="en-US" altLang="zh-CN" sz="1400"/>
              <a:t>statement0;</a:t>
            </a:r>
          </a:p>
          <a:p>
            <a:pPr marL="1200150" lvl="2" indent="-285750">
              <a:buFont typeface="Arial" panose="020B0604020202020204" pitchFamily="34" charset="0"/>
              <a:buChar char="•"/>
            </a:pPr>
            <a:r>
              <a:rPr lang="en-US" altLang="zh-CN" sz="1400"/>
              <a:t>statement1;</a:t>
            </a:r>
          </a:p>
          <a:p>
            <a:pPr lvl="2"/>
            <a:r>
              <a:rPr lang="en-US" altLang="zh-CN" sz="1400"/>
              <a:t>// `statement0` is</a:t>
            </a:r>
          </a:p>
          <a:p>
            <a:pPr lvl="2"/>
            <a:r>
              <a:rPr lang="en-US" altLang="zh-CN" sz="1400"/>
              <a:t>// sequenced before</a:t>
            </a:r>
          </a:p>
          <a:p>
            <a:pPr lvl="2"/>
            <a:r>
              <a:rPr lang="en-US" altLang="zh-CN" sz="1400"/>
              <a:t>// `statement1`</a:t>
            </a:r>
          </a:p>
          <a:p>
            <a:pPr marL="742950" lvl="1" indent="-285750">
              <a:buFont typeface="Arial" panose="020B0604020202020204" pitchFamily="34" charset="0"/>
              <a:buChar char="•"/>
            </a:pPr>
            <a:r>
              <a:rPr lang="en-US" altLang="zh-CN" sz="1400"/>
              <a:t>}</a:t>
            </a:r>
          </a:p>
        </p:txBody>
      </p:sp>
      <p:sp>
        <p:nvSpPr>
          <p:cNvPr id="6" name="文本框 5">
            <a:extLst>
              <a:ext uri="{FF2B5EF4-FFF2-40B4-BE49-F238E27FC236}">
                <a16:creationId xmlns:a16="http://schemas.microsoft.com/office/drawing/2014/main" id="{733DDDFA-23CF-359D-9ADD-0415CBD59F79}"/>
              </a:ext>
            </a:extLst>
          </p:cNvPr>
          <p:cNvSpPr txBox="1"/>
          <p:nvPr/>
        </p:nvSpPr>
        <p:spPr>
          <a:xfrm>
            <a:off x="4122819" y="3597441"/>
            <a:ext cx="3200401" cy="1384995"/>
          </a:xfrm>
          <a:prstGeom prst="rect">
            <a:avLst/>
          </a:prstGeom>
          <a:solidFill>
            <a:schemeClr val="bg2"/>
          </a:solidFill>
        </p:spPr>
        <p:txBody>
          <a:bodyPr wrap="square" rtlCol="0">
            <a:spAutoFit/>
          </a:bodyPr>
          <a:lstStyle/>
          <a:p>
            <a:r>
              <a:rPr lang="en-US" altLang="zh-CN" sz="1400" b="1" i="1">
                <a:solidFill>
                  <a:schemeClr val="accent5">
                    <a:lumMod val="75000"/>
                  </a:schemeClr>
                </a:solidFill>
              </a:rPr>
              <a:t>Statements:</a:t>
            </a:r>
          </a:p>
          <a:p>
            <a:pPr marL="742950" lvl="1" indent="-285750">
              <a:buFont typeface="Arial" panose="020B0604020202020204" pitchFamily="34" charset="0"/>
              <a:buChar char="•"/>
            </a:pPr>
            <a:r>
              <a:rPr lang="en-US" altLang="zh-CN" sz="1400"/>
              <a:t>if (condition)</a:t>
            </a:r>
          </a:p>
          <a:p>
            <a:pPr marL="1200150" lvl="2" indent="-285750">
              <a:buFont typeface="Arial" panose="020B0604020202020204" pitchFamily="34" charset="0"/>
              <a:buChar char="•"/>
            </a:pPr>
            <a:r>
              <a:rPr lang="en-US" altLang="zh-CN" sz="1400"/>
              <a:t>body;</a:t>
            </a:r>
          </a:p>
          <a:p>
            <a:pPr lvl="1"/>
            <a:r>
              <a:rPr lang="en-US" altLang="zh-CN" sz="1400"/>
              <a:t>// `condition` is</a:t>
            </a:r>
          </a:p>
          <a:p>
            <a:pPr lvl="1"/>
            <a:r>
              <a:rPr lang="en-US" altLang="zh-CN" sz="1400"/>
              <a:t>// sequenced before</a:t>
            </a:r>
          </a:p>
          <a:p>
            <a:pPr lvl="1"/>
            <a:r>
              <a:rPr lang="en-US" altLang="zh-CN" sz="1400"/>
              <a:t>// `body`.</a:t>
            </a:r>
          </a:p>
        </p:txBody>
      </p:sp>
      <p:sp>
        <p:nvSpPr>
          <p:cNvPr id="7" name="文本框 6">
            <a:extLst>
              <a:ext uri="{FF2B5EF4-FFF2-40B4-BE49-F238E27FC236}">
                <a16:creationId xmlns:a16="http://schemas.microsoft.com/office/drawing/2014/main" id="{24E7C050-B770-1D50-CC47-64FF2F8F4E58}"/>
              </a:ext>
            </a:extLst>
          </p:cNvPr>
          <p:cNvSpPr txBox="1"/>
          <p:nvPr/>
        </p:nvSpPr>
        <p:spPr>
          <a:xfrm>
            <a:off x="7972925" y="3597441"/>
            <a:ext cx="3200401" cy="1384995"/>
          </a:xfrm>
          <a:prstGeom prst="rect">
            <a:avLst/>
          </a:prstGeom>
          <a:solidFill>
            <a:schemeClr val="bg2"/>
          </a:solidFill>
        </p:spPr>
        <p:txBody>
          <a:bodyPr wrap="square" rtlCol="0">
            <a:spAutoFit/>
          </a:bodyPr>
          <a:lstStyle/>
          <a:p>
            <a:r>
              <a:rPr lang="en-US" altLang="zh-CN" sz="1400" b="1" i="1">
                <a:solidFill>
                  <a:schemeClr val="accent5">
                    <a:lumMod val="75000"/>
                  </a:schemeClr>
                </a:solidFill>
              </a:rPr>
              <a:t>Statements:</a:t>
            </a:r>
          </a:p>
          <a:p>
            <a:pPr marL="742950" lvl="1" indent="-285750">
              <a:buFont typeface="Arial" panose="020B0604020202020204" pitchFamily="34" charset="0"/>
              <a:buChar char="•"/>
            </a:pPr>
            <a:r>
              <a:rPr lang="en-US" altLang="zh-CN" sz="1400"/>
              <a:t>while (condition)</a:t>
            </a:r>
          </a:p>
          <a:p>
            <a:pPr marL="1200150" lvl="2" indent="-285750">
              <a:buFont typeface="Arial" panose="020B0604020202020204" pitchFamily="34" charset="0"/>
              <a:buChar char="•"/>
            </a:pPr>
            <a:r>
              <a:rPr lang="en-US" altLang="zh-CN" sz="1400"/>
              <a:t>body;</a:t>
            </a:r>
          </a:p>
          <a:p>
            <a:pPr lvl="1"/>
            <a:r>
              <a:rPr lang="en-US" altLang="zh-CN" sz="1400"/>
              <a:t>// Each evaluation of `condition`</a:t>
            </a:r>
          </a:p>
          <a:p>
            <a:pPr lvl="1"/>
            <a:r>
              <a:rPr lang="en-US" altLang="zh-CN" sz="1400"/>
              <a:t>// is sequenced before each</a:t>
            </a:r>
          </a:p>
          <a:p>
            <a:pPr lvl="1"/>
            <a:r>
              <a:rPr lang="en-US" altLang="zh-CN" sz="1400"/>
              <a:t>// evaluation of `body`</a:t>
            </a:r>
          </a:p>
        </p:txBody>
      </p:sp>
    </p:spTree>
    <p:extLst>
      <p:ext uri="{BB962C8B-B14F-4D97-AF65-F5344CB8AC3E}">
        <p14:creationId xmlns:p14="http://schemas.microsoft.com/office/powerpoint/2010/main" val="3076353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97870E-0E20-3382-C1E2-F82412BFA650}"/>
              </a:ext>
            </a:extLst>
          </p:cNvPr>
          <p:cNvSpPr txBox="1">
            <a:spLocks/>
          </p:cNvSpPr>
          <p:nvPr/>
        </p:nvSpPr>
        <p:spPr>
          <a:xfrm>
            <a:off x="0" y="139700"/>
            <a:ext cx="10515600" cy="72341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2-C++</a:t>
            </a:r>
            <a:r>
              <a:rPr lang="zh-CN" altLang="en-US">
                <a:latin typeface="Fira Code" panose="020B0809050000020004" pitchFamily="49" charset="0"/>
                <a:ea typeface="Fira Code" panose="020B0809050000020004" pitchFamily="49" charset="0"/>
                <a:cs typeface="Arial" panose="020B0604020202020204" pitchFamily="34" charset="0"/>
              </a:rPr>
              <a:t>执行模型</a:t>
            </a:r>
            <a:r>
              <a:rPr lang="en-US" altLang="zh-CN">
                <a:latin typeface="Fira Code" panose="020B0809050000020004" pitchFamily="49" charset="0"/>
                <a:ea typeface="Fira Code" panose="020B0809050000020004" pitchFamily="49" charset="0"/>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线程内执行模型</a:t>
            </a:r>
            <a:r>
              <a:rPr lang="en-US" altLang="zh-CN">
                <a:latin typeface="楷体" panose="02010609060101010101" pitchFamily="49" charset="-122"/>
                <a:ea typeface="楷体" panose="02010609060101010101" pitchFamily="49" charset="-122"/>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函数求值</a:t>
            </a:r>
            <a:endParaRPr lang="zh-CN" altLang="en-US">
              <a:latin typeface="Fira Code" panose="020B0809050000020004" pitchFamily="49" charset="0"/>
              <a:cs typeface="Arial" panose="020B0604020202020204" pitchFamily="34" charset="0"/>
            </a:endParaRPr>
          </a:p>
        </p:txBody>
      </p:sp>
      <p:cxnSp>
        <p:nvCxnSpPr>
          <p:cNvPr id="3" name="直接连接符 2">
            <a:extLst>
              <a:ext uri="{FF2B5EF4-FFF2-40B4-BE49-F238E27FC236}">
                <a16:creationId xmlns:a16="http://schemas.microsoft.com/office/drawing/2014/main" id="{8AA5BD19-4F55-0DA9-A834-B31D1037361B}"/>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内容占位符 2">
            <a:extLst>
              <a:ext uri="{FF2B5EF4-FFF2-40B4-BE49-F238E27FC236}">
                <a16:creationId xmlns:a16="http://schemas.microsoft.com/office/drawing/2014/main" id="{98C043BE-917F-8932-9682-A11CBFDA9BCA}"/>
              </a:ext>
            </a:extLst>
          </p:cNvPr>
          <p:cNvSpPr txBox="1">
            <a:spLocks/>
          </p:cNvSpPr>
          <p:nvPr/>
        </p:nvSpPr>
        <p:spPr>
          <a:xfrm>
            <a:off x="84220" y="1130968"/>
            <a:ext cx="12107779" cy="57270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cs typeface="Arial" panose="020B0604020202020204" pitchFamily="34" charset="0"/>
              </a:rPr>
              <a:t>当我们调用一个函数时，确切的执行流有以下几个规则：</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en-US" altLang="zh-CN">
                <a:latin typeface="微软雅黑" panose="020B0503020204020204" pitchFamily="34" charset="-122"/>
                <a:ea typeface="微软雅黑" panose="020B0503020204020204" pitchFamily="34" charset="-122"/>
                <a:cs typeface="Arial" panose="020B0604020202020204" pitchFamily="34" charset="0"/>
              </a:rPr>
              <a:t>1</a:t>
            </a:r>
            <a:r>
              <a:rPr lang="zh-CN" altLang="en-US">
                <a:latin typeface="微软雅黑" panose="020B0503020204020204" pitchFamily="34" charset="-122"/>
                <a:ea typeface="微软雅黑" panose="020B0503020204020204" pitchFamily="34" charset="-122"/>
                <a:cs typeface="Arial" panose="020B0604020202020204" pitchFamily="34" charset="0"/>
              </a:rPr>
              <a:t>、此函数之内每个的求值和此函数之外的每个求值都是不定顺序的。</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en-US" altLang="zh-CN">
                <a:latin typeface="微软雅黑" panose="020B0503020204020204" pitchFamily="34" charset="-122"/>
                <a:ea typeface="微软雅黑" panose="020B0503020204020204" pitchFamily="34" charset="-122"/>
                <a:cs typeface="Arial" panose="020B0604020202020204" pitchFamily="34" charset="0"/>
              </a:rPr>
              <a:t>2</a:t>
            </a:r>
            <a:r>
              <a:rPr lang="zh-CN" altLang="en-US">
                <a:latin typeface="微软雅黑" panose="020B0503020204020204" pitchFamily="34" charset="-122"/>
                <a:ea typeface="微软雅黑" panose="020B0503020204020204" pitchFamily="34" charset="-122"/>
                <a:cs typeface="Arial" panose="020B0604020202020204" pitchFamily="34" charset="0"/>
              </a:rPr>
              <a:t>、指向函数地址本身的求值先于对函数的参数求值。</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en-US" altLang="zh-CN">
                <a:latin typeface="微软雅黑" panose="020B0503020204020204" pitchFamily="34" charset="-122"/>
                <a:ea typeface="微软雅黑" panose="020B0503020204020204" pitchFamily="34" charset="-122"/>
                <a:cs typeface="Arial" panose="020B0604020202020204" pitchFamily="34" charset="0"/>
              </a:rPr>
              <a:t>3</a:t>
            </a:r>
            <a:r>
              <a:rPr lang="zh-CN" altLang="en-US">
                <a:latin typeface="微软雅黑" panose="020B0503020204020204" pitchFamily="34" charset="-122"/>
                <a:ea typeface="微软雅黑" panose="020B0503020204020204" pitchFamily="34" charset="-122"/>
                <a:cs typeface="Arial" panose="020B0604020202020204" pitchFamily="34" charset="0"/>
              </a:rPr>
              <a:t>、函数的每个参数的求值都和其他参数的求值顺序是不定的。</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en-US" altLang="zh-CN">
                <a:latin typeface="微软雅黑" panose="020B0503020204020204" pitchFamily="34" charset="-122"/>
                <a:ea typeface="微软雅黑" panose="020B0503020204020204" pitchFamily="34" charset="-122"/>
                <a:cs typeface="Arial" panose="020B0604020202020204" pitchFamily="34" charset="0"/>
              </a:rPr>
              <a:t>4</a:t>
            </a:r>
            <a:r>
              <a:rPr lang="zh-CN" altLang="en-US">
                <a:latin typeface="微软雅黑" panose="020B0503020204020204" pitchFamily="34" charset="-122"/>
                <a:ea typeface="微软雅黑" panose="020B0503020204020204" pitchFamily="34" charset="-122"/>
                <a:cs typeface="Arial" panose="020B0604020202020204" pitchFamily="34" charset="0"/>
              </a:rPr>
              <a:t>、指向函数地址本身的求值和对函数参数的求值都要先于对函数体的求值。</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a:latin typeface="微软雅黑" panose="020B0503020204020204" pitchFamily="34" charset="-122"/>
                <a:ea typeface="微软雅黑" panose="020B0503020204020204" pitchFamily="34" charset="-122"/>
                <a:cs typeface="Arial" panose="020B0604020202020204" pitchFamily="34" charset="0"/>
              </a:rPr>
              <a:t>例子：</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en-US" altLang="zh-CN">
                <a:latin typeface="微软雅黑" panose="020B0503020204020204" pitchFamily="34" charset="-122"/>
                <a:ea typeface="微软雅黑" panose="020B0503020204020204" pitchFamily="34" charset="-122"/>
                <a:cs typeface="Arial" panose="020B0604020202020204" pitchFamily="34" charset="0"/>
              </a:rPr>
              <a:t>a </a:t>
            </a:r>
            <a:r>
              <a:rPr lang="zh-CN" altLang="en-US">
                <a:latin typeface="微软雅黑" panose="020B0503020204020204" pitchFamily="34" charset="-122"/>
                <a:ea typeface="微软雅黑" panose="020B0503020204020204" pitchFamily="34" charset="-122"/>
                <a:cs typeface="Arial" panose="020B0604020202020204" pitchFamily="34" charset="0"/>
              </a:rPr>
              <a:t>和 </a:t>
            </a:r>
            <a:r>
              <a:rPr lang="en-US" altLang="zh-CN">
                <a:latin typeface="微软雅黑" panose="020B0503020204020204" pitchFamily="34" charset="-122"/>
                <a:ea typeface="微软雅黑" panose="020B0503020204020204" pitchFamily="34" charset="-122"/>
                <a:cs typeface="Arial" panose="020B0604020202020204" pitchFamily="34" charset="0"/>
              </a:rPr>
              <a:t>e</a:t>
            </a:r>
            <a:r>
              <a:rPr lang="zh-CN" altLang="en-US">
                <a:latin typeface="微软雅黑" panose="020B0503020204020204" pitchFamily="34" charset="-122"/>
                <a:ea typeface="微软雅黑" panose="020B0503020204020204" pitchFamily="34" charset="-122"/>
                <a:cs typeface="Arial" panose="020B0604020202020204" pitchFamily="34" charset="0"/>
              </a:rPr>
              <a:t>的执行顺序不定（</a:t>
            </a:r>
            <a:r>
              <a:rPr lang="en-US" altLang="zh-CN">
                <a:latin typeface="微软雅黑" panose="020B0503020204020204" pitchFamily="34" charset="-122"/>
                <a:ea typeface="微软雅黑" panose="020B0503020204020204" pitchFamily="34" charset="-122"/>
                <a:cs typeface="Arial" panose="020B0604020202020204" pitchFamily="34" charset="0"/>
              </a:rPr>
              <a:t>rule1</a:t>
            </a:r>
            <a:r>
              <a:rPr lang="zh-CN" altLang="en-US">
                <a:latin typeface="微软雅黑" panose="020B0503020204020204" pitchFamily="34" charset="-122"/>
                <a:ea typeface="微软雅黑" panose="020B0503020204020204" pitchFamily="34" charset="-122"/>
                <a:cs typeface="Arial" panose="020B0604020202020204" pitchFamily="34" charset="0"/>
              </a:rPr>
              <a:t>）</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en-US" altLang="zh-CN">
                <a:latin typeface="微软雅黑" panose="020B0503020204020204" pitchFamily="34" charset="-122"/>
                <a:ea typeface="微软雅黑" panose="020B0503020204020204" pitchFamily="34" charset="-122"/>
                <a:cs typeface="Arial" panose="020B0604020202020204" pitchFamily="34" charset="0"/>
              </a:rPr>
              <a:t>f </a:t>
            </a:r>
            <a:r>
              <a:rPr lang="zh-CN" altLang="en-US">
                <a:latin typeface="微软雅黑" panose="020B0503020204020204" pitchFamily="34" charset="-122"/>
                <a:ea typeface="微软雅黑" panose="020B0503020204020204" pitchFamily="34" charset="-122"/>
                <a:cs typeface="Arial" panose="020B0604020202020204" pitchFamily="34" charset="0"/>
              </a:rPr>
              <a:t>和 </a:t>
            </a:r>
            <a:r>
              <a:rPr lang="en-US" altLang="zh-CN">
                <a:latin typeface="微软雅黑" panose="020B0503020204020204" pitchFamily="34" charset="-122"/>
                <a:ea typeface="微软雅黑" panose="020B0503020204020204" pitchFamily="34" charset="-122"/>
                <a:cs typeface="Arial" panose="020B0604020202020204" pitchFamily="34" charset="0"/>
              </a:rPr>
              <a:t>e</a:t>
            </a:r>
            <a:r>
              <a:rPr lang="zh-CN" altLang="en-US">
                <a:latin typeface="微软雅黑" panose="020B0503020204020204" pitchFamily="34" charset="-122"/>
                <a:ea typeface="微软雅黑" panose="020B0503020204020204" pitchFamily="34" charset="-122"/>
                <a:cs typeface="Arial" panose="020B0604020202020204" pitchFamily="34" charset="0"/>
              </a:rPr>
              <a:t>的执行顺序不定（</a:t>
            </a:r>
            <a:r>
              <a:rPr lang="en-US" altLang="zh-CN">
                <a:latin typeface="微软雅黑" panose="020B0503020204020204" pitchFamily="34" charset="-122"/>
                <a:ea typeface="微软雅黑" panose="020B0503020204020204" pitchFamily="34" charset="-122"/>
                <a:cs typeface="Arial" panose="020B0604020202020204" pitchFamily="34" charset="0"/>
              </a:rPr>
              <a:t>rule1</a:t>
            </a:r>
            <a:r>
              <a:rPr lang="zh-CN" altLang="en-US">
                <a:latin typeface="微软雅黑" panose="020B0503020204020204" pitchFamily="34" charset="-122"/>
                <a:ea typeface="微软雅黑" panose="020B0503020204020204" pitchFamily="34" charset="-122"/>
                <a:cs typeface="Arial" panose="020B0604020202020204" pitchFamily="34" charset="0"/>
              </a:rPr>
              <a:t>）</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en-US" altLang="zh-CN">
                <a:latin typeface="微软雅黑" panose="020B0503020204020204" pitchFamily="34" charset="-122"/>
                <a:ea typeface="微软雅黑" panose="020B0503020204020204" pitchFamily="34" charset="-122"/>
                <a:cs typeface="Arial" panose="020B0604020202020204" pitchFamily="34" charset="0"/>
              </a:rPr>
              <a:t>(b)</a:t>
            </a:r>
            <a:r>
              <a:rPr lang="zh-CN" altLang="en-US">
                <a:latin typeface="微软雅黑" panose="020B0503020204020204" pitchFamily="34" charset="-122"/>
                <a:ea typeface="微软雅黑" panose="020B0503020204020204" pitchFamily="34" charset="-122"/>
                <a:cs typeface="Arial" panose="020B0604020202020204" pitchFamily="34" charset="0"/>
              </a:rPr>
              <a:t>先于</a:t>
            </a:r>
            <a:r>
              <a:rPr lang="en-US" altLang="zh-CN">
                <a:latin typeface="微软雅黑" panose="020B0503020204020204" pitchFamily="34" charset="-122"/>
                <a:ea typeface="微软雅黑" panose="020B0503020204020204" pitchFamily="34" charset="-122"/>
                <a:cs typeface="Arial" panose="020B0604020202020204" pitchFamily="34" charset="0"/>
              </a:rPr>
              <a:t>c</a:t>
            </a:r>
            <a:r>
              <a:rPr lang="zh-CN" altLang="en-US">
                <a:latin typeface="微软雅黑" panose="020B0503020204020204" pitchFamily="34" charset="-122"/>
                <a:ea typeface="微软雅黑" panose="020B0503020204020204" pitchFamily="34" charset="-122"/>
                <a:cs typeface="Arial" panose="020B0604020202020204" pitchFamily="34" charset="0"/>
              </a:rPr>
              <a:t>、</a:t>
            </a:r>
            <a:r>
              <a:rPr lang="en-US" altLang="zh-CN">
                <a:latin typeface="微软雅黑" panose="020B0503020204020204" pitchFamily="34" charset="-122"/>
                <a:ea typeface="微软雅黑" panose="020B0503020204020204" pitchFamily="34" charset="-122"/>
                <a:cs typeface="Arial" panose="020B0604020202020204" pitchFamily="34" charset="0"/>
              </a:rPr>
              <a:t>d</a:t>
            </a:r>
            <a:r>
              <a:rPr lang="zh-CN" altLang="en-US">
                <a:latin typeface="微软雅黑" panose="020B0503020204020204" pitchFamily="34" charset="-122"/>
                <a:ea typeface="微软雅黑" panose="020B0503020204020204" pitchFamily="34" charset="-122"/>
                <a:cs typeface="Arial" panose="020B0604020202020204" pitchFamily="34" charset="0"/>
              </a:rPr>
              <a:t>执行。</a:t>
            </a:r>
            <a:r>
              <a:rPr lang="en-US" altLang="zh-CN">
                <a:latin typeface="微软雅黑" panose="020B0503020204020204" pitchFamily="34" charset="-122"/>
                <a:ea typeface="微软雅黑" panose="020B0503020204020204" pitchFamily="34" charset="-122"/>
                <a:cs typeface="Arial" panose="020B0604020202020204" pitchFamily="34" charset="0"/>
              </a:rPr>
              <a:t>(rule 2)</a:t>
            </a:r>
          </a:p>
          <a:p>
            <a:pPr lvl="2"/>
            <a:r>
              <a:rPr lang="en-US" altLang="zh-CN">
                <a:latin typeface="微软雅黑" panose="020B0503020204020204" pitchFamily="34" charset="-122"/>
                <a:ea typeface="微软雅黑" panose="020B0503020204020204" pitchFamily="34" charset="-122"/>
                <a:cs typeface="Arial" panose="020B0604020202020204" pitchFamily="34" charset="0"/>
              </a:rPr>
              <a:t>c</a:t>
            </a:r>
            <a:r>
              <a:rPr lang="zh-CN" altLang="en-US">
                <a:latin typeface="微软雅黑" panose="020B0503020204020204" pitchFamily="34" charset="-122"/>
                <a:ea typeface="微软雅黑" panose="020B0503020204020204" pitchFamily="34" charset="-122"/>
                <a:cs typeface="Arial" panose="020B0604020202020204" pitchFamily="34" charset="0"/>
              </a:rPr>
              <a:t>和</a:t>
            </a:r>
            <a:r>
              <a:rPr lang="en-US" altLang="zh-CN">
                <a:latin typeface="微软雅黑" panose="020B0503020204020204" pitchFamily="34" charset="-122"/>
                <a:ea typeface="微软雅黑" panose="020B0503020204020204" pitchFamily="34" charset="-122"/>
                <a:cs typeface="Arial" panose="020B0604020202020204" pitchFamily="34" charset="0"/>
              </a:rPr>
              <a:t>d</a:t>
            </a:r>
            <a:r>
              <a:rPr lang="zh-CN" altLang="en-US">
                <a:latin typeface="微软雅黑" panose="020B0503020204020204" pitchFamily="34" charset="-122"/>
                <a:ea typeface="微软雅黑" panose="020B0503020204020204" pitchFamily="34" charset="-122"/>
                <a:cs typeface="Arial" panose="020B0604020202020204" pitchFamily="34" charset="0"/>
              </a:rPr>
              <a:t>的执行顺序不定。</a:t>
            </a:r>
            <a:r>
              <a:rPr lang="en-US" altLang="zh-CN">
                <a:latin typeface="微软雅黑" panose="020B0503020204020204" pitchFamily="34" charset="-122"/>
                <a:ea typeface="微软雅黑" panose="020B0503020204020204" pitchFamily="34" charset="-122"/>
                <a:cs typeface="Arial" panose="020B0604020202020204" pitchFamily="34" charset="0"/>
              </a:rPr>
              <a:t>(rule 3)</a:t>
            </a:r>
          </a:p>
          <a:p>
            <a:pPr lvl="2"/>
            <a:r>
              <a:rPr lang="en-US" altLang="zh-CN">
                <a:latin typeface="微软雅黑" panose="020B0503020204020204" pitchFamily="34" charset="-122"/>
                <a:ea typeface="微软雅黑" panose="020B0503020204020204" pitchFamily="34" charset="-122"/>
                <a:cs typeface="Arial" panose="020B0604020202020204" pitchFamily="34" charset="0"/>
              </a:rPr>
              <a:t>c</a:t>
            </a:r>
            <a:r>
              <a:rPr lang="zh-CN" altLang="en-US">
                <a:latin typeface="微软雅黑" panose="020B0503020204020204" pitchFamily="34" charset="-122"/>
                <a:ea typeface="微软雅黑" panose="020B0503020204020204" pitchFamily="34" charset="-122"/>
                <a:cs typeface="Arial" panose="020B0604020202020204" pitchFamily="34" charset="0"/>
              </a:rPr>
              <a:t>和</a:t>
            </a:r>
            <a:r>
              <a:rPr lang="en-US" altLang="zh-CN">
                <a:latin typeface="微软雅黑" panose="020B0503020204020204" pitchFamily="34" charset="-122"/>
                <a:ea typeface="微软雅黑" panose="020B0503020204020204" pitchFamily="34" charset="-122"/>
                <a:cs typeface="Arial" panose="020B0604020202020204" pitchFamily="34" charset="0"/>
              </a:rPr>
              <a:t>d</a:t>
            </a:r>
            <a:r>
              <a:rPr lang="zh-CN" altLang="en-US">
                <a:latin typeface="微软雅黑" panose="020B0503020204020204" pitchFamily="34" charset="-122"/>
                <a:ea typeface="微软雅黑" panose="020B0503020204020204" pitchFamily="34" charset="-122"/>
                <a:cs typeface="Arial" panose="020B0604020202020204" pitchFamily="34" charset="0"/>
              </a:rPr>
              <a:t>先于</a:t>
            </a:r>
            <a:r>
              <a:rPr lang="en-US" altLang="zh-CN">
                <a:latin typeface="微软雅黑" panose="020B0503020204020204" pitchFamily="34" charset="-122"/>
                <a:ea typeface="微软雅黑" panose="020B0503020204020204" pitchFamily="34" charset="-122"/>
                <a:cs typeface="Arial" panose="020B0604020202020204" pitchFamily="34" charset="0"/>
              </a:rPr>
              <a:t>e</a:t>
            </a:r>
            <a:r>
              <a:rPr lang="zh-CN" altLang="en-US">
                <a:latin typeface="微软雅黑" panose="020B0503020204020204" pitchFamily="34" charset="-122"/>
                <a:ea typeface="微软雅黑" panose="020B0503020204020204" pitchFamily="34" charset="-122"/>
                <a:cs typeface="Arial" panose="020B0604020202020204" pitchFamily="34" charset="0"/>
              </a:rPr>
              <a:t>执行。</a:t>
            </a:r>
            <a:r>
              <a:rPr lang="en-US" altLang="zh-CN">
                <a:latin typeface="微软雅黑" panose="020B0503020204020204" pitchFamily="34" charset="-122"/>
                <a:ea typeface="微软雅黑" panose="020B0503020204020204" pitchFamily="34" charset="-122"/>
                <a:cs typeface="Arial" panose="020B0604020202020204" pitchFamily="34" charset="0"/>
              </a:rPr>
              <a:t>(rule 4)</a:t>
            </a:r>
          </a:p>
          <a:p>
            <a:pPr lvl="2"/>
            <a:r>
              <a:rPr lang="en-US" altLang="zh-CN">
                <a:latin typeface="微软雅黑" panose="020B0503020204020204" pitchFamily="34" charset="-122"/>
                <a:ea typeface="微软雅黑" panose="020B0503020204020204" pitchFamily="34" charset="-122"/>
                <a:cs typeface="Arial" panose="020B0604020202020204" pitchFamily="34" charset="0"/>
              </a:rPr>
              <a:t>a-f</a:t>
            </a:r>
            <a:r>
              <a:rPr lang="zh-CN" altLang="en-US">
                <a:latin typeface="微软雅黑" panose="020B0503020204020204" pitchFamily="34" charset="-122"/>
                <a:ea typeface="微软雅黑" panose="020B0503020204020204" pitchFamily="34" charset="-122"/>
                <a:cs typeface="Arial" panose="020B0604020202020204" pitchFamily="34" charset="0"/>
              </a:rPr>
              <a:t>先于</a:t>
            </a:r>
            <a:r>
              <a:rPr lang="en-US" altLang="zh-CN">
                <a:latin typeface="微软雅黑" panose="020B0503020204020204" pitchFamily="34" charset="-122"/>
                <a:ea typeface="微软雅黑" panose="020B0503020204020204" pitchFamily="34" charset="-122"/>
                <a:cs typeface="Arial" panose="020B0604020202020204" pitchFamily="34" charset="0"/>
              </a:rPr>
              <a:t>g</a:t>
            </a:r>
            <a:r>
              <a:rPr lang="zh-CN" altLang="en-US">
                <a:latin typeface="微软雅黑" panose="020B0503020204020204" pitchFamily="34" charset="-122"/>
                <a:ea typeface="微软雅黑" panose="020B0503020204020204" pitchFamily="34" charset="-122"/>
                <a:cs typeface="Arial" panose="020B0604020202020204" pitchFamily="34" charset="0"/>
              </a:rPr>
              <a:t>的函数体执行。</a:t>
            </a:r>
            <a:r>
              <a:rPr lang="en-US" altLang="zh-CN">
                <a:latin typeface="微软雅黑" panose="020B0503020204020204" pitchFamily="34" charset="-122"/>
                <a:ea typeface="微软雅黑" panose="020B0503020204020204" pitchFamily="34" charset="-122"/>
                <a:cs typeface="Arial" panose="020B0604020202020204" pitchFamily="34" charset="0"/>
              </a:rPr>
              <a:t>(rule 4)</a:t>
            </a:r>
          </a:p>
          <a:p>
            <a:pPr lvl="2"/>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endParaRPr lang="en-US" altLang="zh-CN">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82F582DE-558B-BD98-C99A-BDFBCD4AFCED}"/>
              </a:ext>
            </a:extLst>
          </p:cNvPr>
          <p:cNvSpPr txBox="1"/>
          <p:nvPr/>
        </p:nvSpPr>
        <p:spPr>
          <a:xfrm>
            <a:off x="7445828" y="3976396"/>
            <a:ext cx="3167825" cy="923330"/>
          </a:xfrm>
          <a:prstGeom prst="rect">
            <a:avLst/>
          </a:prstGeom>
          <a:solidFill>
            <a:schemeClr val="bg2"/>
          </a:solidFill>
        </p:spPr>
        <p:txBody>
          <a:bodyPr wrap="square" rtlCol="0">
            <a:spAutoFit/>
          </a:bodyPr>
          <a:lstStyle/>
          <a:p>
            <a:r>
              <a:rPr lang="en-US" altLang="zh-CN" sz="1400" b="1" i="1">
                <a:solidFill>
                  <a:schemeClr val="accent5">
                    <a:lumMod val="75000"/>
                  </a:schemeClr>
                </a:solidFill>
              </a:rPr>
              <a:t>Statements:</a:t>
            </a:r>
          </a:p>
          <a:p>
            <a:pPr marL="742950" lvl="1" indent="-285750">
              <a:buFont typeface="Arial" panose="020B0604020202020204" pitchFamily="34" charset="0"/>
              <a:buChar char="•"/>
            </a:pPr>
            <a:r>
              <a:rPr lang="en-US" altLang="zh-CN" sz="2000"/>
              <a:t>void b(…){ e; }</a:t>
            </a:r>
          </a:p>
          <a:p>
            <a:pPr marL="742950" lvl="1" indent="-285750">
              <a:buFont typeface="Arial" panose="020B0604020202020204" pitchFamily="34" charset="0"/>
              <a:buChar char="•"/>
            </a:pPr>
            <a:r>
              <a:rPr lang="en-US" altLang="zh-CN" sz="2000"/>
              <a:t>g(a, (b)(c, d), f);</a:t>
            </a:r>
          </a:p>
        </p:txBody>
      </p:sp>
    </p:spTree>
    <p:extLst>
      <p:ext uri="{BB962C8B-B14F-4D97-AF65-F5344CB8AC3E}">
        <p14:creationId xmlns:p14="http://schemas.microsoft.com/office/powerpoint/2010/main" val="714740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97870E-0E20-3382-C1E2-F82412BFA650}"/>
              </a:ext>
            </a:extLst>
          </p:cNvPr>
          <p:cNvSpPr txBox="1">
            <a:spLocks/>
          </p:cNvSpPr>
          <p:nvPr/>
        </p:nvSpPr>
        <p:spPr>
          <a:xfrm>
            <a:off x="0" y="139700"/>
            <a:ext cx="10515600" cy="72341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2-C++</a:t>
            </a:r>
            <a:r>
              <a:rPr lang="zh-CN" altLang="en-US">
                <a:latin typeface="Fira Code" panose="020B0809050000020004" pitchFamily="49" charset="0"/>
                <a:ea typeface="Fira Code" panose="020B0809050000020004" pitchFamily="49" charset="0"/>
                <a:cs typeface="Arial" panose="020B0604020202020204" pitchFamily="34" charset="0"/>
              </a:rPr>
              <a:t>执行模型</a:t>
            </a:r>
            <a:r>
              <a:rPr lang="en-US" altLang="zh-CN">
                <a:latin typeface="Fira Code" panose="020B0809050000020004" pitchFamily="49" charset="0"/>
                <a:ea typeface="Fira Code" panose="020B0809050000020004" pitchFamily="49" charset="0"/>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线程内执行模型</a:t>
            </a:r>
            <a:r>
              <a:rPr lang="en-US" altLang="zh-CN">
                <a:latin typeface="楷体" panose="02010609060101010101" pitchFamily="49" charset="-122"/>
                <a:ea typeface="楷体" panose="02010609060101010101" pitchFamily="49" charset="-122"/>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函数求值</a:t>
            </a:r>
            <a:endParaRPr lang="zh-CN" altLang="en-US">
              <a:latin typeface="Fira Code" panose="020B0809050000020004" pitchFamily="49" charset="0"/>
              <a:cs typeface="Arial" panose="020B0604020202020204" pitchFamily="34" charset="0"/>
            </a:endParaRPr>
          </a:p>
        </p:txBody>
      </p:sp>
      <p:cxnSp>
        <p:nvCxnSpPr>
          <p:cNvPr id="3" name="直接连接符 2">
            <a:extLst>
              <a:ext uri="{FF2B5EF4-FFF2-40B4-BE49-F238E27FC236}">
                <a16:creationId xmlns:a16="http://schemas.microsoft.com/office/drawing/2014/main" id="{8AA5BD19-4F55-0DA9-A834-B31D1037361B}"/>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内容占位符 2">
            <a:extLst>
              <a:ext uri="{FF2B5EF4-FFF2-40B4-BE49-F238E27FC236}">
                <a16:creationId xmlns:a16="http://schemas.microsoft.com/office/drawing/2014/main" id="{98C043BE-917F-8932-9682-A11CBFDA9BCA}"/>
              </a:ext>
            </a:extLst>
          </p:cNvPr>
          <p:cNvSpPr txBox="1">
            <a:spLocks/>
          </p:cNvSpPr>
          <p:nvPr/>
        </p:nvSpPr>
        <p:spPr>
          <a:xfrm>
            <a:off x="84220" y="1130968"/>
            <a:ext cx="12107779" cy="57270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微软雅黑" panose="020B0503020204020204" pitchFamily="34" charset="-122"/>
                <a:ea typeface="微软雅黑" panose="020B0503020204020204" pitchFamily="34" charset="-122"/>
                <a:cs typeface="Arial" panose="020B0604020202020204" pitchFamily="34" charset="0"/>
              </a:rPr>
              <a:t>Initializer</a:t>
            </a:r>
            <a:r>
              <a:rPr lang="zh-CN" altLang="en-US">
                <a:latin typeface="微软雅黑" panose="020B0503020204020204" pitchFamily="34" charset="-122"/>
                <a:ea typeface="微软雅黑" panose="020B0503020204020204" pitchFamily="34" charset="-122"/>
                <a:cs typeface="Arial" panose="020B0604020202020204" pitchFamily="34" charset="0"/>
              </a:rPr>
              <a:t> </a:t>
            </a:r>
            <a:r>
              <a:rPr lang="en-US" altLang="zh-CN">
                <a:latin typeface="微软雅黑" panose="020B0503020204020204" pitchFamily="34" charset="-122"/>
                <a:ea typeface="微软雅黑" panose="020B0503020204020204" pitchFamily="34" charset="-122"/>
                <a:cs typeface="Arial" panose="020B0604020202020204" pitchFamily="34" charset="0"/>
              </a:rPr>
              <a:t>list (C++ 11)</a:t>
            </a:r>
          </a:p>
          <a:p>
            <a:pPr marL="457200" lvl="1" indent="0">
              <a:buNone/>
            </a:pPr>
            <a:endParaRPr lang="en-US" altLang="zh-CN">
              <a:latin typeface="微软雅黑" panose="020B0503020204020204" pitchFamily="34" charset="-122"/>
              <a:ea typeface="微软雅黑" panose="020B0503020204020204" pitchFamily="34" charset="-122"/>
              <a:cs typeface="Arial" panose="020B0604020202020204" pitchFamily="34" charset="0"/>
            </a:endParaRPr>
          </a:p>
        </p:txBody>
      </p:sp>
      <p:pic>
        <p:nvPicPr>
          <p:cNvPr id="7" name="图片 6">
            <a:extLst>
              <a:ext uri="{FF2B5EF4-FFF2-40B4-BE49-F238E27FC236}">
                <a16:creationId xmlns:a16="http://schemas.microsoft.com/office/drawing/2014/main" id="{B74A199C-FEF3-782E-0C14-426C772645D6}"/>
              </a:ext>
            </a:extLst>
          </p:cNvPr>
          <p:cNvPicPr>
            <a:picLocks noChangeAspect="1"/>
          </p:cNvPicPr>
          <p:nvPr/>
        </p:nvPicPr>
        <p:blipFill>
          <a:blip r:embed="rId2"/>
          <a:stretch>
            <a:fillRect/>
          </a:stretch>
        </p:blipFill>
        <p:spPr>
          <a:xfrm>
            <a:off x="7284406" y="1203269"/>
            <a:ext cx="4496427" cy="5582429"/>
          </a:xfrm>
          <a:prstGeom prst="rect">
            <a:avLst/>
          </a:prstGeom>
        </p:spPr>
      </p:pic>
      <p:sp>
        <p:nvSpPr>
          <p:cNvPr id="8" name="文本框 7">
            <a:extLst>
              <a:ext uri="{FF2B5EF4-FFF2-40B4-BE49-F238E27FC236}">
                <a16:creationId xmlns:a16="http://schemas.microsoft.com/office/drawing/2014/main" id="{7FA90141-85BB-94D1-ACC5-539F720DB941}"/>
              </a:ext>
            </a:extLst>
          </p:cNvPr>
          <p:cNvSpPr txBox="1"/>
          <p:nvPr/>
        </p:nvSpPr>
        <p:spPr>
          <a:xfrm>
            <a:off x="403860" y="1958340"/>
            <a:ext cx="5631180"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a:t>使用初始化列表，解决了构造函数参数间求值顺序不定的问题。</a:t>
            </a:r>
          </a:p>
        </p:txBody>
      </p:sp>
    </p:spTree>
    <p:extLst>
      <p:ext uri="{BB962C8B-B14F-4D97-AF65-F5344CB8AC3E}">
        <p14:creationId xmlns:p14="http://schemas.microsoft.com/office/powerpoint/2010/main" val="79121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C1FE9-5771-1F74-60D9-9E7F15EA1C6F}"/>
              </a:ext>
            </a:extLst>
          </p:cNvPr>
          <p:cNvSpPr txBox="1">
            <a:spLocks/>
          </p:cNvSpPr>
          <p:nvPr/>
        </p:nvSpPr>
        <p:spPr>
          <a:xfrm>
            <a:off x="0" y="139700"/>
            <a:ext cx="10515600" cy="72341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2-C++</a:t>
            </a:r>
            <a:r>
              <a:rPr lang="zh-CN" altLang="en-US">
                <a:latin typeface="Fira Code" panose="020B0809050000020004" pitchFamily="49" charset="0"/>
                <a:ea typeface="Fira Code" panose="020B0809050000020004" pitchFamily="49" charset="0"/>
                <a:cs typeface="Arial" panose="020B0604020202020204" pitchFamily="34" charset="0"/>
              </a:rPr>
              <a:t>执行模型</a:t>
            </a:r>
            <a:r>
              <a:rPr lang="en-US" altLang="zh-CN">
                <a:latin typeface="Fira Code" panose="020B0809050000020004" pitchFamily="49" charset="0"/>
                <a:ea typeface="Fira Code" panose="020B0809050000020004" pitchFamily="49" charset="0"/>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线程内执行模型</a:t>
            </a:r>
            <a:r>
              <a:rPr lang="en-US" altLang="zh-CN">
                <a:latin typeface="楷体" panose="02010609060101010101" pitchFamily="49" charset="-122"/>
                <a:ea typeface="楷体" panose="02010609060101010101" pitchFamily="49" charset="-122"/>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运算符求值</a:t>
            </a:r>
            <a:endParaRPr lang="zh-CN" altLang="en-US">
              <a:latin typeface="Fira Code" panose="020B0809050000020004" pitchFamily="49" charset="0"/>
              <a:cs typeface="Arial" panose="020B0604020202020204" pitchFamily="34" charset="0"/>
            </a:endParaRPr>
          </a:p>
        </p:txBody>
      </p:sp>
      <p:cxnSp>
        <p:nvCxnSpPr>
          <p:cNvPr id="3" name="直接连接符 2">
            <a:extLst>
              <a:ext uri="{FF2B5EF4-FFF2-40B4-BE49-F238E27FC236}">
                <a16:creationId xmlns:a16="http://schemas.microsoft.com/office/drawing/2014/main" id="{5AB386E3-BDE6-A365-AC84-8314EC2E7840}"/>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内容占位符 2">
            <a:extLst>
              <a:ext uri="{FF2B5EF4-FFF2-40B4-BE49-F238E27FC236}">
                <a16:creationId xmlns:a16="http://schemas.microsoft.com/office/drawing/2014/main" id="{2403C1C1-5CAE-18B0-AE9D-094FF5542BE8}"/>
              </a:ext>
            </a:extLst>
          </p:cNvPr>
          <p:cNvSpPr txBox="1">
            <a:spLocks/>
          </p:cNvSpPr>
          <p:nvPr/>
        </p:nvSpPr>
        <p:spPr>
          <a:xfrm>
            <a:off x="84220" y="1130968"/>
            <a:ext cx="12107779" cy="57270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cs typeface="Arial" panose="020B0604020202020204" pitchFamily="34" charset="0"/>
              </a:rPr>
              <a:t>在执行包含运算符的求值时：</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a:latin typeface="微软雅黑" panose="020B0503020204020204" pitchFamily="34" charset="-122"/>
                <a:ea typeface="微软雅黑" panose="020B0503020204020204" pitchFamily="34" charset="-122"/>
                <a:cs typeface="Arial" panose="020B0604020202020204" pitchFamily="34" charset="0"/>
              </a:rPr>
              <a:t>运算符的求值在操作数的求值之前。</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a:latin typeface="微软雅黑" panose="020B0503020204020204" pitchFamily="34" charset="-122"/>
                <a:ea typeface="微软雅黑" panose="020B0503020204020204" pitchFamily="34" charset="-122"/>
                <a:cs typeface="Arial" panose="020B0604020202020204" pitchFamily="34" charset="0"/>
              </a:rPr>
              <a:t>以下运算符和操作数的结合顺序是从左到右的：</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en-US" altLang="zh-CN">
                <a:latin typeface="微软雅黑" panose="020B0503020204020204" pitchFamily="34" charset="-122"/>
                <a:ea typeface="微软雅黑" panose="020B0503020204020204" pitchFamily="34" charset="-122"/>
                <a:cs typeface="Arial" panose="020B0604020202020204" pitchFamily="34" charset="0"/>
              </a:rPr>
              <a:t>E1 &amp;&amp; E2</a:t>
            </a:r>
          </a:p>
          <a:p>
            <a:pPr lvl="2"/>
            <a:r>
              <a:rPr lang="en-US" altLang="zh-CN">
                <a:latin typeface="微软雅黑" panose="020B0503020204020204" pitchFamily="34" charset="-122"/>
                <a:ea typeface="微软雅黑" panose="020B0503020204020204" pitchFamily="34" charset="-122"/>
                <a:cs typeface="Arial" panose="020B0604020202020204" pitchFamily="34" charset="0"/>
              </a:rPr>
              <a:t>E1 || E2</a:t>
            </a:r>
          </a:p>
          <a:p>
            <a:pPr lvl="2"/>
            <a:r>
              <a:rPr lang="en-US" altLang="zh-CN">
                <a:latin typeface="微软雅黑" panose="020B0503020204020204" pitchFamily="34" charset="-122"/>
                <a:ea typeface="微软雅黑" panose="020B0503020204020204" pitchFamily="34" charset="-122"/>
                <a:cs typeface="Arial" panose="020B0604020202020204" pitchFamily="34" charset="0"/>
              </a:rPr>
              <a:t>E1 &lt;&lt; E2 and E1 &gt;&gt; E2</a:t>
            </a:r>
          </a:p>
          <a:p>
            <a:pPr lvl="2"/>
            <a:r>
              <a:rPr lang="en-US" altLang="zh-CN">
                <a:latin typeface="微软雅黑" panose="020B0503020204020204" pitchFamily="34" charset="-122"/>
                <a:ea typeface="微软雅黑" panose="020B0503020204020204" pitchFamily="34" charset="-122"/>
                <a:cs typeface="Arial" panose="020B0604020202020204" pitchFamily="34" charset="0"/>
              </a:rPr>
              <a:t>E1, E2</a:t>
            </a:r>
          </a:p>
          <a:p>
            <a:pPr lvl="2"/>
            <a:r>
              <a:rPr lang="en-US" altLang="zh-CN">
                <a:latin typeface="微软雅黑" panose="020B0503020204020204" pitchFamily="34" charset="-122"/>
                <a:ea typeface="微软雅黑" panose="020B0503020204020204" pitchFamily="34" charset="-122"/>
                <a:cs typeface="Arial" panose="020B0604020202020204" pitchFamily="34" charset="0"/>
              </a:rPr>
              <a:t>E1[E2]</a:t>
            </a:r>
          </a:p>
          <a:p>
            <a:pPr lvl="2"/>
            <a:r>
              <a:rPr lang="en-US" altLang="zh-CN">
                <a:latin typeface="微软雅黑" panose="020B0503020204020204" pitchFamily="34" charset="-122"/>
                <a:ea typeface="微软雅黑" panose="020B0503020204020204" pitchFamily="34" charset="-122"/>
                <a:cs typeface="Arial" panose="020B0604020202020204" pitchFamily="34" charset="0"/>
              </a:rPr>
              <a:t>E1.*E2 and E1-&gt;*E2</a:t>
            </a:r>
          </a:p>
          <a:p>
            <a:pPr lvl="1"/>
            <a:r>
              <a:rPr lang="zh-CN" altLang="en-US">
                <a:latin typeface="微软雅黑" panose="020B0503020204020204" pitchFamily="34" charset="-122"/>
                <a:ea typeface="微软雅黑" panose="020B0503020204020204" pitchFamily="34" charset="-122"/>
                <a:cs typeface="Arial" panose="020B0604020202020204" pitchFamily="34" charset="0"/>
              </a:rPr>
              <a:t>以下运算符和操作数的结合顺序是从右到左的：</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en-US" altLang="zh-CN">
                <a:latin typeface="微软雅黑" panose="020B0503020204020204" pitchFamily="34" charset="-122"/>
                <a:ea typeface="微软雅黑" panose="020B0503020204020204" pitchFamily="34" charset="-122"/>
                <a:cs typeface="Arial" panose="020B0604020202020204" pitchFamily="34" charset="0"/>
              </a:rPr>
              <a:t>E2 = E1 and E2 @= E1(@ means + - * /)</a:t>
            </a:r>
          </a:p>
          <a:p>
            <a:pPr lvl="1"/>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endParaRPr lang="en-US" altLang="zh-CN">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341235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C1FE9-5771-1F74-60D9-9E7F15EA1C6F}"/>
              </a:ext>
            </a:extLst>
          </p:cNvPr>
          <p:cNvSpPr txBox="1">
            <a:spLocks/>
          </p:cNvSpPr>
          <p:nvPr/>
        </p:nvSpPr>
        <p:spPr>
          <a:xfrm>
            <a:off x="0" y="139700"/>
            <a:ext cx="10515600" cy="72341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2-C++</a:t>
            </a:r>
            <a:r>
              <a:rPr lang="zh-CN" altLang="en-US">
                <a:latin typeface="Fira Code" panose="020B0809050000020004" pitchFamily="49" charset="0"/>
                <a:ea typeface="Fira Code" panose="020B0809050000020004" pitchFamily="49" charset="0"/>
                <a:cs typeface="Arial" panose="020B0604020202020204" pitchFamily="34" charset="0"/>
              </a:rPr>
              <a:t>执行模型</a:t>
            </a:r>
            <a:r>
              <a:rPr lang="en-US" altLang="zh-CN">
                <a:latin typeface="Fira Code" panose="020B0809050000020004" pitchFamily="49" charset="0"/>
                <a:ea typeface="Fira Code" panose="020B0809050000020004" pitchFamily="49" charset="0"/>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线程间执行模型</a:t>
            </a:r>
            <a:r>
              <a:rPr lang="en-US" altLang="zh-CN">
                <a:latin typeface="楷体" panose="02010609060101010101" pitchFamily="49" charset="-122"/>
                <a:ea typeface="楷体" panose="02010609060101010101" pitchFamily="49" charset="-122"/>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同步关系</a:t>
            </a:r>
            <a:endParaRPr lang="zh-CN" altLang="en-US">
              <a:latin typeface="Fira Code" panose="020B0809050000020004" pitchFamily="49" charset="0"/>
              <a:cs typeface="Arial" panose="020B0604020202020204" pitchFamily="34" charset="0"/>
            </a:endParaRPr>
          </a:p>
        </p:txBody>
      </p:sp>
      <p:cxnSp>
        <p:nvCxnSpPr>
          <p:cNvPr id="3" name="直接连接符 2">
            <a:extLst>
              <a:ext uri="{FF2B5EF4-FFF2-40B4-BE49-F238E27FC236}">
                <a16:creationId xmlns:a16="http://schemas.microsoft.com/office/drawing/2014/main" id="{5AB386E3-BDE6-A365-AC84-8314EC2E7840}"/>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内容占位符 2">
            <a:extLst>
              <a:ext uri="{FF2B5EF4-FFF2-40B4-BE49-F238E27FC236}">
                <a16:creationId xmlns:a16="http://schemas.microsoft.com/office/drawing/2014/main" id="{2403C1C1-5CAE-18B0-AE9D-094FF5542BE8}"/>
              </a:ext>
            </a:extLst>
          </p:cNvPr>
          <p:cNvSpPr txBox="1">
            <a:spLocks/>
          </p:cNvSpPr>
          <p:nvPr/>
        </p:nvSpPr>
        <p:spPr>
          <a:xfrm>
            <a:off x="84220" y="1130968"/>
            <a:ext cx="12107779" cy="57270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cs typeface="Arial" panose="020B0604020202020204" pitchFamily="34" charset="0"/>
              </a:rPr>
              <a:t>同步关系 </a:t>
            </a:r>
            <a:r>
              <a:rPr lang="en-US" altLang="zh-CN">
                <a:latin typeface="微软雅黑" panose="020B0503020204020204" pitchFamily="34" charset="-122"/>
                <a:ea typeface="微软雅黑" panose="020B0503020204020204" pitchFamily="34" charset="-122"/>
                <a:cs typeface="Arial" panose="020B0604020202020204" pitchFamily="34" charset="0"/>
              </a:rPr>
              <a:t>Synchronizes With</a:t>
            </a:r>
          </a:p>
          <a:p>
            <a:pPr lvl="1"/>
            <a:r>
              <a:rPr lang="zh-CN" altLang="en-US">
                <a:latin typeface="微软雅黑" panose="020B0503020204020204" pitchFamily="34" charset="-122"/>
                <a:ea typeface="微软雅黑" panose="020B0503020204020204" pitchFamily="34" charset="-122"/>
                <a:cs typeface="Arial" panose="020B0604020202020204" pitchFamily="34" charset="0"/>
              </a:rPr>
              <a:t>同步关系从根本上来说来自于原子类型的操作。例如：</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zh-CN" altLang="en-US">
                <a:latin typeface="微软雅黑" panose="020B0503020204020204" pitchFamily="34" charset="-122"/>
                <a:ea typeface="微软雅黑" panose="020B0503020204020204" pitchFamily="34" charset="-122"/>
                <a:cs typeface="Arial" panose="020B0604020202020204" pitchFamily="34" charset="0"/>
              </a:rPr>
              <a:t>原子类型的</a:t>
            </a:r>
            <a:r>
              <a:rPr lang="en-US" altLang="zh-CN">
                <a:latin typeface="微软雅黑" panose="020B0503020204020204" pitchFamily="34" charset="-122"/>
                <a:ea typeface="微软雅黑" panose="020B0503020204020204" pitchFamily="34" charset="-122"/>
                <a:cs typeface="Arial" panose="020B0604020202020204" pitchFamily="34" charset="0"/>
              </a:rPr>
              <a:t>acquire/release</a:t>
            </a:r>
          </a:p>
          <a:p>
            <a:pPr lvl="2"/>
            <a:r>
              <a:rPr lang="en-US" altLang="zh-CN">
                <a:latin typeface="微软雅黑" panose="020B0503020204020204" pitchFamily="34" charset="-122"/>
                <a:ea typeface="微软雅黑" panose="020B0503020204020204" pitchFamily="34" charset="-122"/>
                <a:cs typeface="Arial" panose="020B0604020202020204" pitchFamily="34" charset="0"/>
              </a:rPr>
              <a:t>mutex</a:t>
            </a:r>
            <a:r>
              <a:rPr lang="zh-CN" altLang="en-US">
                <a:latin typeface="微软雅黑" panose="020B0503020204020204" pitchFamily="34" charset="-122"/>
                <a:ea typeface="微软雅黑" panose="020B0503020204020204" pitchFamily="34" charset="-122"/>
                <a:cs typeface="Arial" panose="020B0604020202020204" pitchFamily="34" charset="0"/>
              </a:rPr>
              <a:t>的</a:t>
            </a:r>
            <a:r>
              <a:rPr lang="en-US" altLang="zh-CN">
                <a:latin typeface="微软雅黑" panose="020B0503020204020204" pitchFamily="34" charset="-122"/>
                <a:ea typeface="微软雅黑" panose="020B0503020204020204" pitchFamily="34" charset="-122"/>
                <a:cs typeface="Arial" panose="020B0604020202020204" pitchFamily="34" charset="0"/>
              </a:rPr>
              <a:t>lock/unlock</a:t>
            </a:r>
          </a:p>
          <a:p>
            <a:pPr lvl="2"/>
            <a:r>
              <a:rPr lang="zh-CN" altLang="en-US">
                <a:latin typeface="微软雅黑" panose="020B0503020204020204" pitchFamily="34" charset="-122"/>
                <a:ea typeface="微软雅黑" panose="020B0503020204020204" pitchFamily="34" charset="-122"/>
                <a:cs typeface="Arial" panose="020B0604020202020204" pitchFamily="34" charset="0"/>
              </a:rPr>
              <a:t>其他</a:t>
            </a:r>
            <a:r>
              <a:rPr lang="en-US" altLang="zh-CN">
                <a:latin typeface="微软雅黑" panose="020B0503020204020204" pitchFamily="34" charset="-122"/>
                <a:ea typeface="微软雅黑" panose="020B0503020204020204" pitchFamily="34" charset="-122"/>
                <a:cs typeface="Arial" panose="020B0604020202020204" pitchFamily="34" charset="0"/>
              </a:rPr>
              <a:t>…</a:t>
            </a:r>
          </a:p>
          <a:p>
            <a:pPr lvl="2"/>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endParaRPr lang="en-US" altLang="zh-CN">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69ADE7DE-3971-4350-00AD-5233284BDA13}"/>
              </a:ext>
            </a:extLst>
          </p:cNvPr>
          <p:cNvSpPr txBox="1"/>
          <p:nvPr/>
        </p:nvSpPr>
        <p:spPr>
          <a:xfrm>
            <a:off x="4699000" y="3017103"/>
            <a:ext cx="2679700" cy="646331"/>
          </a:xfrm>
          <a:prstGeom prst="rect">
            <a:avLst/>
          </a:prstGeom>
          <a:solidFill>
            <a:schemeClr val="accent4"/>
          </a:solidFill>
        </p:spPr>
        <p:txBody>
          <a:bodyPr wrap="square" rtlCol="0">
            <a:spAutoFit/>
          </a:bodyPr>
          <a:lstStyle/>
          <a:p>
            <a:r>
              <a:rPr lang="en-US" altLang="zh-CN"/>
              <a:t>T data = //……</a:t>
            </a:r>
          </a:p>
          <a:p>
            <a:r>
              <a:rPr lang="en-US" altLang="zh-CN"/>
              <a:t>atomic&lt;bool&gt; r(false)</a:t>
            </a:r>
            <a:endParaRPr lang="zh-CN" altLang="en-US"/>
          </a:p>
        </p:txBody>
      </p:sp>
      <p:sp>
        <p:nvSpPr>
          <p:cNvPr id="6" name="文本框 5">
            <a:extLst>
              <a:ext uri="{FF2B5EF4-FFF2-40B4-BE49-F238E27FC236}">
                <a16:creationId xmlns:a16="http://schemas.microsoft.com/office/drawing/2014/main" id="{FBE1E1DE-2AA7-7F63-CF65-FEAB8C489641}"/>
              </a:ext>
            </a:extLst>
          </p:cNvPr>
          <p:cNvSpPr txBox="1"/>
          <p:nvPr/>
        </p:nvSpPr>
        <p:spPr>
          <a:xfrm>
            <a:off x="1143000" y="4497169"/>
            <a:ext cx="3556000" cy="923330"/>
          </a:xfrm>
          <a:prstGeom prst="rect">
            <a:avLst/>
          </a:prstGeom>
          <a:solidFill>
            <a:schemeClr val="accent2">
              <a:lumMod val="20000"/>
              <a:lumOff val="80000"/>
            </a:schemeClr>
          </a:solidFill>
        </p:spPr>
        <p:txBody>
          <a:bodyPr wrap="square" rtlCol="0">
            <a:spAutoFit/>
          </a:bodyPr>
          <a:lstStyle/>
          <a:p>
            <a:r>
              <a:rPr lang="en-US" altLang="zh-CN"/>
              <a:t>Thread A:</a:t>
            </a:r>
          </a:p>
          <a:p>
            <a:r>
              <a:rPr lang="en-US" altLang="zh-CN"/>
              <a:t>data = ……</a:t>
            </a:r>
          </a:p>
          <a:p>
            <a:r>
              <a:rPr lang="en-US" altLang="zh-CN"/>
              <a:t>r.store(1, memory_order_release)</a:t>
            </a:r>
            <a:endParaRPr lang="zh-CN" altLang="en-US"/>
          </a:p>
        </p:txBody>
      </p:sp>
      <p:sp>
        <p:nvSpPr>
          <p:cNvPr id="7" name="文本框 6">
            <a:extLst>
              <a:ext uri="{FF2B5EF4-FFF2-40B4-BE49-F238E27FC236}">
                <a16:creationId xmlns:a16="http://schemas.microsoft.com/office/drawing/2014/main" id="{2D4C4308-03AC-7FEA-DD81-A3006CD457D2}"/>
              </a:ext>
            </a:extLst>
          </p:cNvPr>
          <p:cNvSpPr txBox="1"/>
          <p:nvPr/>
        </p:nvSpPr>
        <p:spPr>
          <a:xfrm>
            <a:off x="7493002" y="4958834"/>
            <a:ext cx="3556000" cy="1477328"/>
          </a:xfrm>
          <a:prstGeom prst="rect">
            <a:avLst/>
          </a:prstGeom>
          <a:solidFill>
            <a:schemeClr val="accent1">
              <a:lumMod val="40000"/>
              <a:lumOff val="60000"/>
            </a:schemeClr>
          </a:solidFill>
        </p:spPr>
        <p:txBody>
          <a:bodyPr wrap="square" rtlCol="0">
            <a:spAutoFit/>
          </a:bodyPr>
          <a:lstStyle/>
          <a:p>
            <a:r>
              <a:rPr lang="en-US" altLang="zh-CN"/>
              <a:t>Thread B:</a:t>
            </a:r>
          </a:p>
          <a:p>
            <a:r>
              <a:rPr lang="en-US" altLang="zh-CN"/>
              <a:t>if (r.load(memory_order_acquire)){</a:t>
            </a:r>
          </a:p>
          <a:p>
            <a:r>
              <a:rPr lang="en-US" altLang="zh-CN"/>
              <a:t>	T tmp = data;</a:t>
            </a:r>
          </a:p>
          <a:p>
            <a:r>
              <a:rPr lang="en-US" altLang="zh-CN"/>
              <a:t>	// ...</a:t>
            </a:r>
          </a:p>
          <a:p>
            <a:r>
              <a:rPr lang="en-US" altLang="zh-CN"/>
              <a:t>}</a:t>
            </a:r>
            <a:endParaRPr lang="zh-CN" altLang="en-US"/>
          </a:p>
        </p:txBody>
      </p:sp>
      <p:cxnSp>
        <p:nvCxnSpPr>
          <p:cNvPr id="10" name="直接箭头连接符 9">
            <a:extLst>
              <a:ext uri="{FF2B5EF4-FFF2-40B4-BE49-F238E27FC236}">
                <a16:creationId xmlns:a16="http://schemas.microsoft.com/office/drawing/2014/main" id="{21123967-B076-AD5A-1B1C-5B98BDEE12B9}"/>
              </a:ext>
            </a:extLst>
          </p:cNvPr>
          <p:cNvCxnSpPr>
            <a:stCxn id="6" idx="3"/>
            <a:endCxn id="7" idx="1"/>
          </p:cNvCxnSpPr>
          <p:nvPr/>
        </p:nvCxnSpPr>
        <p:spPr>
          <a:xfrm>
            <a:off x="4699000" y="4958834"/>
            <a:ext cx="2794002" cy="73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40F12EF-07BE-CF30-5E00-3EAA51ED48A4}"/>
              </a:ext>
            </a:extLst>
          </p:cNvPr>
          <p:cNvSpPr txBox="1"/>
          <p:nvPr/>
        </p:nvSpPr>
        <p:spPr>
          <a:xfrm>
            <a:off x="5245100" y="4798536"/>
            <a:ext cx="2070100" cy="369332"/>
          </a:xfrm>
          <a:prstGeom prst="rect">
            <a:avLst/>
          </a:prstGeom>
          <a:noFill/>
        </p:spPr>
        <p:txBody>
          <a:bodyPr wrap="square" rtlCol="0">
            <a:spAutoFit/>
          </a:bodyPr>
          <a:lstStyle/>
          <a:p>
            <a:r>
              <a:rPr lang="en-US" altLang="zh-CN"/>
              <a:t>Synchronizes With</a:t>
            </a:r>
            <a:endParaRPr lang="zh-CN" altLang="en-US"/>
          </a:p>
        </p:txBody>
      </p:sp>
    </p:spTree>
    <p:extLst>
      <p:ext uri="{BB962C8B-B14F-4D97-AF65-F5344CB8AC3E}">
        <p14:creationId xmlns:p14="http://schemas.microsoft.com/office/powerpoint/2010/main" val="296196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C1FE9-5771-1F74-60D9-9E7F15EA1C6F}"/>
              </a:ext>
            </a:extLst>
          </p:cNvPr>
          <p:cNvSpPr txBox="1">
            <a:spLocks/>
          </p:cNvSpPr>
          <p:nvPr/>
        </p:nvSpPr>
        <p:spPr>
          <a:xfrm>
            <a:off x="0" y="139700"/>
            <a:ext cx="10515600" cy="723414"/>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2-C++</a:t>
            </a:r>
            <a:r>
              <a:rPr lang="zh-CN" altLang="en-US">
                <a:latin typeface="Fira Code" panose="020B0809050000020004" pitchFamily="49" charset="0"/>
                <a:ea typeface="Fira Code" panose="020B0809050000020004" pitchFamily="49" charset="0"/>
                <a:cs typeface="Arial" panose="020B0604020202020204" pitchFamily="34" charset="0"/>
              </a:rPr>
              <a:t>执行模型</a:t>
            </a:r>
            <a:r>
              <a:rPr lang="en-US" altLang="zh-CN">
                <a:latin typeface="Fira Code" panose="020B0809050000020004" pitchFamily="49" charset="0"/>
                <a:ea typeface="Fira Code" panose="020B0809050000020004" pitchFamily="49" charset="0"/>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线程间执行模型</a:t>
            </a:r>
            <a:r>
              <a:rPr lang="en-US" altLang="zh-CN">
                <a:latin typeface="楷体" panose="02010609060101010101" pitchFamily="49" charset="-122"/>
                <a:ea typeface="楷体" panose="02010609060101010101" pitchFamily="49" charset="-122"/>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同步关系</a:t>
            </a:r>
            <a:endParaRPr lang="zh-CN" altLang="en-US">
              <a:latin typeface="Fira Code" panose="020B0809050000020004" pitchFamily="49" charset="0"/>
              <a:cs typeface="Arial" panose="020B0604020202020204" pitchFamily="34" charset="0"/>
            </a:endParaRPr>
          </a:p>
        </p:txBody>
      </p:sp>
      <p:cxnSp>
        <p:nvCxnSpPr>
          <p:cNvPr id="3" name="直接连接符 2">
            <a:extLst>
              <a:ext uri="{FF2B5EF4-FFF2-40B4-BE49-F238E27FC236}">
                <a16:creationId xmlns:a16="http://schemas.microsoft.com/office/drawing/2014/main" id="{5AB386E3-BDE6-A365-AC84-8314EC2E7840}"/>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内容占位符 2">
            <a:extLst>
              <a:ext uri="{FF2B5EF4-FFF2-40B4-BE49-F238E27FC236}">
                <a16:creationId xmlns:a16="http://schemas.microsoft.com/office/drawing/2014/main" id="{2403C1C1-5CAE-18B0-AE9D-094FF5542BE8}"/>
              </a:ext>
            </a:extLst>
          </p:cNvPr>
          <p:cNvSpPr txBox="1">
            <a:spLocks/>
          </p:cNvSpPr>
          <p:nvPr/>
        </p:nvSpPr>
        <p:spPr>
          <a:xfrm>
            <a:off x="84221" y="991268"/>
            <a:ext cx="12107779" cy="57270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cs typeface="Arial" panose="020B0604020202020204" pitchFamily="34" charset="0"/>
              </a:rPr>
              <a:t>同步关系 </a:t>
            </a:r>
            <a:r>
              <a:rPr lang="en-US" altLang="zh-CN">
                <a:latin typeface="微软雅黑" panose="020B0503020204020204" pitchFamily="34" charset="-122"/>
                <a:ea typeface="微软雅黑" panose="020B0503020204020204" pitchFamily="34" charset="-122"/>
                <a:cs typeface="Arial" panose="020B0604020202020204" pitchFamily="34" charset="0"/>
              </a:rPr>
              <a:t>Synchronizes With</a:t>
            </a:r>
          </a:p>
          <a:p>
            <a:pPr lvl="1"/>
            <a:r>
              <a:rPr lang="zh-CN" altLang="en-US">
                <a:latin typeface="微软雅黑" panose="020B0503020204020204" pitchFamily="34" charset="-122"/>
                <a:ea typeface="微软雅黑" panose="020B0503020204020204" pitchFamily="34" charset="-122"/>
                <a:cs typeface="Arial" panose="020B0604020202020204" pitchFamily="34" charset="0"/>
              </a:rPr>
              <a:t>同步关系从根本上来说来自于原子类型的操作。例如：</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zh-CN" altLang="en-US">
                <a:latin typeface="微软雅黑" panose="020B0503020204020204" pitchFamily="34" charset="-122"/>
                <a:ea typeface="微软雅黑" panose="020B0503020204020204" pitchFamily="34" charset="-122"/>
                <a:cs typeface="Arial" panose="020B0604020202020204" pitchFamily="34" charset="0"/>
              </a:rPr>
              <a:t>原子类型的</a:t>
            </a:r>
            <a:r>
              <a:rPr lang="en-US" altLang="zh-CN">
                <a:latin typeface="微软雅黑" panose="020B0503020204020204" pitchFamily="34" charset="-122"/>
                <a:ea typeface="微软雅黑" panose="020B0503020204020204" pitchFamily="34" charset="-122"/>
                <a:cs typeface="Arial" panose="020B0604020202020204" pitchFamily="34" charset="0"/>
              </a:rPr>
              <a:t>acquire/release</a:t>
            </a:r>
          </a:p>
          <a:p>
            <a:pPr lvl="2"/>
            <a:r>
              <a:rPr lang="en-US" altLang="zh-CN">
                <a:latin typeface="微软雅黑" panose="020B0503020204020204" pitchFamily="34" charset="-122"/>
                <a:ea typeface="微软雅黑" panose="020B0503020204020204" pitchFamily="34" charset="-122"/>
                <a:cs typeface="Arial" panose="020B0604020202020204" pitchFamily="34" charset="0"/>
              </a:rPr>
              <a:t>mutex</a:t>
            </a:r>
            <a:r>
              <a:rPr lang="zh-CN" altLang="en-US">
                <a:latin typeface="微软雅黑" panose="020B0503020204020204" pitchFamily="34" charset="-122"/>
                <a:ea typeface="微软雅黑" panose="020B0503020204020204" pitchFamily="34" charset="-122"/>
                <a:cs typeface="Arial" panose="020B0604020202020204" pitchFamily="34" charset="0"/>
              </a:rPr>
              <a:t>的</a:t>
            </a:r>
            <a:r>
              <a:rPr lang="en-US" altLang="zh-CN">
                <a:latin typeface="微软雅黑" panose="020B0503020204020204" pitchFamily="34" charset="-122"/>
                <a:ea typeface="微软雅黑" panose="020B0503020204020204" pitchFamily="34" charset="-122"/>
                <a:cs typeface="Arial" panose="020B0604020202020204" pitchFamily="34" charset="0"/>
              </a:rPr>
              <a:t>lock/unlock</a:t>
            </a:r>
          </a:p>
          <a:p>
            <a:pPr lvl="2"/>
            <a:r>
              <a:rPr lang="zh-CN" altLang="en-US">
                <a:latin typeface="微软雅黑" panose="020B0503020204020204" pitchFamily="34" charset="-122"/>
                <a:ea typeface="微软雅黑" panose="020B0503020204020204" pitchFamily="34" charset="-122"/>
                <a:cs typeface="Arial" panose="020B0604020202020204" pitchFamily="34" charset="0"/>
              </a:rPr>
              <a:t>其他</a:t>
            </a:r>
            <a:r>
              <a:rPr lang="en-US" altLang="zh-CN">
                <a:latin typeface="微软雅黑" panose="020B0503020204020204" pitchFamily="34" charset="-122"/>
                <a:ea typeface="微软雅黑" panose="020B0503020204020204" pitchFamily="34" charset="-122"/>
                <a:cs typeface="Arial" panose="020B0604020202020204" pitchFamily="34" charset="0"/>
              </a:rPr>
              <a:t>…</a:t>
            </a:r>
          </a:p>
          <a:p>
            <a:pPr lvl="2"/>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endParaRPr lang="en-US" altLang="zh-CN">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69ADE7DE-3971-4350-00AD-5233284BDA13}"/>
              </a:ext>
            </a:extLst>
          </p:cNvPr>
          <p:cNvSpPr txBox="1"/>
          <p:nvPr/>
        </p:nvSpPr>
        <p:spPr>
          <a:xfrm>
            <a:off x="4566653" y="2395427"/>
            <a:ext cx="1665705" cy="646331"/>
          </a:xfrm>
          <a:prstGeom prst="rect">
            <a:avLst/>
          </a:prstGeom>
          <a:solidFill>
            <a:schemeClr val="accent4"/>
          </a:solidFill>
        </p:spPr>
        <p:txBody>
          <a:bodyPr wrap="square" rtlCol="0">
            <a:spAutoFit/>
          </a:bodyPr>
          <a:lstStyle/>
          <a:p>
            <a:r>
              <a:rPr lang="en-US" altLang="zh-CN"/>
              <a:t>T data = //……</a:t>
            </a:r>
          </a:p>
          <a:p>
            <a:r>
              <a:rPr lang="en-US" altLang="zh-CN"/>
              <a:t>std::mutex mtx;</a:t>
            </a:r>
            <a:endParaRPr lang="zh-CN" altLang="en-US"/>
          </a:p>
        </p:txBody>
      </p:sp>
      <p:sp>
        <p:nvSpPr>
          <p:cNvPr id="7" name="文本框 6">
            <a:extLst>
              <a:ext uri="{FF2B5EF4-FFF2-40B4-BE49-F238E27FC236}">
                <a16:creationId xmlns:a16="http://schemas.microsoft.com/office/drawing/2014/main" id="{2D4C4308-03AC-7FEA-DD81-A3006CD457D2}"/>
              </a:ext>
            </a:extLst>
          </p:cNvPr>
          <p:cNvSpPr txBox="1"/>
          <p:nvPr/>
        </p:nvSpPr>
        <p:spPr>
          <a:xfrm>
            <a:off x="224586" y="3429000"/>
            <a:ext cx="3205080" cy="1477328"/>
          </a:xfrm>
          <a:prstGeom prst="rect">
            <a:avLst/>
          </a:prstGeom>
          <a:solidFill>
            <a:schemeClr val="accent1">
              <a:lumMod val="40000"/>
              <a:lumOff val="60000"/>
            </a:schemeClr>
          </a:solidFill>
        </p:spPr>
        <p:txBody>
          <a:bodyPr wrap="square" rtlCol="0">
            <a:spAutoFit/>
          </a:bodyPr>
          <a:lstStyle/>
          <a:p>
            <a:r>
              <a:rPr lang="en-US" altLang="zh-CN"/>
              <a:t>Thread A:</a:t>
            </a:r>
          </a:p>
          <a:p>
            <a:r>
              <a:rPr lang="en-US" altLang="zh-CN"/>
              <a:t>{ std::lock_guard l(mtx); // Lock</a:t>
            </a:r>
          </a:p>
          <a:p>
            <a:r>
              <a:rPr lang="en-US" altLang="zh-CN"/>
              <a:t>    T tmp = data;</a:t>
            </a:r>
          </a:p>
          <a:p>
            <a:r>
              <a:rPr lang="en-US" altLang="zh-CN"/>
              <a:t>    // ...</a:t>
            </a:r>
          </a:p>
          <a:p>
            <a:r>
              <a:rPr lang="en-US" altLang="zh-CN"/>
              <a:t>} // Unlock</a:t>
            </a:r>
            <a:endParaRPr lang="zh-CN" altLang="en-US"/>
          </a:p>
        </p:txBody>
      </p:sp>
      <p:sp>
        <p:nvSpPr>
          <p:cNvPr id="8" name="文本框 7">
            <a:extLst>
              <a:ext uri="{FF2B5EF4-FFF2-40B4-BE49-F238E27FC236}">
                <a16:creationId xmlns:a16="http://schemas.microsoft.com/office/drawing/2014/main" id="{3FA1B887-CF75-9B53-67A5-47C373A54953}"/>
              </a:ext>
            </a:extLst>
          </p:cNvPr>
          <p:cNvSpPr txBox="1"/>
          <p:nvPr/>
        </p:nvSpPr>
        <p:spPr>
          <a:xfrm>
            <a:off x="4303292" y="3429000"/>
            <a:ext cx="3205080" cy="1477328"/>
          </a:xfrm>
          <a:prstGeom prst="rect">
            <a:avLst/>
          </a:prstGeom>
          <a:solidFill>
            <a:schemeClr val="accent2">
              <a:lumMod val="40000"/>
              <a:lumOff val="60000"/>
            </a:schemeClr>
          </a:solidFill>
        </p:spPr>
        <p:txBody>
          <a:bodyPr wrap="square" rtlCol="0">
            <a:spAutoFit/>
          </a:bodyPr>
          <a:lstStyle/>
          <a:p>
            <a:r>
              <a:rPr lang="en-US" altLang="zh-CN"/>
              <a:t>Thread B:</a:t>
            </a:r>
          </a:p>
          <a:p>
            <a:r>
              <a:rPr lang="en-US" altLang="zh-CN"/>
              <a:t>{ std::lock_guard l(mtx); // Lock</a:t>
            </a:r>
          </a:p>
          <a:p>
            <a:r>
              <a:rPr lang="en-US" altLang="zh-CN"/>
              <a:t>    T tmp = data;</a:t>
            </a:r>
          </a:p>
          <a:p>
            <a:r>
              <a:rPr lang="en-US" altLang="zh-CN"/>
              <a:t>    // ...</a:t>
            </a:r>
          </a:p>
          <a:p>
            <a:r>
              <a:rPr lang="en-US" altLang="zh-CN"/>
              <a:t>} // Unlock</a:t>
            </a:r>
            <a:endParaRPr lang="zh-CN" altLang="en-US"/>
          </a:p>
        </p:txBody>
      </p:sp>
      <p:sp>
        <p:nvSpPr>
          <p:cNvPr id="9" name="文本框 8">
            <a:extLst>
              <a:ext uri="{FF2B5EF4-FFF2-40B4-BE49-F238E27FC236}">
                <a16:creationId xmlns:a16="http://schemas.microsoft.com/office/drawing/2014/main" id="{C10E8178-D7D8-5FD8-1293-78F4E31513EF}"/>
              </a:ext>
            </a:extLst>
          </p:cNvPr>
          <p:cNvSpPr txBox="1"/>
          <p:nvPr/>
        </p:nvSpPr>
        <p:spPr>
          <a:xfrm>
            <a:off x="8381998" y="3429000"/>
            <a:ext cx="3205080" cy="1477328"/>
          </a:xfrm>
          <a:prstGeom prst="rect">
            <a:avLst/>
          </a:prstGeom>
          <a:solidFill>
            <a:schemeClr val="accent6"/>
          </a:solidFill>
        </p:spPr>
        <p:txBody>
          <a:bodyPr wrap="square" rtlCol="0">
            <a:spAutoFit/>
          </a:bodyPr>
          <a:lstStyle/>
          <a:p>
            <a:r>
              <a:rPr lang="en-US" altLang="zh-CN"/>
              <a:t>Thread C:</a:t>
            </a:r>
          </a:p>
          <a:p>
            <a:r>
              <a:rPr lang="en-US" altLang="zh-CN"/>
              <a:t>{ std::lock_guard l(mtx); // Lock</a:t>
            </a:r>
          </a:p>
          <a:p>
            <a:r>
              <a:rPr lang="en-US" altLang="zh-CN"/>
              <a:t>    T tmp = data;</a:t>
            </a:r>
          </a:p>
          <a:p>
            <a:r>
              <a:rPr lang="en-US" altLang="zh-CN"/>
              <a:t>    // ...</a:t>
            </a:r>
          </a:p>
          <a:p>
            <a:r>
              <a:rPr lang="en-US" altLang="zh-CN"/>
              <a:t>} // Unlock</a:t>
            </a:r>
            <a:endParaRPr lang="zh-CN" altLang="en-US"/>
          </a:p>
        </p:txBody>
      </p:sp>
      <p:cxnSp>
        <p:nvCxnSpPr>
          <p:cNvPr id="12" name="直接箭头连接符 11">
            <a:extLst>
              <a:ext uri="{FF2B5EF4-FFF2-40B4-BE49-F238E27FC236}">
                <a16:creationId xmlns:a16="http://schemas.microsoft.com/office/drawing/2014/main" id="{964CAED9-BAC2-902B-07D1-3FD84F27242D}"/>
              </a:ext>
            </a:extLst>
          </p:cNvPr>
          <p:cNvCxnSpPr>
            <a:stCxn id="7" idx="3"/>
            <a:endCxn id="8" idx="1"/>
          </p:cNvCxnSpPr>
          <p:nvPr/>
        </p:nvCxnSpPr>
        <p:spPr>
          <a:xfrm>
            <a:off x="3429666" y="4167664"/>
            <a:ext cx="873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3687386-9D36-0A10-86A0-9528BC2F6DD1}"/>
              </a:ext>
            </a:extLst>
          </p:cNvPr>
          <p:cNvCxnSpPr/>
          <p:nvPr/>
        </p:nvCxnSpPr>
        <p:spPr>
          <a:xfrm>
            <a:off x="7508372" y="4167664"/>
            <a:ext cx="873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id="{9A4C6487-2A7F-A101-7A70-5A2075F856A2}"/>
              </a:ext>
            </a:extLst>
          </p:cNvPr>
          <p:cNvCxnSpPr>
            <a:stCxn id="7" idx="2"/>
            <a:endCxn id="9" idx="2"/>
          </p:cNvCxnSpPr>
          <p:nvPr/>
        </p:nvCxnSpPr>
        <p:spPr>
          <a:xfrm rot="16200000" flipH="1">
            <a:off x="5905832" y="827622"/>
            <a:ext cx="12700" cy="8157412"/>
          </a:xfrm>
          <a:prstGeom prst="curvedConnector3">
            <a:avLst>
              <a:gd name="adj1" fmla="val 757894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071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02C85ACE-44B8-A978-BCE6-EF621A415D41}"/>
              </a:ext>
            </a:extLst>
          </p:cNvPr>
          <p:cNvSpPr txBox="1">
            <a:spLocks/>
          </p:cNvSpPr>
          <p:nvPr/>
        </p:nvSpPr>
        <p:spPr>
          <a:xfrm>
            <a:off x="0" y="139700"/>
            <a:ext cx="10515600" cy="72341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2-C++</a:t>
            </a:r>
            <a:r>
              <a:rPr lang="zh-CN" altLang="en-US">
                <a:latin typeface="Fira Code" panose="020B0809050000020004" pitchFamily="49" charset="0"/>
                <a:ea typeface="Fira Code" panose="020B0809050000020004" pitchFamily="49" charset="0"/>
                <a:cs typeface="Arial" panose="020B0604020202020204" pitchFamily="34" charset="0"/>
              </a:rPr>
              <a:t>执行模型</a:t>
            </a:r>
            <a:r>
              <a:rPr lang="en-US" altLang="zh-CN">
                <a:latin typeface="楷体" panose="02010609060101010101" pitchFamily="49" charset="-122"/>
                <a:ea typeface="楷体" panose="02010609060101010101" pitchFamily="49" charset="-122"/>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先行关系</a:t>
            </a:r>
            <a:endParaRPr lang="zh-CN" altLang="en-US">
              <a:latin typeface="Fira Code" panose="020B0809050000020004" pitchFamily="49" charset="0"/>
              <a:cs typeface="Arial" panose="020B0604020202020204" pitchFamily="34" charset="0"/>
            </a:endParaRPr>
          </a:p>
        </p:txBody>
      </p:sp>
      <p:cxnSp>
        <p:nvCxnSpPr>
          <p:cNvPr id="4" name="直接连接符 3">
            <a:extLst>
              <a:ext uri="{FF2B5EF4-FFF2-40B4-BE49-F238E27FC236}">
                <a16:creationId xmlns:a16="http://schemas.microsoft.com/office/drawing/2014/main" id="{9B9F9594-33FB-FB38-9C5B-2F9D0BF341AE}"/>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5" name="内容占位符 2">
            <a:extLst>
              <a:ext uri="{FF2B5EF4-FFF2-40B4-BE49-F238E27FC236}">
                <a16:creationId xmlns:a16="http://schemas.microsoft.com/office/drawing/2014/main" id="{C2F2992B-D143-2D27-DC9B-5727E21C57E1}"/>
              </a:ext>
            </a:extLst>
          </p:cNvPr>
          <p:cNvSpPr txBox="1">
            <a:spLocks/>
          </p:cNvSpPr>
          <p:nvPr/>
        </p:nvSpPr>
        <p:spPr>
          <a:xfrm>
            <a:off x="84220" y="1130968"/>
            <a:ext cx="12107779" cy="57270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cs typeface="Arial" panose="020B0604020202020204" pitchFamily="34" charset="0"/>
              </a:rPr>
              <a:t>先行关系 </a:t>
            </a:r>
            <a:r>
              <a:rPr lang="en-US" altLang="zh-CN">
                <a:latin typeface="微软雅黑" panose="020B0503020204020204" pitchFamily="34" charset="-122"/>
                <a:ea typeface="微软雅黑" panose="020B0503020204020204" pitchFamily="34" charset="-122"/>
                <a:cs typeface="Arial" panose="020B0604020202020204" pitchFamily="34" charset="0"/>
              </a:rPr>
              <a:t>Happens Before</a:t>
            </a:r>
            <a:r>
              <a:rPr lang="zh-CN" altLang="en-US">
                <a:latin typeface="微软雅黑" panose="020B0503020204020204" pitchFamily="34" charset="-122"/>
                <a:ea typeface="微软雅黑" panose="020B0503020204020204" pitchFamily="34" charset="-122"/>
                <a:cs typeface="Arial" panose="020B0604020202020204" pitchFamily="34" charset="0"/>
              </a:rPr>
              <a:t>：</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a:latin typeface="微软雅黑" panose="020B0503020204020204" pitchFamily="34" charset="-122"/>
                <a:ea typeface="微软雅黑" panose="020B0503020204020204" pitchFamily="34" charset="-122"/>
                <a:cs typeface="Arial" panose="020B0604020202020204" pitchFamily="34" charset="0"/>
              </a:rPr>
              <a:t>线程内，则表现为</a:t>
            </a:r>
            <a:r>
              <a:rPr lang="en-US" altLang="zh-CN">
                <a:latin typeface="微软雅黑" panose="020B0503020204020204" pitchFamily="34" charset="-122"/>
                <a:ea typeface="微软雅黑" panose="020B0503020204020204" pitchFamily="34" charset="-122"/>
                <a:cs typeface="Arial" panose="020B0604020202020204" pitchFamily="34" charset="0"/>
              </a:rPr>
              <a:t>sequenced before</a:t>
            </a:r>
            <a:r>
              <a:rPr lang="zh-CN" altLang="en-US">
                <a:latin typeface="微软雅黑" panose="020B0503020204020204" pitchFamily="34" charset="-122"/>
                <a:ea typeface="微软雅黑" panose="020B0503020204020204" pitchFamily="34" charset="-122"/>
                <a:cs typeface="Arial" panose="020B0604020202020204" pitchFamily="34" charset="0"/>
              </a:rPr>
              <a:t>。</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zh-CN" altLang="en-US">
                <a:latin typeface="微软雅黑" panose="020B0503020204020204" pitchFamily="34" charset="-122"/>
                <a:ea typeface="微软雅黑" panose="020B0503020204020204" pitchFamily="34" charset="-122"/>
                <a:cs typeface="Arial" panose="020B0604020202020204" pitchFamily="34" charset="0"/>
              </a:rPr>
              <a:t>实际顺序由代码次序决定。</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marL="914400" lvl="2" indent="0">
              <a:buNone/>
            </a:pP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a:latin typeface="微软雅黑" panose="020B0503020204020204" pitchFamily="34" charset="-122"/>
                <a:ea typeface="微软雅黑" panose="020B0503020204020204" pitchFamily="34" charset="-122"/>
                <a:cs typeface="Arial" panose="020B0604020202020204" pitchFamily="34" charset="0"/>
              </a:rPr>
              <a:t>线程间，则表现为</a:t>
            </a:r>
            <a:r>
              <a:rPr lang="en-US" altLang="zh-CN">
                <a:latin typeface="微软雅黑" panose="020B0503020204020204" pitchFamily="34" charset="-122"/>
                <a:ea typeface="微软雅黑" panose="020B0503020204020204" pitchFamily="34" charset="-122"/>
                <a:cs typeface="Arial" panose="020B0604020202020204" pitchFamily="34" charset="0"/>
              </a:rPr>
              <a:t>synchronizes with</a:t>
            </a:r>
            <a:r>
              <a:rPr lang="zh-CN" altLang="en-US">
                <a:latin typeface="微软雅黑" panose="020B0503020204020204" pitchFamily="34" charset="-122"/>
                <a:ea typeface="微软雅黑" panose="020B0503020204020204" pitchFamily="34" charset="-122"/>
                <a:cs typeface="Arial" panose="020B0604020202020204" pitchFamily="34" charset="0"/>
              </a:rPr>
              <a:t>。</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zh-CN" altLang="en-US">
                <a:latin typeface="微软雅黑" panose="020B0503020204020204" pitchFamily="34" charset="-122"/>
                <a:ea typeface="微软雅黑" panose="020B0503020204020204" pitchFamily="34" charset="-122"/>
                <a:cs typeface="Arial" panose="020B0604020202020204" pitchFamily="34" charset="0"/>
              </a:rPr>
              <a:t>实际顺序由对原子类型的操作顺序决定。</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marL="914400" lvl="2" indent="0">
              <a:buNone/>
            </a:pP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a:latin typeface="微软雅黑" panose="020B0503020204020204" pitchFamily="34" charset="-122"/>
                <a:ea typeface="微软雅黑" panose="020B0503020204020204" pitchFamily="34" charset="-122"/>
                <a:cs typeface="Arial" panose="020B0604020202020204" pitchFamily="34" charset="0"/>
              </a:rPr>
              <a:t>并且无论是在线程内还是线程间，这种关系都是可以传递的。</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marL="457200" lvl="1" indent="0">
              <a:buNone/>
            </a:pP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a:latin typeface="微软雅黑" panose="020B0503020204020204" pitchFamily="34" charset="-122"/>
                <a:ea typeface="微软雅黑" panose="020B0503020204020204" pitchFamily="34" charset="-122"/>
                <a:cs typeface="Arial" panose="020B0604020202020204" pitchFamily="34" charset="0"/>
              </a:rPr>
              <a:t>意义：</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r>
              <a:rPr lang="en-US" altLang="zh-CN">
                <a:solidFill>
                  <a:srgbClr val="FF0000"/>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a:solidFill>
                  <a:srgbClr val="FF0000"/>
                </a:solidFill>
                <a:latin typeface="微软雅黑" panose="020B0503020204020204" pitchFamily="34" charset="-122"/>
                <a:ea typeface="微软雅黑" panose="020B0503020204020204" pitchFamily="34" charset="-122"/>
                <a:cs typeface="Arial" panose="020B0604020202020204" pitchFamily="34" charset="0"/>
              </a:rPr>
              <a:t>、作为程序中确立操作次序的基本要素存在。</a:t>
            </a:r>
            <a:endParaRPr lang="en-US" altLang="zh-CN">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lvl="2"/>
            <a:r>
              <a:rPr lang="en-US" altLang="zh-CN">
                <a:solidFill>
                  <a:srgbClr val="FF0000"/>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a:solidFill>
                  <a:srgbClr val="FF0000"/>
                </a:solidFill>
                <a:latin typeface="微软雅黑" panose="020B0503020204020204" pitchFamily="34" charset="-122"/>
                <a:ea typeface="微软雅黑" panose="020B0503020204020204" pitchFamily="34" charset="-122"/>
                <a:cs typeface="Arial" panose="020B0604020202020204" pitchFamily="34" charset="0"/>
              </a:rPr>
              <a:t>、清楚界定哪些操作能看见其他哪些操作产生的结果。</a:t>
            </a:r>
            <a:endParaRPr lang="en-US" altLang="zh-CN">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lvl="2"/>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2"/>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endParaRPr lang="en-US" altLang="zh-CN">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03910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AFB0F6-992A-6C5B-956C-7FC1B8B69348}"/>
              </a:ext>
            </a:extLst>
          </p:cNvPr>
          <p:cNvSpPr>
            <a:spLocks noGrp="1"/>
          </p:cNvSpPr>
          <p:nvPr>
            <p:ph idx="1"/>
          </p:nvPr>
        </p:nvSpPr>
        <p:spPr>
          <a:xfrm>
            <a:off x="84221" y="1130967"/>
            <a:ext cx="10515600" cy="5727031"/>
          </a:xfrm>
        </p:spPr>
        <p:txBody>
          <a:bodyPr>
            <a:normAutofit fontScale="85000" lnSpcReduction="20000"/>
          </a:bodyPr>
          <a:lstStyle/>
          <a:p>
            <a:r>
              <a:rPr lang="en-US" altLang="zh-CN">
                <a:latin typeface="微软雅黑" panose="020B0503020204020204" pitchFamily="34" charset="-122"/>
                <a:ea typeface="微软雅黑" panose="020B0503020204020204" pitchFamily="34" charset="-122"/>
                <a:cs typeface="Arial" panose="020B0604020202020204" pitchFamily="34" charset="0"/>
              </a:rPr>
              <a:t>C++</a:t>
            </a:r>
            <a:r>
              <a:rPr lang="zh-CN" altLang="en-US">
                <a:latin typeface="微软雅黑" panose="020B0503020204020204" pitchFamily="34" charset="-122"/>
                <a:ea typeface="微软雅黑" panose="020B0503020204020204" pitchFamily="34" charset="-122"/>
                <a:cs typeface="Arial" panose="020B0604020202020204" pitchFamily="34" charset="0"/>
              </a:rPr>
              <a:t>抽象机</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a:ea typeface="楷体" panose="02010609060101010101" pitchFamily="49" charset="-122"/>
                <a:cs typeface="Arial" panose="020B0604020202020204" pitchFamily="34" charset="0"/>
              </a:rPr>
              <a:t>什么是</a:t>
            </a:r>
            <a:r>
              <a:rPr lang="en-US" altLang="zh-CN">
                <a:ea typeface="楷体" panose="02010609060101010101" pitchFamily="49" charset="-122"/>
                <a:cs typeface="Arial" panose="020B0604020202020204" pitchFamily="34" charset="0"/>
              </a:rPr>
              <a:t>C++</a:t>
            </a:r>
            <a:r>
              <a:rPr lang="zh-CN" altLang="en-US">
                <a:ea typeface="楷体" panose="02010609060101010101" pitchFamily="49" charset="-122"/>
                <a:cs typeface="Arial" panose="020B0604020202020204" pitchFamily="34" charset="0"/>
              </a:rPr>
              <a:t>抽象机？</a:t>
            </a:r>
            <a:endParaRPr lang="en-US" altLang="zh-CN">
              <a:ea typeface="楷体" panose="02010609060101010101" pitchFamily="49" charset="-122"/>
              <a:cs typeface="Arial" panose="020B0604020202020204" pitchFamily="34" charset="0"/>
            </a:endParaRPr>
          </a:p>
          <a:p>
            <a:pPr lvl="2"/>
            <a:r>
              <a:rPr lang="zh-CN" altLang="en-US">
                <a:ea typeface="楷体" panose="02010609060101010101" pitchFamily="49" charset="-122"/>
                <a:cs typeface="Arial" panose="020B0604020202020204" pitchFamily="34" charset="0"/>
              </a:rPr>
              <a:t>抽象的目的</a:t>
            </a:r>
            <a:endParaRPr lang="en-US" altLang="zh-CN">
              <a:ea typeface="楷体" panose="02010609060101010101" pitchFamily="49" charset="-122"/>
              <a:cs typeface="Arial" panose="020B0604020202020204" pitchFamily="34" charset="0"/>
            </a:endParaRPr>
          </a:p>
          <a:p>
            <a:pPr lvl="2"/>
            <a:r>
              <a:rPr lang="en-US" altLang="zh-CN">
                <a:ea typeface="楷体" panose="02010609060101010101" pitchFamily="49" charset="-122"/>
                <a:cs typeface="Arial" panose="020B0604020202020204" pitchFamily="34" charset="0"/>
              </a:rPr>
              <a:t>Abstract </a:t>
            </a:r>
            <a:r>
              <a:rPr lang="zh-CN" altLang="en-US">
                <a:ea typeface="楷体" panose="02010609060101010101" pitchFamily="49" charset="-122"/>
                <a:cs typeface="Arial" panose="020B0604020202020204" pitchFamily="34" charset="0"/>
              </a:rPr>
              <a:t>和 </a:t>
            </a:r>
            <a:r>
              <a:rPr lang="en-US" altLang="zh-CN">
                <a:ea typeface="楷体" panose="02010609060101010101" pitchFamily="49" charset="-122"/>
                <a:cs typeface="Arial" panose="020B0604020202020204" pitchFamily="34" charset="0"/>
              </a:rPr>
              <a:t>Machine</a:t>
            </a:r>
          </a:p>
          <a:p>
            <a:pPr lvl="1"/>
            <a:r>
              <a:rPr lang="zh-CN" altLang="en-US">
                <a:ea typeface="楷体" panose="02010609060101010101" pitchFamily="49" charset="-122"/>
                <a:cs typeface="Arial" panose="020B0604020202020204" pitchFamily="34" charset="0"/>
              </a:rPr>
              <a:t>抽象机的工作原理。</a:t>
            </a:r>
            <a:endParaRPr lang="en-US" altLang="zh-CN">
              <a:ea typeface="楷体" panose="02010609060101010101" pitchFamily="49" charset="-122"/>
              <a:cs typeface="Arial" panose="020B0604020202020204" pitchFamily="34" charset="0"/>
            </a:endParaRPr>
          </a:p>
          <a:p>
            <a:pPr lvl="1"/>
            <a:r>
              <a:rPr lang="zh-CN" altLang="en-US">
                <a:ea typeface="楷体" panose="02010609060101010101" pitchFamily="49" charset="-122"/>
                <a:cs typeface="Arial" panose="020B0604020202020204" pitchFamily="34" charset="0"/>
              </a:rPr>
              <a:t>抽象机的结构。</a:t>
            </a:r>
            <a:endParaRPr lang="en-US" altLang="zh-CN">
              <a:ea typeface="楷体" panose="02010609060101010101" pitchFamily="49" charset="-122"/>
              <a:cs typeface="Arial" panose="020B0604020202020204" pitchFamily="34" charset="0"/>
            </a:endParaRPr>
          </a:p>
          <a:p>
            <a:pPr lvl="2"/>
            <a:r>
              <a:rPr lang="zh-CN" altLang="en-US">
                <a:ea typeface="楷体" panose="02010609060101010101" pitchFamily="49" charset="-122"/>
                <a:cs typeface="Arial" panose="020B0604020202020204" pitchFamily="34" charset="0"/>
              </a:rPr>
              <a:t>内存</a:t>
            </a:r>
            <a:r>
              <a:rPr lang="en-US" altLang="zh-CN">
                <a:ea typeface="楷体" panose="02010609060101010101" pitchFamily="49" charset="-122"/>
                <a:cs typeface="Arial" panose="020B0604020202020204" pitchFamily="34" charset="0"/>
              </a:rPr>
              <a:t>(memory)</a:t>
            </a:r>
            <a:r>
              <a:rPr lang="zh-CN" altLang="en-US">
                <a:ea typeface="楷体" panose="02010609060101010101" pitchFamily="49" charset="-122"/>
                <a:cs typeface="Arial" panose="020B0604020202020204" pitchFamily="34" charset="0"/>
              </a:rPr>
              <a:t>、对象</a:t>
            </a:r>
            <a:r>
              <a:rPr lang="en-US" altLang="zh-CN">
                <a:ea typeface="楷体" panose="02010609060101010101" pitchFamily="49" charset="-122"/>
                <a:cs typeface="Arial" panose="020B0604020202020204" pitchFamily="34" charset="0"/>
              </a:rPr>
              <a:t>(object)</a:t>
            </a:r>
            <a:r>
              <a:rPr lang="zh-CN" altLang="en-US">
                <a:ea typeface="楷体" panose="02010609060101010101" pitchFamily="49" charset="-122"/>
                <a:cs typeface="Arial" panose="020B0604020202020204" pitchFamily="34" charset="0"/>
              </a:rPr>
              <a:t>、线程</a:t>
            </a:r>
            <a:r>
              <a:rPr lang="en-US" altLang="zh-CN">
                <a:ea typeface="楷体" panose="02010609060101010101" pitchFamily="49" charset="-122"/>
                <a:cs typeface="Arial" panose="020B0604020202020204" pitchFamily="34" charset="0"/>
              </a:rPr>
              <a:t>(thread)</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r>
              <a:rPr lang="en-US" altLang="zh-CN">
                <a:latin typeface="微软雅黑" panose="020B0503020204020204" pitchFamily="34" charset="-122"/>
                <a:ea typeface="微软雅黑" panose="020B0503020204020204" pitchFamily="34" charset="-122"/>
                <a:cs typeface="Arial" panose="020B0604020202020204" pitchFamily="34" charset="0"/>
              </a:rPr>
              <a:t>C++</a:t>
            </a:r>
            <a:r>
              <a:rPr lang="zh-CN" altLang="en-US">
                <a:latin typeface="微软雅黑" panose="020B0503020204020204" pitchFamily="34" charset="-122"/>
                <a:ea typeface="微软雅黑" panose="020B0503020204020204" pitchFamily="34" charset="-122"/>
                <a:cs typeface="Arial" panose="020B0604020202020204" pitchFamily="34" charset="0"/>
              </a:rPr>
              <a:t>执行模型</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a:ea typeface="楷体" panose="02010609060101010101" pitchFamily="49" charset="-122"/>
                <a:cs typeface="Arial" panose="020B0604020202020204" pitchFamily="34" charset="0"/>
              </a:rPr>
              <a:t>线程内执行模型</a:t>
            </a:r>
            <a:endParaRPr lang="en-US" altLang="zh-CN">
              <a:ea typeface="楷体" panose="02010609060101010101" pitchFamily="49" charset="-122"/>
              <a:cs typeface="Arial" panose="020B0604020202020204" pitchFamily="34" charset="0"/>
            </a:endParaRPr>
          </a:p>
          <a:p>
            <a:pPr lvl="2"/>
            <a:r>
              <a:rPr lang="zh-CN" altLang="en-US">
                <a:ea typeface="楷体" panose="02010609060101010101" pitchFamily="49" charset="-122"/>
                <a:cs typeface="Arial" panose="020B0604020202020204" pitchFamily="34" charset="0"/>
              </a:rPr>
              <a:t>表达式、求值 </a:t>
            </a:r>
            <a:r>
              <a:rPr lang="en-US" altLang="zh-CN">
                <a:ea typeface="楷体" panose="02010609060101010101" pitchFamily="49" charset="-122"/>
                <a:cs typeface="Arial" panose="020B0604020202020204" pitchFamily="34" charset="0"/>
              </a:rPr>
              <a:t>Expression</a:t>
            </a:r>
            <a:r>
              <a:rPr lang="zh-CN" altLang="en-US">
                <a:ea typeface="楷体" panose="02010609060101010101" pitchFamily="49" charset="-122"/>
                <a:cs typeface="Arial" panose="020B0604020202020204" pitchFamily="34" charset="0"/>
              </a:rPr>
              <a:t>、</a:t>
            </a:r>
            <a:r>
              <a:rPr lang="en-US" altLang="zh-CN">
                <a:ea typeface="楷体" panose="02010609060101010101" pitchFamily="49" charset="-122"/>
                <a:cs typeface="Arial" panose="020B0604020202020204" pitchFamily="34" charset="0"/>
              </a:rPr>
              <a:t>Evaluation</a:t>
            </a:r>
          </a:p>
          <a:p>
            <a:pPr lvl="2"/>
            <a:r>
              <a:rPr lang="zh-CN" altLang="en-US">
                <a:ea typeface="楷体" panose="02010609060101010101" pitchFamily="49" charset="-122"/>
                <a:cs typeface="Arial" panose="020B0604020202020204" pitchFamily="34" charset="0"/>
              </a:rPr>
              <a:t>序列在前 </a:t>
            </a:r>
            <a:r>
              <a:rPr lang="en-US" altLang="zh-CN">
                <a:ea typeface="楷体" panose="02010609060101010101" pitchFamily="49" charset="-122"/>
                <a:cs typeface="Arial" panose="020B0604020202020204" pitchFamily="34" charset="0"/>
              </a:rPr>
              <a:t>Sequenced before</a:t>
            </a:r>
          </a:p>
          <a:p>
            <a:pPr lvl="2"/>
            <a:r>
              <a:rPr lang="zh-CN" altLang="en-US">
                <a:ea typeface="楷体" panose="02010609060101010101" pitchFamily="49" charset="-122"/>
                <a:cs typeface="Arial" panose="020B0604020202020204" pitchFamily="34" charset="0"/>
              </a:rPr>
              <a:t>语句 </a:t>
            </a:r>
            <a:r>
              <a:rPr lang="en-US" altLang="zh-CN">
                <a:ea typeface="楷体" panose="02010609060101010101" pitchFamily="49" charset="-122"/>
                <a:cs typeface="Arial" panose="020B0604020202020204" pitchFamily="34" charset="0"/>
              </a:rPr>
              <a:t>Statements</a:t>
            </a:r>
          </a:p>
          <a:p>
            <a:pPr lvl="2"/>
            <a:r>
              <a:rPr lang="zh-CN" altLang="en-US">
                <a:ea typeface="楷体" panose="02010609060101010101" pitchFamily="49" charset="-122"/>
                <a:cs typeface="Arial" panose="020B0604020202020204" pitchFamily="34" charset="0"/>
              </a:rPr>
              <a:t>函数求值 </a:t>
            </a:r>
            <a:r>
              <a:rPr lang="en-US" altLang="zh-CN">
                <a:ea typeface="楷体" panose="02010609060101010101" pitchFamily="49" charset="-122"/>
                <a:cs typeface="Arial" panose="020B0604020202020204" pitchFamily="34" charset="0"/>
              </a:rPr>
              <a:t>Function Evaluation</a:t>
            </a:r>
          </a:p>
          <a:p>
            <a:pPr lvl="2"/>
            <a:r>
              <a:rPr lang="zh-CN" altLang="en-US">
                <a:ea typeface="楷体" panose="02010609060101010101" pitchFamily="49" charset="-122"/>
                <a:cs typeface="Arial" panose="020B0604020202020204" pitchFamily="34" charset="0"/>
              </a:rPr>
              <a:t>运算符求值 </a:t>
            </a:r>
            <a:r>
              <a:rPr lang="en-US" altLang="zh-CN">
                <a:ea typeface="楷体" panose="02010609060101010101" pitchFamily="49" charset="-122"/>
                <a:cs typeface="Arial" panose="020B0604020202020204" pitchFamily="34" charset="0"/>
              </a:rPr>
              <a:t>Operator Evaluation</a:t>
            </a:r>
          </a:p>
          <a:p>
            <a:pPr lvl="1"/>
            <a:r>
              <a:rPr lang="zh-CN" altLang="en-US">
                <a:ea typeface="楷体" panose="02010609060101010101" pitchFamily="49" charset="-122"/>
                <a:cs typeface="Arial" panose="020B0604020202020204" pitchFamily="34" charset="0"/>
              </a:rPr>
              <a:t>线程间执行模型</a:t>
            </a:r>
            <a:endParaRPr lang="en-US" altLang="zh-CN">
              <a:ea typeface="楷体" panose="02010609060101010101" pitchFamily="49" charset="-122"/>
              <a:cs typeface="Arial" panose="020B0604020202020204" pitchFamily="34" charset="0"/>
            </a:endParaRPr>
          </a:p>
          <a:p>
            <a:pPr lvl="2"/>
            <a:r>
              <a:rPr lang="zh-CN" altLang="en-US">
                <a:ea typeface="楷体" panose="02010609060101010101" pitchFamily="49" charset="-122"/>
                <a:cs typeface="Arial" panose="020B0604020202020204" pitchFamily="34" charset="0"/>
              </a:rPr>
              <a:t>同步关系 </a:t>
            </a:r>
            <a:r>
              <a:rPr lang="en-US" altLang="zh-CN">
                <a:ea typeface="楷体" panose="02010609060101010101" pitchFamily="49" charset="-122"/>
                <a:cs typeface="Arial" panose="020B0604020202020204" pitchFamily="34" charset="0"/>
              </a:rPr>
              <a:t>Synchronizes with</a:t>
            </a:r>
          </a:p>
          <a:p>
            <a:pPr lvl="1"/>
            <a:r>
              <a:rPr lang="zh-CN" altLang="en-US">
                <a:ea typeface="楷体" panose="02010609060101010101" pitchFamily="49" charset="-122"/>
                <a:cs typeface="Arial" panose="020B0604020202020204" pitchFamily="34" charset="0"/>
              </a:rPr>
              <a:t>先行关系 </a:t>
            </a:r>
            <a:r>
              <a:rPr lang="en-US" altLang="zh-CN">
                <a:ea typeface="楷体" panose="02010609060101010101" pitchFamily="49" charset="-122"/>
                <a:cs typeface="Arial" panose="020B0604020202020204" pitchFamily="34" charset="0"/>
              </a:rPr>
              <a:t>Happens before</a:t>
            </a:r>
          </a:p>
          <a:p>
            <a:r>
              <a:rPr lang="zh-CN" altLang="en-US">
                <a:latin typeface="微软雅黑" panose="020B0503020204020204" pitchFamily="34" charset="-122"/>
                <a:ea typeface="微软雅黑" panose="020B0503020204020204" pitchFamily="34" charset="-122"/>
                <a:cs typeface="Arial" panose="020B0604020202020204" pitchFamily="34" charset="0"/>
              </a:rPr>
              <a:t>最后</a:t>
            </a:r>
            <a:endParaRPr lang="en-US" altLang="zh-CN">
              <a:ea typeface="楷体" panose="02010609060101010101" pitchFamily="49" charset="-122"/>
              <a:cs typeface="Arial" panose="020B0604020202020204" pitchFamily="34" charset="0"/>
            </a:endParaRPr>
          </a:p>
          <a:p>
            <a:pPr lvl="1"/>
            <a:r>
              <a:rPr lang="zh-CN" altLang="en-US">
                <a:ea typeface="楷体" panose="02010609060101010101" pitchFamily="49" charset="-122"/>
                <a:cs typeface="Arial" panose="020B0604020202020204" pitchFamily="34" charset="0"/>
              </a:rPr>
              <a:t>问答</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marL="457200" lvl="1" indent="0">
              <a:buNone/>
            </a:pPr>
            <a:endParaRPr lang="en-US" altLang="zh-CN">
              <a:latin typeface="Fira Code" panose="020B0809050000020004" pitchFamily="49" charset="0"/>
              <a:ea typeface="Fira Code" panose="020B0809050000020004" pitchFamily="49" charset="0"/>
              <a:cs typeface="Arial" panose="020B0604020202020204" pitchFamily="34" charset="0"/>
            </a:endParaRPr>
          </a:p>
        </p:txBody>
      </p:sp>
      <p:sp>
        <p:nvSpPr>
          <p:cNvPr id="8" name="标题 1">
            <a:extLst>
              <a:ext uri="{FF2B5EF4-FFF2-40B4-BE49-F238E27FC236}">
                <a16:creationId xmlns:a16="http://schemas.microsoft.com/office/drawing/2014/main" id="{5B8DB1DA-2762-B1F1-C4D2-B9674A666980}"/>
              </a:ext>
            </a:extLst>
          </p:cNvPr>
          <p:cNvSpPr txBox="1">
            <a:spLocks/>
          </p:cNvSpPr>
          <p:nvPr/>
        </p:nvSpPr>
        <p:spPr>
          <a:xfrm>
            <a:off x="0" y="182078"/>
            <a:ext cx="10515600" cy="681036"/>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0-</a:t>
            </a:r>
            <a:r>
              <a:rPr lang="zh-CN" altLang="en-US">
                <a:latin typeface="Fira Code" panose="020B0809050000020004" pitchFamily="49" charset="0"/>
                <a:ea typeface="Fira Code" panose="020B0809050000020004" pitchFamily="49" charset="0"/>
                <a:cs typeface="Arial" panose="020B0604020202020204" pitchFamily="34" charset="0"/>
              </a:rPr>
              <a:t>大纲</a:t>
            </a:r>
            <a:endParaRPr lang="zh-CN" altLang="en-US">
              <a:latin typeface="Fira Code" panose="020B0809050000020004" pitchFamily="49" charset="0"/>
              <a:cs typeface="Arial" panose="020B0604020202020204" pitchFamily="34" charset="0"/>
            </a:endParaRPr>
          </a:p>
        </p:txBody>
      </p:sp>
      <p:cxnSp>
        <p:nvCxnSpPr>
          <p:cNvPr id="9" name="直接连接符 8">
            <a:extLst>
              <a:ext uri="{FF2B5EF4-FFF2-40B4-BE49-F238E27FC236}">
                <a16:creationId xmlns:a16="http://schemas.microsoft.com/office/drawing/2014/main" id="{D531DAB8-62FF-3C88-95D8-93A3D8550AA2}"/>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8184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9D336-07D3-EEC0-85FA-987B17D0FC5C}"/>
              </a:ext>
            </a:extLst>
          </p:cNvPr>
          <p:cNvSpPr txBox="1">
            <a:spLocks/>
          </p:cNvSpPr>
          <p:nvPr/>
        </p:nvSpPr>
        <p:spPr>
          <a:xfrm>
            <a:off x="0" y="182078"/>
            <a:ext cx="10515600" cy="681036"/>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Q&amp;A</a:t>
            </a:r>
            <a:endParaRPr lang="zh-CN" altLang="en-US">
              <a:latin typeface="Fira Code" panose="020B0809050000020004" pitchFamily="49" charset="0"/>
              <a:cs typeface="Arial" panose="020B0604020202020204" pitchFamily="34" charset="0"/>
            </a:endParaRPr>
          </a:p>
        </p:txBody>
      </p:sp>
      <p:cxnSp>
        <p:nvCxnSpPr>
          <p:cNvPr id="3" name="直接连接符 2">
            <a:extLst>
              <a:ext uri="{FF2B5EF4-FFF2-40B4-BE49-F238E27FC236}">
                <a16:creationId xmlns:a16="http://schemas.microsoft.com/office/drawing/2014/main" id="{D5823CB9-671A-0460-05CA-73EF05B4908B}"/>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文本框 3">
            <a:extLst>
              <a:ext uri="{FF2B5EF4-FFF2-40B4-BE49-F238E27FC236}">
                <a16:creationId xmlns:a16="http://schemas.microsoft.com/office/drawing/2014/main" id="{3F9904B6-D0A0-18A6-9738-BEF21FD892DF}"/>
              </a:ext>
            </a:extLst>
          </p:cNvPr>
          <p:cNvSpPr txBox="1"/>
          <p:nvPr/>
        </p:nvSpPr>
        <p:spPr>
          <a:xfrm>
            <a:off x="3308683" y="2923674"/>
            <a:ext cx="5462337" cy="1569660"/>
          </a:xfrm>
          <a:prstGeom prst="rect">
            <a:avLst/>
          </a:prstGeom>
          <a:noFill/>
        </p:spPr>
        <p:txBody>
          <a:bodyPr wrap="square" rtlCol="0">
            <a:spAutoFit/>
          </a:bodyPr>
          <a:lstStyle/>
          <a:p>
            <a:pPr algn="ctr"/>
            <a:r>
              <a:rPr lang="en-US" altLang="zh-CN" sz="9600"/>
              <a:t>QA</a:t>
            </a:r>
            <a:endParaRPr lang="zh-CN" altLang="en-US" sz="9600"/>
          </a:p>
        </p:txBody>
      </p:sp>
    </p:spTree>
    <p:extLst>
      <p:ext uri="{BB962C8B-B14F-4D97-AF65-F5344CB8AC3E}">
        <p14:creationId xmlns:p14="http://schemas.microsoft.com/office/powerpoint/2010/main" val="332700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5B77F5E-FDFE-466E-8C49-59E7FAC8107D}"/>
              </a:ext>
            </a:extLst>
          </p:cNvPr>
          <p:cNvSpPr txBox="1"/>
          <p:nvPr/>
        </p:nvSpPr>
        <p:spPr>
          <a:xfrm>
            <a:off x="3308683" y="2923674"/>
            <a:ext cx="5462337" cy="1569660"/>
          </a:xfrm>
          <a:prstGeom prst="rect">
            <a:avLst/>
          </a:prstGeom>
          <a:noFill/>
        </p:spPr>
        <p:txBody>
          <a:bodyPr wrap="square" rtlCol="0">
            <a:spAutoFit/>
          </a:bodyPr>
          <a:lstStyle/>
          <a:p>
            <a:pPr algn="ctr"/>
            <a:r>
              <a:rPr lang="en-US" altLang="zh-CN" sz="9600"/>
              <a:t>Thanks</a:t>
            </a:r>
            <a:endParaRPr lang="zh-CN" altLang="en-US" sz="9600"/>
          </a:p>
        </p:txBody>
      </p:sp>
    </p:spTree>
    <p:extLst>
      <p:ext uri="{BB962C8B-B14F-4D97-AF65-F5344CB8AC3E}">
        <p14:creationId xmlns:p14="http://schemas.microsoft.com/office/powerpoint/2010/main" val="668320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F1F32EB1-B016-6DE4-975B-9E8783528C62}"/>
              </a:ext>
            </a:extLst>
          </p:cNvPr>
          <p:cNvSpPr txBox="1">
            <a:spLocks/>
          </p:cNvSpPr>
          <p:nvPr/>
        </p:nvSpPr>
        <p:spPr>
          <a:xfrm>
            <a:off x="0" y="182078"/>
            <a:ext cx="10515600" cy="681036"/>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1-C++</a:t>
            </a:r>
            <a:r>
              <a:rPr lang="zh-CN" altLang="en-US">
                <a:latin typeface="Fira Code" panose="020B0809050000020004" pitchFamily="49" charset="0"/>
                <a:ea typeface="Fira Code" panose="020B0809050000020004" pitchFamily="49" charset="0"/>
                <a:cs typeface="Arial" panose="020B0604020202020204" pitchFamily="34" charset="0"/>
              </a:rPr>
              <a:t>抽象机</a:t>
            </a:r>
            <a:r>
              <a:rPr lang="en-US" altLang="zh-CN">
                <a:latin typeface="Fira Code" panose="020B0809050000020004" pitchFamily="49" charset="0"/>
                <a:ea typeface="Fira Code" panose="020B0809050000020004" pitchFamily="49" charset="0"/>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什么是</a:t>
            </a:r>
            <a:r>
              <a:rPr lang="en-US" altLang="zh-CN">
                <a:latin typeface="楷体" panose="02010609060101010101" pitchFamily="49" charset="-122"/>
                <a:ea typeface="楷体" panose="02010609060101010101" pitchFamily="49" charset="-122"/>
                <a:cs typeface="Arial" panose="020B0604020202020204" pitchFamily="34" charset="0"/>
              </a:rPr>
              <a:t>C++</a:t>
            </a:r>
            <a:r>
              <a:rPr lang="zh-CN" altLang="en-US">
                <a:latin typeface="楷体" panose="02010609060101010101" pitchFamily="49" charset="-122"/>
                <a:ea typeface="楷体" panose="02010609060101010101" pitchFamily="49" charset="-122"/>
                <a:cs typeface="Arial" panose="020B0604020202020204" pitchFamily="34" charset="0"/>
              </a:rPr>
              <a:t>抽象机？</a:t>
            </a:r>
          </a:p>
        </p:txBody>
      </p:sp>
      <p:cxnSp>
        <p:nvCxnSpPr>
          <p:cNvPr id="9" name="直接连接符 8">
            <a:extLst>
              <a:ext uri="{FF2B5EF4-FFF2-40B4-BE49-F238E27FC236}">
                <a16:creationId xmlns:a16="http://schemas.microsoft.com/office/drawing/2014/main" id="{A0F1FA06-F139-8212-356E-C2649AE59F8C}"/>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内容占位符 2">
            <a:extLst>
              <a:ext uri="{FF2B5EF4-FFF2-40B4-BE49-F238E27FC236}">
                <a16:creationId xmlns:a16="http://schemas.microsoft.com/office/drawing/2014/main" id="{53A0E758-A2EE-875C-B865-AAFB86F500AD}"/>
              </a:ext>
            </a:extLst>
          </p:cNvPr>
          <p:cNvSpPr txBox="1">
            <a:spLocks/>
          </p:cNvSpPr>
          <p:nvPr/>
        </p:nvSpPr>
        <p:spPr>
          <a:xfrm>
            <a:off x="84221" y="1130968"/>
            <a:ext cx="10515600" cy="54343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rgbClr val="C00000"/>
                </a:solidFill>
                <a:latin typeface="微软雅黑" panose="020B0503020204020204" pitchFamily="34" charset="-122"/>
                <a:ea typeface="微软雅黑" panose="020B0503020204020204" pitchFamily="34" charset="-122"/>
                <a:cs typeface="Arial" panose="020B0604020202020204" pitchFamily="34" charset="0"/>
              </a:rPr>
              <a:t>C++</a:t>
            </a:r>
            <a:r>
              <a:rPr lang="zh-CN" altLang="en-US">
                <a:solidFill>
                  <a:srgbClr val="C00000"/>
                </a:solidFill>
                <a:latin typeface="微软雅黑" panose="020B0503020204020204" pitchFamily="34" charset="-122"/>
                <a:ea typeface="微软雅黑" panose="020B0503020204020204" pitchFamily="34" charset="-122"/>
                <a:cs typeface="Arial" panose="020B0604020202020204" pitchFamily="34" charset="0"/>
              </a:rPr>
              <a:t>抽象机是</a:t>
            </a:r>
            <a:r>
              <a:rPr lang="en-US" altLang="zh-CN">
                <a:solidFill>
                  <a:srgbClr val="C00000"/>
                </a:solidFill>
                <a:latin typeface="微软雅黑" panose="020B0503020204020204" pitchFamily="34" charset="-122"/>
                <a:ea typeface="微软雅黑" panose="020B0503020204020204" pitchFamily="34" charset="-122"/>
                <a:cs typeface="Arial" panose="020B0604020202020204" pitchFamily="34" charset="0"/>
              </a:rPr>
              <a:t>C++</a:t>
            </a:r>
            <a:r>
              <a:rPr lang="zh-CN" altLang="en-US">
                <a:solidFill>
                  <a:srgbClr val="C00000"/>
                </a:solidFill>
                <a:latin typeface="微软雅黑" panose="020B0503020204020204" pitchFamily="34" charset="-122"/>
                <a:ea typeface="微软雅黑" panose="020B0503020204020204" pitchFamily="34" charset="-122"/>
                <a:cs typeface="Arial" panose="020B0604020202020204" pitchFamily="34" charset="0"/>
              </a:rPr>
              <a:t>程序和其运行于的系统的二者中间媒介。</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r>
              <a:rPr lang="en-US" altLang="zh-CN">
                <a:latin typeface="微软雅黑" panose="020B0503020204020204" pitchFamily="34" charset="-122"/>
                <a:ea typeface="微软雅黑" panose="020B0503020204020204" pitchFamily="34" charset="-122"/>
                <a:cs typeface="Arial" panose="020B0604020202020204" pitchFamily="34" charset="0"/>
              </a:rPr>
              <a:t>The C++ Abstract Machine</a:t>
            </a:r>
          </a:p>
          <a:p>
            <a:pPr lvl="1"/>
            <a:r>
              <a:rPr lang="en-US" altLang="zh-CN">
                <a:latin typeface="微软雅黑" panose="020B0503020204020204" pitchFamily="34" charset="-122"/>
                <a:ea typeface="微软雅黑" panose="020B0503020204020204" pitchFamily="34" charset="-122"/>
                <a:cs typeface="Arial" panose="020B0604020202020204" pitchFamily="34" charset="0"/>
              </a:rPr>
              <a:t>Abstract </a:t>
            </a:r>
            <a:r>
              <a:rPr lang="zh-CN" altLang="en-US">
                <a:latin typeface="微软雅黑" panose="020B0503020204020204" pitchFamily="34" charset="-122"/>
                <a:ea typeface="微软雅黑" panose="020B0503020204020204" pitchFamily="34" charset="-122"/>
                <a:cs typeface="Arial" panose="020B0604020202020204" pitchFamily="34" charset="0"/>
              </a:rPr>
              <a:t>：“抽象”意味着剥离了平台、硬件底层相关的细节。</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en-US" altLang="zh-CN">
                <a:latin typeface="微软雅黑" panose="020B0503020204020204" pitchFamily="34" charset="-122"/>
                <a:ea typeface="微软雅黑" panose="020B0503020204020204" pitchFamily="34" charset="-122"/>
                <a:cs typeface="Arial" panose="020B0604020202020204" pitchFamily="34" charset="0"/>
              </a:rPr>
              <a:t>Machine</a:t>
            </a:r>
            <a:r>
              <a:rPr lang="zh-CN" altLang="en-US">
                <a:latin typeface="微软雅黑" panose="020B0503020204020204" pitchFamily="34" charset="-122"/>
                <a:ea typeface="微软雅黑" panose="020B0503020204020204" pitchFamily="34" charset="-122"/>
                <a:cs typeface="Arial" panose="020B0604020202020204" pitchFamily="34" charset="0"/>
              </a:rPr>
              <a:t>：“机器”意味着其允许程序的逐步执行。（</a:t>
            </a:r>
            <a:r>
              <a:rPr lang="en-US" altLang="zh-CN">
                <a:latin typeface="微软雅黑" panose="020B0503020204020204" pitchFamily="34" charset="-122"/>
                <a:ea typeface="微软雅黑" panose="020B0503020204020204" pitchFamily="34" charset="-122"/>
                <a:cs typeface="Arial" panose="020B0604020202020204" pitchFamily="34" charset="0"/>
              </a:rPr>
              <a:t>In Mind And In Physics)</a:t>
            </a:r>
          </a:p>
          <a:p>
            <a:pPr lvl="1"/>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marL="457200" lvl="1" indent="0">
              <a:buFont typeface="Arial" panose="020B0604020202020204" pitchFamily="34" charset="0"/>
              <a:buNone/>
            </a:pPr>
            <a:endParaRPr lang="en-US" altLang="zh-CN">
              <a:latin typeface="Fira Code" panose="020B0809050000020004" pitchFamily="49" charset="0"/>
              <a:ea typeface="Fira Code" panose="020B0809050000020004" pitchFamily="49" charset="0"/>
              <a:cs typeface="Arial" panose="020B0604020202020204" pitchFamily="34" charset="0"/>
            </a:endParaRPr>
          </a:p>
        </p:txBody>
      </p:sp>
    </p:spTree>
    <p:extLst>
      <p:ext uri="{BB962C8B-B14F-4D97-AF65-F5344CB8AC3E}">
        <p14:creationId xmlns:p14="http://schemas.microsoft.com/office/powerpoint/2010/main" val="37481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C3076F2A-B82B-147F-E251-242092F953B9}"/>
              </a:ext>
            </a:extLst>
          </p:cNvPr>
          <p:cNvSpPr txBox="1">
            <a:spLocks/>
          </p:cNvSpPr>
          <p:nvPr/>
        </p:nvSpPr>
        <p:spPr>
          <a:xfrm>
            <a:off x="0" y="182078"/>
            <a:ext cx="10515600" cy="681036"/>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1-C++</a:t>
            </a:r>
            <a:r>
              <a:rPr lang="zh-CN" altLang="en-US">
                <a:latin typeface="Fira Code" panose="020B0809050000020004" pitchFamily="49" charset="0"/>
                <a:ea typeface="Fira Code" panose="020B0809050000020004" pitchFamily="49" charset="0"/>
                <a:cs typeface="Arial" panose="020B0604020202020204" pitchFamily="34" charset="0"/>
              </a:rPr>
              <a:t>抽象机</a:t>
            </a:r>
            <a:r>
              <a:rPr lang="en-US" altLang="zh-CN">
                <a:latin typeface="Fira Code" panose="020B0809050000020004" pitchFamily="49" charset="0"/>
                <a:ea typeface="Fira Code" panose="020B0809050000020004" pitchFamily="49" charset="0"/>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什么是</a:t>
            </a:r>
            <a:r>
              <a:rPr lang="en-US" altLang="zh-CN">
                <a:latin typeface="楷体" panose="02010609060101010101" pitchFamily="49" charset="-122"/>
                <a:ea typeface="楷体" panose="02010609060101010101" pitchFamily="49" charset="-122"/>
                <a:cs typeface="Arial" panose="020B0604020202020204" pitchFamily="34" charset="0"/>
              </a:rPr>
              <a:t>C++</a:t>
            </a:r>
            <a:r>
              <a:rPr lang="zh-CN" altLang="en-US">
                <a:latin typeface="楷体" panose="02010609060101010101" pitchFamily="49" charset="-122"/>
                <a:ea typeface="楷体" panose="02010609060101010101" pitchFamily="49" charset="-122"/>
                <a:cs typeface="Arial" panose="020B0604020202020204" pitchFamily="34" charset="0"/>
              </a:rPr>
              <a:t>抽象机？</a:t>
            </a:r>
            <a:r>
              <a:rPr lang="en-US" altLang="zh-CN">
                <a:latin typeface="楷体" panose="02010609060101010101" pitchFamily="49" charset="-122"/>
                <a:ea typeface="楷体" panose="02010609060101010101" pitchFamily="49" charset="-122"/>
                <a:cs typeface="Arial" panose="020B0604020202020204" pitchFamily="34" charset="0"/>
              </a:rPr>
              <a:t>/Abstract</a:t>
            </a:r>
            <a:endParaRPr lang="zh-CN" altLang="en-US">
              <a:latin typeface="楷体" panose="02010609060101010101" pitchFamily="49" charset="-122"/>
              <a:ea typeface="楷体" panose="02010609060101010101" pitchFamily="49" charset="-122"/>
              <a:cs typeface="Arial" panose="020B0604020202020204" pitchFamily="34" charset="0"/>
            </a:endParaRPr>
          </a:p>
        </p:txBody>
      </p:sp>
      <p:cxnSp>
        <p:nvCxnSpPr>
          <p:cNvPr id="4" name="直接连接符 3">
            <a:extLst>
              <a:ext uri="{FF2B5EF4-FFF2-40B4-BE49-F238E27FC236}">
                <a16:creationId xmlns:a16="http://schemas.microsoft.com/office/drawing/2014/main" id="{037CFCDD-793B-6E53-B3EC-006CCDFBB05A}"/>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5" name="内容占位符 2">
            <a:extLst>
              <a:ext uri="{FF2B5EF4-FFF2-40B4-BE49-F238E27FC236}">
                <a16:creationId xmlns:a16="http://schemas.microsoft.com/office/drawing/2014/main" id="{C6ADF210-AA69-9D40-363F-B9BB05C04586}"/>
              </a:ext>
            </a:extLst>
          </p:cNvPr>
          <p:cNvSpPr txBox="1">
            <a:spLocks/>
          </p:cNvSpPr>
          <p:nvPr/>
        </p:nvSpPr>
        <p:spPr>
          <a:xfrm>
            <a:off x="84221" y="1130968"/>
            <a:ext cx="10515600" cy="54343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cs typeface="Arial" panose="020B0604020202020204" pitchFamily="34" charset="0"/>
              </a:rPr>
              <a:t>抽象的目的</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1800">
                <a:latin typeface="微软雅黑" panose="020B0503020204020204" pitchFamily="34" charset="-122"/>
                <a:ea typeface="微软雅黑" panose="020B0503020204020204" pitchFamily="34" charset="-122"/>
                <a:cs typeface="Arial" panose="020B0604020202020204" pitchFamily="34" charset="0"/>
              </a:rPr>
              <a:t>我们希望可以用人类易读的语言来编程，让计算机来完成复杂的任务。</a:t>
            </a:r>
            <a:endParaRPr lang="en-US" altLang="zh-CN" sz="1800">
              <a:latin typeface="微软雅黑" panose="020B0503020204020204" pitchFamily="34" charset="-122"/>
              <a:ea typeface="微软雅黑" panose="020B0503020204020204" pitchFamily="34" charset="-122"/>
              <a:cs typeface="Arial" panose="020B0604020202020204" pitchFamily="34" charset="0"/>
            </a:endParaRPr>
          </a:p>
          <a:p>
            <a:pPr lvl="2"/>
            <a:r>
              <a:rPr lang="zh-CN" altLang="en-US" sz="1400">
                <a:latin typeface="微软雅黑" panose="020B0503020204020204" pitchFamily="34" charset="-122"/>
                <a:ea typeface="微软雅黑" panose="020B0503020204020204" pitchFamily="34" charset="-122"/>
                <a:cs typeface="Arial" panose="020B0604020202020204" pitchFamily="34" charset="0"/>
              </a:rPr>
              <a:t>（大多数）我们编程的时候，都不想过多的去纠结底层硬件的细节。</a:t>
            </a:r>
            <a:endParaRPr lang="en-US" altLang="zh-CN" sz="1400">
              <a:latin typeface="微软雅黑" panose="020B0503020204020204" pitchFamily="34" charset="-122"/>
              <a:ea typeface="微软雅黑" panose="020B0503020204020204" pitchFamily="34" charset="-122"/>
              <a:cs typeface="Arial" panose="020B0604020202020204" pitchFamily="34" charset="0"/>
            </a:endParaRPr>
          </a:p>
          <a:p>
            <a:pPr marL="457200" lvl="1" indent="0">
              <a:buNone/>
            </a:pPr>
            <a:endParaRPr lang="en-US" altLang="zh-CN" sz="1800">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1800">
                <a:latin typeface="微软雅黑" panose="020B0503020204020204" pitchFamily="34" charset="-122"/>
                <a:ea typeface="微软雅黑" panose="020B0503020204020204" pitchFamily="34" charset="-122"/>
                <a:cs typeface="Arial" panose="020B0604020202020204" pitchFamily="34" charset="0"/>
              </a:rPr>
              <a:t>我们想要可以将我们的程序进行跨平台转换、并且可以使之稳定运行的工具。</a:t>
            </a:r>
            <a:endParaRPr lang="en-US" altLang="zh-CN" sz="1800">
              <a:latin typeface="微软雅黑" panose="020B0503020204020204" pitchFamily="34" charset="-122"/>
              <a:ea typeface="微软雅黑" panose="020B0503020204020204" pitchFamily="34" charset="-122"/>
              <a:cs typeface="Arial" panose="020B0604020202020204" pitchFamily="34" charset="0"/>
            </a:endParaRPr>
          </a:p>
          <a:p>
            <a:pPr lvl="2"/>
            <a:r>
              <a:rPr lang="zh-CN" altLang="en-US" sz="1400">
                <a:latin typeface="微软雅黑" panose="020B0503020204020204" pitchFamily="34" charset="-122"/>
                <a:ea typeface="微软雅黑" panose="020B0503020204020204" pitchFamily="34" charset="-122"/>
                <a:cs typeface="Arial" panose="020B0604020202020204" pitchFamily="34" charset="0"/>
              </a:rPr>
              <a:t>对于</a:t>
            </a:r>
            <a:r>
              <a:rPr lang="en-US" altLang="zh-CN" sz="1400">
                <a:latin typeface="微软雅黑" panose="020B0503020204020204" pitchFamily="34" charset="-122"/>
                <a:ea typeface="微软雅黑" panose="020B0503020204020204" pitchFamily="34" charset="-122"/>
                <a:cs typeface="Arial" panose="020B0604020202020204" pitchFamily="34" charset="0"/>
              </a:rPr>
              <a:t>C++</a:t>
            </a:r>
            <a:r>
              <a:rPr lang="zh-CN" altLang="en-US" sz="1400">
                <a:latin typeface="微软雅黑" panose="020B0503020204020204" pitchFamily="34" charset="-122"/>
                <a:ea typeface="微软雅黑" panose="020B0503020204020204" pitchFamily="34" charset="-122"/>
                <a:cs typeface="Arial" panose="020B0604020202020204" pitchFamily="34" charset="0"/>
              </a:rPr>
              <a:t>来说，这里的“工具”就是编译器和链接器。</a:t>
            </a:r>
            <a:endParaRPr lang="en-US" altLang="zh-CN" sz="1400">
              <a:latin typeface="微软雅黑" panose="020B0503020204020204" pitchFamily="34" charset="-122"/>
              <a:ea typeface="微软雅黑" panose="020B0503020204020204" pitchFamily="34" charset="-122"/>
              <a:cs typeface="Arial" panose="020B0604020202020204" pitchFamily="34" charset="0"/>
            </a:endParaRPr>
          </a:p>
          <a:p>
            <a:pPr marL="914400" lvl="2" indent="0">
              <a:buNone/>
            </a:pPr>
            <a:endParaRPr lang="en-US" altLang="zh-CN" sz="1400">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1800">
                <a:latin typeface="微软雅黑" panose="020B0503020204020204" pitchFamily="34" charset="-122"/>
                <a:ea typeface="微软雅黑" panose="020B0503020204020204" pitchFamily="34" charset="-122"/>
                <a:cs typeface="Arial" panose="020B0604020202020204" pitchFamily="34" charset="0"/>
              </a:rPr>
              <a:t>我们近乎不可能为每种计算平台都创造一种编程语言及其对应的工具链。</a:t>
            </a:r>
            <a:endParaRPr lang="en-US" altLang="zh-CN" sz="1800">
              <a:latin typeface="微软雅黑" panose="020B0503020204020204" pitchFamily="34" charset="-122"/>
              <a:ea typeface="微软雅黑" panose="020B0503020204020204" pitchFamily="34" charset="-122"/>
              <a:cs typeface="Arial" panose="020B0604020202020204" pitchFamily="34" charset="0"/>
            </a:endParaRPr>
          </a:p>
          <a:p>
            <a:pPr lvl="2"/>
            <a:r>
              <a:rPr lang="zh-CN" altLang="en-US" sz="1400">
                <a:latin typeface="微软雅黑" panose="020B0503020204020204" pitchFamily="34" charset="-122"/>
                <a:ea typeface="微软雅黑" panose="020B0503020204020204" pitchFamily="34" charset="-122"/>
                <a:cs typeface="Arial" panose="020B0604020202020204" pitchFamily="34" charset="0"/>
              </a:rPr>
              <a:t>各种架构的通用计算</a:t>
            </a:r>
            <a:r>
              <a:rPr lang="en-US" altLang="zh-CN" sz="1400">
                <a:latin typeface="微软雅黑" panose="020B0503020204020204" pitchFamily="34" charset="-122"/>
                <a:ea typeface="微软雅黑" panose="020B0503020204020204" pitchFamily="34" charset="-122"/>
                <a:cs typeface="Arial" panose="020B0604020202020204" pitchFamily="34" charset="0"/>
              </a:rPr>
              <a:t>CPU</a:t>
            </a:r>
            <a:r>
              <a:rPr lang="zh-CN" altLang="en-US" sz="1400">
                <a:latin typeface="微软雅黑" panose="020B0503020204020204" pitchFamily="34" charset="-122"/>
                <a:ea typeface="微软雅黑" panose="020B0503020204020204" pitchFamily="34" charset="-122"/>
                <a:cs typeface="Arial" panose="020B0604020202020204" pitchFamily="34" charset="0"/>
              </a:rPr>
              <a:t>平台</a:t>
            </a:r>
            <a:endParaRPr lang="en-US" altLang="zh-CN" sz="1400">
              <a:latin typeface="微软雅黑" panose="020B0503020204020204" pitchFamily="34" charset="-122"/>
              <a:ea typeface="微软雅黑" panose="020B0503020204020204" pitchFamily="34" charset="-122"/>
              <a:cs typeface="Arial" panose="020B0604020202020204" pitchFamily="34" charset="0"/>
            </a:endParaRPr>
          </a:p>
          <a:p>
            <a:pPr lvl="3"/>
            <a:r>
              <a:rPr lang="en-US" altLang="zh-CN" sz="1200">
                <a:latin typeface="微软雅黑" panose="020B0503020204020204" pitchFamily="34" charset="-122"/>
                <a:ea typeface="微软雅黑" panose="020B0503020204020204" pitchFamily="34" charset="-122"/>
                <a:cs typeface="Arial" panose="020B0604020202020204" pitchFamily="34" charset="0"/>
              </a:rPr>
              <a:t>Intel, AMD, ARM</a:t>
            </a:r>
          </a:p>
          <a:p>
            <a:pPr lvl="2"/>
            <a:r>
              <a:rPr lang="zh-CN" altLang="en-US" sz="1400">
                <a:latin typeface="微软雅黑" panose="020B0503020204020204" pitchFamily="34" charset="-122"/>
                <a:ea typeface="微软雅黑" panose="020B0503020204020204" pitchFamily="34" charset="-122"/>
                <a:cs typeface="Arial" panose="020B0604020202020204" pitchFamily="34" charset="0"/>
              </a:rPr>
              <a:t>各种架构的</a:t>
            </a:r>
            <a:r>
              <a:rPr lang="en-US" altLang="zh-CN" sz="1400">
                <a:latin typeface="微软雅黑" panose="020B0503020204020204" pitchFamily="34" charset="-122"/>
                <a:ea typeface="微软雅黑" panose="020B0503020204020204" pitchFamily="34" charset="-122"/>
                <a:cs typeface="Arial" panose="020B0604020202020204" pitchFamily="34" charset="0"/>
              </a:rPr>
              <a:t>GPU</a:t>
            </a:r>
            <a:r>
              <a:rPr lang="zh-CN" altLang="en-US" sz="1400">
                <a:latin typeface="微软雅黑" panose="020B0503020204020204" pitchFamily="34" charset="-122"/>
                <a:ea typeface="微软雅黑" panose="020B0503020204020204" pitchFamily="34" charset="-122"/>
                <a:cs typeface="Arial" panose="020B0604020202020204" pitchFamily="34" charset="0"/>
              </a:rPr>
              <a:t>平台</a:t>
            </a:r>
            <a:endParaRPr lang="en-US" altLang="zh-CN" sz="1400">
              <a:latin typeface="微软雅黑" panose="020B0503020204020204" pitchFamily="34" charset="-122"/>
              <a:ea typeface="微软雅黑" panose="020B0503020204020204" pitchFamily="34" charset="-122"/>
              <a:cs typeface="Arial" panose="020B0604020202020204" pitchFamily="34" charset="0"/>
            </a:endParaRPr>
          </a:p>
          <a:p>
            <a:pPr lvl="3"/>
            <a:r>
              <a:rPr lang="en-US" altLang="zh-CN" sz="1200">
                <a:latin typeface="微软雅黑" panose="020B0503020204020204" pitchFamily="34" charset="-122"/>
                <a:ea typeface="微软雅黑" panose="020B0503020204020204" pitchFamily="34" charset="-122"/>
                <a:cs typeface="Arial" panose="020B0604020202020204" pitchFamily="34" charset="0"/>
              </a:rPr>
              <a:t>Nvidia, AMD, Intel</a:t>
            </a:r>
          </a:p>
          <a:p>
            <a:pPr lvl="2"/>
            <a:r>
              <a:rPr lang="zh-CN" altLang="en-US" sz="1400">
                <a:latin typeface="微软雅黑" panose="020B0503020204020204" pitchFamily="34" charset="-122"/>
                <a:ea typeface="微软雅黑" panose="020B0503020204020204" pitchFamily="34" charset="-122"/>
                <a:cs typeface="Arial" panose="020B0604020202020204" pitchFamily="34" charset="0"/>
              </a:rPr>
              <a:t>等等</a:t>
            </a:r>
            <a:r>
              <a:rPr lang="en-US" altLang="zh-CN" sz="1400">
                <a:latin typeface="微软雅黑" panose="020B0503020204020204" pitchFamily="34" charset="-122"/>
                <a:ea typeface="微软雅黑" panose="020B0503020204020204" pitchFamily="34" charset="-122"/>
                <a:cs typeface="Arial" panose="020B0604020202020204" pitchFamily="34" charset="0"/>
              </a:rPr>
              <a:t>…</a:t>
            </a:r>
          </a:p>
          <a:p>
            <a:pPr lvl="1"/>
            <a:endParaRPr lang="en-US" altLang="zh-CN" sz="1800">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1800">
                <a:latin typeface="微软雅黑" panose="020B0503020204020204" pitchFamily="34" charset="-122"/>
                <a:ea typeface="微软雅黑" panose="020B0503020204020204" pitchFamily="34" charset="-122"/>
                <a:cs typeface="Arial" panose="020B0604020202020204" pitchFamily="34" charset="0"/>
              </a:rPr>
              <a:t>综上：就是我们使用抽象的目的。</a:t>
            </a:r>
            <a:endParaRPr lang="en-US" altLang="zh-CN" sz="1800">
              <a:latin typeface="微软雅黑" panose="020B0503020204020204" pitchFamily="34" charset="-122"/>
              <a:ea typeface="微软雅黑" panose="020B0503020204020204" pitchFamily="34" charset="-122"/>
              <a:cs typeface="Arial" panose="020B0604020202020204" pitchFamily="34" charset="0"/>
            </a:endParaRPr>
          </a:p>
          <a:p>
            <a:pPr marL="457200" lvl="1" indent="0">
              <a:buFont typeface="Arial" panose="020B0604020202020204" pitchFamily="34" charset="0"/>
              <a:buNone/>
            </a:pPr>
            <a:endParaRPr lang="en-US" altLang="zh-CN">
              <a:latin typeface="Fira Code" panose="020B0809050000020004" pitchFamily="49" charset="0"/>
              <a:ea typeface="Fira Code" panose="020B0809050000020004" pitchFamily="49" charset="0"/>
              <a:cs typeface="Arial" panose="020B0604020202020204" pitchFamily="34" charset="0"/>
            </a:endParaRPr>
          </a:p>
        </p:txBody>
      </p:sp>
    </p:spTree>
    <p:extLst>
      <p:ext uri="{BB962C8B-B14F-4D97-AF65-F5344CB8AC3E}">
        <p14:creationId xmlns:p14="http://schemas.microsoft.com/office/powerpoint/2010/main" val="395305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C5C86-4E80-B88B-FA7A-B827D88F445B}"/>
              </a:ext>
            </a:extLst>
          </p:cNvPr>
          <p:cNvSpPr txBox="1">
            <a:spLocks/>
          </p:cNvSpPr>
          <p:nvPr/>
        </p:nvSpPr>
        <p:spPr>
          <a:xfrm>
            <a:off x="0" y="182078"/>
            <a:ext cx="10515600" cy="681036"/>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1-C++</a:t>
            </a:r>
            <a:r>
              <a:rPr lang="zh-CN" altLang="en-US">
                <a:latin typeface="Fira Code" panose="020B0809050000020004" pitchFamily="49" charset="0"/>
                <a:ea typeface="Fira Code" panose="020B0809050000020004" pitchFamily="49" charset="0"/>
                <a:cs typeface="Arial" panose="020B0604020202020204" pitchFamily="34" charset="0"/>
              </a:rPr>
              <a:t>抽象机</a:t>
            </a:r>
            <a:r>
              <a:rPr lang="en-US" altLang="zh-CN">
                <a:latin typeface="Fira Code" panose="020B0809050000020004" pitchFamily="49" charset="0"/>
                <a:ea typeface="Fira Code" panose="020B0809050000020004" pitchFamily="49" charset="0"/>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什么是</a:t>
            </a:r>
            <a:r>
              <a:rPr lang="en-US" altLang="zh-CN">
                <a:latin typeface="楷体" panose="02010609060101010101" pitchFamily="49" charset="-122"/>
                <a:ea typeface="楷体" panose="02010609060101010101" pitchFamily="49" charset="-122"/>
                <a:cs typeface="Arial" panose="020B0604020202020204" pitchFamily="34" charset="0"/>
              </a:rPr>
              <a:t>C++</a:t>
            </a:r>
            <a:r>
              <a:rPr lang="zh-CN" altLang="en-US">
                <a:latin typeface="楷体" panose="02010609060101010101" pitchFamily="49" charset="-122"/>
                <a:ea typeface="楷体" panose="02010609060101010101" pitchFamily="49" charset="-122"/>
                <a:cs typeface="Arial" panose="020B0604020202020204" pitchFamily="34" charset="0"/>
              </a:rPr>
              <a:t>抽象机？</a:t>
            </a:r>
            <a:r>
              <a:rPr lang="en-US" altLang="zh-CN">
                <a:latin typeface="楷体" panose="02010609060101010101" pitchFamily="49" charset="-122"/>
                <a:ea typeface="楷体" panose="02010609060101010101" pitchFamily="49" charset="-122"/>
                <a:cs typeface="Arial" panose="020B0604020202020204" pitchFamily="34" charset="0"/>
              </a:rPr>
              <a:t>/Machine</a:t>
            </a:r>
            <a:endParaRPr lang="zh-CN" altLang="en-US">
              <a:latin typeface="楷体" panose="02010609060101010101" pitchFamily="49" charset="-122"/>
              <a:ea typeface="楷体" panose="02010609060101010101" pitchFamily="49" charset="-122"/>
              <a:cs typeface="Arial" panose="020B0604020202020204" pitchFamily="34" charset="0"/>
            </a:endParaRPr>
          </a:p>
        </p:txBody>
      </p:sp>
      <p:cxnSp>
        <p:nvCxnSpPr>
          <p:cNvPr id="3" name="直接连接符 2">
            <a:extLst>
              <a:ext uri="{FF2B5EF4-FFF2-40B4-BE49-F238E27FC236}">
                <a16:creationId xmlns:a16="http://schemas.microsoft.com/office/drawing/2014/main" id="{2BC9603E-F572-B2BC-5774-3528C026540A}"/>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内容占位符 2">
            <a:extLst>
              <a:ext uri="{FF2B5EF4-FFF2-40B4-BE49-F238E27FC236}">
                <a16:creationId xmlns:a16="http://schemas.microsoft.com/office/drawing/2014/main" id="{6F6E4E6D-29D4-F1C3-F20F-F94A17919F13}"/>
              </a:ext>
            </a:extLst>
          </p:cNvPr>
          <p:cNvSpPr txBox="1">
            <a:spLocks/>
          </p:cNvSpPr>
          <p:nvPr/>
        </p:nvSpPr>
        <p:spPr>
          <a:xfrm>
            <a:off x="84221" y="1130968"/>
            <a:ext cx="11995484" cy="54343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latin typeface="微软雅黑" panose="020B0503020204020204" pitchFamily="34" charset="-122"/>
                <a:ea typeface="微软雅黑" panose="020B0503020204020204" pitchFamily="34" charset="-122"/>
                <a:cs typeface="Arial" panose="020B0604020202020204" pitchFamily="34" charset="0"/>
              </a:rPr>
              <a:t>Step-by-step</a:t>
            </a:r>
            <a:r>
              <a:rPr lang="zh-CN" altLang="en-US">
                <a:latin typeface="微软雅黑" panose="020B0503020204020204" pitchFamily="34" charset="-122"/>
                <a:ea typeface="微软雅黑" panose="020B0503020204020204" pitchFamily="34" charset="-122"/>
                <a:cs typeface="Arial" panose="020B0604020202020204" pitchFamily="34" charset="0"/>
              </a:rPr>
              <a:t> </a:t>
            </a:r>
            <a:r>
              <a:rPr lang="en-US" altLang="zh-CN">
                <a:latin typeface="微软雅黑" panose="020B0503020204020204" pitchFamily="34" charset="-122"/>
                <a:ea typeface="微软雅黑" panose="020B0503020204020204" pitchFamily="34" charset="-122"/>
                <a:cs typeface="Arial" panose="020B0604020202020204" pitchFamily="34" charset="0"/>
              </a:rPr>
              <a:t>Execution</a:t>
            </a:r>
          </a:p>
          <a:p>
            <a:pPr lvl="1"/>
            <a:r>
              <a:rPr lang="zh-CN" altLang="en-US" sz="1800">
                <a:latin typeface="微软雅黑" panose="020B0503020204020204" pitchFamily="34" charset="-122"/>
                <a:ea typeface="微软雅黑" panose="020B0503020204020204" pitchFamily="34" charset="-122"/>
                <a:cs typeface="Arial" panose="020B0604020202020204" pitchFamily="34" charset="0"/>
              </a:rPr>
              <a:t>当我们在阅读源代码时候，我们的大脑中，存在一个虚构的、假想出来的运行模型，这个模型就好像一台机器一样。对于这台我们脑海中的机器，我们有：</a:t>
            </a:r>
            <a:endParaRPr lang="en-US" altLang="zh-CN" sz="1800">
              <a:latin typeface="微软雅黑" panose="020B0503020204020204" pitchFamily="34" charset="-122"/>
              <a:ea typeface="微软雅黑" panose="020B0503020204020204" pitchFamily="34" charset="-122"/>
              <a:cs typeface="Arial" panose="020B0604020202020204" pitchFamily="34" charset="0"/>
            </a:endParaRPr>
          </a:p>
          <a:p>
            <a:pPr lvl="2"/>
            <a:r>
              <a:rPr lang="zh-CN" altLang="en-US" sz="1400">
                <a:latin typeface="微软雅黑" panose="020B0503020204020204" pitchFamily="34" charset="-122"/>
                <a:ea typeface="微软雅黑" panose="020B0503020204020204" pitchFamily="34" charset="-122"/>
                <a:cs typeface="Arial" panose="020B0604020202020204" pitchFamily="34" charset="0"/>
              </a:rPr>
              <a:t>对程序运行时每个步骤</a:t>
            </a:r>
            <a:r>
              <a:rPr lang="en-US" altLang="zh-CN" sz="1400">
                <a:latin typeface="微软雅黑" panose="020B0503020204020204" pitchFamily="34" charset="-122"/>
                <a:ea typeface="微软雅黑" panose="020B0503020204020204" pitchFamily="34" charset="-122"/>
                <a:cs typeface="Arial" panose="020B0604020202020204" pitchFamily="34" charset="0"/>
              </a:rPr>
              <a:t>(step)</a:t>
            </a:r>
            <a:r>
              <a:rPr lang="zh-CN" altLang="en-US" sz="1400">
                <a:latin typeface="微软雅黑" panose="020B0503020204020204" pitchFamily="34" charset="-122"/>
                <a:ea typeface="微软雅黑" panose="020B0503020204020204" pitchFamily="34" charset="-122"/>
                <a:cs typeface="Arial" panose="020B0604020202020204" pitchFamily="34" charset="0"/>
              </a:rPr>
              <a:t>的可观测结果的预期。</a:t>
            </a:r>
            <a:endParaRPr lang="en-US" altLang="zh-CN" sz="1400">
              <a:latin typeface="微软雅黑" panose="020B0503020204020204" pitchFamily="34" charset="-122"/>
              <a:ea typeface="微软雅黑" panose="020B0503020204020204" pitchFamily="34" charset="-122"/>
              <a:cs typeface="Arial" panose="020B0604020202020204" pitchFamily="34" charset="0"/>
            </a:endParaRPr>
          </a:p>
          <a:p>
            <a:pPr marL="914400" lvl="2" indent="0">
              <a:buNone/>
            </a:pPr>
            <a:endParaRPr lang="en-US" altLang="zh-CN" sz="1400">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1800">
                <a:latin typeface="微软雅黑" panose="020B0503020204020204" pitchFamily="34" charset="-122"/>
                <a:ea typeface="微软雅黑" panose="020B0503020204020204" pitchFamily="34" charset="-122"/>
                <a:cs typeface="Arial" panose="020B0604020202020204" pitchFamily="34" charset="0"/>
              </a:rPr>
              <a:t>实际上：当程序在物理机器上执行时，也确实是符合我们的上述预期的。（</a:t>
            </a:r>
            <a:r>
              <a:rPr lang="en-US" altLang="zh-CN" sz="1800">
                <a:latin typeface="微软雅黑" panose="020B0503020204020204" pitchFamily="34" charset="-122"/>
                <a:ea typeface="微软雅黑" panose="020B0503020204020204" pitchFamily="34" charset="-122"/>
                <a:cs typeface="Arial" panose="020B0604020202020204" pitchFamily="34" charset="0"/>
              </a:rPr>
              <a:t>except</a:t>
            </a:r>
            <a:r>
              <a:rPr lang="zh-CN" altLang="en-US" sz="1800">
                <a:latin typeface="微软雅黑" panose="020B0503020204020204" pitchFamily="34" charset="-122"/>
                <a:ea typeface="微软雅黑" panose="020B0503020204020204" pitchFamily="34" charset="-122"/>
                <a:cs typeface="Arial" panose="020B0604020202020204" pitchFamily="34" charset="0"/>
              </a:rPr>
              <a:t> </a:t>
            </a:r>
            <a:r>
              <a:rPr lang="en-US" altLang="zh-CN" sz="1800">
                <a:latin typeface="微软雅黑" panose="020B0503020204020204" pitchFamily="34" charset="-122"/>
                <a:ea typeface="微软雅黑" panose="020B0503020204020204" pitchFamily="34" charset="-122"/>
                <a:cs typeface="Arial" panose="020B0604020202020204" pitchFamily="34" charset="0"/>
              </a:rPr>
              <a:t>for</a:t>
            </a:r>
            <a:r>
              <a:rPr lang="zh-CN" altLang="en-US" sz="1800">
                <a:latin typeface="微软雅黑" panose="020B0503020204020204" pitchFamily="34" charset="-122"/>
                <a:ea typeface="微软雅黑" panose="020B0503020204020204" pitchFamily="34" charset="-122"/>
                <a:cs typeface="Arial" panose="020B0604020202020204" pitchFamily="34" charset="0"/>
              </a:rPr>
              <a:t> </a:t>
            </a:r>
            <a:r>
              <a:rPr lang="en-US" altLang="zh-CN" sz="1800">
                <a:latin typeface="微软雅黑" panose="020B0503020204020204" pitchFamily="34" charset="-122"/>
                <a:ea typeface="微软雅黑" panose="020B0503020204020204" pitchFamily="34" charset="-122"/>
                <a:cs typeface="Arial" panose="020B0604020202020204" pitchFamily="34" charset="0"/>
              </a:rPr>
              <a:t>other conditions like UB</a:t>
            </a:r>
            <a:r>
              <a:rPr lang="zh-CN" altLang="en-US" sz="1800">
                <a:latin typeface="微软雅黑" panose="020B0503020204020204" pitchFamily="34" charset="-122"/>
                <a:ea typeface="微软雅黑" panose="020B0503020204020204" pitchFamily="34" charset="-122"/>
                <a:cs typeface="Arial" panose="020B0604020202020204" pitchFamily="34" charset="0"/>
              </a:rPr>
              <a:t>）</a:t>
            </a:r>
            <a:endParaRPr lang="en-US" altLang="zh-CN" sz="1800">
              <a:latin typeface="微软雅黑" panose="020B0503020204020204" pitchFamily="34" charset="-122"/>
              <a:ea typeface="微软雅黑" panose="020B0503020204020204" pitchFamily="34" charset="-122"/>
              <a:cs typeface="Arial" panose="020B0604020202020204" pitchFamily="34" charset="0"/>
            </a:endParaRPr>
          </a:p>
          <a:p>
            <a:pPr lvl="1"/>
            <a:endParaRPr lang="en-US" altLang="zh-CN" sz="1800">
              <a:latin typeface="微软雅黑" panose="020B0503020204020204" pitchFamily="34" charset="-122"/>
              <a:ea typeface="微软雅黑" panose="020B0503020204020204" pitchFamily="34" charset="-122"/>
              <a:cs typeface="Arial" panose="020B0604020202020204" pitchFamily="34" charset="0"/>
            </a:endParaRPr>
          </a:p>
          <a:p>
            <a:r>
              <a:rPr lang="zh-CN" altLang="en-US" sz="2200">
                <a:latin typeface="微软雅黑" panose="020B0503020204020204" pitchFamily="34" charset="-122"/>
                <a:ea typeface="微软雅黑" panose="020B0503020204020204" pitchFamily="34" charset="-122"/>
                <a:cs typeface="Arial" panose="020B0604020202020204" pitchFamily="34" charset="0"/>
              </a:rPr>
              <a:t>可观测行为的一致性</a:t>
            </a:r>
            <a:endParaRPr lang="en-US" altLang="zh-CN" sz="2200">
              <a:latin typeface="微软雅黑" panose="020B0503020204020204" pitchFamily="34" charset="-122"/>
              <a:ea typeface="微软雅黑" panose="020B0503020204020204" pitchFamily="34" charset="-122"/>
              <a:cs typeface="Arial" panose="020B0604020202020204" pitchFamily="34" charset="0"/>
            </a:endParaRPr>
          </a:p>
          <a:p>
            <a:pPr lvl="1"/>
            <a:endParaRPr lang="en-US" altLang="zh-CN" sz="1800">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圆角 5">
            <a:extLst>
              <a:ext uri="{FF2B5EF4-FFF2-40B4-BE49-F238E27FC236}">
                <a16:creationId xmlns:a16="http://schemas.microsoft.com/office/drawing/2014/main" id="{DDB6313F-8B87-9717-216B-CCAB8A66E482}"/>
              </a:ext>
            </a:extLst>
          </p:cNvPr>
          <p:cNvSpPr/>
          <p:nvPr/>
        </p:nvSpPr>
        <p:spPr>
          <a:xfrm>
            <a:off x="424391" y="4697050"/>
            <a:ext cx="312234" cy="28993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E1C0B637-94F4-9F1E-B2BC-F3CA60E299B8}"/>
              </a:ext>
            </a:extLst>
          </p:cNvPr>
          <p:cNvSpPr/>
          <p:nvPr/>
        </p:nvSpPr>
        <p:spPr>
          <a:xfrm>
            <a:off x="732908" y="4775109"/>
            <a:ext cx="1832517" cy="1449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F3BC1FC0-55C4-2595-1061-2E5F7FD799E7}"/>
              </a:ext>
            </a:extLst>
          </p:cNvPr>
          <p:cNvSpPr/>
          <p:nvPr/>
        </p:nvSpPr>
        <p:spPr>
          <a:xfrm>
            <a:off x="2565424" y="4708202"/>
            <a:ext cx="490654" cy="28993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6390B0D-85FF-8B76-3EF4-4E9FD5FE950F}"/>
              </a:ext>
            </a:extLst>
          </p:cNvPr>
          <p:cNvSpPr/>
          <p:nvPr/>
        </p:nvSpPr>
        <p:spPr>
          <a:xfrm>
            <a:off x="3052360" y="4780685"/>
            <a:ext cx="1832517" cy="1449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50D41235-8239-D2F6-593A-49065AD603C4}"/>
              </a:ext>
            </a:extLst>
          </p:cNvPr>
          <p:cNvSpPr/>
          <p:nvPr/>
        </p:nvSpPr>
        <p:spPr>
          <a:xfrm>
            <a:off x="4884877" y="4708202"/>
            <a:ext cx="490654" cy="28993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A7D466D-5573-7F1B-161E-F0DB291E84C8}"/>
              </a:ext>
            </a:extLst>
          </p:cNvPr>
          <p:cNvSpPr/>
          <p:nvPr/>
        </p:nvSpPr>
        <p:spPr>
          <a:xfrm>
            <a:off x="5371813" y="4780685"/>
            <a:ext cx="1832517" cy="1449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CD2571F1-6797-3E0D-172A-8003710A8B8E}"/>
              </a:ext>
            </a:extLst>
          </p:cNvPr>
          <p:cNvSpPr/>
          <p:nvPr/>
        </p:nvSpPr>
        <p:spPr>
          <a:xfrm>
            <a:off x="7205798" y="4697050"/>
            <a:ext cx="490654" cy="28993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EABD611-4923-269A-F609-313819522B12}"/>
              </a:ext>
            </a:extLst>
          </p:cNvPr>
          <p:cNvSpPr/>
          <p:nvPr/>
        </p:nvSpPr>
        <p:spPr>
          <a:xfrm>
            <a:off x="7697920" y="4775109"/>
            <a:ext cx="1832517" cy="1449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F4DCB128-4942-9961-3022-B5813EFEFDCC}"/>
              </a:ext>
            </a:extLst>
          </p:cNvPr>
          <p:cNvSpPr/>
          <p:nvPr/>
        </p:nvSpPr>
        <p:spPr>
          <a:xfrm>
            <a:off x="9525251" y="4697050"/>
            <a:ext cx="490654" cy="28993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7912A41D-24D7-CCF2-6B11-19B6A58B0EE0}"/>
              </a:ext>
            </a:extLst>
          </p:cNvPr>
          <p:cNvSpPr/>
          <p:nvPr/>
        </p:nvSpPr>
        <p:spPr>
          <a:xfrm>
            <a:off x="10015905" y="4730503"/>
            <a:ext cx="1730690" cy="223025"/>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93AD30E1-77BD-CF0A-C02C-7361CC9A0532}"/>
              </a:ext>
            </a:extLst>
          </p:cNvPr>
          <p:cNvSpPr/>
          <p:nvPr/>
        </p:nvSpPr>
        <p:spPr>
          <a:xfrm>
            <a:off x="424391" y="6121104"/>
            <a:ext cx="312234" cy="2899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F9CEFA6-5FF4-6D96-549F-C7EA08EE32E6}"/>
              </a:ext>
            </a:extLst>
          </p:cNvPr>
          <p:cNvSpPr/>
          <p:nvPr/>
        </p:nvSpPr>
        <p:spPr>
          <a:xfrm>
            <a:off x="732908" y="6199163"/>
            <a:ext cx="1832517" cy="14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B64C0E1F-FC67-3CD3-563A-8423EABC4417}"/>
              </a:ext>
            </a:extLst>
          </p:cNvPr>
          <p:cNvSpPr/>
          <p:nvPr/>
        </p:nvSpPr>
        <p:spPr>
          <a:xfrm>
            <a:off x="2565424" y="6132256"/>
            <a:ext cx="490654" cy="2899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37EC07C-DD7E-5F4A-505F-490C70F5408F}"/>
              </a:ext>
            </a:extLst>
          </p:cNvPr>
          <p:cNvSpPr/>
          <p:nvPr/>
        </p:nvSpPr>
        <p:spPr>
          <a:xfrm>
            <a:off x="3052360" y="6204739"/>
            <a:ext cx="1832517" cy="14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DAF60C86-1A48-68B2-808F-13560E767B42}"/>
              </a:ext>
            </a:extLst>
          </p:cNvPr>
          <p:cNvSpPr/>
          <p:nvPr/>
        </p:nvSpPr>
        <p:spPr>
          <a:xfrm>
            <a:off x="4884877" y="6132256"/>
            <a:ext cx="490654" cy="2899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96BE25-D9A8-59FB-5244-5C0343B0B65D}"/>
              </a:ext>
            </a:extLst>
          </p:cNvPr>
          <p:cNvSpPr/>
          <p:nvPr/>
        </p:nvSpPr>
        <p:spPr>
          <a:xfrm>
            <a:off x="5371813" y="6204739"/>
            <a:ext cx="1832517" cy="14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329D3FBB-5982-A261-940F-BEF127ED630B}"/>
              </a:ext>
            </a:extLst>
          </p:cNvPr>
          <p:cNvSpPr/>
          <p:nvPr/>
        </p:nvSpPr>
        <p:spPr>
          <a:xfrm>
            <a:off x="7205798" y="6121104"/>
            <a:ext cx="490654" cy="2899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23EF925-DDC5-04D2-E699-31F114CF7DBD}"/>
              </a:ext>
            </a:extLst>
          </p:cNvPr>
          <p:cNvSpPr/>
          <p:nvPr/>
        </p:nvSpPr>
        <p:spPr>
          <a:xfrm>
            <a:off x="7697920" y="6199163"/>
            <a:ext cx="1832517" cy="144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B2CE38E7-0389-4006-EDE2-B2D0860F510C}"/>
              </a:ext>
            </a:extLst>
          </p:cNvPr>
          <p:cNvSpPr/>
          <p:nvPr/>
        </p:nvSpPr>
        <p:spPr>
          <a:xfrm>
            <a:off x="9525251" y="6121104"/>
            <a:ext cx="490654" cy="2899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a:extLst>
              <a:ext uri="{FF2B5EF4-FFF2-40B4-BE49-F238E27FC236}">
                <a16:creationId xmlns:a16="http://schemas.microsoft.com/office/drawing/2014/main" id="{E67B9374-C10B-CF20-7611-A5A1DA4DD4BD}"/>
              </a:ext>
            </a:extLst>
          </p:cNvPr>
          <p:cNvSpPr/>
          <p:nvPr/>
        </p:nvSpPr>
        <p:spPr>
          <a:xfrm>
            <a:off x="10015905" y="6154557"/>
            <a:ext cx="1730690" cy="223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上下 29">
            <a:extLst>
              <a:ext uri="{FF2B5EF4-FFF2-40B4-BE49-F238E27FC236}">
                <a16:creationId xmlns:a16="http://schemas.microsoft.com/office/drawing/2014/main" id="{F9209B8D-C1AC-30BA-64A2-63BEFBAD5AD1}"/>
              </a:ext>
            </a:extLst>
          </p:cNvPr>
          <p:cNvSpPr/>
          <p:nvPr/>
        </p:nvSpPr>
        <p:spPr>
          <a:xfrm>
            <a:off x="2713177" y="4998134"/>
            <a:ext cx="195148" cy="1134122"/>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上下 30">
            <a:extLst>
              <a:ext uri="{FF2B5EF4-FFF2-40B4-BE49-F238E27FC236}">
                <a16:creationId xmlns:a16="http://schemas.microsoft.com/office/drawing/2014/main" id="{B70749EB-0A17-441C-20BE-D484048BB883}"/>
              </a:ext>
            </a:extLst>
          </p:cNvPr>
          <p:cNvSpPr/>
          <p:nvPr/>
        </p:nvSpPr>
        <p:spPr>
          <a:xfrm>
            <a:off x="9655885" y="4986982"/>
            <a:ext cx="195148" cy="1134122"/>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上下 31">
            <a:extLst>
              <a:ext uri="{FF2B5EF4-FFF2-40B4-BE49-F238E27FC236}">
                <a16:creationId xmlns:a16="http://schemas.microsoft.com/office/drawing/2014/main" id="{BD242296-9BA9-7507-1944-A84FE31F0176}"/>
              </a:ext>
            </a:extLst>
          </p:cNvPr>
          <p:cNvSpPr/>
          <p:nvPr/>
        </p:nvSpPr>
        <p:spPr>
          <a:xfrm>
            <a:off x="7343328" y="4998134"/>
            <a:ext cx="195148" cy="1134122"/>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上下 32">
            <a:extLst>
              <a:ext uri="{FF2B5EF4-FFF2-40B4-BE49-F238E27FC236}">
                <a16:creationId xmlns:a16="http://schemas.microsoft.com/office/drawing/2014/main" id="{DD443DBF-520A-BB6A-9A5C-C10EF8BDD605}"/>
              </a:ext>
            </a:extLst>
          </p:cNvPr>
          <p:cNvSpPr/>
          <p:nvPr/>
        </p:nvSpPr>
        <p:spPr>
          <a:xfrm>
            <a:off x="5042853" y="4986982"/>
            <a:ext cx="195148" cy="1134122"/>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89F6BFAD-59A4-1DC8-76B6-BE5668CE9E05}"/>
              </a:ext>
            </a:extLst>
          </p:cNvPr>
          <p:cNvSpPr txBox="1"/>
          <p:nvPr/>
        </p:nvSpPr>
        <p:spPr>
          <a:xfrm>
            <a:off x="396472" y="4343423"/>
            <a:ext cx="1010457" cy="369332"/>
          </a:xfrm>
          <a:prstGeom prst="rect">
            <a:avLst/>
          </a:prstGeom>
          <a:noFill/>
        </p:spPr>
        <p:txBody>
          <a:bodyPr wrap="square" rtlCol="0">
            <a:spAutoFit/>
          </a:bodyPr>
          <a:lstStyle/>
          <a:p>
            <a:r>
              <a:rPr lang="zh-CN" altLang="en-US"/>
              <a:t>抽象机</a:t>
            </a:r>
          </a:p>
        </p:txBody>
      </p:sp>
      <p:sp>
        <p:nvSpPr>
          <p:cNvPr id="35" name="文本框 34">
            <a:extLst>
              <a:ext uri="{FF2B5EF4-FFF2-40B4-BE49-F238E27FC236}">
                <a16:creationId xmlns:a16="http://schemas.microsoft.com/office/drawing/2014/main" id="{216F8949-5E77-71C2-6CBF-5E967A345EAD}"/>
              </a:ext>
            </a:extLst>
          </p:cNvPr>
          <p:cNvSpPr txBox="1"/>
          <p:nvPr/>
        </p:nvSpPr>
        <p:spPr>
          <a:xfrm>
            <a:off x="396471" y="6513657"/>
            <a:ext cx="1010457" cy="369332"/>
          </a:xfrm>
          <a:prstGeom prst="rect">
            <a:avLst/>
          </a:prstGeom>
          <a:noFill/>
        </p:spPr>
        <p:txBody>
          <a:bodyPr wrap="square" rtlCol="0">
            <a:spAutoFit/>
          </a:bodyPr>
          <a:lstStyle/>
          <a:p>
            <a:r>
              <a:rPr lang="zh-CN" altLang="en-US"/>
              <a:t>物理机</a:t>
            </a:r>
          </a:p>
        </p:txBody>
      </p:sp>
      <p:sp>
        <p:nvSpPr>
          <p:cNvPr id="36" name="箭头: 上下 35">
            <a:extLst>
              <a:ext uri="{FF2B5EF4-FFF2-40B4-BE49-F238E27FC236}">
                <a16:creationId xmlns:a16="http://schemas.microsoft.com/office/drawing/2014/main" id="{7B2E11AB-1522-1CC2-23D2-9209D244464B}"/>
              </a:ext>
            </a:extLst>
          </p:cNvPr>
          <p:cNvSpPr/>
          <p:nvPr/>
        </p:nvSpPr>
        <p:spPr>
          <a:xfrm>
            <a:off x="479142" y="4995839"/>
            <a:ext cx="195148" cy="1134122"/>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FAC7746B-B0F5-0711-AE5B-CA5AFEC85277}"/>
              </a:ext>
            </a:extLst>
          </p:cNvPr>
          <p:cNvSpPr txBox="1"/>
          <p:nvPr/>
        </p:nvSpPr>
        <p:spPr>
          <a:xfrm>
            <a:off x="-40282" y="5380262"/>
            <a:ext cx="709104" cy="338554"/>
          </a:xfrm>
          <a:prstGeom prst="rect">
            <a:avLst/>
          </a:prstGeom>
          <a:noFill/>
        </p:spPr>
        <p:txBody>
          <a:bodyPr wrap="square" rtlCol="0">
            <a:spAutoFit/>
          </a:bodyPr>
          <a:lstStyle/>
          <a:p>
            <a:r>
              <a:rPr lang="en-US" altLang="zh-CN" sz="1600"/>
              <a:t>input</a:t>
            </a:r>
            <a:endParaRPr lang="zh-CN" altLang="en-US" sz="1600"/>
          </a:p>
        </p:txBody>
      </p:sp>
      <p:sp>
        <p:nvSpPr>
          <p:cNvPr id="38" name="文本框 37">
            <a:extLst>
              <a:ext uri="{FF2B5EF4-FFF2-40B4-BE49-F238E27FC236}">
                <a16:creationId xmlns:a16="http://schemas.microsoft.com/office/drawing/2014/main" id="{654D6551-6F59-5D12-E89C-A4071E219654}"/>
              </a:ext>
            </a:extLst>
          </p:cNvPr>
          <p:cNvSpPr txBox="1"/>
          <p:nvPr/>
        </p:nvSpPr>
        <p:spPr>
          <a:xfrm>
            <a:off x="1674400" y="5440369"/>
            <a:ext cx="1150288" cy="338554"/>
          </a:xfrm>
          <a:prstGeom prst="rect">
            <a:avLst/>
          </a:prstGeom>
          <a:noFill/>
        </p:spPr>
        <p:txBody>
          <a:bodyPr wrap="square" rtlCol="0">
            <a:spAutoFit/>
          </a:bodyPr>
          <a:lstStyle/>
          <a:p>
            <a:r>
              <a:rPr lang="en-US" altLang="zh-CN" sz="1600"/>
              <a:t>interaction</a:t>
            </a:r>
            <a:endParaRPr lang="zh-CN" altLang="en-US" sz="1600"/>
          </a:p>
        </p:txBody>
      </p:sp>
      <p:sp>
        <p:nvSpPr>
          <p:cNvPr id="39" name="文本框 38">
            <a:extLst>
              <a:ext uri="{FF2B5EF4-FFF2-40B4-BE49-F238E27FC236}">
                <a16:creationId xmlns:a16="http://schemas.microsoft.com/office/drawing/2014/main" id="{54EAC076-AE5E-26C4-3F85-22DBE3E77F36}"/>
              </a:ext>
            </a:extLst>
          </p:cNvPr>
          <p:cNvSpPr txBox="1"/>
          <p:nvPr/>
        </p:nvSpPr>
        <p:spPr>
          <a:xfrm>
            <a:off x="8677583" y="5457249"/>
            <a:ext cx="1150288" cy="338554"/>
          </a:xfrm>
          <a:prstGeom prst="rect">
            <a:avLst/>
          </a:prstGeom>
          <a:noFill/>
        </p:spPr>
        <p:txBody>
          <a:bodyPr wrap="square" rtlCol="0">
            <a:spAutoFit/>
          </a:bodyPr>
          <a:lstStyle/>
          <a:p>
            <a:r>
              <a:rPr lang="en-US" altLang="zh-CN" sz="1600"/>
              <a:t>interaction</a:t>
            </a:r>
            <a:endParaRPr lang="zh-CN" altLang="en-US" sz="1600"/>
          </a:p>
        </p:txBody>
      </p:sp>
      <p:sp>
        <p:nvSpPr>
          <p:cNvPr id="40" name="文本框 39">
            <a:extLst>
              <a:ext uri="{FF2B5EF4-FFF2-40B4-BE49-F238E27FC236}">
                <a16:creationId xmlns:a16="http://schemas.microsoft.com/office/drawing/2014/main" id="{D3169334-C301-752B-6BE6-5AEE547B8FCA}"/>
              </a:ext>
            </a:extLst>
          </p:cNvPr>
          <p:cNvSpPr txBox="1"/>
          <p:nvPr/>
        </p:nvSpPr>
        <p:spPr>
          <a:xfrm>
            <a:off x="6300837" y="5336343"/>
            <a:ext cx="1150288" cy="338554"/>
          </a:xfrm>
          <a:prstGeom prst="rect">
            <a:avLst/>
          </a:prstGeom>
          <a:noFill/>
        </p:spPr>
        <p:txBody>
          <a:bodyPr wrap="square" rtlCol="0">
            <a:spAutoFit/>
          </a:bodyPr>
          <a:lstStyle/>
          <a:p>
            <a:r>
              <a:rPr lang="en-US" altLang="zh-CN" sz="1600"/>
              <a:t>interaction</a:t>
            </a:r>
            <a:endParaRPr lang="zh-CN" altLang="en-US" sz="1600"/>
          </a:p>
        </p:txBody>
      </p:sp>
      <p:sp>
        <p:nvSpPr>
          <p:cNvPr id="41" name="文本框 40">
            <a:extLst>
              <a:ext uri="{FF2B5EF4-FFF2-40B4-BE49-F238E27FC236}">
                <a16:creationId xmlns:a16="http://schemas.microsoft.com/office/drawing/2014/main" id="{6BD538E9-6B5D-7370-6025-CA264A293F5A}"/>
              </a:ext>
            </a:extLst>
          </p:cNvPr>
          <p:cNvSpPr txBox="1"/>
          <p:nvPr/>
        </p:nvSpPr>
        <p:spPr>
          <a:xfrm>
            <a:off x="4052863" y="5159114"/>
            <a:ext cx="1150288" cy="338554"/>
          </a:xfrm>
          <a:prstGeom prst="rect">
            <a:avLst/>
          </a:prstGeom>
          <a:noFill/>
        </p:spPr>
        <p:txBody>
          <a:bodyPr wrap="square" rtlCol="0">
            <a:spAutoFit/>
          </a:bodyPr>
          <a:lstStyle/>
          <a:p>
            <a:r>
              <a:rPr lang="en-US" altLang="zh-CN" sz="1600"/>
              <a:t>interaction</a:t>
            </a:r>
            <a:endParaRPr lang="zh-CN" altLang="en-US" sz="1600"/>
          </a:p>
        </p:txBody>
      </p:sp>
      <p:sp>
        <p:nvSpPr>
          <p:cNvPr id="42" name="椭圆 41">
            <a:extLst>
              <a:ext uri="{FF2B5EF4-FFF2-40B4-BE49-F238E27FC236}">
                <a16:creationId xmlns:a16="http://schemas.microsoft.com/office/drawing/2014/main" id="{01FFF9CB-1DDE-DFFE-FEC1-835828894ECF}"/>
              </a:ext>
            </a:extLst>
          </p:cNvPr>
          <p:cNvSpPr/>
          <p:nvPr/>
        </p:nvSpPr>
        <p:spPr>
          <a:xfrm>
            <a:off x="11735725" y="4609877"/>
            <a:ext cx="460133" cy="46427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4C400828-1806-E44D-CC2D-6ACA3CEDE4E1}"/>
              </a:ext>
            </a:extLst>
          </p:cNvPr>
          <p:cNvSpPr/>
          <p:nvPr/>
        </p:nvSpPr>
        <p:spPr>
          <a:xfrm>
            <a:off x="11757102" y="6028720"/>
            <a:ext cx="460133" cy="464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上下 43">
            <a:extLst>
              <a:ext uri="{FF2B5EF4-FFF2-40B4-BE49-F238E27FC236}">
                <a16:creationId xmlns:a16="http://schemas.microsoft.com/office/drawing/2014/main" id="{D049CDDD-1E67-14AF-0ECE-1F1452CC5158}"/>
              </a:ext>
            </a:extLst>
          </p:cNvPr>
          <p:cNvSpPr/>
          <p:nvPr/>
        </p:nvSpPr>
        <p:spPr>
          <a:xfrm>
            <a:off x="11878998" y="5074153"/>
            <a:ext cx="195148" cy="950773"/>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9FE1C3E0-D11F-7E19-0D84-C55CEFCDDD47}"/>
              </a:ext>
            </a:extLst>
          </p:cNvPr>
          <p:cNvSpPr txBox="1"/>
          <p:nvPr/>
        </p:nvSpPr>
        <p:spPr>
          <a:xfrm>
            <a:off x="11189026" y="5393623"/>
            <a:ext cx="842511" cy="338554"/>
          </a:xfrm>
          <a:prstGeom prst="rect">
            <a:avLst/>
          </a:prstGeom>
          <a:noFill/>
        </p:spPr>
        <p:txBody>
          <a:bodyPr wrap="square" rtlCol="0">
            <a:spAutoFit/>
          </a:bodyPr>
          <a:lstStyle/>
          <a:p>
            <a:r>
              <a:rPr lang="en-US" altLang="zh-CN" sz="1600"/>
              <a:t>output</a:t>
            </a:r>
            <a:endParaRPr lang="zh-CN" altLang="en-US" sz="1600"/>
          </a:p>
        </p:txBody>
      </p:sp>
      <p:sp>
        <p:nvSpPr>
          <p:cNvPr id="46" name="椭圆 45">
            <a:extLst>
              <a:ext uri="{FF2B5EF4-FFF2-40B4-BE49-F238E27FC236}">
                <a16:creationId xmlns:a16="http://schemas.microsoft.com/office/drawing/2014/main" id="{F4963371-81CD-7EC0-A68D-07F16DB15E25}"/>
              </a:ext>
            </a:extLst>
          </p:cNvPr>
          <p:cNvSpPr/>
          <p:nvPr/>
        </p:nvSpPr>
        <p:spPr>
          <a:xfrm>
            <a:off x="3783640" y="3848123"/>
            <a:ext cx="4624720" cy="495300"/>
          </a:xfrm>
          <a:prstGeom prst="ellipse">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t>可观测到的行为必须是一致的</a:t>
            </a:r>
          </a:p>
        </p:txBody>
      </p:sp>
      <p:cxnSp>
        <p:nvCxnSpPr>
          <p:cNvPr id="50" name="直接箭头连接符 49">
            <a:extLst>
              <a:ext uri="{FF2B5EF4-FFF2-40B4-BE49-F238E27FC236}">
                <a16:creationId xmlns:a16="http://schemas.microsoft.com/office/drawing/2014/main" id="{8B91165A-930C-D8E9-D8A1-3F7AE227257D}"/>
              </a:ext>
            </a:extLst>
          </p:cNvPr>
          <p:cNvCxnSpPr>
            <a:stCxn id="46" idx="2"/>
            <a:endCxn id="6" idx="0"/>
          </p:cNvCxnSpPr>
          <p:nvPr/>
        </p:nvCxnSpPr>
        <p:spPr>
          <a:xfrm flipH="1">
            <a:off x="580508" y="4095773"/>
            <a:ext cx="3203132" cy="601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25F22F8F-2BE2-0B05-B20E-5DEA624D5B37}"/>
              </a:ext>
            </a:extLst>
          </p:cNvPr>
          <p:cNvCxnSpPr>
            <a:stCxn id="46" idx="3"/>
            <a:endCxn id="10" idx="0"/>
          </p:cNvCxnSpPr>
          <p:nvPr/>
        </p:nvCxnSpPr>
        <p:spPr>
          <a:xfrm flipH="1">
            <a:off x="2810751" y="4270888"/>
            <a:ext cx="1650164" cy="437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E1CE6571-1E11-E63E-925F-4A0EBDE23767}"/>
              </a:ext>
            </a:extLst>
          </p:cNvPr>
          <p:cNvCxnSpPr>
            <a:stCxn id="46" idx="4"/>
            <a:endCxn id="14" idx="0"/>
          </p:cNvCxnSpPr>
          <p:nvPr/>
        </p:nvCxnSpPr>
        <p:spPr>
          <a:xfrm flipH="1">
            <a:off x="5130204" y="4343423"/>
            <a:ext cx="965796" cy="364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7CAA93D8-60FD-2525-6965-DC13E4F24CFE}"/>
              </a:ext>
            </a:extLst>
          </p:cNvPr>
          <p:cNvCxnSpPr>
            <a:stCxn id="46" idx="4"/>
            <a:endCxn id="16" idx="0"/>
          </p:cNvCxnSpPr>
          <p:nvPr/>
        </p:nvCxnSpPr>
        <p:spPr>
          <a:xfrm>
            <a:off x="6096000" y="4343423"/>
            <a:ext cx="1355125" cy="353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D983A47-1EB4-ABC6-7B4A-2848745CE6EB}"/>
              </a:ext>
            </a:extLst>
          </p:cNvPr>
          <p:cNvCxnSpPr>
            <a:stCxn id="46" idx="5"/>
            <a:endCxn id="18" idx="0"/>
          </p:cNvCxnSpPr>
          <p:nvPr/>
        </p:nvCxnSpPr>
        <p:spPr>
          <a:xfrm>
            <a:off x="7731085" y="4270888"/>
            <a:ext cx="2039493" cy="426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658EB048-2FFF-4831-785D-2868D0557D5E}"/>
              </a:ext>
            </a:extLst>
          </p:cNvPr>
          <p:cNvCxnSpPr>
            <a:stCxn id="46" idx="6"/>
            <a:endCxn id="42" idx="0"/>
          </p:cNvCxnSpPr>
          <p:nvPr/>
        </p:nvCxnSpPr>
        <p:spPr>
          <a:xfrm>
            <a:off x="8408360" y="4095773"/>
            <a:ext cx="3557432" cy="514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568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A06F0-1EDE-9605-887E-C38D041A88FC}"/>
              </a:ext>
            </a:extLst>
          </p:cNvPr>
          <p:cNvSpPr txBox="1">
            <a:spLocks/>
          </p:cNvSpPr>
          <p:nvPr/>
        </p:nvSpPr>
        <p:spPr>
          <a:xfrm>
            <a:off x="0" y="182078"/>
            <a:ext cx="10515600" cy="681036"/>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1-C++</a:t>
            </a:r>
            <a:r>
              <a:rPr lang="zh-CN" altLang="en-US">
                <a:latin typeface="Fira Code" panose="020B0809050000020004" pitchFamily="49" charset="0"/>
                <a:ea typeface="Fira Code" panose="020B0809050000020004" pitchFamily="49" charset="0"/>
                <a:cs typeface="Arial" panose="020B0604020202020204" pitchFamily="34" charset="0"/>
              </a:rPr>
              <a:t>抽象机</a:t>
            </a:r>
            <a:r>
              <a:rPr lang="en-US" altLang="zh-CN">
                <a:latin typeface="Fira Code" panose="020B0809050000020004" pitchFamily="49" charset="0"/>
                <a:ea typeface="Fira Code" panose="020B0809050000020004" pitchFamily="49" charset="0"/>
                <a:cs typeface="Arial" panose="020B0604020202020204" pitchFamily="34" charset="0"/>
              </a:rPr>
              <a:t>/</a:t>
            </a:r>
            <a:r>
              <a:rPr lang="zh-CN" altLang="en-US">
                <a:ea typeface="楷体" panose="02010609060101010101" pitchFamily="49" charset="-122"/>
                <a:cs typeface="Arial" panose="020B0604020202020204" pitchFamily="34" charset="0"/>
              </a:rPr>
              <a:t>抽象机的工作原理</a:t>
            </a:r>
            <a:endParaRPr lang="zh-CN" altLang="en-US">
              <a:latin typeface="Fira Code" panose="020B0809050000020004" pitchFamily="49" charset="0"/>
              <a:cs typeface="Arial" panose="020B0604020202020204" pitchFamily="34" charset="0"/>
            </a:endParaRPr>
          </a:p>
        </p:txBody>
      </p:sp>
      <p:cxnSp>
        <p:nvCxnSpPr>
          <p:cNvPr id="3" name="直接连接符 2">
            <a:extLst>
              <a:ext uri="{FF2B5EF4-FFF2-40B4-BE49-F238E27FC236}">
                <a16:creationId xmlns:a16="http://schemas.microsoft.com/office/drawing/2014/main" id="{4AF5A113-D621-157B-C4EC-35E262399482}"/>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矩形 3">
            <a:extLst>
              <a:ext uri="{FF2B5EF4-FFF2-40B4-BE49-F238E27FC236}">
                <a16:creationId xmlns:a16="http://schemas.microsoft.com/office/drawing/2014/main" id="{65750412-7E8D-CB40-5D1F-E2E1E272004A}"/>
              </a:ext>
            </a:extLst>
          </p:cNvPr>
          <p:cNvSpPr/>
          <p:nvPr/>
        </p:nvSpPr>
        <p:spPr>
          <a:xfrm>
            <a:off x="697830" y="1052760"/>
            <a:ext cx="1383631" cy="685798"/>
          </a:xfrm>
          <a:prstGeom prst="rect">
            <a:avLst/>
          </a:prstGeom>
          <a:solidFill>
            <a:schemeClr val="accent4">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a:t>源代码</a:t>
            </a:r>
          </a:p>
        </p:txBody>
      </p:sp>
      <p:cxnSp>
        <p:nvCxnSpPr>
          <p:cNvPr id="6" name="直接箭头连接符 5">
            <a:extLst>
              <a:ext uri="{FF2B5EF4-FFF2-40B4-BE49-F238E27FC236}">
                <a16:creationId xmlns:a16="http://schemas.microsoft.com/office/drawing/2014/main" id="{BB620FA3-1E0C-D15E-F113-07CF18E3312D}"/>
              </a:ext>
            </a:extLst>
          </p:cNvPr>
          <p:cNvCxnSpPr>
            <a:cxnSpLocks/>
            <a:stCxn id="4" idx="2"/>
            <a:endCxn id="8" idx="0"/>
          </p:cNvCxnSpPr>
          <p:nvPr/>
        </p:nvCxnSpPr>
        <p:spPr>
          <a:xfrm>
            <a:off x="1389646" y="1738558"/>
            <a:ext cx="0" cy="1398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37ECF23B-EED0-9BCD-7643-581A3F5D0F8D}"/>
              </a:ext>
            </a:extLst>
          </p:cNvPr>
          <p:cNvSpPr/>
          <p:nvPr/>
        </p:nvSpPr>
        <p:spPr>
          <a:xfrm>
            <a:off x="697830" y="3137236"/>
            <a:ext cx="1383631" cy="685798"/>
          </a:xfrm>
          <a:prstGeom prst="rect">
            <a:avLst/>
          </a:prstGeom>
          <a:solidFill>
            <a:schemeClr val="accent5">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a:t>编译器</a:t>
            </a:r>
          </a:p>
        </p:txBody>
      </p:sp>
      <p:sp>
        <p:nvSpPr>
          <p:cNvPr id="9" name="矩形 8">
            <a:extLst>
              <a:ext uri="{FF2B5EF4-FFF2-40B4-BE49-F238E27FC236}">
                <a16:creationId xmlns:a16="http://schemas.microsoft.com/office/drawing/2014/main" id="{193EBE33-BCF6-4983-7AD9-A33E3C1F61CA}"/>
              </a:ext>
            </a:extLst>
          </p:cNvPr>
          <p:cNvSpPr/>
          <p:nvPr/>
        </p:nvSpPr>
        <p:spPr>
          <a:xfrm>
            <a:off x="697831" y="5309088"/>
            <a:ext cx="1383631" cy="685798"/>
          </a:xfrm>
          <a:prstGeom prst="rect">
            <a:avLst/>
          </a:prstGeom>
          <a:solidFill>
            <a:schemeClr val="accent2">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a:t>机器码</a:t>
            </a:r>
          </a:p>
        </p:txBody>
      </p:sp>
      <p:cxnSp>
        <p:nvCxnSpPr>
          <p:cNvPr id="11" name="直接箭头连接符 10">
            <a:extLst>
              <a:ext uri="{FF2B5EF4-FFF2-40B4-BE49-F238E27FC236}">
                <a16:creationId xmlns:a16="http://schemas.microsoft.com/office/drawing/2014/main" id="{0BE80F66-11B4-5A3A-B770-4C0401CA565E}"/>
              </a:ext>
            </a:extLst>
          </p:cNvPr>
          <p:cNvCxnSpPr>
            <a:stCxn id="8" idx="2"/>
            <a:endCxn id="9" idx="0"/>
          </p:cNvCxnSpPr>
          <p:nvPr/>
        </p:nvCxnSpPr>
        <p:spPr>
          <a:xfrm>
            <a:off x="1389646" y="3823034"/>
            <a:ext cx="1" cy="148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E4A9DE25-767D-9F5E-AA70-BB4661438641}"/>
              </a:ext>
            </a:extLst>
          </p:cNvPr>
          <p:cNvSpPr/>
          <p:nvPr/>
        </p:nvSpPr>
        <p:spPr>
          <a:xfrm>
            <a:off x="4038600" y="3137236"/>
            <a:ext cx="1383631" cy="685798"/>
          </a:xfrm>
          <a:prstGeom prst="rect">
            <a:avLst/>
          </a:prstGeom>
          <a:solidFill>
            <a:schemeClr val="accent6">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a:t>抽象机</a:t>
            </a:r>
          </a:p>
        </p:txBody>
      </p:sp>
      <p:sp>
        <p:nvSpPr>
          <p:cNvPr id="14" name="矩形 13">
            <a:extLst>
              <a:ext uri="{FF2B5EF4-FFF2-40B4-BE49-F238E27FC236}">
                <a16:creationId xmlns:a16="http://schemas.microsoft.com/office/drawing/2014/main" id="{388894E4-9786-7520-593E-EC2EF8E4517A}"/>
              </a:ext>
            </a:extLst>
          </p:cNvPr>
          <p:cNvSpPr/>
          <p:nvPr/>
        </p:nvSpPr>
        <p:spPr>
          <a:xfrm>
            <a:off x="4038600" y="5263970"/>
            <a:ext cx="1383631" cy="685798"/>
          </a:xfrm>
          <a:prstGeom prst="rect">
            <a:avLst/>
          </a:prstGeom>
          <a:solidFill>
            <a:schemeClr val="accent6">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a:t>物理机</a:t>
            </a:r>
          </a:p>
        </p:txBody>
      </p:sp>
      <p:cxnSp>
        <p:nvCxnSpPr>
          <p:cNvPr id="16" name="直接箭头连接符 15">
            <a:extLst>
              <a:ext uri="{FF2B5EF4-FFF2-40B4-BE49-F238E27FC236}">
                <a16:creationId xmlns:a16="http://schemas.microsoft.com/office/drawing/2014/main" id="{0C25F647-B577-1C42-95B1-C7E59DBEF511}"/>
              </a:ext>
            </a:extLst>
          </p:cNvPr>
          <p:cNvCxnSpPr>
            <a:cxnSpLocks/>
            <a:endCxn id="13" idx="1"/>
          </p:cNvCxnSpPr>
          <p:nvPr/>
        </p:nvCxnSpPr>
        <p:spPr>
          <a:xfrm flipV="1">
            <a:off x="2081461" y="3480135"/>
            <a:ext cx="1957139" cy="3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18A6BBB-BAF8-C996-6003-A78DF65700D0}"/>
              </a:ext>
            </a:extLst>
          </p:cNvPr>
          <p:cNvCxnSpPr/>
          <p:nvPr/>
        </p:nvCxnSpPr>
        <p:spPr>
          <a:xfrm>
            <a:off x="2081463" y="5606869"/>
            <a:ext cx="1957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D500F0E4-200A-9C1E-5FE9-2990EDFF21E2}"/>
              </a:ext>
            </a:extLst>
          </p:cNvPr>
          <p:cNvSpPr txBox="1"/>
          <p:nvPr/>
        </p:nvSpPr>
        <p:spPr>
          <a:xfrm>
            <a:off x="72187" y="4346291"/>
            <a:ext cx="2634916" cy="276999"/>
          </a:xfrm>
          <a:prstGeom prst="rect">
            <a:avLst/>
          </a:prstGeom>
          <a:noFill/>
        </p:spPr>
        <p:txBody>
          <a:bodyPr wrap="square" rtlCol="0">
            <a:spAutoFit/>
          </a:bodyPr>
          <a:lstStyle/>
          <a:p>
            <a:r>
              <a:rPr lang="zh-CN" altLang="en-US" sz="1200"/>
              <a:t>将对抽象机的操作转换成机器码</a:t>
            </a:r>
          </a:p>
        </p:txBody>
      </p:sp>
      <p:sp>
        <p:nvSpPr>
          <p:cNvPr id="27" name="文本框 26">
            <a:extLst>
              <a:ext uri="{FF2B5EF4-FFF2-40B4-BE49-F238E27FC236}">
                <a16:creationId xmlns:a16="http://schemas.microsoft.com/office/drawing/2014/main" id="{1065255B-87AC-E349-A303-5100DA70BA62}"/>
              </a:ext>
            </a:extLst>
          </p:cNvPr>
          <p:cNvSpPr txBox="1"/>
          <p:nvPr/>
        </p:nvSpPr>
        <p:spPr>
          <a:xfrm>
            <a:off x="2213812" y="3137236"/>
            <a:ext cx="1598192" cy="276999"/>
          </a:xfrm>
          <a:prstGeom prst="rect">
            <a:avLst/>
          </a:prstGeom>
          <a:noFill/>
        </p:spPr>
        <p:txBody>
          <a:bodyPr wrap="square" rtlCol="0">
            <a:spAutoFit/>
          </a:bodyPr>
          <a:lstStyle/>
          <a:p>
            <a:r>
              <a:rPr lang="zh-CN" altLang="en-US" sz="1200"/>
              <a:t>在抽象机上模拟运行</a:t>
            </a:r>
          </a:p>
        </p:txBody>
      </p:sp>
      <p:sp>
        <p:nvSpPr>
          <p:cNvPr id="28" name="文本框 27">
            <a:extLst>
              <a:ext uri="{FF2B5EF4-FFF2-40B4-BE49-F238E27FC236}">
                <a16:creationId xmlns:a16="http://schemas.microsoft.com/office/drawing/2014/main" id="{DEAB23F2-79DD-4B0F-EFA5-54DE84AA2844}"/>
              </a:ext>
            </a:extLst>
          </p:cNvPr>
          <p:cNvSpPr txBox="1"/>
          <p:nvPr/>
        </p:nvSpPr>
        <p:spPr>
          <a:xfrm>
            <a:off x="2213812" y="5309088"/>
            <a:ext cx="1598192" cy="276999"/>
          </a:xfrm>
          <a:prstGeom prst="rect">
            <a:avLst/>
          </a:prstGeom>
          <a:noFill/>
        </p:spPr>
        <p:txBody>
          <a:bodyPr wrap="square" rtlCol="0">
            <a:spAutoFit/>
          </a:bodyPr>
          <a:lstStyle/>
          <a:p>
            <a:r>
              <a:rPr lang="zh-CN" altLang="en-US" sz="1200"/>
              <a:t>实际运行于物理机上</a:t>
            </a:r>
          </a:p>
        </p:txBody>
      </p:sp>
      <p:sp>
        <p:nvSpPr>
          <p:cNvPr id="29" name="文本框 28">
            <a:extLst>
              <a:ext uri="{FF2B5EF4-FFF2-40B4-BE49-F238E27FC236}">
                <a16:creationId xmlns:a16="http://schemas.microsoft.com/office/drawing/2014/main" id="{6C1A657D-BD3A-4F1C-EFDF-8D8F28399C2E}"/>
              </a:ext>
            </a:extLst>
          </p:cNvPr>
          <p:cNvSpPr txBox="1"/>
          <p:nvPr/>
        </p:nvSpPr>
        <p:spPr>
          <a:xfrm>
            <a:off x="6244389" y="1299411"/>
            <a:ext cx="5450304"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a:solidFill>
                  <a:srgbClr val="FF0000"/>
                </a:solidFill>
              </a:rPr>
              <a:t>我们的程序（源代码）描述的操作都是在抽象机上完成的。</a:t>
            </a:r>
            <a:endParaRPr lang="en-US" altLang="zh-CN">
              <a:solidFill>
                <a:srgbClr val="FF0000"/>
              </a:solidFill>
            </a:endParaRPr>
          </a:p>
          <a:p>
            <a:endParaRPr lang="en-US" altLang="zh-CN">
              <a:solidFill>
                <a:srgbClr val="FF0000"/>
              </a:solidFill>
            </a:endParaRPr>
          </a:p>
          <a:p>
            <a:pPr marL="285750" indent="-285750">
              <a:buFont typeface="Arial" panose="020B0604020202020204" pitchFamily="34" charset="0"/>
              <a:buChar char="•"/>
            </a:pPr>
            <a:r>
              <a:rPr lang="zh-CN" altLang="en-US">
                <a:solidFill>
                  <a:srgbClr val="FF0000"/>
                </a:solidFill>
              </a:rPr>
              <a:t>抽象机的实现（编译器）将我们对抽象机的操作转换成在真实的、物理的机器上的操作。</a:t>
            </a:r>
          </a:p>
        </p:txBody>
      </p:sp>
    </p:spTree>
    <p:extLst>
      <p:ext uri="{BB962C8B-B14F-4D97-AF65-F5344CB8AC3E}">
        <p14:creationId xmlns:p14="http://schemas.microsoft.com/office/powerpoint/2010/main" val="339705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91CB9-3183-A15B-41D4-883A3DDDB018}"/>
              </a:ext>
            </a:extLst>
          </p:cNvPr>
          <p:cNvSpPr txBox="1">
            <a:spLocks/>
          </p:cNvSpPr>
          <p:nvPr/>
        </p:nvSpPr>
        <p:spPr>
          <a:xfrm>
            <a:off x="0" y="182078"/>
            <a:ext cx="10515600" cy="681036"/>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1-C++</a:t>
            </a:r>
            <a:r>
              <a:rPr lang="zh-CN" altLang="en-US">
                <a:latin typeface="Fira Code" panose="020B0809050000020004" pitchFamily="49" charset="0"/>
                <a:ea typeface="Fira Code" panose="020B0809050000020004" pitchFamily="49" charset="0"/>
                <a:cs typeface="Arial" panose="020B0604020202020204" pitchFamily="34" charset="0"/>
              </a:rPr>
              <a:t>抽象机</a:t>
            </a:r>
            <a:r>
              <a:rPr lang="en-US" altLang="zh-CN">
                <a:latin typeface="Fira Code" panose="020B0809050000020004" pitchFamily="49" charset="0"/>
                <a:ea typeface="Fira Code" panose="020B0809050000020004" pitchFamily="49" charset="0"/>
                <a:cs typeface="Arial" panose="020B0604020202020204" pitchFamily="34" charset="0"/>
              </a:rPr>
              <a:t>/</a:t>
            </a:r>
            <a:r>
              <a:rPr lang="zh-CN" altLang="en-US">
                <a:ea typeface="楷体" panose="02010609060101010101" pitchFamily="49" charset="-122"/>
                <a:cs typeface="Arial" panose="020B0604020202020204" pitchFamily="34" charset="0"/>
              </a:rPr>
              <a:t>抽象机的结构</a:t>
            </a:r>
            <a:endParaRPr lang="zh-CN" altLang="en-US">
              <a:latin typeface="Fira Code" panose="020B0809050000020004" pitchFamily="49" charset="0"/>
              <a:cs typeface="Arial" panose="020B0604020202020204" pitchFamily="34" charset="0"/>
            </a:endParaRPr>
          </a:p>
        </p:txBody>
      </p:sp>
      <p:cxnSp>
        <p:nvCxnSpPr>
          <p:cNvPr id="3" name="直接连接符 2">
            <a:extLst>
              <a:ext uri="{FF2B5EF4-FFF2-40B4-BE49-F238E27FC236}">
                <a16:creationId xmlns:a16="http://schemas.microsoft.com/office/drawing/2014/main" id="{31902847-4DF5-5206-5033-369FC291753F}"/>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内容占位符 2">
            <a:extLst>
              <a:ext uri="{FF2B5EF4-FFF2-40B4-BE49-F238E27FC236}">
                <a16:creationId xmlns:a16="http://schemas.microsoft.com/office/drawing/2014/main" id="{B30B6542-30DF-A4C6-9BAF-E41D8AFE67DD}"/>
              </a:ext>
            </a:extLst>
          </p:cNvPr>
          <p:cNvSpPr txBox="1">
            <a:spLocks/>
          </p:cNvSpPr>
          <p:nvPr/>
        </p:nvSpPr>
        <p:spPr>
          <a:xfrm>
            <a:off x="84221" y="1041414"/>
            <a:ext cx="11995484" cy="55238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cs typeface="Arial" panose="020B0604020202020204" pitchFamily="34" charset="0"/>
              </a:rPr>
              <a:t>内存（</a:t>
            </a:r>
            <a:r>
              <a:rPr lang="en-US" altLang="zh-CN">
                <a:latin typeface="微软雅黑" panose="020B0503020204020204" pitchFamily="34" charset="-122"/>
                <a:ea typeface="微软雅黑" panose="020B0503020204020204" pitchFamily="34" charset="-122"/>
                <a:cs typeface="Arial" panose="020B0604020202020204" pitchFamily="34" charset="0"/>
              </a:rPr>
              <a:t>Memory</a:t>
            </a:r>
            <a:r>
              <a:rPr lang="zh-CN" altLang="en-US">
                <a:latin typeface="微软雅黑" panose="020B0503020204020204" pitchFamily="34" charset="-122"/>
                <a:ea typeface="微软雅黑" panose="020B0503020204020204" pitchFamily="34" charset="-122"/>
                <a:cs typeface="Arial" panose="020B0604020202020204" pitchFamily="34" charset="0"/>
              </a:rPr>
              <a:t>）</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r>
              <a:rPr lang="zh-CN" altLang="en-US">
                <a:latin typeface="微软雅黑" panose="020B0503020204020204" pitchFamily="34" charset="-122"/>
                <a:ea typeface="微软雅黑" panose="020B0503020204020204" pitchFamily="34" charset="-122"/>
                <a:cs typeface="Arial" panose="020B0604020202020204" pitchFamily="34" charset="0"/>
              </a:rPr>
              <a:t>对象（</a:t>
            </a:r>
            <a:r>
              <a:rPr lang="en-US" altLang="zh-CN">
                <a:latin typeface="微软雅黑" panose="020B0503020204020204" pitchFamily="34" charset="-122"/>
                <a:ea typeface="微软雅黑" panose="020B0503020204020204" pitchFamily="34" charset="-122"/>
                <a:cs typeface="Arial" panose="020B0604020202020204" pitchFamily="34" charset="0"/>
              </a:rPr>
              <a:t>Objects</a:t>
            </a:r>
            <a:r>
              <a:rPr lang="zh-CN" altLang="en-US">
                <a:latin typeface="微软雅黑" panose="020B0503020204020204" pitchFamily="34" charset="-122"/>
                <a:ea typeface="微软雅黑" panose="020B0503020204020204" pitchFamily="34" charset="-122"/>
                <a:cs typeface="Arial" panose="020B0604020202020204" pitchFamily="34" charset="0"/>
              </a:rPr>
              <a:t>）</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r>
              <a:rPr lang="zh-CN" altLang="en-US">
                <a:latin typeface="微软雅黑" panose="020B0503020204020204" pitchFamily="34" charset="-122"/>
                <a:ea typeface="微软雅黑" panose="020B0503020204020204" pitchFamily="34" charset="-122"/>
                <a:cs typeface="Arial" panose="020B0604020202020204" pitchFamily="34" charset="0"/>
              </a:rPr>
              <a:t>线程（</a:t>
            </a:r>
            <a:r>
              <a:rPr lang="en-US" altLang="zh-CN">
                <a:latin typeface="微软雅黑" panose="020B0503020204020204" pitchFamily="34" charset="-122"/>
                <a:ea typeface="微软雅黑" panose="020B0503020204020204" pitchFamily="34" charset="-122"/>
                <a:cs typeface="Arial" panose="020B0604020202020204" pitchFamily="34" charset="0"/>
              </a:rPr>
              <a:t>Threads</a:t>
            </a:r>
            <a:r>
              <a:rPr lang="zh-CN" altLang="en-US">
                <a:latin typeface="微软雅黑" panose="020B0503020204020204" pitchFamily="34" charset="-122"/>
                <a:ea typeface="微软雅黑" panose="020B0503020204020204" pitchFamily="34" charset="-122"/>
                <a:cs typeface="Arial" panose="020B0604020202020204" pitchFamily="34" charset="0"/>
              </a:rPr>
              <a:t>）</a:t>
            </a:r>
            <a:endParaRPr lang="en-US" altLang="zh-CN">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a:extLst>
              <a:ext uri="{FF2B5EF4-FFF2-40B4-BE49-F238E27FC236}">
                <a16:creationId xmlns:a16="http://schemas.microsoft.com/office/drawing/2014/main" id="{BE6AB150-2EFF-597B-BCB8-F15E59AC55D0}"/>
              </a:ext>
            </a:extLst>
          </p:cNvPr>
          <p:cNvSpPr/>
          <p:nvPr/>
        </p:nvSpPr>
        <p:spPr>
          <a:xfrm>
            <a:off x="4216400" y="1041414"/>
            <a:ext cx="7327900" cy="49534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5A50F84-D9F9-FECB-856F-AFE65613B484}"/>
              </a:ext>
            </a:extLst>
          </p:cNvPr>
          <p:cNvSpPr/>
          <p:nvPr/>
        </p:nvSpPr>
        <p:spPr>
          <a:xfrm>
            <a:off x="4578350" y="4451282"/>
            <a:ext cx="6540500" cy="12192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a:t>Memory</a:t>
            </a:r>
            <a:endParaRPr lang="zh-CN" altLang="en-US"/>
          </a:p>
        </p:txBody>
      </p:sp>
      <p:sp>
        <p:nvSpPr>
          <p:cNvPr id="9" name="椭圆 8">
            <a:extLst>
              <a:ext uri="{FF2B5EF4-FFF2-40B4-BE49-F238E27FC236}">
                <a16:creationId xmlns:a16="http://schemas.microsoft.com/office/drawing/2014/main" id="{E9EDA455-9276-1A6F-5F1A-693F4D15C056}"/>
              </a:ext>
            </a:extLst>
          </p:cNvPr>
          <p:cNvSpPr/>
          <p:nvPr/>
        </p:nvSpPr>
        <p:spPr>
          <a:xfrm>
            <a:off x="5200900" y="4983058"/>
            <a:ext cx="863600" cy="40640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7DDC34EA-BC24-47DC-9F4E-E7B40B2B52DC}"/>
              </a:ext>
            </a:extLst>
          </p:cNvPr>
          <p:cNvSpPr/>
          <p:nvPr/>
        </p:nvSpPr>
        <p:spPr>
          <a:xfrm>
            <a:off x="5074402" y="4826000"/>
            <a:ext cx="863600" cy="40640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35024C5E-1FF9-B1C5-2A5F-70A2CAB9AA89}"/>
              </a:ext>
            </a:extLst>
          </p:cNvPr>
          <p:cNvSpPr/>
          <p:nvPr/>
        </p:nvSpPr>
        <p:spPr>
          <a:xfrm>
            <a:off x="4965700" y="4673600"/>
            <a:ext cx="863600" cy="40640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rPr>
              <a:t>objects</a:t>
            </a:r>
            <a:endParaRPr lang="zh-CN" altLang="en-US" sz="900">
              <a:solidFill>
                <a:schemeClr val="tx1"/>
              </a:solidFill>
            </a:endParaRPr>
          </a:p>
        </p:txBody>
      </p:sp>
      <p:sp>
        <p:nvSpPr>
          <p:cNvPr id="12" name="椭圆 11">
            <a:extLst>
              <a:ext uri="{FF2B5EF4-FFF2-40B4-BE49-F238E27FC236}">
                <a16:creationId xmlns:a16="http://schemas.microsoft.com/office/drawing/2014/main" id="{88F4B6D2-745C-4803-DF6B-F7F8B5BE1CAC}"/>
              </a:ext>
            </a:extLst>
          </p:cNvPr>
          <p:cNvSpPr/>
          <p:nvPr/>
        </p:nvSpPr>
        <p:spPr>
          <a:xfrm>
            <a:off x="9643311" y="4983058"/>
            <a:ext cx="863600" cy="40640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6CA3386-B48B-026F-7C7E-61E990790BAC}"/>
              </a:ext>
            </a:extLst>
          </p:cNvPr>
          <p:cNvSpPr/>
          <p:nvPr/>
        </p:nvSpPr>
        <p:spPr>
          <a:xfrm>
            <a:off x="9480383" y="4826000"/>
            <a:ext cx="863600" cy="40640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7CF0E790-A364-B16C-3D59-89BD0228B94A}"/>
              </a:ext>
            </a:extLst>
          </p:cNvPr>
          <p:cNvSpPr/>
          <p:nvPr/>
        </p:nvSpPr>
        <p:spPr>
          <a:xfrm>
            <a:off x="9262979" y="4668942"/>
            <a:ext cx="863600" cy="40640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rPr>
              <a:t>objects</a:t>
            </a:r>
            <a:endParaRPr lang="zh-CN" altLang="en-US" sz="900">
              <a:solidFill>
                <a:schemeClr val="tx1"/>
              </a:solidFill>
            </a:endParaRPr>
          </a:p>
        </p:txBody>
      </p:sp>
      <p:sp>
        <p:nvSpPr>
          <p:cNvPr id="19" name="任意多边形: 形状 18">
            <a:extLst>
              <a:ext uri="{FF2B5EF4-FFF2-40B4-BE49-F238E27FC236}">
                <a16:creationId xmlns:a16="http://schemas.microsoft.com/office/drawing/2014/main" id="{8A095D4C-16DF-C655-9005-AF94073383AE}"/>
              </a:ext>
            </a:extLst>
          </p:cNvPr>
          <p:cNvSpPr/>
          <p:nvPr/>
        </p:nvSpPr>
        <p:spPr>
          <a:xfrm>
            <a:off x="4831071" y="1714500"/>
            <a:ext cx="531847" cy="2486477"/>
          </a:xfrm>
          <a:custGeom>
            <a:avLst/>
            <a:gdLst>
              <a:gd name="connsiteX0" fmla="*/ 22869 w 531847"/>
              <a:gd name="connsiteY0" fmla="*/ 0 h 2486477"/>
              <a:gd name="connsiteX1" fmla="*/ 510549 w 531847"/>
              <a:gd name="connsiteY1" fmla="*/ 198120 h 2486477"/>
              <a:gd name="connsiteX2" fmla="*/ 76209 w 531847"/>
              <a:gd name="connsiteY2" fmla="*/ 769620 h 2486477"/>
              <a:gd name="connsiteX3" fmla="*/ 510549 w 531847"/>
              <a:gd name="connsiteY3" fmla="*/ 1043940 h 2486477"/>
              <a:gd name="connsiteX4" fmla="*/ 9 w 531847"/>
              <a:gd name="connsiteY4" fmla="*/ 1508760 h 2486477"/>
              <a:gd name="connsiteX5" fmla="*/ 495309 w 531847"/>
              <a:gd name="connsiteY5" fmla="*/ 1866900 h 2486477"/>
              <a:gd name="connsiteX6" fmla="*/ 22869 w 531847"/>
              <a:gd name="connsiteY6" fmla="*/ 2286000 h 2486477"/>
              <a:gd name="connsiteX7" fmla="*/ 495309 w 531847"/>
              <a:gd name="connsiteY7" fmla="*/ 2468880 h 2486477"/>
              <a:gd name="connsiteX8" fmla="*/ 464829 w 531847"/>
              <a:gd name="connsiteY8" fmla="*/ 2468880 h 248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847" h="2486477">
                <a:moveTo>
                  <a:pt x="22869" y="0"/>
                </a:moveTo>
                <a:cubicBezTo>
                  <a:pt x="262264" y="34925"/>
                  <a:pt x="501659" y="69850"/>
                  <a:pt x="510549" y="198120"/>
                </a:cubicBezTo>
                <a:cubicBezTo>
                  <a:pt x="519439" y="326390"/>
                  <a:pt x="76209" y="628650"/>
                  <a:pt x="76209" y="769620"/>
                </a:cubicBezTo>
                <a:cubicBezTo>
                  <a:pt x="76209" y="910590"/>
                  <a:pt x="523249" y="920750"/>
                  <a:pt x="510549" y="1043940"/>
                </a:cubicBezTo>
                <a:cubicBezTo>
                  <a:pt x="497849" y="1167130"/>
                  <a:pt x="2549" y="1371600"/>
                  <a:pt x="9" y="1508760"/>
                </a:cubicBezTo>
                <a:cubicBezTo>
                  <a:pt x="-2531" y="1645920"/>
                  <a:pt x="491499" y="1737360"/>
                  <a:pt x="495309" y="1866900"/>
                </a:cubicBezTo>
                <a:cubicBezTo>
                  <a:pt x="499119" y="1996440"/>
                  <a:pt x="22869" y="2185670"/>
                  <a:pt x="22869" y="2286000"/>
                </a:cubicBezTo>
                <a:cubicBezTo>
                  <a:pt x="22869" y="2386330"/>
                  <a:pt x="421649" y="2438400"/>
                  <a:pt x="495309" y="2468880"/>
                </a:cubicBezTo>
                <a:cubicBezTo>
                  <a:pt x="568969" y="2499360"/>
                  <a:pt x="516899" y="2484120"/>
                  <a:pt x="464829" y="24688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54B84D41-FB9B-846D-A2EC-3C121CC18FFA}"/>
              </a:ext>
            </a:extLst>
          </p:cNvPr>
          <p:cNvSpPr/>
          <p:nvPr/>
        </p:nvSpPr>
        <p:spPr>
          <a:xfrm>
            <a:off x="6469546" y="1714499"/>
            <a:ext cx="531847" cy="2486477"/>
          </a:xfrm>
          <a:custGeom>
            <a:avLst/>
            <a:gdLst>
              <a:gd name="connsiteX0" fmla="*/ 22869 w 531847"/>
              <a:gd name="connsiteY0" fmla="*/ 0 h 2486477"/>
              <a:gd name="connsiteX1" fmla="*/ 510549 w 531847"/>
              <a:gd name="connsiteY1" fmla="*/ 198120 h 2486477"/>
              <a:gd name="connsiteX2" fmla="*/ 76209 w 531847"/>
              <a:gd name="connsiteY2" fmla="*/ 769620 h 2486477"/>
              <a:gd name="connsiteX3" fmla="*/ 510549 w 531847"/>
              <a:gd name="connsiteY3" fmla="*/ 1043940 h 2486477"/>
              <a:gd name="connsiteX4" fmla="*/ 9 w 531847"/>
              <a:gd name="connsiteY4" fmla="*/ 1508760 h 2486477"/>
              <a:gd name="connsiteX5" fmla="*/ 495309 w 531847"/>
              <a:gd name="connsiteY5" fmla="*/ 1866900 h 2486477"/>
              <a:gd name="connsiteX6" fmla="*/ 22869 w 531847"/>
              <a:gd name="connsiteY6" fmla="*/ 2286000 h 2486477"/>
              <a:gd name="connsiteX7" fmla="*/ 495309 w 531847"/>
              <a:gd name="connsiteY7" fmla="*/ 2468880 h 2486477"/>
              <a:gd name="connsiteX8" fmla="*/ 464829 w 531847"/>
              <a:gd name="connsiteY8" fmla="*/ 2468880 h 248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847" h="2486477">
                <a:moveTo>
                  <a:pt x="22869" y="0"/>
                </a:moveTo>
                <a:cubicBezTo>
                  <a:pt x="262264" y="34925"/>
                  <a:pt x="501659" y="69850"/>
                  <a:pt x="510549" y="198120"/>
                </a:cubicBezTo>
                <a:cubicBezTo>
                  <a:pt x="519439" y="326390"/>
                  <a:pt x="76209" y="628650"/>
                  <a:pt x="76209" y="769620"/>
                </a:cubicBezTo>
                <a:cubicBezTo>
                  <a:pt x="76209" y="910590"/>
                  <a:pt x="523249" y="920750"/>
                  <a:pt x="510549" y="1043940"/>
                </a:cubicBezTo>
                <a:cubicBezTo>
                  <a:pt x="497849" y="1167130"/>
                  <a:pt x="2549" y="1371600"/>
                  <a:pt x="9" y="1508760"/>
                </a:cubicBezTo>
                <a:cubicBezTo>
                  <a:pt x="-2531" y="1645920"/>
                  <a:pt x="491499" y="1737360"/>
                  <a:pt x="495309" y="1866900"/>
                </a:cubicBezTo>
                <a:cubicBezTo>
                  <a:pt x="499119" y="1996440"/>
                  <a:pt x="22869" y="2185670"/>
                  <a:pt x="22869" y="2286000"/>
                </a:cubicBezTo>
                <a:cubicBezTo>
                  <a:pt x="22869" y="2386330"/>
                  <a:pt x="421649" y="2438400"/>
                  <a:pt x="495309" y="2468880"/>
                </a:cubicBezTo>
                <a:cubicBezTo>
                  <a:pt x="568969" y="2499360"/>
                  <a:pt x="516899" y="2484120"/>
                  <a:pt x="464829" y="24688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61EAD7D8-3C0F-5D59-6561-FF1BAE924C73}"/>
              </a:ext>
            </a:extLst>
          </p:cNvPr>
          <p:cNvSpPr/>
          <p:nvPr/>
        </p:nvSpPr>
        <p:spPr>
          <a:xfrm>
            <a:off x="10249676" y="1714500"/>
            <a:ext cx="531847" cy="2486477"/>
          </a:xfrm>
          <a:custGeom>
            <a:avLst/>
            <a:gdLst>
              <a:gd name="connsiteX0" fmla="*/ 22869 w 531847"/>
              <a:gd name="connsiteY0" fmla="*/ 0 h 2486477"/>
              <a:gd name="connsiteX1" fmla="*/ 510549 w 531847"/>
              <a:gd name="connsiteY1" fmla="*/ 198120 h 2486477"/>
              <a:gd name="connsiteX2" fmla="*/ 76209 w 531847"/>
              <a:gd name="connsiteY2" fmla="*/ 769620 h 2486477"/>
              <a:gd name="connsiteX3" fmla="*/ 510549 w 531847"/>
              <a:gd name="connsiteY3" fmla="*/ 1043940 h 2486477"/>
              <a:gd name="connsiteX4" fmla="*/ 9 w 531847"/>
              <a:gd name="connsiteY4" fmla="*/ 1508760 h 2486477"/>
              <a:gd name="connsiteX5" fmla="*/ 495309 w 531847"/>
              <a:gd name="connsiteY5" fmla="*/ 1866900 h 2486477"/>
              <a:gd name="connsiteX6" fmla="*/ 22869 w 531847"/>
              <a:gd name="connsiteY6" fmla="*/ 2286000 h 2486477"/>
              <a:gd name="connsiteX7" fmla="*/ 495309 w 531847"/>
              <a:gd name="connsiteY7" fmla="*/ 2468880 h 2486477"/>
              <a:gd name="connsiteX8" fmla="*/ 464829 w 531847"/>
              <a:gd name="connsiteY8" fmla="*/ 2468880 h 248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847" h="2486477">
                <a:moveTo>
                  <a:pt x="22869" y="0"/>
                </a:moveTo>
                <a:cubicBezTo>
                  <a:pt x="262264" y="34925"/>
                  <a:pt x="501659" y="69850"/>
                  <a:pt x="510549" y="198120"/>
                </a:cubicBezTo>
                <a:cubicBezTo>
                  <a:pt x="519439" y="326390"/>
                  <a:pt x="76209" y="628650"/>
                  <a:pt x="76209" y="769620"/>
                </a:cubicBezTo>
                <a:cubicBezTo>
                  <a:pt x="76209" y="910590"/>
                  <a:pt x="523249" y="920750"/>
                  <a:pt x="510549" y="1043940"/>
                </a:cubicBezTo>
                <a:cubicBezTo>
                  <a:pt x="497849" y="1167130"/>
                  <a:pt x="2549" y="1371600"/>
                  <a:pt x="9" y="1508760"/>
                </a:cubicBezTo>
                <a:cubicBezTo>
                  <a:pt x="-2531" y="1645920"/>
                  <a:pt x="491499" y="1737360"/>
                  <a:pt x="495309" y="1866900"/>
                </a:cubicBezTo>
                <a:cubicBezTo>
                  <a:pt x="499119" y="1996440"/>
                  <a:pt x="22869" y="2185670"/>
                  <a:pt x="22869" y="2286000"/>
                </a:cubicBezTo>
                <a:cubicBezTo>
                  <a:pt x="22869" y="2386330"/>
                  <a:pt x="421649" y="2438400"/>
                  <a:pt x="495309" y="2468880"/>
                </a:cubicBezTo>
                <a:cubicBezTo>
                  <a:pt x="568969" y="2499360"/>
                  <a:pt x="516899" y="2484120"/>
                  <a:pt x="464829" y="24688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7AE7D301-991F-809B-A1F7-5BF4B19B99F3}"/>
              </a:ext>
            </a:extLst>
          </p:cNvPr>
          <p:cNvSpPr/>
          <p:nvPr/>
        </p:nvSpPr>
        <p:spPr>
          <a:xfrm>
            <a:off x="8731132" y="1680903"/>
            <a:ext cx="531847" cy="2486477"/>
          </a:xfrm>
          <a:custGeom>
            <a:avLst/>
            <a:gdLst>
              <a:gd name="connsiteX0" fmla="*/ 22869 w 531847"/>
              <a:gd name="connsiteY0" fmla="*/ 0 h 2486477"/>
              <a:gd name="connsiteX1" fmla="*/ 510549 w 531847"/>
              <a:gd name="connsiteY1" fmla="*/ 198120 h 2486477"/>
              <a:gd name="connsiteX2" fmla="*/ 76209 w 531847"/>
              <a:gd name="connsiteY2" fmla="*/ 769620 h 2486477"/>
              <a:gd name="connsiteX3" fmla="*/ 510549 w 531847"/>
              <a:gd name="connsiteY3" fmla="*/ 1043940 h 2486477"/>
              <a:gd name="connsiteX4" fmla="*/ 9 w 531847"/>
              <a:gd name="connsiteY4" fmla="*/ 1508760 h 2486477"/>
              <a:gd name="connsiteX5" fmla="*/ 495309 w 531847"/>
              <a:gd name="connsiteY5" fmla="*/ 1866900 h 2486477"/>
              <a:gd name="connsiteX6" fmla="*/ 22869 w 531847"/>
              <a:gd name="connsiteY6" fmla="*/ 2286000 h 2486477"/>
              <a:gd name="connsiteX7" fmla="*/ 495309 w 531847"/>
              <a:gd name="connsiteY7" fmla="*/ 2468880 h 2486477"/>
              <a:gd name="connsiteX8" fmla="*/ 464829 w 531847"/>
              <a:gd name="connsiteY8" fmla="*/ 2468880 h 248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847" h="2486477">
                <a:moveTo>
                  <a:pt x="22869" y="0"/>
                </a:moveTo>
                <a:cubicBezTo>
                  <a:pt x="262264" y="34925"/>
                  <a:pt x="501659" y="69850"/>
                  <a:pt x="510549" y="198120"/>
                </a:cubicBezTo>
                <a:cubicBezTo>
                  <a:pt x="519439" y="326390"/>
                  <a:pt x="76209" y="628650"/>
                  <a:pt x="76209" y="769620"/>
                </a:cubicBezTo>
                <a:cubicBezTo>
                  <a:pt x="76209" y="910590"/>
                  <a:pt x="523249" y="920750"/>
                  <a:pt x="510549" y="1043940"/>
                </a:cubicBezTo>
                <a:cubicBezTo>
                  <a:pt x="497849" y="1167130"/>
                  <a:pt x="2549" y="1371600"/>
                  <a:pt x="9" y="1508760"/>
                </a:cubicBezTo>
                <a:cubicBezTo>
                  <a:pt x="-2531" y="1645920"/>
                  <a:pt x="491499" y="1737360"/>
                  <a:pt x="495309" y="1866900"/>
                </a:cubicBezTo>
                <a:cubicBezTo>
                  <a:pt x="499119" y="1996440"/>
                  <a:pt x="22869" y="2185670"/>
                  <a:pt x="22869" y="2286000"/>
                </a:cubicBezTo>
                <a:cubicBezTo>
                  <a:pt x="22869" y="2386330"/>
                  <a:pt x="421649" y="2438400"/>
                  <a:pt x="495309" y="2468880"/>
                </a:cubicBezTo>
                <a:cubicBezTo>
                  <a:pt x="568969" y="2499360"/>
                  <a:pt x="516899" y="2484120"/>
                  <a:pt x="464829" y="24688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57354D6-6F09-3F01-F326-F9E5F813AC58}"/>
              </a:ext>
            </a:extLst>
          </p:cNvPr>
          <p:cNvSpPr txBox="1"/>
          <p:nvPr/>
        </p:nvSpPr>
        <p:spPr>
          <a:xfrm>
            <a:off x="7559040" y="1783081"/>
            <a:ext cx="1112520" cy="369332"/>
          </a:xfrm>
          <a:prstGeom prst="rect">
            <a:avLst/>
          </a:prstGeom>
          <a:noFill/>
        </p:spPr>
        <p:txBody>
          <a:bodyPr wrap="square" rtlCol="0">
            <a:spAutoFit/>
          </a:bodyPr>
          <a:lstStyle/>
          <a:p>
            <a:r>
              <a:rPr lang="en-US" altLang="zh-CN"/>
              <a:t>Threads</a:t>
            </a:r>
            <a:endParaRPr lang="zh-CN" altLang="en-US"/>
          </a:p>
        </p:txBody>
      </p:sp>
    </p:spTree>
    <p:extLst>
      <p:ext uri="{BB962C8B-B14F-4D97-AF65-F5344CB8AC3E}">
        <p14:creationId xmlns:p14="http://schemas.microsoft.com/office/powerpoint/2010/main" val="157027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A5632-976A-4CDA-1149-61540DD216FB}"/>
              </a:ext>
            </a:extLst>
          </p:cNvPr>
          <p:cNvSpPr txBox="1">
            <a:spLocks/>
          </p:cNvSpPr>
          <p:nvPr/>
        </p:nvSpPr>
        <p:spPr>
          <a:xfrm>
            <a:off x="0" y="182078"/>
            <a:ext cx="10515600" cy="681036"/>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1-C++</a:t>
            </a:r>
            <a:r>
              <a:rPr lang="zh-CN" altLang="en-US">
                <a:latin typeface="Fira Code" panose="020B0809050000020004" pitchFamily="49" charset="0"/>
                <a:ea typeface="Fira Code" panose="020B0809050000020004" pitchFamily="49" charset="0"/>
                <a:cs typeface="Arial" panose="020B0604020202020204" pitchFamily="34" charset="0"/>
              </a:rPr>
              <a:t>抽象机</a:t>
            </a:r>
            <a:r>
              <a:rPr lang="en-US" altLang="zh-CN">
                <a:latin typeface="Fira Code" panose="020B0809050000020004" pitchFamily="49" charset="0"/>
                <a:ea typeface="Fira Code" panose="020B0809050000020004" pitchFamily="49" charset="0"/>
                <a:cs typeface="Arial" panose="020B0604020202020204" pitchFamily="34" charset="0"/>
              </a:rPr>
              <a:t>/</a:t>
            </a:r>
            <a:r>
              <a:rPr lang="zh-CN" altLang="en-US">
                <a:ea typeface="楷体" panose="02010609060101010101" pitchFamily="49" charset="-122"/>
                <a:cs typeface="Arial" panose="020B0604020202020204" pitchFamily="34" charset="0"/>
              </a:rPr>
              <a:t>抽象机的结构</a:t>
            </a:r>
            <a:endParaRPr lang="zh-CN" altLang="en-US">
              <a:latin typeface="Fira Code" panose="020B0809050000020004" pitchFamily="49" charset="0"/>
              <a:cs typeface="Arial" panose="020B0604020202020204" pitchFamily="34" charset="0"/>
            </a:endParaRPr>
          </a:p>
        </p:txBody>
      </p:sp>
      <p:cxnSp>
        <p:nvCxnSpPr>
          <p:cNvPr id="3" name="直接连接符 2">
            <a:extLst>
              <a:ext uri="{FF2B5EF4-FFF2-40B4-BE49-F238E27FC236}">
                <a16:creationId xmlns:a16="http://schemas.microsoft.com/office/drawing/2014/main" id="{D1B461F9-DFE7-D6FC-0B46-DF16F8DC2E7A}"/>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4" name="内容占位符 2">
            <a:extLst>
              <a:ext uri="{FF2B5EF4-FFF2-40B4-BE49-F238E27FC236}">
                <a16:creationId xmlns:a16="http://schemas.microsoft.com/office/drawing/2014/main" id="{3B63C755-F5DC-5996-26A9-8E56ED14546E}"/>
              </a:ext>
            </a:extLst>
          </p:cNvPr>
          <p:cNvSpPr txBox="1">
            <a:spLocks/>
          </p:cNvSpPr>
          <p:nvPr/>
        </p:nvSpPr>
        <p:spPr>
          <a:xfrm>
            <a:off x="84221" y="1041413"/>
            <a:ext cx="11995484" cy="581658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latin typeface="微软雅黑" panose="020B0503020204020204" pitchFamily="34" charset="-122"/>
                <a:ea typeface="微软雅黑" panose="020B0503020204020204" pitchFamily="34" charset="-122"/>
                <a:cs typeface="Arial" panose="020B0604020202020204" pitchFamily="34" charset="0"/>
              </a:rPr>
              <a:t>内存（</a:t>
            </a:r>
            <a:r>
              <a:rPr lang="en-US" altLang="zh-CN">
                <a:latin typeface="微软雅黑" panose="020B0503020204020204" pitchFamily="34" charset="-122"/>
                <a:ea typeface="微软雅黑" panose="020B0503020204020204" pitchFamily="34" charset="-122"/>
                <a:cs typeface="Arial" panose="020B0604020202020204" pitchFamily="34" charset="0"/>
              </a:rPr>
              <a:t>Memory</a:t>
            </a:r>
            <a:r>
              <a:rPr lang="zh-CN" altLang="en-US">
                <a:latin typeface="微软雅黑" panose="020B0503020204020204" pitchFamily="34" charset="-122"/>
                <a:ea typeface="微软雅黑" panose="020B0503020204020204" pitchFamily="34" charset="-122"/>
                <a:cs typeface="Arial" panose="020B0604020202020204" pitchFamily="34" charset="0"/>
              </a:rPr>
              <a:t>）</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内存是一片平坦的、没有层级的地址空间。</a:t>
            </a:r>
            <a:r>
              <a:rPr lang="zh-CN" altLang="en-US" sz="2000">
                <a:latin typeface="微软雅黑" panose="020B0503020204020204" pitchFamily="34" charset="-122"/>
                <a:ea typeface="微软雅黑" panose="020B0503020204020204" pitchFamily="34" charset="-122"/>
                <a:cs typeface="Arial" panose="020B0604020202020204" pitchFamily="34" charset="0"/>
              </a:rPr>
              <a:t>（对于抽象机来说，没有寄存器、</a:t>
            </a:r>
            <a:r>
              <a:rPr lang="en-US" altLang="zh-CN" sz="2000">
                <a:latin typeface="微软雅黑" panose="020B0503020204020204" pitchFamily="34" charset="-122"/>
                <a:ea typeface="微软雅黑" panose="020B0503020204020204" pitchFamily="34" charset="-122"/>
                <a:cs typeface="Arial" panose="020B0604020202020204" pitchFamily="34" charset="0"/>
              </a:rPr>
              <a:t>cache</a:t>
            </a:r>
            <a:r>
              <a:rPr lang="zh-CN" altLang="en-US" sz="2000">
                <a:latin typeface="微软雅黑" panose="020B0503020204020204" pitchFamily="34" charset="-122"/>
                <a:ea typeface="微软雅黑" panose="020B0503020204020204" pitchFamily="34" charset="-122"/>
                <a:cs typeface="Arial" panose="020B0604020202020204" pitchFamily="34" charset="0"/>
              </a:rPr>
              <a:t>的概念）</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2000">
                <a:latin typeface="微软雅黑" panose="020B0503020204020204" pitchFamily="34" charset="-122"/>
                <a:ea typeface="微软雅黑" panose="020B0503020204020204" pitchFamily="34" charset="-122"/>
                <a:cs typeface="Arial" panose="020B0604020202020204" pitchFamily="34" charset="0"/>
              </a:rPr>
              <a:t>内存由字节（</a:t>
            </a:r>
            <a:r>
              <a:rPr lang="en-US" altLang="zh-CN" sz="2000">
                <a:latin typeface="微软雅黑" panose="020B0503020204020204" pitchFamily="34" charset="-122"/>
                <a:ea typeface="微软雅黑" panose="020B0503020204020204" pitchFamily="34" charset="-122"/>
                <a:cs typeface="Arial" panose="020B0604020202020204" pitchFamily="34" charset="0"/>
              </a:rPr>
              <a:t>bytes</a:t>
            </a:r>
            <a:r>
              <a:rPr lang="zh-CN" altLang="en-US" sz="2000">
                <a:latin typeface="微软雅黑" panose="020B0503020204020204" pitchFamily="34" charset="-122"/>
                <a:ea typeface="微软雅黑" panose="020B0503020204020204" pitchFamily="34" charset="-122"/>
                <a:cs typeface="Arial" panose="020B0604020202020204" pitchFamily="34" charset="0"/>
              </a:rPr>
              <a:t>）组成，每个字节都有自己唯一的位置</a:t>
            </a:r>
            <a:r>
              <a:rPr lang="en-US" altLang="zh-CN" sz="2000">
                <a:latin typeface="微软雅黑" panose="020B0503020204020204" pitchFamily="34" charset="-122"/>
                <a:ea typeface="微软雅黑" panose="020B0503020204020204" pitchFamily="34" charset="-122"/>
                <a:cs typeface="Arial" panose="020B0604020202020204" pitchFamily="34" charset="0"/>
              </a:rPr>
              <a:t>——address</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a:p>
            <a:r>
              <a:rPr lang="zh-CN" altLang="en-US">
                <a:latin typeface="微软雅黑" panose="020B0503020204020204" pitchFamily="34" charset="-122"/>
                <a:ea typeface="微软雅黑" panose="020B0503020204020204" pitchFamily="34" charset="-122"/>
                <a:cs typeface="Arial" panose="020B0604020202020204" pitchFamily="34" charset="0"/>
              </a:rPr>
              <a:t>对象（</a:t>
            </a:r>
            <a:r>
              <a:rPr lang="en-US" altLang="zh-CN">
                <a:latin typeface="微软雅黑" panose="020B0503020204020204" pitchFamily="34" charset="-122"/>
                <a:ea typeface="微软雅黑" panose="020B0503020204020204" pitchFamily="34" charset="-122"/>
                <a:cs typeface="Arial" panose="020B0604020202020204" pitchFamily="34" charset="0"/>
              </a:rPr>
              <a:t>Objects</a:t>
            </a:r>
            <a:r>
              <a:rPr lang="zh-CN" altLang="en-US">
                <a:latin typeface="微软雅黑" panose="020B0503020204020204" pitchFamily="34" charset="-122"/>
                <a:ea typeface="微软雅黑" panose="020B0503020204020204" pitchFamily="34" charset="-122"/>
                <a:cs typeface="Arial" panose="020B0604020202020204" pitchFamily="34" charset="0"/>
              </a:rPr>
              <a:t>）</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2000">
                <a:latin typeface="微软雅黑" panose="020B0503020204020204" pitchFamily="34" charset="-122"/>
                <a:ea typeface="微软雅黑" panose="020B0503020204020204" pitchFamily="34" charset="-122"/>
                <a:cs typeface="Arial" panose="020B0604020202020204" pitchFamily="34" charset="0"/>
              </a:rPr>
              <a:t>对象驻留在内存中，在程序执行过程中被创建、销毁、读写。</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2000">
                <a:latin typeface="微软雅黑" panose="020B0503020204020204" pitchFamily="34" charset="-122"/>
                <a:ea typeface="微软雅黑" panose="020B0503020204020204" pitchFamily="34" charset="-122"/>
                <a:cs typeface="Arial" panose="020B0604020202020204" pitchFamily="34" charset="0"/>
              </a:rPr>
              <a:t>对象拥有如下特征：大小、对齐</a:t>
            </a:r>
            <a:r>
              <a:rPr lang="en-US" altLang="zh-CN" sz="2000">
                <a:latin typeface="微软雅黑" panose="020B0503020204020204" pitchFamily="34" charset="-122"/>
                <a:ea typeface="微软雅黑" panose="020B0503020204020204" pitchFamily="34" charset="-122"/>
                <a:cs typeface="Arial" panose="020B0604020202020204" pitchFamily="34" charset="0"/>
              </a:rPr>
              <a:t>(alignment)</a:t>
            </a:r>
            <a:r>
              <a:rPr lang="zh-CN" altLang="en-US" sz="2000">
                <a:latin typeface="微软雅黑" panose="020B0503020204020204" pitchFamily="34" charset="-122"/>
                <a:ea typeface="微软雅黑" panose="020B0503020204020204" pitchFamily="34" charset="-122"/>
                <a:cs typeface="Arial" panose="020B0604020202020204" pitchFamily="34" charset="0"/>
              </a:rPr>
              <a:t>、生命周期、类型等等</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任何一个对象，最多只能有一个内存位置。</a:t>
            </a:r>
            <a:endParaRPr lang="en-US" altLang="zh-CN" sz="200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r>
              <a:rPr lang="zh-CN" altLang="en-US">
                <a:latin typeface="微软雅黑" panose="020B0503020204020204" pitchFamily="34" charset="-122"/>
                <a:ea typeface="微软雅黑" panose="020B0503020204020204" pitchFamily="34" charset="-122"/>
                <a:cs typeface="Arial" panose="020B0604020202020204" pitchFamily="34" charset="0"/>
              </a:rPr>
              <a:t>线程（</a:t>
            </a:r>
            <a:r>
              <a:rPr lang="en-US" altLang="zh-CN">
                <a:latin typeface="微软雅黑" panose="020B0503020204020204" pitchFamily="34" charset="-122"/>
                <a:ea typeface="微软雅黑" panose="020B0503020204020204" pitchFamily="34" charset="-122"/>
                <a:cs typeface="Arial" panose="020B0604020202020204" pitchFamily="34" charset="0"/>
              </a:rPr>
              <a:t>Threads</a:t>
            </a:r>
            <a:r>
              <a:rPr lang="zh-CN" altLang="en-US">
                <a:latin typeface="微软雅黑" panose="020B0503020204020204" pitchFamily="34" charset="-122"/>
                <a:ea typeface="微软雅黑" panose="020B0503020204020204" pitchFamily="34" charset="-122"/>
                <a:cs typeface="Arial" panose="020B0604020202020204" pitchFamily="34" charset="0"/>
              </a:rPr>
              <a:t>）</a:t>
            </a: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线程是在一股在程序中对一个函数进行求值的单独控制流</a:t>
            </a:r>
            <a:r>
              <a:rPr lang="zh-CN" altLang="en-US" sz="2000">
                <a:latin typeface="微软雅黑" panose="020B0503020204020204" pitchFamily="34" charset="-122"/>
                <a:ea typeface="微软雅黑" panose="020B0503020204020204" pitchFamily="34" charset="-122"/>
                <a:cs typeface="Arial" panose="020B0604020202020204" pitchFamily="34" charset="0"/>
              </a:rPr>
              <a:t>；线程可以被并发执行。</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a:p>
            <a:pPr lvl="2"/>
            <a:r>
              <a:rPr lang="zh-CN" altLang="en-US" sz="1600">
                <a:latin typeface="微软雅黑" panose="020B0503020204020204" pitchFamily="34" charset="-122"/>
                <a:ea typeface="微软雅黑" panose="020B0503020204020204" pitchFamily="34" charset="-122"/>
                <a:cs typeface="Arial" panose="020B0604020202020204" pitchFamily="34" charset="0"/>
              </a:rPr>
              <a:t>主线程</a:t>
            </a:r>
            <a:r>
              <a:rPr lang="en-US" altLang="zh-CN" sz="1600">
                <a:latin typeface="微软雅黑" panose="020B0503020204020204" pitchFamily="34" charset="-122"/>
                <a:ea typeface="微软雅黑" panose="020B0503020204020204" pitchFamily="34" charset="-122"/>
                <a:cs typeface="Arial" panose="020B0604020202020204" pitchFamily="34" charset="0"/>
              </a:rPr>
              <a:t>					</a:t>
            </a:r>
          </a:p>
          <a:p>
            <a:pPr lvl="3"/>
            <a:r>
              <a:rPr lang="zh-CN" altLang="en-US" sz="1400">
                <a:latin typeface="微软雅黑" panose="020B0503020204020204" pitchFamily="34" charset="-122"/>
                <a:ea typeface="微软雅黑" panose="020B0503020204020204" pitchFamily="34" charset="-122"/>
                <a:cs typeface="Arial" panose="020B0604020202020204" pitchFamily="34" charset="0"/>
              </a:rPr>
              <a:t>对</a:t>
            </a:r>
            <a:r>
              <a:rPr lang="en-US" altLang="zh-CN" sz="1400">
                <a:latin typeface="微软雅黑" panose="020B0503020204020204" pitchFamily="34" charset="-122"/>
                <a:ea typeface="微软雅黑" panose="020B0503020204020204" pitchFamily="34" charset="-122"/>
                <a:cs typeface="Arial" panose="020B0604020202020204" pitchFamily="34" charset="0"/>
              </a:rPr>
              <a:t>main()</a:t>
            </a:r>
            <a:r>
              <a:rPr lang="zh-CN" altLang="en-US" sz="1400">
                <a:latin typeface="微软雅黑" panose="020B0503020204020204" pitchFamily="34" charset="-122"/>
                <a:ea typeface="微软雅黑" panose="020B0503020204020204" pitchFamily="34" charset="-122"/>
                <a:cs typeface="Arial" panose="020B0604020202020204" pitchFamily="34" charset="0"/>
              </a:rPr>
              <a:t>函数进行求值</a:t>
            </a:r>
            <a:endParaRPr lang="en-US" altLang="zh-CN" sz="1400">
              <a:latin typeface="微软雅黑" panose="020B0503020204020204" pitchFamily="34" charset="-122"/>
              <a:ea typeface="微软雅黑" panose="020B0503020204020204" pitchFamily="34" charset="-122"/>
              <a:cs typeface="Arial" panose="020B0604020202020204" pitchFamily="34" charset="0"/>
            </a:endParaRPr>
          </a:p>
          <a:p>
            <a:pPr lvl="2"/>
            <a:r>
              <a:rPr lang="en-US" altLang="zh-CN" sz="1600">
                <a:latin typeface="微软雅黑" panose="020B0503020204020204" pitchFamily="34" charset="-122"/>
                <a:ea typeface="微软雅黑" panose="020B0503020204020204" pitchFamily="34" charset="-122"/>
                <a:cs typeface="Arial" panose="020B0604020202020204" pitchFamily="34" charset="0"/>
              </a:rPr>
              <a:t>std::thread t(f)</a:t>
            </a:r>
          </a:p>
          <a:p>
            <a:pPr lvl="3"/>
            <a:r>
              <a:rPr lang="zh-CN" altLang="en-US" sz="1400">
                <a:latin typeface="微软雅黑" panose="020B0503020204020204" pitchFamily="34" charset="-122"/>
                <a:ea typeface="微软雅黑" panose="020B0503020204020204" pitchFamily="34" charset="-122"/>
                <a:cs typeface="Arial" panose="020B0604020202020204" pitchFamily="34" charset="0"/>
              </a:rPr>
              <a:t>对</a:t>
            </a:r>
            <a:r>
              <a:rPr lang="en-US" altLang="zh-CN" sz="1400">
                <a:latin typeface="微软雅黑" panose="020B0503020204020204" pitchFamily="34" charset="-122"/>
                <a:ea typeface="微软雅黑" panose="020B0503020204020204" pitchFamily="34" charset="-122"/>
                <a:cs typeface="Arial" panose="020B0604020202020204" pitchFamily="34" charset="0"/>
              </a:rPr>
              <a:t>f()</a:t>
            </a:r>
            <a:r>
              <a:rPr lang="zh-CN" altLang="en-US" sz="1400">
                <a:latin typeface="微软雅黑" panose="020B0503020204020204" pitchFamily="34" charset="-122"/>
                <a:ea typeface="微软雅黑" panose="020B0503020204020204" pitchFamily="34" charset="-122"/>
                <a:cs typeface="Arial" panose="020B0604020202020204" pitchFamily="34" charset="0"/>
              </a:rPr>
              <a:t>进行求值</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2000">
                <a:latin typeface="微软雅黑" panose="020B0503020204020204" pitchFamily="34" charset="-122"/>
                <a:ea typeface="微软雅黑" panose="020B0503020204020204" pitchFamily="34" charset="-122"/>
                <a:cs typeface="Arial" panose="020B0604020202020204" pitchFamily="34" charset="0"/>
              </a:rPr>
              <a:t>每个</a:t>
            </a:r>
            <a:r>
              <a:rPr lang="en-US" altLang="zh-CN" sz="2000">
                <a:latin typeface="微软雅黑" panose="020B0503020204020204" pitchFamily="34" charset="-122"/>
                <a:ea typeface="微软雅黑" panose="020B0503020204020204" pitchFamily="34" charset="-122"/>
                <a:cs typeface="Arial" panose="020B0604020202020204" pitchFamily="34" charset="0"/>
              </a:rPr>
              <a:t>C++</a:t>
            </a:r>
            <a:r>
              <a:rPr lang="zh-CN" altLang="en-US" sz="2000">
                <a:latin typeface="微软雅黑" panose="020B0503020204020204" pitchFamily="34" charset="-122"/>
                <a:ea typeface="微软雅黑" panose="020B0503020204020204" pitchFamily="34" charset="-122"/>
                <a:cs typeface="Arial" panose="020B0604020202020204" pitchFamily="34" charset="0"/>
              </a:rPr>
              <a:t>程序最少有一个线程</a:t>
            </a:r>
            <a:r>
              <a:rPr lang="en-US" altLang="zh-CN" sz="2000">
                <a:latin typeface="微软雅黑" panose="020B0503020204020204" pitchFamily="34" charset="-122"/>
                <a:ea typeface="微软雅黑" panose="020B0503020204020204" pitchFamily="34" charset="-122"/>
                <a:cs typeface="Arial" panose="020B0604020202020204" pitchFamily="34" charset="0"/>
              </a:rPr>
              <a:t>(main()</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a:p>
            <a:pPr lvl="1"/>
            <a:r>
              <a:rPr lang="zh-CN" altLang="en-US"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每个线程可能可以访问程序中的任何其他对象和函数</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r>
              <a:rPr lang="en-US" altLang="zh-CN" sz="2000">
                <a:latin typeface="微软雅黑" panose="020B0503020204020204" pitchFamily="34" charset="-122"/>
                <a:ea typeface="微软雅黑" panose="020B0503020204020204" pitchFamily="34" charset="-122"/>
                <a:cs typeface="Arial" panose="020B0604020202020204" pitchFamily="34" charset="0"/>
              </a:rPr>
              <a:t>(thread_local? Ok with address)</a:t>
            </a:r>
          </a:p>
        </p:txBody>
      </p:sp>
    </p:spTree>
    <p:extLst>
      <p:ext uri="{BB962C8B-B14F-4D97-AF65-F5344CB8AC3E}">
        <p14:creationId xmlns:p14="http://schemas.microsoft.com/office/powerpoint/2010/main" val="5587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EE678-CA86-9AE8-09B1-BA0ABFFE7205}"/>
              </a:ext>
            </a:extLst>
          </p:cNvPr>
          <p:cNvSpPr txBox="1">
            <a:spLocks/>
          </p:cNvSpPr>
          <p:nvPr/>
        </p:nvSpPr>
        <p:spPr>
          <a:xfrm>
            <a:off x="0" y="139700"/>
            <a:ext cx="10515600" cy="72341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Fira Code" panose="020B0809050000020004" pitchFamily="49" charset="0"/>
                <a:ea typeface="Fira Code" panose="020B0809050000020004" pitchFamily="49" charset="0"/>
                <a:cs typeface="Arial" panose="020B0604020202020204" pitchFamily="34" charset="0"/>
              </a:rPr>
              <a:t>2-C++</a:t>
            </a:r>
            <a:r>
              <a:rPr lang="zh-CN" altLang="en-US">
                <a:latin typeface="Fira Code" panose="020B0809050000020004" pitchFamily="49" charset="0"/>
                <a:ea typeface="Fira Code" panose="020B0809050000020004" pitchFamily="49" charset="0"/>
                <a:cs typeface="Arial" panose="020B0604020202020204" pitchFamily="34" charset="0"/>
              </a:rPr>
              <a:t>执行模型</a:t>
            </a:r>
            <a:r>
              <a:rPr lang="en-US" altLang="zh-CN">
                <a:latin typeface="Fira Code" panose="020B0809050000020004" pitchFamily="49" charset="0"/>
                <a:ea typeface="Fira Code" panose="020B0809050000020004" pitchFamily="49" charset="0"/>
                <a:cs typeface="Arial" panose="020B0604020202020204" pitchFamily="34" charset="0"/>
              </a:rPr>
              <a:t>/</a:t>
            </a:r>
            <a:r>
              <a:rPr lang="zh-CN" altLang="en-US">
                <a:latin typeface="楷体" panose="02010609060101010101" pitchFamily="49" charset="-122"/>
                <a:ea typeface="楷体" panose="02010609060101010101" pitchFamily="49" charset="-122"/>
                <a:cs typeface="Arial" panose="020B0604020202020204" pitchFamily="34" charset="0"/>
              </a:rPr>
              <a:t>线程内执行模型</a:t>
            </a:r>
            <a:endParaRPr lang="zh-CN" altLang="en-US">
              <a:latin typeface="Fira Code" panose="020B0809050000020004" pitchFamily="49" charset="0"/>
              <a:cs typeface="Arial" panose="020B0604020202020204" pitchFamily="34" charset="0"/>
            </a:endParaRPr>
          </a:p>
        </p:txBody>
      </p:sp>
      <p:cxnSp>
        <p:nvCxnSpPr>
          <p:cNvPr id="3" name="直接连接符 2">
            <a:extLst>
              <a:ext uri="{FF2B5EF4-FFF2-40B4-BE49-F238E27FC236}">
                <a16:creationId xmlns:a16="http://schemas.microsoft.com/office/drawing/2014/main" id="{0C2F1AEB-CCBC-641B-07A1-F8C9A04BE2BD}"/>
              </a:ext>
            </a:extLst>
          </p:cNvPr>
          <p:cNvCxnSpPr>
            <a:cxnSpLocks/>
          </p:cNvCxnSpPr>
          <p:nvPr/>
        </p:nvCxnSpPr>
        <p:spPr>
          <a:xfrm>
            <a:off x="0" y="863114"/>
            <a:ext cx="12079705" cy="0"/>
          </a:xfrm>
          <a:prstGeom prst="line">
            <a:avLst/>
          </a:prstGeom>
        </p:spPr>
        <p:style>
          <a:lnRef idx="3">
            <a:schemeClr val="accent1"/>
          </a:lnRef>
          <a:fillRef idx="0">
            <a:schemeClr val="accent1"/>
          </a:fillRef>
          <a:effectRef idx="2">
            <a:schemeClr val="accent1"/>
          </a:effectRef>
          <a:fontRef idx="minor">
            <a:schemeClr val="tx1"/>
          </a:fontRef>
        </p:style>
      </p:cxnSp>
      <p:sp>
        <p:nvSpPr>
          <p:cNvPr id="5" name="内容占位符 2">
            <a:extLst>
              <a:ext uri="{FF2B5EF4-FFF2-40B4-BE49-F238E27FC236}">
                <a16:creationId xmlns:a16="http://schemas.microsoft.com/office/drawing/2014/main" id="{513F2567-B9F9-D0B7-86C0-1DAA709C5791}"/>
              </a:ext>
            </a:extLst>
          </p:cNvPr>
          <p:cNvSpPr txBox="1">
            <a:spLocks/>
          </p:cNvSpPr>
          <p:nvPr/>
        </p:nvSpPr>
        <p:spPr>
          <a:xfrm>
            <a:off x="84220" y="1130968"/>
            <a:ext cx="12107779" cy="57270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a:latin typeface="微软雅黑" panose="020B0503020204020204" pitchFamily="34" charset="-122"/>
              <a:ea typeface="微软雅黑" panose="020B0503020204020204" pitchFamily="34" charset="-122"/>
              <a:cs typeface="Arial" panose="020B0604020202020204" pitchFamily="34" charset="0"/>
            </a:endParaRPr>
          </a:p>
          <a:p>
            <a:endParaRPr lang="en-US" altLang="zh-CN">
              <a:latin typeface="微软雅黑" panose="020B0503020204020204" pitchFamily="34" charset="-122"/>
              <a:ea typeface="微软雅黑" panose="020B0503020204020204" pitchFamily="34" charset="-122"/>
              <a:cs typeface="Arial" panose="020B0604020202020204" pitchFamily="34" charset="0"/>
            </a:endParaRPr>
          </a:p>
          <a:p>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marL="0" indent="0">
              <a:buNone/>
            </a:pPr>
            <a:endParaRPr lang="en-US" altLang="zh-CN">
              <a:latin typeface="微软雅黑" panose="020B0503020204020204" pitchFamily="34" charset="-122"/>
              <a:ea typeface="微软雅黑" panose="020B0503020204020204" pitchFamily="34" charset="-122"/>
              <a:cs typeface="Arial" panose="020B0604020202020204" pitchFamily="34" charset="0"/>
            </a:endParaRPr>
          </a:p>
          <a:p>
            <a:pPr marL="0" indent="0" algn="ctr">
              <a:buNone/>
            </a:pPr>
            <a:r>
              <a:rPr lang="zh-CN" altLang="en-US">
                <a:latin typeface="微软雅黑" panose="020B0503020204020204" pitchFamily="34" charset="-122"/>
                <a:ea typeface="微软雅黑" panose="020B0503020204020204" pitchFamily="34" charset="-122"/>
                <a:cs typeface="Arial" panose="020B0604020202020204" pitchFamily="34" charset="0"/>
              </a:rPr>
              <a:t>那么“对函数进行求值”究竟是一个什么样的过程？让我们从表达式</a:t>
            </a:r>
            <a:r>
              <a:rPr lang="en-US" altLang="zh-CN">
                <a:latin typeface="微软雅黑" panose="020B0503020204020204" pitchFamily="34" charset="-122"/>
                <a:ea typeface="微软雅黑" panose="020B0503020204020204" pitchFamily="34" charset="-122"/>
                <a:cs typeface="Arial" panose="020B0604020202020204" pitchFamily="34" charset="0"/>
              </a:rPr>
              <a:t>(Expression)</a:t>
            </a:r>
            <a:r>
              <a:rPr lang="zh-CN" altLang="en-US">
                <a:latin typeface="微软雅黑" panose="020B0503020204020204" pitchFamily="34" charset="-122"/>
                <a:ea typeface="微软雅黑" panose="020B0503020204020204" pitchFamily="34" charset="-122"/>
                <a:cs typeface="Arial" panose="020B0604020202020204" pitchFamily="34" charset="0"/>
              </a:rPr>
              <a:t>开始说起。</a:t>
            </a:r>
          </a:p>
          <a:p>
            <a:pPr marL="457200" lvl="1" indent="0">
              <a:buFont typeface="Arial" panose="020B0604020202020204" pitchFamily="34" charset="0"/>
              <a:buNone/>
            </a:pPr>
            <a:endParaRPr lang="en-US" altLang="zh-CN">
              <a:latin typeface="Fira Code" panose="020B0809050000020004" pitchFamily="49" charset="0"/>
              <a:ea typeface="Fira Code" panose="020B0809050000020004" pitchFamily="49" charset="0"/>
              <a:cs typeface="Arial" panose="020B0604020202020204" pitchFamily="34" charset="0"/>
            </a:endParaRPr>
          </a:p>
        </p:txBody>
      </p:sp>
    </p:spTree>
    <p:extLst>
      <p:ext uri="{BB962C8B-B14F-4D97-AF65-F5344CB8AC3E}">
        <p14:creationId xmlns:p14="http://schemas.microsoft.com/office/powerpoint/2010/main" val="38891085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1994</Words>
  <Application>Microsoft Office PowerPoint</Application>
  <PresentationFormat>宽屏</PresentationFormat>
  <Paragraphs>277</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等线 Light</vt:lpstr>
      <vt:lpstr>楷体</vt:lpstr>
      <vt:lpstr>微软雅黑</vt:lpstr>
      <vt:lpstr>Arial</vt:lpstr>
      <vt:lpstr>Fira Code</vt:lpstr>
      <vt:lpstr>Office 主题​​</vt:lpstr>
      <vt:lpstr>C++ 执行模型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Abstract Machine</dc:title>
  <dc:creator>Traver Steam</dc:creator>
  <cp:lastModifiedBy>Traver Steam</cp:lastModifiedBy>
  <cp:revision>264</cp:revision>
  <dcterms:created xsi:type="dcterms:W3CDTF">2023-05-15T13:49:05Z</dcterms:created>
  <dcterms:modified xsi:type="dcterms:W3CDTF">2023-05-21T13:04:32Z</dcterms:modified>
</cp:coreProperties>
</file>