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70" r:id="rId8"/>
    <p:sldId id="271" r:id="rId9"/>
    <p:sldId id="262" r:id="rId10"/>
    <p:sldId id="263" r:id="rId11"/>
    <p:sldId id="269" r:id="rId12"/>
    <p:sldId id="264" r:id="rId13"/>
    <p:sldId id="267" r:id="rId14"/>
    <p:sldId id="272" r:id="rId15"/>
    <p:sldId id="265" r:id="rId16"/>
    <p:sldId id="266" r:id="rId17"/>
    <p:sldId id="26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38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02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8814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467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4845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087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244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07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02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72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6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02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90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87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13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82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89646-1222-4892-9EE2-AFA9BBC21E3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07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 smtClean="0"/>
              <a:t>Учебный проект по ООП</a:t>
            </a:r>
            <a:br>
              <a:rPr lang="ru-RU" sz="4800" dirty="0" smtClean="0"/>
            </a:br>
            <a:r>
              <a:rPr lang="ru-RU" sz="4800" dirty="0" smtClean="0"/>
              <a:t>Карточная игра </a:t>
            </a:r>
            <a:r>
              <a:rPr lang="en-US" sz="4800" dirty="0" smtClean="0"/>
              <a:t>“</a:t>
            </a:r>
            <a:r>
              <a:rPr lang="ru-RU" sz="4800" dirty="0" smtClean="0"/>
              <a:t>Дурак</a:t>
            </a:r>
            <a:r>
              <a:rPr lang="en-US" sz="4800" dirty="0" smtClean="0"/>
              <a:t>”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955973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223" y="285403"/>
            <a:ext cx="4310302" cy="695498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Player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0955" y="1147157"/>
            <a:ext cx="8679140" cy="5162203"/>
          </a:xfrm>
        </p:spPr>
        <p:txBody>
          <a:bodyPr>
            <a:normAutofit/>
          </a:bodyPr>
          <a:lstStyle/>
          <a:p>
            <a:r>
              <a:rPr lang="ru-RU" dirty="0" smtClean="0"/>
              <a:t>Класс, реализующий поведение игрока человека</a:t>
            </a:r>
          </a:p>
          <a:p>
            <a:r>
              <a:rPr lang="ru-RU" dirty="0" smtClean="0"/>
              <a:t>Реализует интерфейс </a:t>
            </a:r>
            <a:r>
              <a:rPr lang="en-US" dirty="0" err="1" smtClean="0"/>
              <a:t>IPlayer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Поля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813514"/>
              </p:ext>
            </p:extLst>
          </p:nvPr>
        </p:nvGraphicFramePr>
        <p:xfrm>
          <a:off x="643427" y="2435629"/>
          <a:ext cx="8596668" cy="2305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603"/>
                <a:gridCol w="1433136"/>
                <a:gridCol w="3163273"/>
                <a:gridCol w="2366656"/>
              </a:tblGrid>
              <a:tr h="360972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значения</a:t>
                      </a:r>
                      <a:endParaRPr lang="ru-RU" sz="1600" dirty="0"/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playerHand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объект</a:t>
                      </a:r>
                      <a:r>
                        <a:rPr lang="ru-RU" sz="1600" baseline="0" dirty="0" smtClean="0"/>
                        <a:t> класса для работы с картами на руках </a:t>
                      </a:r>
                      <a:r>
                        <a:rPr lang="ru-RU" sz="1600" baseline="0" dirty="0" err="1" smtClean="0"/>
                        <a:t>игорока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PlayerHan</a:t>
                      </a:r>
                      <a:r>
                        <a:rPr lang="en-US" sz="1600" baseline="0" dirty="0" err="1" smtClean="0"/>
                        <a:t>d</a:t>
                      </a:r>
                      <a:endParaRPr lang="ru-RU" sz="1600" dirty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turnNumber</a:t>
                      </a:r>
                      <a:r>
                        <a:rPr lang="en-US" sz="1600" dirty="0" smtClean="0"/>
                        <a:t>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очередность хода игрока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int</a:t>
                      </a:r>
                      <a:endParaRPr lang="en-US" sz="1600" dirty="0" smtClean="0"/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 игрока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string</a:t>
                      </a:r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isAttacking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игрок атакует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bool</a:t>
                      </a:r>
                      <a:endParaRPr lang="en-US" sz="1600" dirty="0" smtClean="0"/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isDefending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игрок защищается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bool</a:t>
                      </a:r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556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647" y="235527"/>
            <a:ext cx="6122477" cy="75368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Методы класса </a:t>
            </a:r>
            <a:r>
              <a:rPr lang="en-US" dirty="0" err="1" smtClean="0"/>
              <a:t>PeoplePlayer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079738"/>
              </p:ext>
            </p:extLst>
          </p:nvPr>
        </p:nvGraphicFramePr>
        <p:xfrm>
          <a:off x="511079" y="1014152"/>
          <a:ext cx="9364441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836"/>
                <a:gridCol w="1173910"/>
                <a:gridCol w="2353309"/>
                <a:gridCol w="2958524"/>
                <a:gridCol w="1803862"/>
              </a:tblGrid>
              <a:tr h="79802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Параметры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возвращаемого значения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RefillHand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Deck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deck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Берет недостающие карты из колоды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buFont typeface="Courier New" panose="02070309020205020404" pitchFamily="49" charset="0"/>
                        <a:buNone/>
                      </a:pPr>
                      <a:r>
                        <a:rPr lang="ru-RU" sz="1400" dirty="0" smtClean="0"/>
                        <a:t> -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Defend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Card </a:t>
                      </a:r>
                      <a:r>
                        <a:rPr lang="en-US" sz="1600" dirty="0" err="1" smtClean="0"/>
                        <a:t>defendingCard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Реализует поведение игрока когда он отбивается 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public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Attack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Card </a:t>
                      </a:r>
                      <a:r>
                        <a:rPr lang="en-US" sz="1600" dirty="0" err="1" smtClean="0"/>
                        <a:t>attackingCard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Реализует поведение игрока когда он ходит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- 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get; set;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свойство для работы с именем игрока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708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19149"/>
            <a:ext cx="4310302" cy="695498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AIPlayer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997527"/>
            <a:ext cx="8596668" cy="5760720"/>
          </a:xfrm>
        </p:spPr>
        <p:txBody>
          <a:bodyPr>
            <a:normAutofit/>
          </a:bodyPr>
          <a:lstStyle/>
          <a:p>
            <a:r>
              <a:rPr lang="ru-RU" dirty="0" smtClean="0"/>
              <a:t>Класс, реализующий поведение игрок</a:t>
            </a:r>
            <a:r>
              <a:rPr lang="en-US" dirty="0" smtClean="0"/>
              <a:t>-</a:t>
            </a:r>
            <a:r>
              <a:rPr lang="ru-RU" dirty="0" smtClean="0"/>
              <a:t>бота</a:t>
            </a:r>
          </a:p>
          <a:p>
            <a:r>
              <a:rPr lang="ru-RU" dirty="0" smtClean="0"/>
              <a:t>Реализует интерфейс </a:t>
            </a:r>
            <a:r>
              <a:rPr lang="en-US" dirty="0" err="1" smtClean="0"/>
              <a:t>IPlayer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Поля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ru-RU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65323"/>
              </p:ext>
            </p:extLst>
          </p:nvPr>
        </p:nvGraphicFramePr>
        <p:xfrm>
          <a:off x="839586" y="2315040"/>
          <a:ext cx="8509231" cy="2018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988"/>
                <a:gridCol w="1418560"/>
                <a:gridCol w="3231400"/>
                <a:gridCol w="2242283"/>
              </a:tblGrid>
              <a:tr h="360972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значения</a:t>
                      </a:r>
                      <a:endParaRPr lang="ru-RU" sz="1600" dirty="0"/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playerHand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объект</a:t>
                      </a:r>
                      <a:r>
                        <a:rPr lang="ru-RU" sz="1600" baseline="0" dirty="0" smtClean="0"/>
                        <a:t> класса для работы с картами на руках </a:t>
                      </a:r>
                      <a:r>
                        <a:rPr lang="ru-RU" sz="1600" baseline="0" dirty="0" err="1" smtClean="0"/>
                        <a:t>игорока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PlayerHand</a:t>
                      </a:r>
                      <a:endParaRPr lang="ru-RU" sz="1600" dirty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turnNumber</a:t>
                      </a:r>
                      <a:r>
                        <a:rPr lang="en-US" sz="1600" dirty="0" smtClean="0"/>
                        <a:t>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очередность хода игрока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int</a:t>
                      </a:r>
                      <a:endParaRPr lang="en-US" sz="1600" dirty="0" smtClean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isAttacking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игрок атакует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bool</a:t>
                      </a:r>
                      <a:endParaRPr lang="en-US" sz="1600" dirty="0" smtClean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isDefending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игрок защищается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bool</a:t>
                      </a:r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4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7582" y="119149"/>
            <a:ext cx="8596668" cy="795251"/>
          </a:xfrm>
        </p:spPr>
        <p:txBody>
          <a:bodyPr/>
          <a:lstStyle/>
          <a:p>
            <a:r>
              <a:rPr lang="ru-RU" dirty="0" smtClean="0"/>
              <a:t>Методы класса </a:t>
            </a:r>
            <a:r>
              <a:rPr lang="en-US" dirty="0" err="1"/>
              <a:t>AIPlayer</a:t>
            </a:r>
            <a:r>
              <a:rPr lang="ru-RU" dirty="0" smtClean="0"/>
              <a:t> 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820616"/>
              </p:ext>
            </p:extLst>
          </p:nvPr>
        </p:nvGraphicFramePr>
        <p:xfrm>
          <a:off x="577581" y="951043"/>
          <a:ext cx="10386905" cy="5053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193"/>
                <a:gridCol w="1621682"/>
                <a:gridCol w="2351752"/>
                <a:gridCol w="3189931"/>
                <a:gridCol w="2031347"/>
              </a:tblGrid>
              <a:tr h="847277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Параметры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возвращаемого значения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RefillHand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Deck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deck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Берет недостающие карты из колоды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 -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Defend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Card </a:t>
                      </a:r>
                      <a:r>
                        <a:rPr lang="en-US" sz="1600" dirty="0" err="1" smtClean="0"/>
                        <a:t>defendingCard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Реализует поведение игрока когда он отбивается 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public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Attack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Card </a:t>
                      </a:r>
                      <a:r>
                        <a:rPr lang="en-US" sz="1600" dirty="0" err="1" smtClean="0"/>
                        <a:t>attackingCard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Реализует поведение игрока когда он ходит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- 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CardValue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List &lt;Card&gt; </a:t>
                      </a:r>
                      <a:r>
                        <a:rPr lang="en-US" sz="1600" dirty="0" err="1" smtClean="0"/>
                        <a:t>inHand</a:t>
                      </a:r>
                      <a:endParaRPr lang="en-US" sz="1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SuitType</a:t>
                      </a:r>
                      <a:r>
                        <a:rPr lang="en-US" sz="1600" dirty="0" smtClean="0"/>
                        <a:t> trump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возвращает числовые значения карт у игрока для дальнейшей оценки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List&lt;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&gt;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HandValue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List&lt;Card&gt; </a:t>
                      </a:r>
                      <a:r>
                        <a:rPr lang="en-US" sz="1600" dirty="0" err="1" smtClean="0"/>
                        <a:t>inHand</a:t>
                      </a:r>
                      <a:endParaRPr lang="ru-RU" sz="1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SuitType</a:t>
                      </a:r>
                      <a:r>
                        <a:rPr lang="en-US" sz="1600" dirty="0" smtClean="0"/>
                        <a:t> trump</a:t>
                      </a:r>
                      <a:endParaRPr lang="ru-RU" sz="1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List&lt;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&gt; values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метод оценки карт игрока с учетом бонусов за повторяющиеся карты</a:t>
                      </a:r>
                      <a:r>
                        <a:rPr lang="en-US" sz="16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float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 virtual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MakeDecision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List &lt;Card&gt; </a:t>
                      </a:r>
                      <a:r>
                        <a:rPr lang="en-US" sz="1600" dirty="0" err="1" smtClean="0"/>
                        <a:t>inHand</a:t>
                      </a:r>
                      <a:endParaRPr lang="ru-RU" sz="1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float </a:t>
                      </a:r>
                      <a:r>
                        <a:rPr lang="en-US" sz="1600" dirty="0" err="1" smtClean="0"/>
                        <a:t>handValue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метод принятия решения для хода на основе расчетов</a:t>
                      </a:r>
                      <a:r>
                        <a:rPr lang="en-US" sz="16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006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27214"/>
            <a:ext cx="4709313" cy="778625"/>
          </a:xfrm>
        </p:spPr>
        <p:txBody>
          <a:bodyPr/>
          <a:lstStyle/>
          <a:p>
            <a:r>
              <a:rPr lang="ru-RU" dirty="0"/>
              <a:t>Класс </a:t>
            </a:r>
            <a:r>
              <a:rPr lang="en-US" dirty="0" err="1" smtClean="0"/>
              <a:t>AINoobPlayer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005839"/>
            <a:ext cx="8596668" cy="3880773"/>
          </a:xfrm>
        </p:spPr>
        <p:txBody>
          <a:bodyPr/>
          <a:lstStyle/>
          <a:p>
            <a:r>
              <a:rPr lang="ru-RU" dirty="0" smtClean="0"/>
              <a:t>Класс неумелого бота-игрока, ходит с минимальных карт</a:t>
            </a:r>
            <a:endParaRPr lang="en-US" dirty="0" smtClean="0"/>
          </a:p>
          <a:p>
            <a:r>
              <a:rPr lang="ru-RU" dirty="0" smtClean="0"/>
              <a:t>Класс-наследник класса </a:t>
            </a:r>
            <a:r>
              <a:rPr lang="en-US" dirty="0" err="1" smtClean="0"/>
              <a:t>AIPlayer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Поля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Методы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087136"/>
              </p:ext>
            </p:extLst>
          </p:nvPr>
        </p:nvGraphicFramePr>
        <p:xfrm>
          <a:off x="764771" y="2240281"/>
          <a:ext cx="8509231" cy="696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988"/>
                <a:gridCol w="1418560"/>
                <a:gridCol w="3231400"/>
                <a:gridCol w="2242283"/>
              </a:tblGrid>
              <a:tr h="360972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значения</a:t>
                      </a:r>
                      <a:endParaRPr lang="ru-RU" sz="1600" dirty="0"/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minValue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aseline="0" dirty="0" smtClean="0"/>
                        <a:t>номер минимальной карты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int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430609"/>
              </p:ext>
            </p:extLst>
          </p:nvPr>
        </p:nvGraphicFramePr>
        <p:xfrm>
          <a:off x="735523" y="3574472"/>
          <a:ext cx="9173248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891"/>
                <a:gridCol w="1432197"/>
                <a:gridCol w="1372968"/>
                <a:gridCol w="2946065"/>
                <a:gridCol w="2369127"/>
              </a:tblGrid>
              <a:tr h="177339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Параметры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возвращаемого значения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MakeDecision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int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minValue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метод принятия решения для хода на основе расчетов</a:t>
                      </a:r>
                      <a:r>
                        <a:rPr lang="en-US" sz="16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156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02275"/>
            <a:ext cx="3811539" cy="720436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ScoreTable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030776"/>
            <a:ext cx="9763451" cy="521208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Реализует поведение таблиц</a:t>
            </a:r>
            <a:r>
              <a:rPr lang="ru-RU" dirty="0"/>
              <a:t>ы</a:t>
            </a:r>
            <a:r>
              <a:rPr lang="ru-RU" dirty="0" smtClean="0"/>
              <a:t> рекордов</a:t>
            </a:r>
          </a:p>
          <a:p>
            <a:pPr marL="0" indent="0">
              <a:buNone/>
            </a:pPr>
            <a:r>
              <a:rPr lang="ru-RU" dirty="0" smtClean="0"/>
              <a:t>Поля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Методы</a:t>
            </a:r>
            <a:r>
              <a:rPr lang="en-US" dirty="0" smtClean="0"/>
              <a:t>: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447475"/>
              </p:ext>
            </p:extLst>
          </p:nvPr>
        </p:nvGraphicFramePr>
        <p:xfrm>
          <a:off x="677334" y="1791394"/>
          <a:ext cx="8509231" cy="1275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988"/>
                <a:gridCol w="1418560"/>
                <a:gridCol w="3231400"/>
                <a:gridCol w="2242283"/>
              </a:tblGrid>
              <a:tr h="360972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значения</a:t>
                      </a:r>
                      <a:endParaRPr lang="ru-RU" sz="1600" dirty="0"/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winners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список имен победителей</a:t>
                      </a:r>
                      <a:r>
                        <a:rPr lang="en-US" sz="1600" dirty="0" smtClean="0"/>
                        <a:t>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List&lt;string&gt;</a:t>
                      </a:r>
                      <a:endParaRPr lang="ru-RU" sz="1600" dirty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список количества выигрышей</a:t>
                      </a:r>
                      <a:r>
                        <a:rPr lang="en-US" sz="1600" dirty="0" smtClean="0"/>
                        <a:t>/</a:t>
                      </a:r>
                      <a:r>
                        <a:rPr lang="ru-RU" sz="1600" dirty="0" smtClean="0"/>
                        <a:t>времени игры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List&lt;string&gt;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52829"/>
              </p:ext>
            </p:extLst>
          </p:nvPr>
        </p:nvGraphicFramePr>
        <p:xfrm>
          <a:off x="677334" y="3469799"/>
          <a:ext cx="10021147" cy="2005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212"/>
                <a:gridCol w="1747260"/>
                <a:gridCol w="2027314"/>
                <a:gridCol w="3136544"/>
                <a:gridCol w="1959817"/>
              </a:tblGrid>
              <a:tr h="847277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Параметры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возвращаемого значения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Show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List&lt;string&gt; winners List&lt;string&gt; times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выводит таблицу рекордов в консоль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WriteToFile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List&lt;string&gt; winners</a:t>
                      </a:r>
                      <a:endParaRPr lang="ru-RU" sz="1600" dirty="0" smtClean="0"/>
                    </a:p>
                    <a:p>
                      <a:r>
                        <a:rPr lang="en-US" sz="1600" dirty="0" smtClean="0"/>
                        <a:t>List&lt;string&gt; times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записывает таблицу в файл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 - </a:t>
                      </a:r>
                      <a:endParaRPr lang="en-US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585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1079" y="210589"/>
            <a:ext cx="4684375" cy="61237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GameController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8270" y="822960"/>
            <a:ext cx="9522076" cy="6035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Класс, отвечающий за контроль игрового процесса</a:t>
            </a:r>
          </a:p>
          <a:p>
            <a:pPr marL="0" indent="0">
              <a:buNone/>
            </a:pPr>
            <a:r>
              <a:rPr lang="ru-RU" dirty="0" smtClean="0"/>
              <a:t>Поля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>
              <a:buFont typeface="Courier New" panose="02070309020205020404" pitchFamily="49" charset="0"/>
              <a:buChar char="o"/>
            </a:pPr>
            <a:endParaRPr lang="ru-RU" dirty="0" smtClean="0"/>
          </a:p>
          <a:p>
            <a:pPr>
              <a:buFont typeface="Courier New" panose="02070309020205020404" pitchFamily="49" charset="0"/>
              <a:buChar char="o"/>
            </a:pPr>
            <a:endParaRPr lang="ru-RU" dirty="0" smtClean="0"/>
          </a:p>
          <a:p>
            <a:pPr>
              <a:buFont typeface="Courier New" panose="02070309020205020404" pitchFamily="49" charset="0"/>
              <a:buChar char="o"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631117"/>
              </p:ext>
            </p:extLst>
          </p:nvPr>
        </p:nvGraphicFramePr>
        <p:xfrm>
          <a:off x="760462" y="1683328"/>
          <a:ext cx="9106745" cy="2493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532"/>
                <a:gridCol w="1610247"/>
                <a:gridCol w="2715195"/>
                <a:gridCol w="3050771"/>
              </a:tblGrid>
              <a:tr h="360972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значения</a:t>
                      </a:r>
                      <a:endParaRPr lang="ru-RU" sz="1600" dirty="0"/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playerCount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количество игроков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en-US" sz="1600" dirty="0" err="1" smtClean="0"/>
                        <a:t>int</a:t>
                      </a:r>
                      <a:endParaRPr lang="ru-RU" sz="1600" dirty="0" smtClean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AIPlayercount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количество игроков-ботов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en-US" sz="1600" dirty="0" err="1" smtClean="0"/>
                        <a:t>int</a:t>
                      </a:r>
                      <a:endParaRPr lang="en-US" sz="1600" dirty="0" smtClean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players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список всех игроков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List &lt;</a:t>
                      </a:r>
                      <a:r>
                        <a:rPr lang="en-US" sz="1600" dirty="0" err="1" smtClean="0"/>
                        <a:t>PeoplePlayer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AIPlayer</a:t>
                      </a:r>
                      <a:r>
                        <a:rPr lang="en-US" sz="1600" dirty="0" smtClean="0"/>
                        <a:t>&gt;</a:t>
                      </a:r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scoreTable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таблица рекордов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ScoreTable</a:t>
                      </a:r>
                      <a:endParaRPr lang="en-US" sz="1600" dirty="0" smtClean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колода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Deck</a:t>
                      </a:r>
                      <a:endParaRPr lang="ru-RU" sz="1600" dirty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finished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окончена ли игра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bool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947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68531"/>
            <a:ext cx="7203131" cy="878378"/>
          </a:xfrm>
        </p:spPr>
        <p:txBody>
          <a:bodyPr/>
          <a:lstStyle/>
          <a:p>
            <a:r>
              <a:rPr lang="ru-RU" dirty="0" smtClean="0"/>
              <a:t>Методы класса </a:t>
            </a:r>
            <a:r>
              <a:rPr lang="en-US" dirty="0" err="1" smtClean="0"/>
              <a:t>GameController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183004"/>
              </p:ext>
            </p:extLst>
          </p:nvPr>
        </p:nvGraphicFramePr>
        <p:xfrm>
          <a:off x="677334" y="1561577"/>
          <a:ext cx="9497443" cy="4479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102"/>
                <a:gridCol w="1655948"/>
                <a:gridCol w="1921367"/>
                <a:gridCol w="2972629"/>
                <a:gridCol w="1857397"/>
              </a:tblGrid>
              <a:tr h="897191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Параметры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возвращаемого значения</a:t>
                      </a:r>
                      <a:endParaRPr lang="ru-RU" sz="1600" dirty="0"/>
                    </a:p>
                  </a:txBody>
                  <a:tcPr/>
                </a:tc>
              </a:tr>
              <a:tr h="61323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PlayerCount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get; set;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свойство для работы с количеством игроков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en-US" sz="1600" dirty="0" err="1" smtClean="0"/>
                        <a:t>int</a:t>
                      </a:r>
                      <a:endParaRPr lang="ru-RU" sz="1600" dirty="0"/>
                    </a:p>
                  </a:txBody>
                  <a:tcPr/>
                </a:tc>
              </a:tr>
              <a:tr h="61323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Finished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get; private set;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свойство для работы с условием завершения игры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bool</a:t>
                      </a:r>
                      <a:endParaRPr lang="ru-RU" sz="1600" dirty="0" smtClean="0"/>
                    </a:p>
                  </a:txBody>
                  <a:tcPr/>
                </a:tc>
              </a:tr>
              <a:tr h="61323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AIPlayerCount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get; set;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свойство для работы с количеством игроков</a:t>
                      </a:r>
                      <a:r>
                        <a:rPr lang="en-US" sz="1600" dirty="0" smtClean="0"/>
                        <a:t>-</a:t>
                      </a:r>
                      <a:r>
                        <a:rPr lang="ru-RU" sz="1600" dirty="0" smtClean="0"/>
                        <a:t>ботов</a:t>
                      </a:r>
                      <a:r>
                        <a:rPr lang="en-US" sz="16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 </a:t>
                      </a:r>
                      <a:r>
                        <a:rPr lang="en-US" sz="1600" dirty="0" err="1" smtClean="0"/>
                        <a:t>int</a:t>
                      </a:r>
                      <a:endParaRPr lang="ru-RU" sz="1600" dirty="0" smtClean="0"/>
                    </a:p>
                  </a:txBody>
                  <a:tcPr/>
                </a:tc>
              </a:tr>
              <a:tr h="61323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public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Game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players, 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AIPlayers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Контролирует</a:t>
                      </a:r>
                      <a:r>
                        <a:rPr lang="ru-RU" sz="1600" baseline="0" dirty="0" smtClean="0"/>
                        <a:t> основной </a:t>
                      </a:r>
                      <a:r>
                        <a:rPr lang="ru-RU" sz="1600" dirty="0" smtClean="0"/>
                        <a:t>процесс игры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</a:tr>
              <a:tr h="112964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метод выигрыша, спрашивает имя игрока (если выиграл не бот), вызывает таблицу рекордов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aseline="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61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60465"/>
            <a:ext cx="7427575" cy="911630"/>
          </a:xfrm>
        </p:spPr>
        <p:txBody>
          <a:bodyPr/>
          <a:lstStyle/>
          <a:p>
            <a:r>
              <a:rPr lang="ru-RU" dirty="0" smtClean="0"/>
              <a:t>Консольное приложение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62545"/>
            <a:ext cx="8596668" cy="4172990"/>
          </a:xfrm>
        </p:spPr>
        <p:txBody>
          <a:bodyPr/>
          <a:lstStyle/>
          <a:p>
            <a:r>
              <a:rPr lang="ru-RU" dirty="0" smtClean="0"/>
              <a:t>Количество игроков </a:t>
            </a:r>
            <a:r>
              <a:rPr lang="ru-RU" u="sng" dirty="0" smtClean="0"/>
              <a:t>от 2 до 4 </a:t>
            </a:r>
          </a:p>
          <a:p>
            <a:r>
              <a:rPr lang="ru-RU" dirty="0" smtClean="0"/>
              <a:t>Минимум 1 игрок человек</a:t>
            </a:r>
          </a:p>
          <a:p>
            <a:r>
              <a:rPr lang="ru-RU" dirty="0" smtClean="0"/>
              <a:t>Выбор количества реальных и </a:t>
            </a:r>
            <a:r>
              <a:rPr lang="en-US" dirty="0" smtClean="0"/>
              <a:t>“</a:t>
            </a:r>
            <a:r>
              <a:rPr lang="ru-RU" dirty="0" smtClean="0"/>
              <a:t>ботов-игроков</a:t>
            </a:r>
            <a:r>
              <a:rPr lang="en-US" dirty="0" smtClean="0"/>
              <a:t>”</a:t>
            </a:r>
            <a:endParaRPr lang="ru-RU" dirty="0" smtClean="0"/>
          </a:p>
          <a:p>
            <a:r>
              <a:rPr lang="ru-RU" dirty="0" smtClean="0"/>
              <a:t>Колода 36 карт</a:t>
            </a:r>
          </a:p>
          <a:p>
            <a:r>
              <a:rPr lang="ru-RU" dirty="0" smtClean="0"/>
              <a:t>Очередность хода игроков присваивается по порядку (наименьший козырь</a:t>
            </a:r>
            <a:r>
              <a:rPr lang="en-US" dirty="0" smtClean="0"/>
              <a:t>?)</a:t>
            </a:r>
            <a:endParaRPr lang="ru-RU" dirty="0" smtClean="0"/>
          </a:p>
          <a:p>
            <a:r>
              <a:rPr lang="ru-RU" dirty="0" smtClean="0"/>
              <a:t>Козырная масть определяется верхней картой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34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05" y="133002"/>
            <a:ext cx="9723611" cy="627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2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84915" y="183880"/>
            <a:ext cx="3129895" cy="82018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Перечисления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7705" y="732520"/>
            <a:ext cx="5299516" cy="5611091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ru-RU" dirty="0" smtClean="0">
                <a:solidFill>
                  <a:schemeClr val="tx1"/>
                </a:solidFill>
              </a:rPr>
              <a:t>Перечисление </a:t>
            </a:r>
            <a:r>
              <a:rPr lang="en-US" dirty="0" err="1" smtClean="0">
                <a:solidFill>
                  <a:schemeClr val="tx1"/>
                </a:solidFill>
              </a:rPr>
              <a:t>RankType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ru-RU" dirty="0" smtClean="0">
                <a:solidFill>
                  <a:schemeClr val="tx1"/>
                </a:solidFill>
              </a:rPr>
              <a:t>тип карты по силе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6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7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8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9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10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J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Q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K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27221" y="1221969"/>
            <a:ext cx="407323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Перечисление </a:t>
            </a:r>
            <a:r>
              <a:rPr lang="en-US" dirty="0" err="1" smtClean="0"/>
              <a:t>SuitType</a:t>
            </a:r>
            <a:r>
              <a:rPr lang="en-US" dirty="0" smtClean="0"/>
              <a:t> – </a:t>
            </a:r>
            <a:r>
              <a:rPr lang="ru-RU" dirty="0" smtClean="0"/>
              <a:t>тип масти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Clubs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 smtClean="0"/>
              <a:t>Diams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Spades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Hearts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0601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2395" y="0"/>
            <a:ext cx="4310303" cy="919943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Card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2395" y="714895"/>
            <a:ext cx="6829059" cy="5586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Card – </a:t>
            </a:r>
            <a:r>
              <a:rPr lang="ru-RU" sz="2000" dirty="0" smtClean="0"/>
              <a:t>класс, описывающий свойства карты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Поля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Конструктор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Card(</a:t>
            </a:r>
            <a:r>
              <a:rPr lang="en-US" sz="2000" dirty="0" err="1" smtClean="0"/>
              <a:t>SuitType</a:t>
            </a:r>
            <a:r>
              <a:rPr lang="en-US" sz="2000" dirty="0"/>
              <a:t> </a:t>
            </a:r>
            <a:r>
              <a:rPr lang="en-US" sz="2000" dirty="0" smtClean="0"/>
              <a:t>_suit, </a:t>
            </a:r>
            <a:r>
              <a:rPr lang="en-US" sz="2000" dirty="0" err="1" smtClean="0"/>
              <a:t>RankType</a:t>
            </a:r>
            <a:r>
              <a:rPr lang="en-US" sz="2000" dirty="0" smtClean="0"/>
              <a:t> _rank,  </a:t>
            </a:r>
            <a:r>
              <a:rPr lang="en-US" sz="2000" dirty="0" err="1" smtClean="0"/>
              <a:t>bool</a:t>
            </a:r>
            <a:r>
              <a:rPr lang="en-US" sz="2000" dirty="0" smtClean="0"/>
              <a:t> _</a:t>
            </a:r>
            <a:r>
              <a:rPr lang="en-US" sz="2000" dirty="0" err="1" smtClean="0"/>
              <a:t>isTrump</a:t>
            </a:r>
            <a:r>
              <a:rPr lang="en-US" sz="2000" dirty="0" smtClean="0"/>
              <a:t>) </a:t>
            </a:r>
          </a:p>
          <a:p>
            <a:pPr marL="0" indent="0">
              <a:buNone/>
            </a:pPr>
            <a:r>
              <a:rPr lang="ru-RU" sz="2000" dirty="0" smtClean="0"/>
              <a:t>Методы</a:t>
            </a:r>
            <a:r>
              <a:rPr lang="en-US" sz="2000" dirty="0" smtClean="0"/>
              <a:t>: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790"/>
              </p:ext>
            </p:extLst>
          </p:nvPr>
        </p:nvGraphicFramePr>
        <p:xfrm>
          <a:off x="1749676" y="1263535"/>
          <a:ext cx="9056868" cy="1488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217"/>
                <a:gridCol w="2264217"/>
                <a:gridCol w="2264217"/>
                <a:gridCol w="2264217"/>
              </a:tblGrid>
              <a:tr h="375611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значения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 </a:t>
                      </a:r>
                      <a:r>
                        <a:rPr lang="en-US" sz="1600" dirty="0" err="1" smtClean="0"/>
                        <a:t>readonly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suit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масть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SuitType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readonly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rank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ранг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en-US" sz="1600" dirty="0" err="1" smtClean="0"/>
                        <a:t>RankType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isTrump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козырь или нет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bool</a:t>
                      </a:r>
                      <a:endParaRPr lang="ru-RU" sz="16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760318"/>
              </p:ext>
            </p:extLst>
          </p:nvPr>
        </p:nvGraphicFramePr>
        <p:xfrm>
          <a:off x="733174" y="4206240"/>
          <a:ext cx="10788266" cy="2168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62"/>
                <a:gridCol w="1881013"/>
                <a:gridCol w="2182504"/>
                <a:gridCol w="3376646"/>
                <a:gridCol w="2109841"/>
              </a:tblGrid>
              <a:tr h="847277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Параметры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возвращаемого значения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GetCardSuit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возвращает информацию </a:t>
                      </a:r>
                      <a:r>
                        <a:rPr lang="ru-RU" sz="1600" dirty="0" smtClean="0"/>
                        <a:t>масти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SuitType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GetCardRank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Возвращает информацию</a:t>
                      </a:r>
                      <a:r>
                        <a:rPr lang="ru-RU" sz="1600" baseline="0" dirty="0" smtClean="0"/>
                        <a:t> о ранге 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RankType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IsTrump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get; set;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свойство</a:t>
                      </a:r>
                      <a:r>
                        <a:rPr lang="en-US" sz="1600" dirty="0" smtClean="0"/>
                        <a:t> </a:t>
                      </a:r>
                      <a:r>
                        <a:rPr lang="ru-RU" sz="1600" dirty="0" smtClean="0"/>
                        <a:t>для работы с козырем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buFont typeface="Courier New" panose="02070309020205020404" pitchFamily="49" charset="0"/>
                        <a:buNone/>
                      </a:pPr>
                      <a:r>
                        <a:rPr lang="en-US" sz="1600" dirty="0" err="1" smtClean="0"/>
                        <a:t>bool</a:t>
                      </a:r>
                      <a:endParaRPr lang="en-US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97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0586" y="0"/>
            <a:ext cx="2814011" cy="845128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Deck</a:t>
            </a:r>
            <a:endParaRPr lang="ru-RU" dirty="0"/>
          </a:p>
        </p:txBody>
      </p:sp>
      <p:sp>
        <p:nvSpPr>
          <p:cNvPr id="4" name="Объект 3"/>
          <p:cNvSpPr txBox="1">
            <a:spLocks noGrp="1"/>
          </p:cNvSpPr>
          <p:nvPr>
            <p:ph idx="1"/>
          </p:nvPr>
        </p:nvSpPr>
        <p:spPr>
          <a:xfrm>
            <a:off x="710586" y="665019"/>
            <a:ext cx="85966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 smtClean="0"/>
              <a:t>Deck –</a:t>
            </a:r>
            <a:r>
              <a:rPr lang="ru-RU" dirty="0" smtClean="0"/>
              <a:t> класс, описывающий колоду карт</a:t>
            </a:r>
          </a:p>
          <a:p>
            <a:pPr marL="0" indent="0">
              <a:buNone/>
            </a:pPr>
            <a:r>
              <a:rPr lang="ru-RU" dirty="0" smtClean="0"/>
              <a:t>Поля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Методы</a:t>
            </a:r>
            <a:r>
              <a:rPr lang="en-US" dirty="0" smtClean="0"/>
              <a:t>: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64719"/>
              </p:ext>
            </p:extLst>
          </p:nvPr>
        </p:nvGraphicFramePr>
        <p:xfrm>
          <a:off x="710586" y="3465786"/>
          <a:ext cx="9530694" cy="2463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919"/>
                <a:gridCol w="1661746"/>
                <a:gridCol w="1928093"/>
                <a:gridCol w="2983036"/>
                <a:gridCol w="18639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</a:t>
                      </a:r>
                      <a:r>
                        <a:rPr lang="ru-RU" sz="1400" baseline="0" dirty="0" smtClean="0"/>
                        <a:t> доступа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Параметры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 возвращаемого значения</a:t>
                      </a:r>
                      <a:endParaRPr lang="ru-RU" sz="1400" dirty="0"/>
                    </a:p>
                  </a:txBody>
                  <a:tcPr/>
                </a:tc>
              </a:tr>
              <a:tr h="32481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DrawCards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count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выдает</a:t>
                      </a:r>
                      <a:r>
                        <a:rPr lang="ru-RU" sz="1400" baseline="0" dirty="0" smtClean="0"/>
                        <a:t> карты</a:t>
                      </a:r>
                      <a:r>
                        <a:rPr lang="ru-RU" sz="1400" dirty="0" smtClean="0"/>
                        <a:t> </a:t>
                      </a:r>
                      <a:r>
                        <a:rPr lang="ru-RU" sz="1400" dirty="0" smtClean="0"/>
                        <a:t>из колоды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List&lt;Card&gt;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Shuffle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List&lt;Card&gt; cards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тасует колоду на старте игры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List&lt;Card&gt;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Trump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List&lt;Card&gt; cards</a:t>
                      </a:r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выбирает </a:t>
                      </a:r>
                      <a:r>
                        <a:rPr lang="ru-RU" sz="1400" dirty="0" smtClean="0"/>
                        <a:t>первую карту козырем, убирает ее в конец колоды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SuitType</a:t>
                      </a:r>
                      <a:endParaRPr lang="en-US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CardsAmount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get; set;</a:t>
                      </a:r>
                      <a:endParaRPr lang="ru-RU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свойство для работы с количеством карт в колоде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int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145612"/>
              </p:ext>
            </p:extLst>
          </p:nvPr>
        </p:nvGraphicFramePr>
        <p:xfrm>
          <a:off x="710586" y="1560024"/>
          <a:ext cx="9056868" cy="1325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217"/>
                <a:gridCol w="2264217"/>
                <a:gridCol w="2264217"/>
                <a:gridCol w="2264217"/>
              </a:tblGrid>
              <a:tr h="375611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значения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cards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список карт колоды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List&lt;Card&gt;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cardsAmount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количество карт, оставшихся в колоде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int</a:t>
                      </a:r>
                      <a:endParaRPr lang="en-US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150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0832" y="218902"/>
            <a:ext cx="4085859" cy="728749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PlayerHand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10832" y="1038371"/>
            <a:ext cx="10112586" cy="552037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Описывает поведение карт </a:t>
            </a:r>
            <a:r>
              <a:rPr lang="en-US" dirty="0" smtClean="0"/>
              <a:t>“</a:t>
            </a:r>
            <a:r>
              <a:rPr lang="ru-RU" dirty="0" smtClean="0"/>
              <a:t>на руках</a:t>
            </a:r>
            <a:r>
              <a:rPr lang="en-US" dirty="0" smtClean="0"/>
              <a:t>”</a:t>
            </a:r>
            <a:r>
              <a:rPr lang="ru-RU" dirty="0" smtClean="0"/>
              <a:t> игрока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Поля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endParaRPr lang="ru-RU" dirty="0"/>
          </a:p>
          <a:p>
            <a:pPr marL="0" indent="0">
              <a:spcBef>
                <a:spcPts val="600"/>
              </a:spcBef>
              <a:buNone/>
            </a:pP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Методы</a:t>
            </a:r>
            <a:r>
              <a:rPr lang="en-US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59976"/>
              </p:ext>
            </p:extLst>
          </p:nvPr>
        </p:nvGraphicFramePr>
        <p:xfrm>
          <a:off x="691610" y="1873134"/>
          <a:ext cx="9915432" cy="1264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858"/>
                <a:gridCol w="2478858"/>
                <a:gridCol w="2478858"/>
                <a:gridCol w="2478858"/>
              </a:tblGrid>
              <a:tr h="375611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</a:t>
                      </a:r>
                      <a:r>
                        <a:rPr lang="ru-RU" sz="1400" baseline="0" dirty="0" smtClean="0"/>
                        <a:t> доступа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 значения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cards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список карт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List&lt;Card&gt;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numberOfCardRemaning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количество</a:t>
                      </a:r>
                      <a:r>
                        <a:rPr lang="ru-RU" sz="1400" baseline="0" dirty="0" smtClean="0"/>
                        <a:t> выбывших карт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int</a:t>
                      </a:r>
                      <a:endParaRPr lang="en-US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970874"/>
              </p:ext>
            </p:extLst>
          </p:nvPr>
        </p:nvGraphicFramePr>
        <p:xfrm>
          <a:off x="724861" y="3608186"/>
          <a:ext cx="9530694" cy="2950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919"/>
                <a:gridCol w="2079889"/>
                <a:gridCol w="1509950"/>
                <a:gridCol w="2983036"/>
                <a:gridCol w="1863900"/>
              </a:tblGrid>
              <a:tr h="847277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</a:t>
                      </a:r>
                      <a:r>
                        <a:rPr lang="ru-RU" sz="1400" baseline="0" dirty="0" smtClean="0"/>
                        <a:t> доступа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Параметры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 возвращаемого значения</a:t>
                      </a:r>
                      <a:endParaRPr lang="ru-RU" sz="1400" dirty="0"/>
                    </a:p>
                  </a:txBody>
                  <a:tcPr/>
                </a:tc>
              </a:tr>
              <a:tr h="39131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AddCardToHand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Card </a:t>
                      </a:r>
                      <a:r>
                        <a:rPr lang="en-US" sz="1400" dirty="0" err="1" smtClean="0"/>
                        <a:t>card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взять 1</a:t>
                      </a:r>
                      <a:r>
                        <a:rPr lang="ru-RU" sz="1400" baseline="0" dirty="0" smtClean="0"/>
                        <a:t> карту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AddCardsToHand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List&lt;Card&gt; cards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взять все карты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ChooseCardFromHand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int</a:t>
                      </a:r>
                      <a:r>
                        <a:rPr lang="en-US" sz="1400" baseline="0" dirty="0" smtClean="0"/>
                        <a:t> number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взять недостающие карты из колоды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buFont typeface="Courier New" panose="02070309020205020404" pitchFamily="49" charset="0"/>
                        <a:buNone/>
                      </a:pPr>
                      <a:r>
                        <a:rPr lang="en-US" sz="1400" dirty="0" smtClean="0"/>
                        <a:t>Card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RemoveCardFromHand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Card </a:t>
                      </a:r>
                      <a:r>
                        <a:rPr lang="en-US" sz="1400" dirty="0" err="1" smtClean="0"/>
                        <a:t>card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aseline="0" dirty="0" smtClean="0"/>
                        <a:t>удалить 1 карту</a:t>
                      </a:r>
                      <a:r>
                        <a:rPr lang="ru-RU" sz="1400" dirty="0" smtClean="0"/>
                        <a:t> 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public</a:t>
                      </a:r>
                      <a:endParaRPr lang="ru-RU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Sort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List&lt;Card&gt; cards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Сортирует карту в руке игрока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 </a:t>
                      </a:r>
                      <a:r>
                        <a:rPr lang="en-US" sz="1400" dirty="0" smtClean="0"/>
                        <a:t>List</a:t>
                      </a:r>
                      <a:r>
                        <a:rPr lang="en-US" sz="1400" baseline="0" dirty="0" smtClean="0"/>
                        <a:t> &lt;Card&gt;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24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0832" y="218902"/>
            <a:ext cx="4085859" cy="728749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GameRiver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10832" y="1038371"/>
            <a:ext cx="10112586" cy="552037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Описывает поведение карт в игре в течение хода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Поля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endParaRPr lang="ru-RU" dirty="0"/>
          </a:p>
          <a:p>
            <a:pPr marL="0" indent="0">
              <a:spcBef>
                <a:spcPts val="600"/>
              </a:spcBef>
              <a:buNone/>
            </a:pP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Методы</a:t>
            </a:r>
            <a:r>
              <a:rPr lang="en-US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707616"/>
              </p:ext>
            </p:extLst>
          </p:nvPr>
        </p:nvGraphicFramePr>
        <p:xfrm>
          <a:off x="691610" y="1873134"/>
          <a:ext cx="9915432" cy="1264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858"/>
                <a:gridCol w="2478858"/>
                <a:gridCol w="2478858"/>
                <a:gridCol w="2478858"/>
              </a:tblGrid>
              <a:tr h="375611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</a:t>
                      </a:r>
                      <a:r>
                        <a:rPr lang="ru-RU" sz="1400" baseline="0" dirty="0" smtClean="0"/>
                        <a:t> доступа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 значения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gameRiver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список карт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List&lt;Card&gt;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riverCardsRemaning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количество</a:t>
                      </a:r>
                      <a:r>
                        <a:rPr lang="ru-RU" sz="1400" baseline="0" dirty="0" smtClean="0"/>
                        <a:t> выбывших карт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int</a:t>
                      </a:r>
                      <a:endParaRPr lang="en-US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231015"/>
              </p:ext>
            </p:extLst>
          </p:nvPr>
        </p:nvGraphicFramePr>
        <p:xfrm>
          <a:off x="724861" y="3608186"/>
          <a:ext cx="9530694" cy="2498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919"/>
                <a:gridCol w="2079889"/>
                <a:gridCol w="1509950"/>
                <a:gridCol w="2983036"/>
                <a:gridCol w="1863900"/>
              </a:tblGrid>
              <a:tr h="847277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</a:t>
                      </a:r>
                      <a:r>
                        <a:rPr lang="ru-RU" sz="1400" baseline="0" dirty="0" smtClean="0"/>
                        <a:t> доступа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Параметры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 возвращаемого значения</a:t>
                      </a:r>
                      <a:endParaRPr lang="ru-RU" sz="1400" dirty="0"/>
                    </a:p>
                  </a:txBody>
                  <a:tcPr/>
                </a:tc>
              </a:tr>
              <a:tr h="39131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AddCardToRiver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Card </a:t>
                      </a:r>
                      <a:r>
                        <a:rPr lang="en-US" sz="1400" dirty="0" err="1" smtClean="0"/>
                        <a:t>card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добавляет</a:t>
                      </a:r>
                      <a:r>
                        <a:rPr lang="ru-RU" sz="1400" baseline="0" dirty="0" smtClean="0"/>
                        <a:t> карту в поток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RemoveCardFromRiver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Card </a:t>
                      </a:r>
                      <a:r>
                        <a:rPr lang="en-US" sz="1400" dirty="0" err="1" smtClean="0"/>
                        <a:t>card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aseline="0" dirty="0" smtClean="0"/>
                        <a:t>убирает карту из потока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public</a:t>
                      </a:r>
                      <a:endParaRPr lang="ru-RU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CardRiverComprasion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Deck </a:t>
                      </a:r>
                      <a:r>
                        <a:rPr lang="en-US" sz="1400" dirty="0" err="1" smtClean="0"/>
                        <a:t>deck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сравнивает</a:t>
                      </a:r>
                      <a:r>
                        <a:rPr lang="ru-RU" sz="1400" baseline="0" dirty="0" smtClean="0"/>
                        <a:t> карты  с учетом козыря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 </a:t>
                      </a:r>
                      <a:r>
                        <a:rPr lang="en-US" sz="1400" dirty="0" err="1" smtClean="0"/>
                        <a:t>bool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ClearRiver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очищает</a:t>
                      </a:r>
                      <a:r>
                        <a:rPr lang="ru-RU" sz="1400" baseline="0" dirty="0" smtClean="0"/>
                        <a:t> список карт потока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aseline="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28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3702" y="0"/>
            <a:ext cx="4459931" cy="720436"/>
          </a:xfrm>
        </p:spPr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err="1" smtClean="0"/>
              <a:t>IPlayer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8483" y="720436"/>
            <a:ext cx="8750300" cy="531255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Описывает основную часть поведения игроков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Поля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endParaRPr lang="ru-RU" dirty="0"/>
          </a:p>
          <a:p>
            <a:pPr marL="0" indent="0">
              <a:spcBef>
                <a:spcPts val="600"/>
              </a:spcBef>
              <a:buNone/>
            </a:pP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Методы</a:t>
            </a:r>
            <a:r>
              <a:rPr lang="en-US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81229"/>
              </p:ext>
            </p:extLst>
          </p:nvPr>
        </p:nvGraphicFramePr>
        <p:xfrm>
          <a:off x="1780577" y="1100050"/>
          <a:ext cx="9915432" cy="1635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858"/>
                <a:gridCol w="2478858"/>
                <a:gridCol w="2478858"/>
                <a:gridCol w="2478858"/>
              </a:tblGrid>
              <a:tr h="375611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</a:t>
                      </a:r>
                      <a:r>
                        <a:rPr lang="ru-RU" sz="1400" baseline="0" dirty="0" smtClean="0"/>
                        <a:t> доступа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 значения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turnNumber</a:t>
                      </a:r>
                      <a:r>
                        <a:rPr lang="en-US" sz="1400" dirty="0" smtClean="0"/>
                        <a:t>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очередность хода игрока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int</a:t>
                      </a:r>
                      <a:endParaRPr lang="en-US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private</a:t>
                      </a:r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isAttacking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игрок атакует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bool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private</a:t>
                      </a:r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isDefending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игрок защищается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bool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901824"/>
              </p:ext>
            </p:extLst>
          </p:nvPr>
        </p:nvGraphicFramePr>
        <p:xfrm>
          <a:off x="608483" y="3607724"/>
          <a:ext cx="9530694" cy="2401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919"/>
                <a:gridCol w="1448122"/>
                <a:gridCol w="2141717"/>
                <a:gridCol w="2983036"/>
                <a:gridCol w="1863900"/>
              </a:tblGrid>
              <a:tr h="847277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</a:t>
                      </a:r>
                      <a:r>
                        <a:rPr lang="ru-RU" sz="1400" baseline="0" dirty="0" smtClean="0"/>
                        <a:t> доступа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Параметры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 возвращаемого значения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RefillHand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Deck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deck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Берет недостающие карты из колоды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buFont typeface="Courier New" panose="02070309020205020404" pitchFamily="49" charset="0"/>
                        <a:buNone/>
                      </a:pPr>
                      <a:r>
                        <a:rPr lang="ru-RU" sz="1400" dirty="0" smtClean="0"/>
                        <a:t> -</a:t>
                      </a:r>
                      <a:endParaRPr lang="en-US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Defend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Card </a:t>
                      </a:r>
                      <a:r>
                        <a:rPr lang="en-US" sz="1400" dirty="0" err="1" smtClean="0"/>
                        <a:t>defendingCard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GameRiver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gameRiver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Реализует поведение игрока когда он отбивается 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public</a:t>
                      </a:r>
                      <a:endParaRPr lang="ru-RU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Attack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Card </a:t>
                      </a:r>
                      <a:r>
                        <a:rPr lang="en-US" sz="1400" dirty="0" err="1" smtClean="0"/>
                        <a:t>attackingCard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GameRiver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gameRiver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Реализует поведение игрока когда он ходит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278510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780</TotalTime>
  <Words>1037</Words>
  <Application>Microsoft Office PowerPoint</Application>
  <PresentationFormat>Широкоэкранный</PresentationFormat>
  <Paragraphs>502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Courier New</vt:lpstr>
      <vt:lpstr>Trebuchet MS</vt:lpstr>
      <vt:lpstr>Wingdings</vt:lpstr>
      <vt:lpstr>Wingdings 3</vt:lpstr>
      <vt:lpstr>Грань</vt:lpstr>
      <vt:lpstr>Учебный проект по ООП Карточная игра “Дурак”</vt:lpstr>
      <vt:lpstr>Консольное приложение</vt:lpstr>
      <vt:lpstr>Презентация PowerPoint</vt:lpstr>
      <vt:lpstr>Перечисления</vt:lpstr>
      <vt:lpstr>Класс Card</vt:lpstr>
      <vt:lpstr>Класс Deck</vt:lpstr>
      <vt:lpstr>Класс PlayerHand</vt:lpstr>
      <vt:lpstr>Класс GameRiver</vt:lpstr>
      <vt:lpstr>Интерфейс IPlayer</vt:lpstr>
      <vt:lpstr>Класс Player</vt:lpstr>
      <vt:lpstr>Методы класса PeoplePlayer</vt:lpstr>
      <vt:lpstr>Класс AIPlayer</vt:lpstr>
      <vt:lpstr>Методы класса AIPlayer </vt:lpstr>
      <vt:lpstr>Класс AINoobPlayer</vt:lpstr>
      <vt:lpstr>Класс ScoreTable</vt:lpstr>
      <vt:lpstr>GameController</vt:lpstr>
      <vt:lpstr>Методы класса GameController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Учебный проект по ООП Карточная игра “Дурак”</dc:title>
  <dc:creator>Миненкова Надежда</dc:creator>
  <cp:lastModifiedBy>Миненкова Надежда</cp:lastModifiedBy>
  <cp:revision>73</cp:revision>
  <dcterms:created xsi:type="dcterms:W3CDTF">2024-09-19T12:28:21Z</dcterms:created>
  <dcterms:modified xsi:type="dcterms:W3CDTF">2024-09-21T11:47:03Z</dcterms:modified>
</cp:coreProperties>
</file>