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69" r:id="rId17"/>
    <p:sldId id="272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Objects="1" showGuides="1">
      <p:cViewPr>
        <p:scale>
          <a:sx n="100" d="100"/>
          <a:sy n="100" d="100"/>
        </p:scale>
        <p:origin x="336" y="643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Pylint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Usability</c:v>
                </c:pt>
                <c:pt idx="1">
                  <c:v>Style Checking</c:v>
                </c:pt>
                <c:pt idx="2">
                  <c:v>Error Detection</c:v>
                </c:pt>
                <c:pt idx="3">
                  <c:v>Integration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1E-46DC-9B85-E997FA41D04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pep8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Usability</c:v>
                </c:pt>
                <c:pt idx="1">
                  <c:v>Style Checking</c:v>
                </c:pt>
                <c:pt idx="2">
                  <c:v>Error Detection</c:v>
                </c:pt>
                <c:pt idx="3">
                  <c:v>Integration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7</c:v>
                </c:pt>
                <c:pt idx="1">
                  <c:v>10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1E-46DC-9B85-E997FA41D04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Pyflakes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Usability</c:v>
                </c:pt>
                <c:pt idx="1">
                  <c:v>Style Checking</c:v>
                </c:pt>
                <c:pt idx="2">
                  <c:v>Error Detection</c:v>
                </c:pt>
                <c:pt idx="3">
                  <c:v>Integration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1E-46DC-9B85-E997FA41D04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Landscape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Usability</c:v>
                </c:pt>
                <c:pt idx="1">
                  <c:v>Style Checking</c:v>
                </c:pt>
                <c:pt idx="2">
                  <c:v>Error Detection</c:v>
                </c:pt>
                <c:pt idx="3">
                  <c:v>Integration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81E-46DC-9B85-E997FA41D04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PyCharm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Usability</c:v>
                </c:pt>
                <c:pt idx="1">
                  <c:v>Style Checking</c:v>
                </c:pt>
                <c:pt idx="2">
                  <c:v>Error Detection</c:v>
                </c:pt>
                <c:pt idx="3">
                  <c:v>Integration</c:v>
                </c:pt>
              </c:strCache>
            </c:strRef>
          </c:cat>
          <c:val>
            <c:numRef>
              <c:f>Tabelle1!$F$2:$F$5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1E-46DC-9B85-E997FA41D048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Pychecker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Usability</c:v>
                </c:pt>
                <c:pt idx="1">
                  <c:v>Style Checking</c:v>
                </c:pt>
                <c:pt idx="2">
                  <c:v>Error Detection</c:v>
                </c:pt>
                <c:pt idx="3">
                  <c:v>Integration</c:v>
                </c:pt>
              </c:strCache>
            </c:strRef>
          </c:cat>
          <c:val>
            <c:numRef>
              <c:f>Tabelle1!$G$2:$G$5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81E-46DC-9B85-E997FA41D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264432"/>
        <c:axId val="176263776"/>
      </c:radarChart>
      <c:catAx>
        <c:axId val="17626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263776"/>
        <c:crosses val="autoZero"/>
        <c:auto val="1"/>
        <c:lblAlgn val="ctr"/>
        <c:lblOffset val="100"/>
        <c:noMultiLvlLbl val="0"/>
      </c:catAx>
      <c:valAx>
        <c:axId val="1762637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626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2/3/2016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2932113"/>
            <a:ext cx="8601075" cy="205263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0"/>
          </p:nvPr>
        </p:nvSpPr>
        <p:spPr>
          <a:xfrm>
            <a:off x="358776" y="1238400"/>
            <a:ext cx="1584000" cy="3564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5" name="Inhaltsplatzhalter 13"/>
          <p:cNvSpPr>
            <a:spLocks noGrp="1"/>
          </p:cNvSpPr>
          <p:nvPr>
            <p:ph sz="quarter" idx="21"/>
          </p:nvPr>
        </p:nvSpPr>
        <p:spPr>
          <a:xfrm>
            <a:off x="2125989" y="1238400"/>
            <a:ext cx="1584000" cy="3564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3"/>
          <p:cNvSpPr>
            <a:spLocks noGrp="1"/>
          </p:cNvSpPr>
          <p:nvPr>
            <p:ph sz="quarter" idx="22"/>
          </p:nvPr>
        </p:nvSpPr>
        <p:spPr>
          <a:xfrm>
            <a:off x="3893202" y="1238400"/>
            <a:ext cx="1584000" cy="3564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Inhaltsplatzhalter 13"/>
          <p:cNvSpPr>
            <a:spLocks noGrp="1"/>
          </p:cNvSpPr>
          <p:nvPr>
            <p:ph sz="quarter" idx="23"/>
          </p:nvPr>
        </p:nvSpPr>
        <p:spPr>
          <a:xfrm>
            <a:off x="5660415" y="1238400"/>
            <a:ext cx="1584000" cy="3564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54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92176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58875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24"/>
          </p:nvPr>
        </p:nvSpPr>
        <p:spPr>
          <a:xfrm>
            <a:off x="358135" y="1671649"/>
            <a:ext cx="1584000" cy="313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Inhaltsplatzhalter 4"/>
          <p:cNvSpPr>
            <a:spLocks noGrp="1"/>
          </p:cNvSpPr>
          <p:nvPr>
            <p:ph sz="quarter" idx="25"/>
          </p:nvPr>
        </p:nvSpPr>
        <p:spPr>
          <a:xfrm>
            <a:off x="2125157" y="1671649"/>
            <a:ext cx="1584000" cy="3132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Inhaltsplatzhalter 4"/>
          <p:cNvSpPr>
            <a:spLocks noGrp="1"/>
          </p:cNvSpPr>
          <p:nvPr>
            <p:ph sz="quarter" idx="26"/>
          </p:nvPr>
        </p:nvSpPr>
        <p:spPr>
          <a:xfrm>
            <a:off x="3892179" y="1671649"/>
            <a:ext cx="1584000" cy="3132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Inhaltsplatzhalter 4"/>
          <p:cNvSpPr>
            <a:spLocks noGrp="1"/>
          </p:cNvSpPr>
          <p:nvPr>
            <p:ph sz="quarter" idx="27"/>
          </p:nvPr>
        </p:nvSpPr>
        <p:spPr>
          <a:xfrm>
            <a:off x="5659200" y="1679010"/>
            <a:ext cx="1584000" cy="3132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8451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 +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179388" y="1239838"/>
            <a:ext cx="1763712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2124074" y="1239838"/>
            <a:ext cx="5111751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 Image +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179388" y="1239838"/>
            <a:ext cx="176371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2124074" y="1239838"/>
            <a:ext cx="5111751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423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 + 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179388" y="1239838"/>
            <a:ext cx="1763712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2124075" y="1239837"/>
            <a:ext cx="511175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6486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+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179388" y="1239838"/>
            <a:ext cx="3420000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3815827" y="1239838"/>
            <a:ext cx="3420000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9330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Image +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3815827" y="1239838"/>
            <a:ext cx="3420000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179388" y="1239837"/>
            <a:ext cx="342000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5487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 + 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179388" y="1239838"/>
            <a:ext cx="3420000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815827" y="1239837"/>
            <a:ext cx="342000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90743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 +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5472115" y="1239838"/>
            <a:ext cx="1763712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179388" y="1239838"/>
            <a:ext cx="5111751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535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 + 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5472117" y="1239838"/>
            <a:ext cx="176371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/>
          </p:nvPr>
        </p:nvSpPr>
        <p:spPr>
          <a:xfrm>
            <a:off x="179388" y="1239838"/>
            <a:ext cx="5111751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172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2932113"/>
            <a:ext cx="8601075" cy="2052637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3" y="2926794"/>
            <a:ext cx="8421689" cy="61650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775" y="3543300"/>
            <a:ext cx="8421688" cy="1260475"/>
          </a:xfrm>
          <a:noFill/>
        </p:spPr>
        <p:txBody>
          <a:bodyPr vert="horz" lIns="108000" tIns="36000" rIns="0" bIns="0" rtlCol="0" anchor="t" anchorCtr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940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 Image +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/>
          </p:nvPr>
        </p:nvSpPr>
        <p:spPr>
          <a:xfrm>
            <a:off x="5472115" y="1239838"/>
            <a:ext cx="1763712" cy="356393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179388" y="1239837"/>
            <a:ext cx="5111750" cy="3563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05469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s://evap.hpi.de/static/images/ev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40" y="1018698"/>
            <a:ext cx="1425540" cy="28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604262"/>
            <a:ext cx="8601075" cy="1380488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2932113"/>
            <a:ext cx="8601075" cy="205263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187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2932113"/>
            <a:ext cx="8601075" cy="2052637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3" y="2926794"/>
            <a:ext cx="8421689" cy="61650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775" y="3543300"/>
            <a:ext cx="8421688" cy="1260475"/>
          </a:xfrm>
          <a:noFill/>
        </p:spPr>
        <p:txBody>
          <a:bodyPr vert="horz" lIns="108000" tIns="36000" rIns="0" bIns="0" rtlCol="0" anchor="t" anchorCtr="0">
            <a:noAutofit/>
          </a:bodyPr>
          <a:lstStyle>
            <a:lvl1pPr>
              <a:defRPr lang="de-DE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err="1" smtClean="0"/>
              <a:t>subtitle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8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604945"/>
            <a:ext cx="8601075" cy="1379805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4" name="Rectangle 20"/>
          <p:cNvSpPr/>
          <p:nvPr userDrawn="1"/>
        </p:nvSpPr>
        <p:spPr bwMode="gray">
          <a:xfrm>
            <a:off x="179389" y="3604945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15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/>
          </p:nvPr>
        </p:nvSpPr>
        <p:spPr>
          <a:xfrm>
            <a:off x="359827" y="1238400"/>
            <a:ext cx="6876000" cy="3564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2247714"/>
            <a:ext cx="6877051" cy="56753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/>
          </p:nvPr>
        </p:nvSpPr>
        <p:spPr>
          <a:xfrm>
            <a:off x="1007603" y="2895786"/>
            <a:ext cx="6228223" cy="1906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tangle 2050"/>
          <p:cNvSpPr/>
          <p:nvPr userDrawn="1"/>
        </p:nvSpPr>
        <p:spPr bwMode="gray">
          <a:xfrm>
            <a:off x="177170" y="2139714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5"/>
          <p:cNvSpPr/>
          <p:nvPr userDrawn="1"/>
        </p:nvSpPr>
        <p:spPr bwMode="gray">
          <a:xfrm>
            <a:off x="177170" y="2811240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evap.hpi.de/static/images/ev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40" y="1018698"/>
            <a:ext cx="1425540" cy="28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027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ini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>
          <a:xfrm>
            <a:off x="358776" y="2247714"/>
            <a:ext cx="6877051" cy="56753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/>
          </p:nvPr>
        </p:nvSpPr>
        <p:spPr>
          <a:xfrm>
            <a:off x="1007603" y="2895786"/>
            <a:ext cx="6228223" cy="1906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tangle 2050"/>
          <p:cNvSpPr/>
          <p:nvPr userDrawn="1"/>
        </p:nvSpPr>
        <p:spPr bwMode="gray">
          <a:xfrm>
            <a:off x="177170" y="2139714"/>
            <a:ext cx="7238834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5"/>
          <p:cNvSpPr/>
          <p:nvPr userDrawn="1"/>
        </p:nvSpPr>
        <p:spPr bwMode="gray">
          <a:xfrm>
            <a:off x="177170" y="2811240"/>
            <a:ext cx="7238834" cy="25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5"/>
          <a:stretch/>
        </p:blipFill>
        <p:spPr bwMode="gray">
          <a:xfrm>
            <a:off x="7632340" y="203047"/>
            <a:ext cx="1368153" cy="78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s://evap.hpi.de/static/images/ev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40" y="1018698"/>
            <a:ext cx="1425540" cy="28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490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3417306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99620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fld id="{91D913BA-B0D8-4B51-9328-DFAA0B37030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13627"/>
          <a:stretch/>
        </p:blipFill>
        <p:spPr bwMode="gray">
          <a:xfrm>
            <a:off x="7632340" y="203047"/>
            <a:ext cx="1368153" cy="67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evap.hpi.de/static/images/evap.png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40" y="1018698"/>
            <a:ext cx="1425540" cy="28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8" r:id="rId3"/>
    <p:sldLayoutId id="2147483680" r:id="rId4"/>
    <p:sldLayoutId id="2147483681" r:id="rId5"/>
    <p:sldLayoutId id="2147483682" r:id="rId6"/>
    <p:sldLayoutId id="2147483650" r:id="rId7"/>
    <p:sldLayoutId id="2147483678" r:id="rId8"/>
    <p:sldLayoutId id="2147483679" r:id="rId9"/>
    <p:sldLayoutId id="2147483653" r:id="rId10"/>
    <p:sldLayoutId id="2147483666" r:id="rId11"/>
    <p:sldLayoutId id="2147483654" r:id="rId12"/>
    <p:sldLayoutId id="2147483672" r:id="rId13"/>
    <p:sldLayoutId id="2147483673" r:id="rId14"/>
    <p:sldLayoutId id="2147483667" r:id="rId15"/>
    <p:sldLayoutId id="2147483676" r:id="rId16"/>
    <p:sldLayoutId id="2147483677" r:id="rId17"/>
    <p:sldLayoutId id="2147483668" r:id="rId18"/>
    <p:sldLayoutId id="2147483674" r:id="rId19"/>
    <p:sldLayoutId id="2147483675" r:id="rId20"/>
    <p:sldLayoutId id="2147483663" r:id="rId2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3" b="1736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Testen, Verifizieren und Analysieren von </a:t>
            </a:r>
            <a:r>
              <a:rPr lang="de-DE" dirty="0" err="1" smtClean="0"/>
              <a:t>EvaP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Jennifer Stamm, Stefan Neubert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17020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Machines in Django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60363" y="1829710"/>
            <a:ext cx="6875462" cy="23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813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dirty="0" err="1" smtClean="0"/>
              <a:t>Testing</a:t>
            </a:r>
            <a:r>
              <a:rPr lang="de-DE" dirty="0" smtClean="0"/>
              <a:t>: Review Comments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60363" y="1855591"/>
            <a:ext cx="6875462" cy="23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284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Mutant </a:t>
            </a:r>
            <a:r>
              <a:rPr lang="de-DE" dirty="0" err="1" smtClean="0"/>
              <a:t>Coverage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60363" y="1610113"/>
            <a:ext cx="6875462" cy="28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4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Automatische Statische Analyse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048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ASA-Tools: Erfahrungen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872479976"/>
              </p:ext>
            </p:extLst>
          </p:nvPr>
        </p:nvGraphicFramePr>
        <p:xfrm>
          <a:off x="360363" y="1238250"/>
          <a:ext cx="6875462" cy="356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1117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Verifikation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6709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Verifikation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Jennifer Stamm,     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dirty="0" err="1" smtClean="0"/>
              <a:t>EvaP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1"/>
            <a:r>
              <a:rPr lang="en-US" dirty="0" smtClean="0"/>
              <a:t>PyExZ3</a:t>
            </a:r>
          </a:p>
          <a:p>
            <a:pPr lvl="2"/>
            <a:r>
              <a:rPr lang="en-US" dirty="0" smtClean="0"/>
              <a:t>Z3 Theorem prover (Microsoft Research)</a:t>
            </a:r>
          </a:p>
          <a:p>
            <a:pPr lvl="2"/>
            <a:r>
              <a:rPr lang="en-US" dirty="0" smtClean="0"/>
              <a:t>Find all paths through a function</a:t>
            </a:r>
          </a:p>
        </p:txBody>
      </p:sp>
      <p:pic>
        <p:nvPicPr>
          <p:cNvPr id="8" name="Grafik 7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27323"/>
            <a:ext cx="4402061" cy="247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82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1"/>
            <a:r>
              <a:rPr lang="de-DE" dirty="0" smtClean="0"/>
              <a:t>Projektergebnis:</a:t>
            </a:r>
          </a:p>
          <a:p>
            <a:pPr lvl="2"/>
            <a:r>
              <a:rPr lang="de-DE" dirty="0" smtClean="0"/>
              <a:t>Kritischer Fault behoben – allerdings kein Error</a:t>
            </a:r>
          </a:p>
          <a:p>
            <a:pPr lvl="2"/>
            <a:r>
              <a:rPr lang="de-DE" dirty="0" smtClean="0"/>
              <a:t>Verbesserungen im Bereich der Kosmetischen Fehler</a:t>
            </a:r>
          </a:p>
          <a:p>
            <a:pPr lvl="1"/>
            <a:r>
              <a:rPr lang="de-DE" dirty="0" smtClean="0"/>
              <a:t>Web-Anwendung sind eine Herausforderung für TVA</a:t>
            </a:r>
          </a:p>
          <a:p>
            <a:pPr lvl="1"/>
            <a:r>
              <a:rPr lang="de-DE" dirty="0" smtClean="0"/>
              <a:t>Aktuell wenig gute Tools für Dynamische Sprachen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60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Evaluierung am HPI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360363" y="2854872"/>
            <a:ext cx="6875462" cy="330693"/>
          </a:xfrm>
          <a:prstGeom prst="rect">
            <a:avLst/>
          </a:prstGeom>
        </p:spPr>
      </p:pic>
      <p:pic>
        <p:nvPicPr>
          <p:cNvPr id="2050" name="Picture 2" descr="https://upload.wikimedia.org/wikipedia/de/thumb/0/0e/Django-logo.svg/756px-Django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67" y="1489875"/>
            <a:ext cx="2124992" cy="91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f/f8/Python_logo_and_wordmark.svg/729px-Python_logo_and_wordmark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57641"/>
            <a:ext cx="2616225" cy="77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6/61/HTML5_logo_and_wordmark.svg/512px-HTML5_logo_and_wordmark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66" y="3413009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von jQu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6620"/>
            <a:ext cx="2256185" cy="5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52" y="3476806"/>
            <a:ext cx="1192487" cy="11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57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58776" y="2096922"/>
            <a:ext cx="1584325" cy="287797"/>
          </a:xfrm>
        </p:spPr>
        <p:txBody>
          <a:bodyPr/>
          <a:lstStyle/>
          <a:p>
            <a:r>
              <a:rPr lang="de-DE" dirty="0" smtClean="0"/>
              <a:t>Kritisch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8"/>
          </p:nvPr>
        </p:nvSpPr>
        <p:spPr>
          <a:xfrm>
            <a:off x="2125476" y="2096922"/>
            <a:ext cx="1584325" cy="287797"/>
          </a:xfrm>
        </p:spPr>
        <p:txBody>
          <a:bodyPr/>
          <a:lstStyle/>
          <a:p>
            <a:r>
              <a:rPr lang="de-DE" dirty="0" smtClean="0"/>
              <a:t>Problematisch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9"/>
          </p:nvPr>
        </p:nvSpPr>
        <p:spPr>
          <a:xfrm>
            <a:off x="3892176" y="2096922"/>
            <a:ext cx="1584325" cy="287797"/>
          </a:xfrm>
        </p:spPr>
        <p:txBody>
          <a:bodyPr/>
          <a:lstStyle/>
          <a:p>
            <a:r>
              <a:rPr lang="de-DE" dirty="0" smtClean="0"/>
              <a:t>Unpraktisch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0"/>
          </p:nvPr>
        </p:nvSpPr>
        <p:spPr>
          <a:xfrm>
            <a:off x="5658875" y="2096922"/>
            <a:ext cx="1584325" cy="287797"/>
          </a:xfrm>
        </p:spPr>
        <p:txBody>
          <a:bodyPr/>
          <a:lstStyle/>
          <a:p>
            <a:r>
              <a:rPr lang="de-DE" dirty="0" smtClean="0"/>
              <a:t>Kosmetisch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4"/>
          </p:nvPr>
        </p:nvSpPr>
        <p:spPr>
          <a:xfrm>
            <a:off x="358135" y="2528733"/>
            <a:ext cx="1584000" cy="1988935"/>
          </a:xfrm>
        </p:spPr>
        <p:txBody>
          <a:bodyPr/>
          <a:lstStyle/>
          <a:p>
            <a:pPr lvl="1"/>
            <a:r>
              <a:rPr lang="de-DE" dirty="0" smtClean="0"/>
              <a:t>Verletzung der Anonymität</a:t>
            </a:r>
          </a:p>
          <a:p>
            <a:pPr lvl="1"/>
            <a:r>
              <a:rPr lang="de-DE" dirty="0" smtClean="0"/>
              <a:t>Veröffentlichung der Kommentare</a:t>
            </a:r>
          </a:p>
          <a:p>
            <a:pPr lvl="1"/>
            <a:r>
              <a:rPr lang="de-DE" dirty="0" smtClean="0"/>
              <a:t>Inkonsistente Daten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5"/>
          </p:nvPr>
        </p:nvSpPr>
        <p:spPr>
          <a:xfrm>
            <a:off x="2125157" y="2528733"/>
            <a:ext cx="1584000" cy="1988935"/>
          </a:xfrm>
        </p:spPr>
        <p:txBody>
          <a:bodyPr/>
          <a:lstStyle/>
          <a:p>
            <a:pPr lvl="1"/>
            <a:r>
              <a:rPr lang="de-DE" dirty="0" smtClean="0"/>
              <a:t>Unerlaubtes Abstimmen</a:t>
            </a:r>
          </a:p>
          <a:p>
            <a:pPr lvl="1"/>
            <a:r>
              <a:rPr lang="de-DE" dirty="0" smtClean="0"/>
              <a:t>Störung des Prozesses</a:t>
            </a:r>
            <a:br>
              <a:rPr lang="de-DE" dirty="0" smtClean="0"/>
            </a:br>
            <a:r>
              <a:rPr lang="de-DE" dirty="0" smtClean="0"/>
              <a:t>(Zeitliche Reihenfolge)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26"/>
          </p:nvPr>
        </p:nvSpPr>
        <p:spPr>
          <a:xfrm>
            <a:off x="3892179" y="2528733"/>
            <a:ext cx="1584000" cy="1988935"/>
          </a:xfrm>
        </p:spPr>
        <p:txBody>
          <a:bodyPr/>
          <a:lstStyle/>
          <a:p>
            <a:pPr lvl="1"/>
            <a:r>
              <a:rPr lang="de-DE" dirty="0" smtClean="0"/>
              <a:t>Fehlerhafte Ausgabe</a:t>
            </a:r>
          </a:p>
          <a:p>
            <a:pPr lvl="1"/>
            <a:r>
              <a:rPr lang="de-DE" dirty="0" smtClean="0"/>
              <a:t>Fehler in Email-</a:t>
            </a:r>
            <a:r>
              <a:rPr lang="de-DE" dirty="0" err="1" smtClean="0"/>
              <a:t>Notifications</a:t>
            </a:r>
            <a:endParaRPr lang="de-DE" dirty="0" smtClean="0"/>
          </a:p>
          <a:p>
            <a:pPr lvl="1"/>
            <a:r>
              <a:rPr lang="de-DE" dirty="0" smtClean="0"/>
              <a:t>Fehlerhafte Fragebögen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27"/>
          </p:nvPr>
        </p:nvSpPr>
        <p:spPr>
          <a:xfrm>
            <a:off x="5659200" y="2536094"/>
            <a:ext cx="1584000" cy="1988935"/>
          </a:xfrm>
        </p:spPr>
        <p:txBody>
          <a:bodyPr/>
          <a:lstStyle/>
          <a:p>
            <a:pPr lvl="1"/>
            <a:r>
              <a:rPr lang="de-DE" dirty="0" smtClean="0"/>
              <a:t>Ausgabe-formatierung</a:t>
            </a:r>
          </a:p>
          <a:p>
            <a:pPr lvl="1"/>
            <a:r>
              <a:rPr lang="de-DE" dirty="0" smtClean="0"/>
              <a:t>Browser-kompatibilität</a:t>
            </a:r>
          </a:p>
        </p:txBody>
      </p:sp>
      <p:sp>
        <p:nvSpPr>
          <p:cNvPr id="17" name="Textfeld 16"/>
          <p:cNvSpPr txBox="1"/>
          <p:nvPr/>
        </p:nvSpPr>
        <p:spPr bwMode="gray">
          <a:xfrm>
            <a:off x="1721644" y="1447201"/>
            <a:ext cx="3976313" cy="2768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dirty="0" smtClean="0"/>
              <a:t>Kaum offizielle Spezifikationen / Vorgaben vorhanden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55187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uiExpand="1" build="p" animBg="1"/>
      <p:bldP spid="11" grpId="0" uiExpand="1" build="p" animBg="1"/>
      <p:bldP spid="12" grpId="0" uiExpand="1" build="p" animBg="1"/>
      <p:bldP spid="13" grpId="0" build="p"/>
      <p:bldP spid="14" grpId="0" build="p"/>
      <p:bldP spid="15" grpId="0" uiExpand="1" build="p"/>
      <p:bldP spid="16" grpId="0" build="p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3564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</a:t>
            </a:r>
            <a:r>
              <a:rPr lang="de-DE" dirty="0" err="1" smtClean="0"/>
              <a:t>Coverage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" name="Inhaltsplatzhalter 29"/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393851" y="1239838"/>
            <a:ext cx="2990548" cy="3563937"/>
          </a:xfrm>
          <a:prstGeom prst="rect">
            <a:avLst/>
          </a:prstGeom>
        </p:spPr>
      </p:pic>
      <p:pic>
        <p:nvPicPr>
          <p:cNvPr id="32" name="Inhaltsplatzhalter 31"/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3940646" y="1239838"/>
            <a:ext cx="3170883" cy="35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031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>
          <a:xfrm>
            <a:off x="359827" y="1238400"/>
            <a:ext cx="6876000" cy="2341462"/>
          </a:xfrm>
        </p:spPr>
        <p:txBody>
          <a:bodyPr numCol="2"/>
          <a:lstStyle/>
          <a:p>
            <a:pPr lvl="1"/>
            <a:r>
              <a:rPr lang="de-DE" dirty="0" err="1" smtClean="0"/>
              <a:t>Node</a:t>
            </a:r>
            <a:r>
              <a:rPr lang="de-DE" dirty="0" smtClean="0"/>
              <a:t> + Edge </a:t>
            </a:r>
            <a:r>
              <a:rPr lang="de-DE" dirty="0" err="1" smtClean="0"/>
              <a:t>Coverage</a:t>
            </a:r>
            <a:endParaRPr lang="de-DE" dirty="0" smtClean="0"/>
          </a:p>
          <a:p>
            <a:pPr lvl="2"/>
            <a:r>
              <a:rPr lang="de-DE" dirty="0" smtClean="0"/>
              <a:t>2 Testfälle genügen</a:t>
            </a:r>
          </a:p>
          <a:p>
            <a:pPr lvl="1"/>
            <a:r>
              <a:rPr lang="de-DE" dirty="0" smtClean="0"/>
              <a:t>Edge Pair </a:t>
            </a:r>
            <a:r>
              <a:rPr lang="de-DE" dirty="0" err="1" smtClean="0"/>
              <a:t>Coverage</a:t>
            </a:r>
            <a:endParaRPr lang="de-DE" dirty="0" smtClean="0"/>
          </a:p>
          <a:p>
            <a:pPr lvl="2"/>
            <a:r>
              <a:rPr lang="de-DE" dirty="0" err="1" smtClean="0"/>
              <a:t>Infeasible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err="1" smtClean="0"/>
              <a:t>Impossible</a:t>
            </a:r>
            <a:r>
              <a:rPr lang="de-DE" dirty="0" smtClean="0"/>
              <a:t> Input</a:t>
            </a:r>
          </a:p>
          <a:p>
            <a:pPr lvl="1"/>
            <a:r>
              <a:rPr lang="de-DE" dirty="0" err="1" smtClean="0"/>
              <a:t>Complete</a:t>
            </a:r>
            <a:r>
              <a:rPr lang="de-DE" dirty="0" smtClean="0"/>
              <a:t> Path </a:t>
            </a:r>
            <a:r>
              <a:rPr lang="de-DE" dirty="0" err="1" smtClean="0"/>
              <a:t>Coverage</a:t>
            </a:r>
            <a:endParaRPr lang="de-DE" dirty="0" smtClean="0"/>
          </a:p>
          <a:p>
            <a:pPr lvl="2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Loops</a:t>
            </a:r>
          </a:p>
          <a:p>
            <a:pPr lvl="1"/>
            <a:r>
              <a:rPr lang="de-DE" dirty="0" smtClean="0"/>
              <a:t>Prime Path </a:t>
            </a:r>
            <a:r>
              <a:rPr lang="de-DE" dirty="0" err="1" smtClean="0"/>
              <a:t>Coverage</a:t>
            </a:r>
            <a:endParaRPr lang="de-DE" dirty="0" smtClean="0"/>
          </a:p>
          <a:p>
            <a:pPr lvl="2"/>
            <a:r>
              <a:rPr lang="de-DE" dirty="0" smtClean="0"/>
              <a:t>101 Tests nötig</a:t>
            </a:r>
          </a:p>
          <a:p>
            <a:pPr lvl="2"/>
            <a:r>
              <a:rPr lang="de-DE" dirty="0" smtClean="0"/>
              <a:t>Ohne </a:t>
            </a:r>
            <a:r>
              <a:rPr lang="de-DE" dirty="0" err="1" smtClean="0"/>
              <a:t>Infeasible</a:t>
            </a:r>
            <a:r>
              <a:rPr lang="de-DE" dirty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immer noch zu viele Tests</a:t>
            </a:r>
          </a:p>
          <a:p>
            <a:pPr lvl="1"/>
            <a:r>
              <a:rPr lang="de-DE" dirty="0" err="1" smtClean="0"/>
              <a:t>Specified</a:t>
            </a:r>
            <a:r>
              <a:rPr lang="de-DE" dirty="0" smtClean="0"/>
              <a:t> Path </a:t>
            </a:r>
            <a:r>
              <a:rPr lang="de-DE" dirty="0" err="1" smtClean="0"/>
              <a:t>Coverage</a:t>
            </a:r>
            <a:endParaRPr lang="de-DE" dirty="0" smtClean="0"/>
          </a:p>
          <a:p>
            <a:pPr lvl="2"/>
            <a:r>
              <a:rPr lang="de-DE" dirty="0" smtClean="0"/>
              <a:t>Riskant: Auswahl durch Entwickler</a:t>
            </a:r>
          </a:p>
          <a:p>
            <a:pPr lvl="2"/>
            <a:r>
              <a:rPr lang="de-DE" dirty="0" smtClean="0"/>
              <a:t>Aber: Beste Alternative für uns</a:t>
            </a:r>
          </a:p>
        </p:txBody>
      </p:sp>
    </p:spTree>
    <p:extLst>
      <p:ext uri="{BB962C8B-B14F-4D97-AF65-F5344CB8AC3E}">
        <p14:creationId xmlns:p14="http://schemas.microsoft.com/office/powerpoint/2010/main" val="2103597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Specified</a:t>
            </a:r>
            <a:r>
              <a:rPr lang="de-DE" dirty="0" smtClean="0"/>
              <a:t> Path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341547" y="1238250"/>
            <a:ext cx="4913094" cy="3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043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mit Django und Python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lvl="1"/>
            <a:r>
              <a:rPr lang="de-DE" dirty="0" smtClean="0"/>
              <a:t>Datenobjekte sehr komplex</a:t>
            </a:r>
          </a:p>
          <a:p>
            <a:pPr lvl="1"/>
            <a:r>
              <a:rPr lang="de-DE" dirty="0" smtClean="0"/>
              <a:t>Referenzen auf Datenbank</a:t>
            </a:r>
          </a:p>
          <a:p>
            <a:pPr lvl="1"/>
            <a:r>
              <a:rPr lang="de-DE" dirty="0" smtClean="0"/>
              <a:t>Properties mit Abhängigkeiten</a:t>
            </a:r>
          </a:p>
          <a:p>
            <a:pPr lvl="1"/>
            <a:r>
              <a:rPr lang="de-DE" dirty="0" smtClean="0"/>
              <a:t>Lösung: Mocks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Sind unsere Mocks vollständig?</a:t>
            </a:r>
          </a:p>
          <a:p>
            <a:pPr lvl="1"/>
            <a:r>
              <a:rPr lang="de-DE" dirty="0" smtClean="0"/>
              <a:t>Können die erstellten Objekte regulär entstehen?</a:t>
            </a:r>
          </a:p>
          <a:p>
            <a:pPr lvl="1"/>
            <a:r>
              <a:rPr lang="de-DE" dirty="0" smtClean="0"/>
              <a:t>Verhält sich das Programm beim Testen wie bei der echten Ausführung?</a:t>
            </a:r>
            <a:endParaRPr lang="de-DE" dirty="0"/>
          </a:p>
        </p:txBody>
      </p:sp>
      <p:pic>
        <p:nvPicPr>
          <p:cNvPr id="12290" name="Picture 2" descr="Die Sendung mit der Maus: Ente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86" b="97514" l="28261" r="71429">
                        <a14:foregroundMark x1="48137" y1="12155" x2="47205" y2="6630"/>
                        <a14:foregroundMark x1="49534" y1="9116" x2="47981" y2="2762"/>
                        <a14:foregroundMark x1="42702" y1="16298" x2="39752" y2="22376"/>
                        <a14:foregroundMark x1="42081" y1="14365" x2="40373" y2="19890"/>
                        <a14:foregroundMark x1="48758" y1="16851" x2="43323" y2="27072"/>
                        <a14:foregroundMark x1="51863" y1="86464" x2="43944" y2="975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34" r="230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4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</a:t>
            </a:r>
            <a:r>
              <a:rPr lang="de-DE" dirty="0" err="1" smtClean="0"/>
              <a:t>Coverage</a:t>
            </a:r>
            <a:r>
              <a:rPr lang="de-DE" dirty="0" smtClean="0"/>
              <a:t>: State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Jennifer Stamm        Stefan Neubert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TVA - EvaP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279154"/>
            <a:ext cx="6875462" cy="3482129"/>
          </a:xfrm>
        </p:spPr>
      </p:pic>
    </p:spTree>
    <p:extLst>
      <p:ext uri="{BB962C8B-B14F-4D97-AF65-F5344CB8AC3E}">
        <p14:creationId xmlns:p14="http://schemas.microsoft.com/office/powerpoint/2010/main" val="328464930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Neo Sans"/>
        <a:ea typeface=""/>
        <a:cs typeface=""/>
      </a:majorFont>
      <a:minorFont>
        <a:latin typeface="Ne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9_EXP_01_extended.potx" id="{29DB9F24-A695-4391-977A-76FCE33DA0AD}" vid="{CEB37852-C927-4711-AFCC-E5C8378C8A06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TEMPLATE_HPI_09_EXP_01_extended</Template>
  <TotalTime>0</TotalTime>
  <Words>346</Words>
  <Application>Microsoft Office PowerPoint</Application>
  <PresentationFormat>Bildschirmpräsentation (16:9)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Neo Sans</vt:lpstr>
      <vt:lpstr>Verdana</vt:lpstr>
      <vt:lpstr>HPI PPT-Template</vt:lpstr>
      <vt:lpstr>Testen, Verifizieren und Analysieren von EvaP</vt:lpstr>
      <vt:lpstr>Evaluierung am HPI</vt:lpstr>
      <vt:lpstr>What could possibly go wrong?</vt:lpstr>
      <vt:lpstr>Testen</vt:lpstr>
      <vt:lpstr>Graph Coverage</vt:lpstr>
      <vt:lpstr>Graph Coverage Criteria</vt:lpstr>
      <vt:lpstr>Specified Path Coverage </vt:lpstr>
      <vt:lpstr>Testen mit Django und Python</vt:lpstr>
      <vt:lpstr>Graph Coverage: State Machine</vt:lpstr>
      <vt:lpstr>State Machines in Django</vt:lpstr>
      <vt:lpstr>Use Case Testing: Review Comments</vt:lpstr>
      <vt:lpstr>Mutant Coverage</vt:lpstr>
      <vt:lpstr>Automatische Statische Analyse</vt:lpstr>
      <vt:lpstr>ASA-Tools: Erfahrungen</vt:lpstr>
      <vt:lpstr>Verifikation</vt:lpstr>
      <vt:lpstr>Verifikation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Testen, Verifizieren und Analysieren von EvaP</dc:title>
  <dc:creator>Stefan Neubert;Jennifer Stamm</dc:creator>
  <cp:lastModifiedBy>Stefan Neubert</cp:lastModifiedBy>
  <cp:revision>42</cp:revision>
  <cp:lastPrinted>2014-05-07T12:19:03Z</cp:lastPrinted>
  <dcterms:created xsi:type="dcterms:W3CDTF">2016-02-03T14:06:20Z</dcterms:created>
  <dcterms:modified xsi:type="dcterms:W3CDTF">2016-02-03T15:34:58Z</dcterms:modified>
</cp:coreProperties>
</file>