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2"/>
  </p:sldMasterIdLst>
  <p:notesMasterIdLst>
    <p:notesMasterId r:id="rId29"/>
  </p:notesMasterIdLst>
  <p:sldIdLst>
    <p:sldId id="256" r:id="rId3"/>
    <p:sldId id="387" r:id="rId4"/>
    <p:sldId id="388" r:id="rId5"/>
    <p:sldId id="389" r:id="rId6"/>
    <p:sldId id="390" r:id="rId7"/>
    <p:sldId id="391" r:id="rId8"/>
    <p:sldId id="392" r:id="rId9"/>
    <p:sldId id="425" r:id="rId10"/>
    <p:sldId id="394" r:id="rId11"/>
    <p:sldId id="395" r:id="rId12"/>
    <p:sldId id="426" r:id="rId13"/>
    <p:sldId id="427" r:id="rId14"/>
    <p:sldId id="428" r:id="rId15"/>
    <p:sldId id="429" r:id="rId16"/>
    <p:sldId id="401" r:id="rId17"/>
    <p:sldId id="398" r:id="rId18"/>
    <p:sldId id="399" r:id="rId19"/>
    <p:sldId id="400" r:id="rId20"/>
    <p:sldId id="403" r:id="rId21"/>
    <p:sldId id="404" r:id="rId22"/>
    <p:sldId id="405" r:id="rId23"/>
    <p:sldId id="430" r:id="rId24"/>
    <p:sldId id="431" r:id="rId25"/>
    <p:sldId id="432" r:id="rId26"/>
    <p:sldId id="433" r:id="rId27"/>
    <p:sldId id="415" r:id="rId28"/>
  </p:sldIdLst>
  <p:sldSz cx="9144000" cy="6858000" type="screen4x3"/>
  <p:notesSz cx="7302500" cy="9588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6393" y="0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>
              <a:defRPr sz="1300"/>
            </a:lvl1pPr>
          </a:lstStyle>
          <a:p>
            <a:fld id="{A71B3D22-1A1F-463D-AFDA-FD403A9C0E1B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15" tIns="48257" rIns="96515" bIns="4825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vert="horz" lIns="96515" tIns="48257" rIns="96515" bIns="4825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7411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6393" y="9107411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/>
            </a:lvl1pPr>
          </a:lstStyle>
          <a:p>
            <a:fld id="{D90232BE-B8A6-48B5-8BEA-4960B8F6BC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5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232BE-B8A6-48B5-8BEA-4960B8F6BC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08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9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4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3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4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0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9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6C1DE3-D9D4-48E8-A40B-23B6B4077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7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6C1DE3-D9D4-48E8-A40B-23B6B407764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7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M" dirty="0" smtClean="0"/>
              <a:t>Lecture: </a:t>
            </a:r>
            <a:r>
              <a:rPr lang="en-JM" dirty="0" smtClean="0"/>
              <a:t>4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Finite Automata continued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to DFA Conversion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569720"/>
                <a:ext cx="7543800" cy="658368"/>
              </a:xfrm>
            </p:spPr>
            <p:txBody>
              <a:bodyPr anchor="ctr"/>
              <a:lstStyle/>
              <a:p>
                <a:r>
                  <a:rPr lang="en-US" sz="1800" dirty="0" smtClean="0"/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>
                        <a:latin typeface="Cambria Math"/>
                      </a:rPr>
                      <m:t>N</m:t>
                    </m:r>
                    <m:r>
                      <a:rPr lang="en-US" sz="1800" b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𝟑</m:t>
                            </m:r>
                          </m:e>
                        </m:d>
                        <m:r>
                          <a:rPr lang="en-US" sz="1800" b="1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𝒂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𝒃</m:t>
                            </m:r>
                          </m:e>
                        </m:d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8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 smtClean="0"/>
                  <a:t>, construct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>
                        <a:latin typeface="Cambria Math"/>
                      </a:rPr>
                      <m:t>M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𝑄</m:t>
                        </m:r>
                        <m:r>
                          <a:rPr lang="en-US" sz="1800" b="0" i="1">
                            <a:latin typeface="Cambria Math"/>
                          </a:rPr>
                          <m:t>′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1800" i="1">
                            <a:latin typeface="Cambria Math"/>
                            <a:ea typeface="Cambria Math"/>
                          </a:rPr>
                          <m:t>Σ</m:t>
                        </m:r>
                        <m:r>
                          <a:rPr lang="en-US" sz="1800" b="0" i="1">
                            <a:latin typeface="Cambria Math"/>
                            <a:ea typeface="Cambria Math"/>
                          </a:rPr>
                          <m:t>′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1800" b="0" i="1">
                            <a:latin typeface="Cambria Math"/>
                            <a:ea typeface="Cambria Math"/>
                          </a:rPr>
                          <m:t>′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1800" b="0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𝐹</m:t>
                        </m:r>
                        <m:r>
                          <a:rPr lang="en-US" sz="1800" b="0" i="1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457200" y="1569720"/>
                <a:ext cx="7543800" cy="658368"/>
              </a:xfrm>
              <a:blipFill rotWithShape="1">
                <a:blip r:embed="rId2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4130040" cy="3286760"/>
          </a:xfrm>
        </p:spPr>
        <p:txBody>
          <a:bodyPr>
            <a:normAutofit/>
          </a:bodyPr>
          <a:lstStyle/>
          <a:p>
            <a:r>
              <a:rPr lang="en-US" dirty="0" smtClean="0"/>
              <a:t>States {1} and {1,2} does not appear in any transition. 	 </a:t>
            </a:r>
            <a:r>
              <a:rPr lang="en-US" i="1" dirty="0" smtClean="0">
                <a:solidFill>
                  <a:srgbClr val="FF0000"/>
                </a:solidFill>
              </a:rPr>
              <a:t>They can be removed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{1} was originally the </a:t>
            </a:r>
            <a:r>
              <a:rPr lang="en-US" dirty="0" smtClean="0"/>
              <a:t>accept state</a:t>
            </a:r>
          </a:p>
          <a:p>
            <a:pPr lvl="1"/>
            <a:r>
              <a:rPr lang="en-US" dirty="0" smtClean="0"/>
              <a:t>With </a:t>
            </a:r>
            <a:r>
              <a:rPr lang="en-US" dirty="0" smtClean="0">
                <a:sym typeface="Symbol"/>
              </a:rPr>
              <a:t></a:t>
            </a:r>
            <a:r>
              <a:rPr lang="en-US" dirty="0">
                <a:sym typeface="Symbol"/>
              </a:rPr>
              <a:t>({1}) = {1,3} </a:t>
            </a:r>
            <a:r>
              <a:rPr lang="en-US" dirty="0" smtClean="0">
                <a:sym typeface="Symbol"/>
              </a:rPr>
              <a:t>accept </a:t>
            </a:r>
            <a:r>
              <a:rPr lang="en-US" dirty="0">
                <a:sym typeface="Symbol"/>
              </a:rPr>
              <a:t>states </a:t>
            </a:r>
            <a:r>
              <a:rPr lang="en-US" dirty="0" smtClean="0">
                <a:sym typeface="Symbol"/>
              </a:rPr>
              <a:t>are: </a:t>
            </a:r>
            <a:r>
              <a:rPr lang="en-US" dirty="0" smtClean="0">
                <a:sym typeface="Symbol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/>
              </a:rPr>
              <a:t>{</a:t>
            </a:r>
            <a:r>
              <a:rPr lang="en-US" b="1" dirty="0">
                <a:solidFill>
                  <a:schemeClr val="accent2"/>
                </a:solidFill>
                <a:sym typeface="Symbol"/>
              </a:rPr>
              <a:t>1,3} and {1,2,3}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08999442"/>
              </p:ext>
            </p:extLst>
          </p:nvPr>
        </p:nvGraphicFramePr>
        <p:xfrm>
          <a:off x="5071745" y="2362200"/>
          <a:ext cx="338645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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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strike="dbl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{1}</a:t>
                      </a:r>
                      <a:endParaRPr kumimoji="0" lang="en-US" b="1" strike="dbl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dblStrike" baseline="0" dirty="0" smtClean="0">
                          <a:solidFill>
                            <a:srgbClr val="FF0000"/>
                          </a:solidFill>
                          <a:sym typeface="Symbol"/>
                        </a:rPr>
                        <a:t></a:t>
                      </a:r>
                      <a:endParaRPr lang="en-US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dblStrike" baseline="0" dirty="0" smtClean="0">
                          <a:solidFill>
                            <a:srgbClr val="FF0000"/>
                          </a:solidFill>
                        </a:rPr>
                        <a:t>{2}</a:t>
                      </a:r>
                      <a:endParaRPr lang="en-US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{2}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{2,3}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{3}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{3}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trike="dbl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{1,2}</a:t>
                      </a:r>
                      <a:endParaRPr kumimoji="0" lang="en-US" strike="dbl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trike="dbl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{2,3}</a:t>
                      </a:r>
                      <a:endParaRPr kumimoji="0" lang="en-US" strike="dbl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trike="dbl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{2,3}</a:t>
                      </a:r>
                      <a:endParaRPr kumimoji="0" lang="en-US" strike="dbl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{1,3}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{2,3}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{1,2,3}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{3}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{1,2,3}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{1,2,3}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{2,3}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038600" y="5775569"/>
            <a:ext cx="449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sym typeface="Symbol"/>
              </a:rPr>
              <a:t>{1,3} is the start </a:t>
            </a:r>
            <a:r>
              <a:rPr lang="en-US" b="1" dirty="0" smtClean="0">
                <a:solidFill>
                  <a:schemeClr val="accent2"/>
                </a:solidFill>
                <a:sym typeface="Symbol"/>
              </a:rPr>
              <a:t>state based on the </a:t>
            </a:r>
            <a:r>
              <a:rPr lang="el-GR" b="1" dirty="0" smtClean="0">
                <a:solidFill>
                  <a:schemeClr val="accent2"/>
                </a:solidFill>
                <a:sym typeface="Symbol"/>
              </a:rPr>
              <a:t>ε</a:t>
            </a:r>
            <a:r>
              <a:rPr lang="en-JM" b="1" dirty="0" smtClean="0">
                <a:solidFill>
                  <a:schemeClr val="accent2"/>
                </a:solidFill>
                <a:sym typeface="Symbol"/>
              </a:rPr>
              <a:t>-closure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2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to DFA Conversion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1125748"/>
          </a:xfrm>
        </p:spPr>
        <p:txBody>
          <a:bodyPr>
            <a:noAutofit/>
          </a:bodyPr>
          <a:lstStyle/>
          <a:p>
            <a:r>
              <a:rPr lang="en-JM" sz="1800" dirty="0" smtClean="0"/>
              <a:t>You can remove states that are unreachable and states that cannot reach an accepting state</a:t>
            </a:r>
            <a:endParaRPr lang="en-JM" sz="1800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325" y="3100770"/>
            <a:ext cx="3703638" cy="2250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1001220"/>
          </a:xfrm>
        </p:spPr>
        <p:txBody>
          <a:bodyPr/>
          <a:lstStyle/>
          <a:p>
            <a:pPr algn="ctr"/>
            <a:r>
              <a:rPr lang="en-JM" dirty="0" smtClean="0"/>
              <a:t>Simplified DFA</a:t>
            </a:r>
            <a:endParaRPr lang="en-JM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4676775" y="3101975"/>
            <a:ext cx="36766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0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NFA to DFA Conversion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M" dirty="0" smtClean="0">
                <a:solidFill>
                  <a:schemeClr val="accent2"/>
                </a:solidFill>
              </a:rPr>
              <a:t>Example 2</a:t>
            </a:r>
            <a:endParaRPr lang="en-JM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to DFA Conversion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700761" y="3505200"/>
            <a:ext cx="3657600" cy="2895600"/>
          </a:xfrm>
        </p:spPr>
        <p:txBody>
          <a:bodyPr/>
          <a:lstStyle/>
          <a:p>
            <a:r>
              <a:rPr lang="en-JM" dirty="0" smtClean="0"/>
              <a:t>Define </a:t>
            </a:r>
            <a:r>
              <a:rPr lang="el-GR" dirty="0" smtClean="0"/>
              <a:t>ε</a:t>
            </a:r>
            <a:r>
              <a:rPr lang="en-JM" dirty="0" smtClean="0"/>
              <a:t>-closure</a:t>
            </a:r>
          </a:p>
          <a:p>
            <a:pPr lvl="1"/>
            <a:r>
              <a:rPr lang="en-JM" dirty="0" smtClean="0"/>
              <a:t>ε({2}) = {2,3}</a:t>
            </a:r>
          </a:p>
          <a:p>
            <a:pPr lvl="1"/>
            <a:r>
              <a:rPr lang="en-JM" dirty="0" smtClean="0"/>
              <a:t>ε({5}) = {2,3,4,5}</a:t>
            </a:r>
          </a:p>
          <a:p>
            <a:pPr lvl="1"/>
            <a:endParaRPr lang="en-JM" dirty="0" smtClean="0"/>
          </a:p>
          <a:p>
            <a:r>
              <a:rPr lang="en-JM" dirty="0" smtClean="0"/>
              <a:t>Start state is {1}</a:t>
            </a:r>
          </a:p>
          <a:p>
            <a:pPr lvl="1"/>
            <a:endParaRPr lang="en-JM" dirty="0" smtClean="0"/>
          </a:p>
          <a:p>
            <a:endParaRPr lang="en-JM" dirty="0"/>
          </a:p>
        </p:txBody>
      </p:sp>
      <p:graphicFrame>
        <p:nvGraphicFramePr>
          <p:cNvPr id="18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3243785"/>
              </p:ext>
            </p:extLst>
          </p:nvPr>
        </p:nvGraphicFramePr>
        <p:xfrm>
          <a:off x="4513936" y="1828800"/>
          <a:ext cx="37918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980"/>
                <a:gridCol w="1316942"/>
                <a:gridCol w="1316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</a:t>
                      </a:r>
                      <a:endParaRPr lang="en-US" dirty="0"/>
                    </a:p>
                  </a:txBody>
                  <a:tcPr marL="98771" marR="9877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8771" marR="9877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98771" marR="98771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{1}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771" marR="9877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{2,3,4,5}</a:t>
                      </a:r>
                      <a:endParaRPr lang="en-US" dirty="0"/>
                    </a:p>
                  </a:txBody>
                  <a:tcPr marL="98771" marR="98771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{2,3}</a:t>
                      </a:r>
                      <a:endParaRPr lang="en-US" dirty="0"/>
                    </a:p>
                  </a:txBody>
                  <a:tcPr marL="98771" marR="98771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{2,3,4,5}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771" marR="9877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{6}</a:t>
                      </a:r>
                      <a:endParaRPr lang="en-US" dirty="0"/>
                    </a:p>
                  </a:txBody>
                  <a:tcPr marL="98771" marR="9877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{3,4}</a:t>
                      </a:r>
                      <a:endParaRPr lang="en-US" dirty="0"/>
                    </a:p>
                  </a:txBody>
                  <a:tcPr marL="98771" marR="98771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{2,3}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771" marR="9877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 smtClean="0"/>
                    </a:p>
                  </a:txBody>
                  <a:tcPr marL="98771" marR="9877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{4}</a:t>
                      </a:r>
                      <a:endParaRPr lang="en-US" dirty="0"/>
                    </a:p>
                  </a:txBody>
                  <a:tcPr marL="98771" marR="98771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{6}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771" marR="9877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{3}</a:t>
                      </a:r>
                      <a:endParaRPr lang="en-US" dirty="0"/>
                    </a:p>
                  </a:txBody>
                  <a:tcPr marL="98771" marR="987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 smtClean="0"/>
                    </a:p>
                  </a:txBody>
                  <a:tcPr marL="98771" marR="98771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{3,4}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771" marR="9877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 smtClean="0"/>
                    </a:p>
                  </a:txBody>
                  <a:tcPr marL="98771" marR="9877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{3}</a:t>
                      </a:r>
                      <a:endParaRPr lang="en-US" dirty="0"/>
                    </a:p>
                  </a:txBody>
                  <a:tcPr marL="98771" marR="9877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</a:t>
                      </a:r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771" marR="9877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 smtClean="0"/>
                    </a:p>
                  </a:txBody>
                  <a:tcPr marL="98771" marR="987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 smtClean="0"/>
                    </a:p>
                  </a:txBody>
                  <a:tcPr marL="98771" marR="98771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{4}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771" marR="9877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 smtClean="0"/>
                    </a:p>
                  </a:txBody>
                  <a:tcPr marL="98771" marR="9877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{3}</a:t>
                      </a:r>
                      <a:endParaRPr lang="en-US" dirty="0"/>
                    </a:p>
                  </a:txBody>
                  <a:tcPr marL="98771" marR="98771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{3}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771" marR="9877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 smtClean="0"/>
                    </a:p>
                  </a:txBody>
                  <a:tcPr marL="98771" marR="987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 smtClean="0"/>
                    </a:p>
                  </a:txBody>
                  <a:tcPr marL="98771" marR="98771"/>
                </a:tc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00761" y="1828800"/>
            <a:ext cx="3657600" cy="163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4510761" y="5334000"/>
            <a:ext cx="28103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sym typeface="Symbol"/>
              </a:rPr>
              <a:t>Final states are:</a:t>
            </a:r>
          </a:p>
          <a:p>
            <a:pPr algn="ctr"/>
            <a:r>
              <a:rPr lang="en-US" b="1" dirty="0" smtClean="0">
                <a:solidFill>
                  <a:schemeClr val="accent2"/>
                </a:solidFill>
                <a:sym typeface="Symbol"/>
              </a:rPr>
              <a:t>{2,3,4,5}, {2,3}, {3,4}, {3}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to DFA Conversion</a:t>
            </a:r>
            <a:endParaRPr lang="en-US" dirty="0"/>
          </a:p>
        </p:txBody>
      </p:sp>
      <p:pic>
        <p:nvPicPr>
          <p:cNvPr id="10" name="Picture 2"/>
          <p:cNvPicPr preferRelativeResize="0">
            <a:picLocks noGrp="1" noChangeArrowheads="1"/>
          </p:cNvPicPr>
          <p:nvPr>
            <p:ph type="pic"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0" y="49207"/>
            <a:ext cx="9144000" cy="475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Final DFA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 and Finite Automata Equivalence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and Finite Automata Equivalence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Theorem</a:t>
            </a:r>
            <a:r>
              <a:rPr lang="en-US" sz="2800" dirty="0" smtClean="0"/>
              <a:t>: </a:t>
            </a:r>
            <a:r>
              <a:rPr lang="en-US" sz="2800" dirty="0"/>
              <a:t>A language is regular if and only if </a:t>
            </a:r>
            <a:r>
              <a:rPr lang="en-US" sz="2800" dirty="0" smtClean="0"/>
              <a:t>some </a:t>
            </a:r>
            <a:r>
              <a:rPr lang="en-US" sz="2800" dirty="0"/>
              <a:t>regular expression </a:t>
            </a:r>
            <a:r>
              <a:rPr lang="en-US" sz="2800" dirty="0" smtClean="0"/>
              <a:t>describes it.</a:t>
            </a:r>
          </a:p>
          <a:p>
            <a:endParaRPr lang="en-US" sz="2800" dirty="0" smtClean="0"/>
          </a:p>
          <a:p>
            <a:r>
              <a:rPr lang="en-US" sz="2800" b="1" dirty="0">
                <a:solidFill>
                  <a:schemeClr val="accent2"/>
                </a:solidFill>
              </a:rPr>
              <a:t>Lemma</a:t>
            </a:r>
            <a:r>
              <a:rPr lang="en-US" sz="2800" dirty="0" smtClean="0"/>
              <a:t>: </a:t>
            </a:r>
            <a:r>
              <a:rPr lang="en-US" sz="2800" dirty="0"/>
              <a:t>If a language is described by a </a:t>
            </a:r>
            <a:r>
              <a:rPr lang="en-US" sz="2800" dirty="0" smtClean="0"/>
              <a:t>regular expression</a:t>
            </a:r>
            <a:r>
              <a:rPr lang="en-US" sz="2800" dirty="0"/>
              <a:t>, then it is </a:t>
            </a:r>
            <a:r>
              <a:rPr lang="en-US" sz="2800" dirty="0" smtClean="0"/>
              <a:t>regular.</a:t>
            </a:r>
          </a:p>
          <a:p>
            <a:endParaRPr lang="en-US" sz="2800" dirty="0" smtClean="0"/>
          </a:p>
          <a:p>
            <a:r>
              <a:rPr lang="en-US" sz="2800" b="1" dirty="0">
                <a:solidFill>
                  <a:schemeClr val="accent2"/>
                </a:solidFill>
              </a:rPr>
              <a:t>Proof Idea</a:t>
            </a:r>
            <a:r>
              <a:rPr lang="en-US" sz="2800" dirty="0" smtClean="0"/>
              <a:t>: Inductively </a:t>
            </a:r>
            <a:r>
              <a:rPr lang="en-US" sz="2800" dirty="0"/>
              <a:t>convert a given regular </a:t>
            </a:r>
            <a:r>
              <a:rPr lang="en-US" sz="2800" dirty="0" smtClean="0"/>
              <a:t>expression </a:t>
            </a:r>
            <a:r>
              <a:rPr lang="en-US" sz="2800" dirty="0"/>
              <a:t>to an NFA.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Res to NFAs: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Formal Definitions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= a for some a in </a:t>
            </a:r>
            <a:r>
              <a:rPr lang="el-GR" dirty="0" smtClean="0"/>
              <a:t>Σ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 = </a:t>
            </a:r>
            <a:r>
              <a:rPr lang="en-US" dirty="0" smtClean="0">
                <a:sym typeface="Symbol"/>
              </a:rPr>
              <a:t>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R = </a:t>
            </a:r>
          </a:p>
          <a:p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/>
              </a:rPr>
              <a:t>R = R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R</a:t>
            </a:r>
            <a:r>
              <a:rPr lang="en-US" baseline="-25000" dirty="0">
                <a:sym typeface="Symbol"/>
              </a:rPr>
              <a:t>2</a:t>
            </a:r>
            <a:endParaRPr lang="en-US" baseline="-25000" dirty="0"/>
          </a:p>
          <a:p>
            <a:endParaRPr lang="en-US" dirty="0"/>
          </a:p>
          <a:p>
            <a:endParaRPr lang="en-US" dirty="0" smtClean="0">
              <a:sym typeface="Symbol"/>
            </a:endParaRP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R </a:t>
            </a:r>
            <a:r>
              <a:rPr lang="en-US" dirty="0">
                <a:sym typeface="Symbol"/>
              </a:rPr>
              <a:t>= R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R</a:t>
            </a:r>
            <a:r>
              <a:rPr lang="en-US" baseline="-25000" dirty="0">
                <a:sym typeface="Symbol"/>
              </a:rPr>
              <a:t>2</a:t>
            </a:r>
          </a:p>
          <a:p>
            <a:endParaRPr lang="en-US" baseline="-25000" dirty="0"/>
          </a:p>
          <a:p>
            <a:endParaRPr lang="en-US" dirty="0" smtClean="0">
              <a:sym typeface="Symbol"/>
            </a:endParaRP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R </a:t>
            </a:r>
            <a:r>
              <a:rPr lang="en-US" dirty="0">
                <a:sym typeface="Symbol"/>
              </a:rPr>
              <a:t>= R*</a:t>
            </a:r>
            <a:r>
              <a:rPr lang="en-US" baseline="-25000" dirty="0">
                <a:sym typeface="Symbol"/>
              </a:rPr>
              <a:t>1</a:t>
            </a:r>
            <a:endParaRPr lang="en-US" baseline="-25000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92" y="2190594"/>
            <a:ext cx="2049908" cy="62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790" y="3147261"/>
            <a:ext cx="968362" cy="57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01" y="3918041"/>
            <a:ext cx="1068971" cy="65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8"/>
          <a:stretch/>
        </p:blipFill>
        <p:spPr bwMode="auto">
          <a:xfrm>
            <a:off x="5867400" y="1872929"/>
            <a:ext cx="2362200" cy="140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70" y="3505200"/>
            <a:ext cx="2044130" cy="141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561" y="5105400"/>
            <a:ext cx="2718239" cy="116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Converting Res to NFAs</a:t>
            </a:r>
            <a:r>
              <a:rPr lang="en-US" dirty="0" smtClean="0"/>
              <a:t>: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4" name="Picture 2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804394" y="0"/>
            <a:ext cx="5282206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Convert (ab </a:t>
            </a:r>
            <a:r>
              <a:rPr lang="en-US" sz="2800" dirty="0">
                <a:sym typeface="Symbol"/>
              </a:rPr>
              <a:t> a</a:t>
            </a:r>
            <a:r>
              <a:rPr lang="en-US" sz="2800" dirty="0">
                <a:sym typeface="Symbol"/>
              </a:rPr>
              <a:t>)*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Converting DFAs to 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convert a DFA into an equivalent expression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Convert DFA into a </a:t>
            </a:r>
            <a:r>
              <a:rPr lang="en-US" sz="2400" b="1" i="1" dirty="0" smtClean="0">
                <a:solidFill>
                  <a:schemeClr val="accent2"/>
                </a:solidFill>
              </a:rPr>
              <a:t>generalized nondeterministic finite automaton</a:t>
            </a:r>
            <a:r>
              <a:rPr lang="en-US" sz="2000" dirty="0" smtClean="0"/>
              <a:t> (GNFA), then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Convert GNFA into a RE</a:t>
            </a:r>
          </a:p>
          <a:p>
            <a:pPr lvl="2"/>
            <a:endParaRPr lang="en-US" dirty="0" smtClean="0"/>
          </a:p>
          <a:p>
            <a:r>
              <a:rPr lang="en-US" sz="2400" dirty="0" smtClean="0"/>
              <a:t>What </a:t>
            </a:r>
            <a:r>
              <a:rPr lang="en-US" sz="2400" dirty="0" smtClean="0"/>
              <a:t>is a GNFA?</a:t>
            </a:r>
          </a:p>
          <a:p>
            <a:pPr lvl="1"/>
            <a:r>
              <a:rPr lang="en-US" sz="2000" dirty="0" smtClean="0"/>
              <a:t>An NFA which may have any regular expressions on transition arrows</a:t>
            </a:r>
          </a:p>
          <a:p>
            <a:pPr lvl="2"/>
            <a:r>
              <a:rPr lang="en-US" sz="1600" i="1" dirty="0" smtClean="0">
                <a:solidFill>
                  <a:schemeClr val="accent2"/>
                </a:solidFill>
              </a:rPr>
              <a:t>Reads blocks of symbols, not necessarily a symbol at a time</a:t>
            </a:r>
          </a:p>
          <a:p>
            <a:pPr lvl="1"/>
            <a:r>
              <a:rPr lang="en-US" sz="2000" dirty="0" smtClean="0"/>
              <a:t>Like an NFA has several ways to process an input string</a:t>
            </a:r>
          </a:p>
          <a:p>
            <a:pPr lvl="1"/>
            <a:r>
              <a:rPr lang="en-US" sz="2000" dirty="0" smtClean="0"/>
              <a:t>It only has a single accept state, which is not the same as the start state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Nondeterministic Finite Automaton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51510" lvl="1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2"/>
                </a:solidFill>
              </a:rPr>
              <a:t>D</a:t>
            </a:r>
            <a:r>
              <a:rPr lang="en-US" i="1" dirty="0" smtClean="0">
                <a:solidFill>
                  <a:schemeClr val="accent3"/>
                </a:solidFill>
              </a:rPr>
              <a:t>oes not require input symbols for state transitions</a:t>
            </a:r>
          </a:p>
          <a:p>
            <a:pPr marL="651510" lvl="1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2"/>
                </a:solidFill>
              </a:rPr>
              <a:t>C</a:t>
            </a:r>
            <a:r>
              <a:rPr lang="en-US" i="1" dirty="0" smtClean="0">
                <a:solidFill>
                  <a:schemeClr val="accent3"/>
                </a:solidFill>
              </a:rPr>
              <a:t>apable of transitioning to multiple state for a given input symbol</a:t>
            </a:r>
          </a:p>
          <a:p>
            <a:pPr indent="-274320"/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DFAs to </a:t>
            </a:r>
            <a:r>
              <a:rPr lang="en-US" dirty="0" smtClean="0"/>
              <a:t>Res: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GNFA Formal Definition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A GNFA is defined as a 5-tuple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/>
                            <a:ea typeface="Cambria Math"/>
                          </a:rPr>
                          <m:t>Σ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𝑠𝑡𝑎𝑟𝑡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𝑎𝑐𝑐𝑒𝑝𝑡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𝑄</m:t>
                    </m:r>
                  </m:oMath>
                </a14:m>
                <a:r>
                  <a:rPr lang="en-US" sz="2000" dirty="0" smtClean="0"/>
                  <a:t> is a finite set of states,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en-US" sz="2000" dirty="0" smtClean="0"/>
                  <a:t> is a finite set called alphabet,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𝑠𝑡𝑎𝑟𝑡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𝑎𝑐𝑐𝑒𝑝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l-GR" sz="2000" i="1" smtClean="0">
                        <a:latin typeface="Cambria Math"/>
                        <a:ea typeface="Cambria Math"/>
                      </a:rPr>
                      <m:t>⟶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sz="2000" dirty="0" smtClean="0"/>
                  <a:t>(transition function),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sz="2000" dirty="0" smtClean="0"/>
                  <a:t> is the start state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𝑎𝑐𝑐𝑒𝑝𝑡</m:t>
                        </m:r>
                      </m:sub>
                    </m:sSub>
                  </m:oMath>
                </a14:m>
                <a:r>
                  <a:rPr lang="en-US" sz="2000" dirty="0" smtClean="0"/>
                  <a:t> is the accept state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1212"/>
                </a:stretch>
              </a:blipFill>
            </p:spPr>
            <p:txBody>
              <a:bodyPr/>
              <a:lstStyle/>
              <a:p>
                <a:r>
                  <a:rPr lang="en-JM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DFAs to </a:t>
            </a:r>
            <a:r>
              <a:rPr lang="en-US" dirty="0" smtClean="0"/>
              <a:t>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515" y="1809750"/>
            <a:ext cx="3657600" cy="2228850"/>
          </a:xfrm>
        </p:spPr>
        <p:txBody>
          <a:bodyPr>
            <a:normAutofit/>
          </a:bodyPr>
          <a:lstStyle/>
          <a:p>
            <a:r>
              <a:rPr lang="en-US" dirty="0" smtClean="0"/>
              <a:t>To convert a DFA into a GNFA, simply add</a:t>
            </a:r>
          </a:p>
          <a:p>
            <a:pPr lvl="1"/>
            <a:r>
              <a:rPr lang="en-US" dirty="0" smtClean="0"/>
              <a:t>new start state with </a:t>
            </a:r>
            <a:r>
              <a:rPr lang="en-US" dirty="0" smtClean="0">
                <a:sym typeface="Symbol"/>
              </a:rPr>
              <a:t> on the transition arrow to old start state</a:t>
            </a:r>
          </a:p>
          <a:p>
            <a:pPr lvl="1"/>
            <a:r>
              <a:rPr lang="en-US" dirty="0"/>
              <a:t>new </a:t>
            </a:r>
            <a:r>
              <a:rPr lang="en-US" dirty="0" smtClean="0"/>
              <a:t>accept state </a:t>
            </a:r>
            <a:r>
              <a:rPr lang="en-US" dirty="0"/>
              <a:t>with </a:t>
            </a:r>
            <a:r>
              <a:rPr lang="en-US" dirty="0">
                <a:sym typeface="Symbol"/>
              </a:rPr>
              <a:t> on the transition </a:t>
            </a:r>
            <a:r>
              <a:rPr lang="en-US" dirty="0" smtClean="0">
                <a:sym typeface="Symbol"/>
              </a:rPr>
              <a:t>arrows </a:t>
            </a:r>
            <a:r>
              <a:rPr lang="en-US" dirty="0">
                <a:sym typeface="Symbol"/>
              </a:rPr>
              <a:t>to </a:t>
            </a:r>
            <a:r>
              <a:rPr lang="en-US" dirty="0" smtClean="0">
                <a:sym typeface="Symbol"/>
              </a:rPr>
              <a:t>all old accept states</a:t>
            </a: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690" y="2590800"/>
            <a:ext cx="4471510" cy="2449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62400"/>
            <a:ext cx="2579964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DFAs to </a:t>
            </a:r>
            <a:r>
              <a:rPr lang="en-US" dirty="0" smtClean="0"/>
              <a:t>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000" dirty="0"/>
              <a:t>To </a:t>
            </a:r>
            <a:r>
              <a:rPr lang="en-US" sz="3000" dirty="0"/>
              <a:t>convert a </a:t>
            </a:r>
            <a:r>
              <a:rPr lang="en-US" sz="3000" dirty="0"/>
              <a:t>GNFA into a </a:t>
            </a:r>
            <a:r>
              <a:rPr lang="en-US" sz="3000" dirty="0" smtClean="0"/>
              <a:t>RE d</a:t>
            </a:r>
            <a:r>
              <a:rPr lang="en-US" sz="3000" dirty="0" smtClean="0">
                <a:sym typeface="Symbol"/>
              </a:rPr>
              <a:t>elete </a:t>
            </a:r>
            <a:r>
              <a:rPr lang="en-US" sz="3000" dirty="0">
                <a:sym typeface="Symbol"/>
              </a:rPr>
              <a:t>states one by one, until only the new start state and accept state are </a:t>
            </a:r>
            <a:r>
              <a:rPr lang="en-US" sz="3000" dirty="0" smtClean="0">
                <a:sym typeface="Symbol"/>
              </a:rPr>
              <a:t>left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000" dirty="0">
              <a:sym typeface="Symbol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sym typeface="Symbol"/>
              </a:rPr>
              <a:t>After each deletion update the remaining transition arrows with </a:t>
            </a:r>
            <a:r>
              <a:rPr lang="en-US" sz="3000" dirty="0"/>
              <a:t> </a:t>
            </a:r>
            <a:r>
              <a:rPr lang="en-US" sz="3000" dirty="0"/>
              <a:t>the regular expression </a:t>
            </a:r>
            <a:r>
              <a:rPr lang="en-US" sz="3000" dirty="0"/>
              <a:t>from the </a:t>
            </a:r>
            <a:r>
              <a:rPr lang="en-US" sz="3000" dirty="0"/>
              <a:t>label of the generalized </a:t>
            </a:r>
            <a:r>
              <a:rPr lang="en-US" sz="3000" dirty="0"/>
              <a:t>transition</a:t>
            </a:r>
            <a:endParaRPr lang="en-US" sz="3000" dirty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DFAs to </a:t>
            </a:r>
            <a:r>
              <a:rPr lang="en-US" dirty="0" smtClean="0"/>
              <a:t>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M" dirty="0" smtClean="0"/>
              <a:t>Remove state q0: w</a:t>
            </a:r>
            <a:r>
              <a:rPr lang="en-US" dirty="0" smtClean="0">
                <a:sym typeface="Symbol"/>
              </a:rPr>
              <a:t>e have </a:t>
            </a:r>
            <a:r>
              <a:rPr lang="en-US" dirty="0">
                <a:sym typeface="Symbol"/>
              </a:rPr>
              <a:t>to account for </a:t>
            </a:r>
            <a:r>
              <a:rPr lang="en-US" dirty="0" smtClean="0">
                <a:sym typeface="Symbol"/>
              </a:rPr>
              <a:t>paths</a:t>
            </a:r>
            <a:endParaRPr lang="en-US" dirty="0">
              <a:sym typeface="Symbol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S-</a:t>
            </a:r>
            <a:r>
              <a:rPr lang="en-US" dirty="0">
                <a:solidFill>
                  <a:srgbClr val="FF0000"/>
                </a:solidFill>
                <a:sym typeface="Symbol"/>
              </a:rPr>
              <a:t>q0</a:t>
            </a:r>
            <a:r>
              <a:rPr lang="en-US" dirty="0">
                <a:sym typeface="Symbol"/>
              </a:rPr>
              <a:t>-q1 </a:t>
            </a:r>
            <a:r>
              <a:rPr lang="en-US" dirty="0">
                <a:latin typeface="Cambria Math"/>
                <a:ea typeface="Cambria Math"/>
                <a:sym typeface="Symbol"/>
              </a:rPr>
              <a:t>⇒ a</a:t>
            </a:r>
            <a:r>
              <a:rPr lang="en-US" dirty="0">
                <a:sym typeface="Symbol"/>
              </a:rPr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S-</a:t>
            </a:r>
            <a:r>
              <a:rPr lang="en-US" dirty="0">
                <a:solidFill>
                  <a:srgbClr val="FF0000"/>
                </a:solidFill>
                <a:sym typeface="Symbol"/>
              </a:rPr>
              <a:t>q0</a:t>
            </a:r>
            <a:r>
              <a:rPr lang="en-US" dirty="0">
                <a:sym typeface="Symbol"/>
              </a:rPr>
              <a:t>-q2 </a:t>
            </a:r>
            <a:r>
              <a:rPr lang="en-US" dirty="0">
                <a:latin typeface="Cambria Math"/>
                <a:ea typeface="Cambria Math"/>
                <a:sym typeface="Symbol"/>
              </a:rPr>
              <a:t>⇒ b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q1-</a:t>
            </a:r>
            <a:r>
              <a:rPr lang="en-US" dirty="0">
                <a:solidFill>
                  <a:srgbClr val="FF0000"/>
                </a:solidFill>
                <a:sym typeface="Symbol"/>
              </a:rPr>
              <a:t>q0</a:t>
            </a:r>
            <a:r>
              <a:rPr lang="en-US" dirty="0">
                <a:sym typeface="Symbol"/>
              </a:rPr>
              <a:t>-q2 </a:t>
            </a:r>
            <a:r>
              <a:rPr lang="en-US" dirty="0">
                <a:latin typeface="Cambria Math"/>
                <a:ea typeface="Cambria Math"/>
                <a:sym typeface="Symbol"/>
              </a:rPr>
              <a:t>⇒ a</a:t>
            </a:r>
            <a:r>
              <a:rPr lang="en-US" dirty="0">
                <a:sym typeface="Symbol"/>
              </a:rPr>
              <a:t>b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q2-</a:t>
            </a:r>
            <a:r>
              <a:rPr lang="en-US" dirty="0">
                <a:solidFill>
                  <a:srgbClr val="FF0000"/>
                </a:solidFill>
                <a:sym typeface="Symbol"/>
              </a:rPr>
              <a:t>q0</a:t>
            </a:r>
            <a:r>
              <a:rPr lang="en-US" dirty="0">
                <a:sym typeface="Symbol"/>
              </a:rPr>
              <a:t>-q1 </a:t>
            </a:r>
            <a:r>
              <a:rPr lang="en-US" dirty="0">
                <a:latin typeface="Cambria Math"/>
                <a:ea typeface="Cambria Math"/>
                <a:sym typeface="Symbol"/>
              </a:rPr>
              <a:t>⇒ </a:t>
            </a:r>
            <a:r>
              <a:rPr lang="en-US" dirty="0" err="1">
                <a:sym typeface="Symbol"/>
              </a:rPr>
              <a:t>ba</a:t>
            </a:r>
            <a:endParaRPr lang="en-US" dirty="0">
              <a:sym typeface="Symbol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Cambria Math"/>
                <a:ea typeface="Cambria Math"/>
                <a:sym typeface="Symbol"/>
              </a:rPr>
              <a:t>(q1-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q0</a:t>
            </a:r>
            <a:r>
              <a:rPr lang="en-US" dirty="0">
                <a:latin typeface="Cambria Math"/>
                <a:ea typeface="Cambria Math"/>
                <a:sym typeface="Symbol"/>
              </a:rPr>
              <a:t>)* ⇒ aa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(q2-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q0</a:t>
            </a:r>
            <a:r>
              <a:rPr lang="en-US" dirty="0">
                <a:latin typeface="Cambria Math"/>
                <a:ea typeface="Cambria Math"/>
                <a:sym typeface="Symbol"/>
              </a:rPr>
              <a:t>)* ⇒ bb</a:t>
            </a:r>
            <a:endParaRPr lang="en-US" dirty="0"/>
          </a:p>
          <a:p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b="17775"/>
          <a:stretch/>
        </p:blipFill>
        <p:spPr bwMode="auto">
          <a:xfrm>
            <a:off x="4058536" y="2209800"/>
            <a:ext cx="4018664" cy="201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047046" y="4040795"/>
            <a:ext cx="3095625" cy="22574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60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DFAs to </a:t>
            </a:r>
            <a:r>
              <a:rPr lang="en-US" dirty="0" smtClean="0"/>
              <a:t>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M" dirty="0" smtClean="0"/>
              <a:t>Remove state q1: w</a:t>
            </a:r>
            <a:r>
              <a:rPr lang="en-US" dirty="0" smtClean="0">
                <a:sym typeface="Symbol"/>
              </a:rPr>
              <a:t>e have </a:t>
            </a:r>
            <a:r>
              <a:rPr lang="en-US" dirty="0">
                <a:sym typeface="Symbol"/>
              </a:rPr>
              <a:t>to account for </a:t>
            </a:r>
            <a:r>
              <a:rPr lang="en-US" dirty="0" smtClean="0">
                <a:sym typeface="Symbol"/>
              </a:rPr>
              <a:t>paths</a:t>
            </a:r>
            <a:endParaRPr lang="en-US" dirty="0">
              <a:sym typeface="Symbol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S-</a:t>
            </a:r>
            <a:r>
              <a:rPr lang="en-US" dirty="0">
                <a:solidFill>
                  <a:srgbClr val="FF0000"/>
                </a:solidFill>
                <a:sym typeface="Symbol"/>
              </a:rPr>
              <a:t>q1</a:t>
            </a:r>
            <a:r>
              <a:rPr lang="en-US" dirty="0">
                <a:sym typeface="Symbol"/>
              </a:rPr>
              <a:t>-A </a:t>
            </a:r>
            <a:r>
              <a:rPr lang="en-US" dirty="0">
                <a:latin typeface="Cambria Math"/>
                <a:ea typeface="Cambria Math"/>
                <a:sym typeface="Symbol"/>
              </a:rPr>
              <a:t>⇒ a(</a:t>
            </a:r>
            <a:r>
              <a:rPr lang="en-US" dirty="0" err="1">
                <a:latin typeface="Cambria Math"/>
                <a:ea typeface="Cambria Math"/>
                <a:sym typeface="Symbol"/>
              </a:rPr>
              <a:t>baa</a:t>
            </a:r>
            <a:r>
              <a:rPr lang="en-US" dirty="0">
                <a:latin typeface="Cambria Math"/>
                <a:ea typeface="Cambria Math"/>
                <a:sym typeface="Symbol"/>
              </a:rPr>
              <a:t>)*</a:t>
            </a:r>
            <a:r>
              <a:rPr lang="en-US" dirty="0">
                <a:sym typeface="Symbol"/>
              </a:rPr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S-</a:t>
            </a:r>
            <a:r>
              <a:rPr lang="en-US" dirty="0">
                <a:solidFill>
                  <a:srgbClr val="FF0000"/>
                </a:solidFill>
                <a:sym typeface="Symbol"/>
              </a:rPr>
              <a:t>q1</a:t>
            </a:r>
            <a:r>
              <a:rPr lang="en-US" dirty="0">
                <a:sym typeface="Symbol"/>
              </a:rPr>
              <a:t>-q2 </a:t>
            </a:r>
            <a:r>
              <a:rPr lang="en-US" dirty="0">
                <a:latin typeface="Cambria Math"/>
                <a:ea typeface="Cambria Math"/>
                <a:sym typeface="Symbol"/>
              </a:rPr>
              <a:t>⇒ a(</a:t>
            </a:r>
            <a:r>
              <a:rPr lang="en-US" dirty="0" err="1">
                <a:latin typeface="Cambria Math"/>
                <a:ea typeface="Cambria Math"/>
                <a:sym typeface="Symbol"/>
              </a:rPr>
              <a:t>baa</a:t>
            </a:r>
            <a:r>
              <a:rPr lang="en-US" dirty="0">
                <a:latin typeface="Cambria Math"/>
                <a:ea typeface="Cambria Math"/>
                <a:sym typeface="Symbol"/>
              </a:rPr>
              <a:t>)*ab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q2-</a:t>
            </a:r>
            <a:r>
              <a:rPr lang="en-US" dirty="0">
                <a:solidFill>
                  <a:srgbClr val="FF0000"/>
                </a:solidFill>
                <a:sym typeface="Symbol"/>
              </a:rPr>
              <a:t>q1</a:t>
            </a:r>
            <a:r>
              <a:rPr lang="en-US" dirty="0">
                <a:sym typeface="Symbol"/>
              </a:rPr>
              <a:t>-A </a:t>
            </a:r>
            <a:r>
              <a:rPr lang="en-US" dirty="0">
                <a:latin typeface="Cambria Math"/>
                <a:ea typeface="Cambria Math"/>
                <a:sym typeface="Symbol"/>
              </a:rPr>
              <a:t>⇒ (</a:t>
            </a:r>
            <a:r>
              <a:rPr lang="en-US" dirty="0" err="1">
                <a:latin typeface="Cambria Math"/>
                <a:ea typeface="Cambria Math"/>
                <a:sym typeface="Symbol"/>
              </a:rPr>
              <a:t>aba</a:t>
            </a:r>
            <a:r>
              <a:rPr lang="en-US" dirty="0">
                <a:latin typeface="Cambria Math"/>
                <a:ea typeface="Cambria Math"/>
                <a:sym typeface="Symbol"/>
              </a:rPr>
              <a:t>)(</a:t>
            </a:r>
            <a:r>
              <a:rPr lang="en-US" dirty="0" err="1">
                <a:latin typeface="Cambria Math"/>
                <a:ea typeface="Cambria Math"/>
                <a:sym typeface="Symbol"/>
              </a:rPr>
              <a:t>baa</a:t>
            </a:r>
            <a:r>
              <a:rPr lang="en-US" dirty="0">
                <a:latin typeface="Cambria Math"/>
                <a:ea typeface="Cambria Math"/>
                <a:sym typeface="Symbol"/>
              </a:rPr>
              <a:t>)*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Cambria Math"/>
                <a:ea typeface="Cambria Math"/>
                <a:sym typeface="Symbol"/>
              </a:rPr>
              <a:t>(q2-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q1</a:t>
            </a:r>
            <a:r>
              <a:rPr lang="en-US" dirty="0">
                <a:latin typeface="Cambria Math"/>
                <a:ea typeface="Cambria Math"/>
                <a:sym typeface="Symbol"/>
              </a:rPr>
              <a:t>)* ⇒ (</a:t>
            </a:r>
            <a:r>
              <a:rPr lang="en-US" dirty="0" err="1">
                <a:latin typeface="Cambria Math"/>
                <a:ea typeface="Cambria Math"/>
                <a:sym typeface="Symbol"/>
              </a:rPr>
              <a:t>aba</a:t>
            </a:r>
            <a:r>
              <a:rPr lang="en-US" dirty="0">
                <a:latin typeface="Cambria Math"/>
                <a:ea typeface="Cambria Math"/>
                <a:sym typeface="Symbol"/>
              </a:rPr>
              <a:t>)(</a:t>
            </a:r>
            <a:r>
              <a:rPr lang="en-US" dirty="0" err="1">
                <a:latin typeface="Cambria Math"/>
                <a:ea typeface="Cambria Math"/>
                <a:sym typeface="Symbol"/>
              </a:rPr>
              <a:t>baa</a:t>
            </a:r>
            <a:r>
              <a:rPr lang="en-US" dirty="0">
                <a:latin typeface="Cambria Math"/>
                <a:ea typeface="Cambria Math"/>
                <a:sym typeface="Symbol"/>
              </a:rPr>
              <a:t>)*ab</a:t>
            </a:r>
            <a:endParaRPr lang="en-US" dirty="0"/>
          </a:p>
          <a:p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" r="3295" b="10352"/>
          <a:stretch/>
        </p:blipFill>
        <p:spPr bwMode="auto">
          <a:xfrm>
            <a:off x="4572000" y="2495803"/>
            <a:ext cx="4038599" cy="351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86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DFAs to </a:t>
            </a:r>
            <a:r>
              <a:rPr lang="en-US" dirty="0" smtClean="0"/>
              <a:t>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M" dirty="0" smtClean="0"/>
              <a:t>Remove state q2: w</a:t>
            </a:r>
            <a:r>
              <a:rPr lang="en-US" dirty="0" smtClean="0">
                <a:sym typeface="Symbol"/>
              </a:rPr>
              <a:t>e have </a:t>
            </a:r>
            <a:r>
              <a:rPr lang="en-US" dirty="0">
                <a:sym typeface="Symbol"/>
              </a:rPr>
              <a:t>to account for </a:t>
            </a:r>
            <a:r>
              <a:rPr lang="en-US" dirty="0" smtClean="0">
                <a:sym typeface="Symbol"/>
              </a:rPr>
              <a:t>paths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S-</a:t>
            </a:r>
            <a:r>
              <a:rPr lang="en-US" dirty="0">
                <a:solidFill>
                  <a:srgbClr val="FF0000"/>
                </a:solidFill>
                <a:sym typeface="Symbol"/>
              </a:rPr>
              <a:t>q2</a:t>
            </a:r>
            <a:r>
              <a:rPr lang="en-US" dirty="0">
                <a:sym typeface="Symbol"/>
              </a:rPr>
              <a:t>-A </a:t>
            </a:r>
            <a:r>
              <a:rPr lang="en-US" dirty="0">
                <a:latin typeface="Cambria Math"/>
                <a:ea typeface="Cambria Math"/>
                <a:sym typeface="Symbol"/>
              </a:rPr>
              <a:t>⇒ </a:t>
            </a:r>
            <a:r>
              <a:rPr lang="en-US" dirty="0" err="1">
                <a:latin typeface="Cambria Math"/>
                <a:ea typeface="Cambria Math"/>
                <a:sym typeface="Symbol"/>
              </a:rPr>
              <a:t>ba</a:t>
            </a:r>
            <a:r>
              <a:rPr lang="en-US" dirty="0">
                <a:latin typeface="Cambria Math"/>
                <a:ea typeface="Cambria Math"/>
                <a:sym typeface="Symbol"/>
              </a:rPr>
              <a:t>(</a:t>
            </a:r>
            <a:r>
              <a:rPr lang="en-US" dirty="0" err="1">
                <a:latin typeface="Cambria Math"/>
                <a:ea typeface="Cambria Math"/>
                <a:sym typeface="Symbol"/>
              </a:rPr>
              <a:t>baa</a:t>
            </a:r>
            <a:r>
              <a:rPr lang="en-US" dirty="0">
                <a:latin typeface="Cambria Math"/>
                <a:ea typeface="Cambria Math"/>
                <a:sym typeface="Symbol"/>
              </a:rPr>
              <a:t>)*</a:t>
            </a:r>
            <a:r>
              <a:rPr lang="en-US" dirty="0">
                <a:sym typeface="Symbol"/>
              </a:rPr>
              <a:t>ab (bb</a:t>
            </a:r>
            <a:r>
              <a:rPr lang="en-US" dirty="0">
                <a:latin typeface="Cambria Math"/>
                <a:ea typeface="Cambria Math"/>
                <a:sym typeface="Symbol"/>
              </a:rPr>
              <a:t>(</a:t>
            </a:r>
            <a:r>
              <a:rPr lang="en-US" dirty="0" err="1">
                <a:latin typeface="Cambria Math"/>
                <a:ea typeface="Cambria Math"/>
                <a:sym typeface="Symbol"/>
              </a:rPr>
              <a:t>aba</a:t>
            </a:r>
            <a:r>
              <a:rPr lang="en-US" dirty="0">
                <a:latin typeface="Cambria Math"/>
                <a:ea typeface="Cambria Math"/>
                <a:sym typeface="Symbol"/>
              </a:rPr>
              <a:t>)(</a:t>
            </a:r>
            <a:r>
              <a:rPr lang="en-US" dirty="0" err="1">
                <a:latin typeface="Cambria Math"/>
                <a:ea typeface="Cambria Math"/>
                <a:sym typeface="Symbol"/>
              </a:rPr>
              <a:t>baa</a:t>
            </a:r>
            <a:r>
              <a:rPr lang="en-US" dirty="0">
                <a:latin typeface="Cambria Math"/>
                <a:ea typeface="Cambria Math"/>
                <a:sym typeface="Symbol"/>
              </a:rPr>
              <a:t>)*ab)* (</a:t>
            </a:r>
            <a:r>
              <a:rPr lang="en-US" dirty="0" err="1">
                <a:latin typeface="Cambria Math"/>
                <a:ea typeface="Cambria Math"/>
                <a:sym typeface="Symbol"/>
              </a:rPr>
              <a:t>aba</a:t>
            </a:r>
            <a:r>
              <a:rPr lang="en-US" dirty="0">
                <a:latin typeface="Cambria Math"/>
                <a:ea typeface="Cambria Math"/>
                <a:sym typeface="Symbol"/>
              </a:rPr>
              <a:t>)(</a:t>
            </a:r>
            <a:r>
              <a:rPr lang="en-US" dirty="0" err="1">
                <a:latin typeface="Cambria Math"/>
                <a:ea typeface="Cambria Math"/>
                <a:sym typeface="Symbol"/>
              </a:rPr>
              <a:t>baa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)*</a:t>
            </a:r>
            <a:endParaRPr lang="en-US" dirty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8" y="3639274"/>
            <a:ext cx="8534401" cy="85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24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to Theory of Computation     (Michael </a:t>
            </a:r>
            <a:r>
              <a:rPr lang="en-US" dirty="0" err="1" smtClean="0"/>
              <a:t>Sipser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Chapter 1: Regular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Nondeterministic Finite Automaton (NFA)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NFA can also represents a Regular Language, so what differentiate it from DFA?</a:t>
            </a:r>
          </a:p>
          <a:p>
            <a:pPr lvl="2"/>
            <a:r>
              <a:rPr lang="en-US" sz="1800" dirty="0" smtClean="0"/>
              <a:t>DFA </a:t>
            </a:r>
            <a:r>
              <a:rPr lang="en-US" sz="1800" dirty="0"/>
              <a:t>only </a:t>
            </a:r>
            <a:r>
              <a:rPr lang="en-US" sz="1800" dirty="0" smtClean="0"/>
              <a:t>has one transition arrow for a symbol, but the NFA can have more than one transition arrow for a symbol</a:t>
            </a:r>
          </a:p>
          <a:p>
            <a:pPr lvl="2"/>
            <a:r>
              <a:rPr lang="en-US" sz="1800" dirty="0"/>
              <a:t>DFA only has </a:t>
            </a:r>
            <a:r>
              <a:rPr lang="en-US" sz="1800" dirty="0" smtClean="0"/>
              <a:t>alphabet symbols on transition arrow, </a:t>
            </a:r>
            <a:r>
              <a:rPr lang="en-US" sz="1800" dirty="0"/>
              <a:t>but the NFA can have </a:t>
            </a:r>
            <a:r>
              <a:rPr lang="en-US" sz="1800" dirty="0" smtClean="0">
                <a:sym typeface="Symbol"/>
              </a:rPr>
              <a:t> on the</a:t>
            </a:r>
            <a:r>
              <a:rPr lang="en-US" sz="1800" dirty="0" smtClean="0"/>
              <a:t> </a:t>
            </a:r>
            <a:r>
              <a:rPr lang="en-US" sz="1800" dirty="0"/>
              <a:t>transition </a:t>
            </a:r>
            <a:r>
              <a:rPr lang="en-US" sz="1800" dirty="0" smtClean="0"/>
              <a:t>arrow</a:t>
            </a:r>
          </a:p>
          <a:p>
            <a:pPr lvl="2"/>
            <a:endParaRPr lang="en-US" sz="1800" dirty="0"/>
          </a:p>
          <a:p>
            <a:r>
              <a:rPr lang="en-US" sz="2800" dirty="0"/>
              <a:t>When a </a:t>
            </a:r>
            <a:r>
              <a:rPr lang="en-US" sz="2800" dirty="0" smtClean="0"/>
              <a:t>NFA </a:t>
            </a:r>
            <a:r>
              <a:rPr lang="en-US" sz="2800" dirty="0"/>
              <a:t>reads an input symbol and there </a:t>
            </a:r>
            <a:r>
              <a:rPr lang="en-US" sz="2800" dirty="0" smtClean="0"/>
              <a:t>are multiple </a:t>
            </a:r>
            <a:r>
              <a:rPr lang="en-US" sz="2800" dirty="0"/>
              <a:t>transitions with labeled with that symbol</a:t>
            </a:r>
          </a:p>
          <a:p>
            <a:pPr lvl="1"/>
            <a:r>
              <a:rPr lang="en-US" sz="2400" dirty="0"/>
              <a:t>It splits into multiple copies of itself, and</a:t>
            </a:r>
          </a:p>
          <a:p>
            <a:pPr lvl="1"/>
            <a:r>
              <a:rPr lang="en-US" sz="2400" dirty="0"/>
              <a:t>follows all possibilities in parallel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Above is an NFA because</a:t>
            </a:r>
          </a:p>
          <a:p>
            <a:pPr lvl="1"/>
            <a:r>
              <a:rPr lang="en-US" dirty="0" smtClean="0"/>
              <a:t>at q0 there exist two directions for 1</a:t>
            </a:r>
          </a:p>
          <a:p>
            <a:pPr lvl="1"/>
            <a:r>
              <a:rPr lang="en-US" dirty="0" smtClean="0"/>
              <a:t>at q1 the </a:t>
            </a:r>
            <a:r>
              <a:rPr lang="en-US" dirty="0" smtClean="0">
                <a:sym typeface="Symbol"/>
              </a:rPr>
              <a:t> transition exits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What will the NFA do with string 010110?</a:t>
            </a:r>
          </a:p>
        </p:txBody>
      </p:sp>
      <p:pic>
        <p:nvPicPr>
          <p:cNvPr id="1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45275"/>
            <a:ext cx="4187825" cy="415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657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Formal Definition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 NFA is defined as a 5-tuple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dirty="0" smtClean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 is a finite set of states,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en-US" dirty="0" smtClean="0"/>
                  <a:t> is a finite set called alphabet,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i="1" smtClean="0">
                        <a:latin typeface="Cambria Math"/>
                      </a:rPr>
                      <m:t>𝑄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𝜀</m:t>
                        </m:r>
                      </m:sub>
                    </m:sSub>
                    <m:r>
                      <a:rPr lang="el-GR" i="1" smtClean="0">
                        <a:latin typeface="Cambria Math"/>
                        <a:ea typeface="Cambria Math"/>
                      </a:rPr>
                      <m:t>⟶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dirty="0" smtClean="0"/>
                  <a:t> is the transition function,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 is the start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 is the set of accept (final) </a:t>
                </a:r>
                <a:r>
                  <a:rPr lang="en-US" dirty="0" smtClean="0"/>
                  <a:t>states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For above NFA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dirty="0"/>
                  <a:t>described as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start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7" t="-1970"/>
                </a:stretch>
              </a:blipFill>
            </p:spPr>
            <p:txBody>
              <a:bodyPr/>
              <a:lstStyle/>
              <a:p>
                <a:r>
                  <a:rPr lang="en-JM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769666"/>
              </p:ext>
            </p:extLst>
          </p:nvPr>
        </p:nvGraphicFramePr>
        <p:xfrm>
          <a:off x="3830956" y="3822121"/>
          <a:ext cx="25793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855"/>
                <a:gridCol w="601980"/>
                <a:gridCol w="884555"/>
                <a:gridCol w="60198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δ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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q0</a:t>
                      </a:r>
                      <a:endParaRPr kumimoji="0"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{q0}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{q0,q1}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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q1</a:t>
                      </a:r>
                      <a:endParaRPr kumimoji="0"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{q2}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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{q2}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q2</a:t>
                      </a:r>
                      <a:endParaRPr kumimoji="0"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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{q3}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sym typeface="Symbol"/>
                        </a:rPr>
                        <a:t>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q3</a:t>
                      </a:r>
                      <a:endParaRPr kumimoji="0"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{q3}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{q3}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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897"/>
            <a:ext cx="3474720" cy="114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Curved Connector 8"/>
          <p:cNvCxnSpPr/>
          <p:nvPr/>
        </p:nvCxnSpPr>
        <p:spPr>
          <a:xfrm flipV="1">
            <a:off x="2438400" y="4038600"/>
            <a:ext cx="1392556" cy="914400"/>
          </a:xfrm>
          <a:prstGeom prst="curvedConnector3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600680" y="5977467"/>
                <a:ext cx="4467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JM" sz="2000" b="1" i="1" smtClean="0">
                          <a:solidFill>
                            <a:schemeClr val="accent2"/>
                          </a:solidFill>
                          <a:effectLst/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JM" sz="2000" b="1" i="1" smtClean="0">
                          <a:solidFill>
                            <a:schemeClr val="accent2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JM" sz="2000" b="1" i="1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JM" sz="2000" b="1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JM" sz="2000" b="1" i="1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JM" sz="2000" b="1" i="1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JM" sz="2000" b="1" i="1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JM" sz="2000" b="1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JM" sz="2000" b="1" i="1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JM" sz="2000" b="1" i="1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JM" sz="2000" b="1" i="1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JM" sz="2000" b="1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JM" sz="2000" b="1" i="1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JM" sz="2000" b="1" i="1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JM" sz="2000" b="1" i="1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JM" sz="2000" b="1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JM" sz="2000" b="1" i="1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JM" sz="2000" b="1" i="1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JM" sz="2000" b="1" i="1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  <m:r>
                            <a:rPr lang="en-JM" sz="2000" b="1" i="1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JM" sz="2000" b="1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JM" sz="2000" b="1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JM" sz="2000" b="1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JM" sz="2000" b="1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JM" sz="2000" b="1" i="1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JM" sz="2000" b="1" i="1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  <m:r>
                            <a:rPr lang="en-JM" sz="2000" b="1" i="1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JM" sz="2000" b="1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M" sz="2000" b="1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JM" sz="2000" b="1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JM" sz="2000" b="1" i="1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JM" sz="2000" b="1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JM" sz="2000" b="1" i="1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JM" sz="2000" b="1" i="1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JM" sz="2000" b="1" i="1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JM" sz="2000" b="1" dirty="0">
                  <a:solidFill>
                    <a:schemeClr val="accent2"/>
                  </a:solidFill>
                  <a:effectLst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680" y="5977467"/>
                <a:ext cx="4467120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en-JM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37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NFAs and DFAs Equivalence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NFA has an equivalent DFA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NFAs and DFAs Equivalence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N</m:t>
                    </m:r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Σ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sz="2400" dirty="0" smtClean="0"/>
                  <a:t> be </a:t>
                </a:r>
                <a:r>
                  <a:rPr lang="en-US" sz="2400" dirty="0" smtClean="0"/>
                  <a:t>a NFA and construct an equivalent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</m:t>
                    </m:r>
                    <m:r>
                      <a:rPr lang="en-US" sz="24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Σ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𝐹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Steps:</a:t>
                </a:r>
              </a:p>
              <a:p>
                <a:pPr marL="525780" lvl="2" indent="-34290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+mj-lt"/>
                  <a:buAutoNum type="arabicPeriod"/>
                </a:pPr>
                <a:r>
                  <a:rPr lang="en-US" sz="1800" dirty="0"/>
                  <a:t>Determine M’s states </a:t>
                </a:r>
                <a14:m>
                  <m:oMath xmlns:m="http://schemas.openxmlformats.org/officeDocument/2006/math">
                    <m:r>
                      <a:rPr lang="en-US" sz="1800"/>
                      <m:t>⟶</m:t>
                    </m:r>
                    <m:sSup>
                      <m:sSupPr>
                        <m:ctrlPr>
                          <a:rPr lang="en-US" sz="1800"/>
                        </m:ctrlPr>
                      </m:sSupPr>
                      <m:e>
                        <m:r>
                          <a:rPr lang="en-US" sz="1800"/>
                          <m:t>𝑄</m:t>
                        </m:r>
                      </m:e>
                      <m:sup>
                        <m:r>
                          <a:rPr lang="en-US" sz="1800"/>
                          <m:t>′</m:t>
                        </m:r>
                      </m:sup>
                    </m:sSup>
                    <m:r>
                      <a:rPr lang="en-US" sz="1800"/>
                      <m:t>=</m:t>
                    </m:r>
                    <m:sSup>
                      <m:sSupPr>
                        <m:ctrlPr>
                          <a:rPr lang="en-US" sz="1800"/>
                        </m:ctrlPr>
                      </m:sSupPr>
                      <m:e>
                        <m:r>
                          <a:rPr lang="en-US" sz="1800"/>
                          <m:t>2</m:t>
                        </m:r>
                      </m:e>
                      <m:sup>
                        <m:r>
                          <a:rPr lang="en-US" sz="1800"/>
                          <m:t>𝑄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525780" lvl="2" indent="-34290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+mj-lt"/>
                  <a:buAutoNum type="arabicPeriod"/>
                </a:pPr>
                <a:r>
                  <a:rPr lang="en-US" sz="1800" dirty="0"/>
                  <a:t>Determine the start and accept states of </a:t>
                </a:r>
                <a:r>
                  <a:rPr lang="en-US" sz="1800" dirty="0"/>
                  <a:t>M</a:t>
                </a:r>
              </a:p>
              <a:p>
                <a:pPr marL="708660" lvl="3" indent="-342900">
                  <a:spcBef>
                    <a:spcPts val="1200"/>
                  </a:spcBef>
                  <a:spcAft>
                    <a:spcPts val="200"/>
                  </a:spcAft>
                  <a:buSzPct val="100000"/>
                </a:pPr>
                <a:r>
                  <a:rPr lang="en-US" sz="1800" dirty="0"/>
                  <a:t>Find </a:t>
                </a:r>
                <a:r>
                  <a:rPr lang="en-US" sz="1800" dirty="0">
                    <a:sym typeface="Symbol"/>
                  </a:rPr>
                  <a:t>-closure: For any state R of M we define E(R)</a:t>
                </a:r>
                <a:endParaRPr lang="en-US" sz="1800" dirty="0">
                  <a:sym typeface="Symbol"/>
                </a:endParaRPr>
              </a:p>
              <a:p>
                <a:pPr marL="182880" lvl="3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chemeClr val="accent4"/>
                          </a:solidFill>
                          <a:sym typeface="Symbol"/>
                        </a:rPr>
                        <m:t>𝑬</m:t>
                      </m:r>
                      <m:d>
                        <m:dPr>
                          <m:ctrlP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</m:ctrlPr>
                        </m:dPr>
                        <m:e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𝑹</m:t>
                          </m:r>
                        </m:e>
                      </m:d>
                      <m:r>
                        <a:rPr lang="en-US" dirty="0">
                          <a:solidFill>
                            <a:schemeClr val="accent4"/>
                          </a:solidFill>
                          <a:sym typeface="Symbol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</m:ctrlPr>
                        </m:dPr>
                        <m:e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𝒒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|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𝒒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 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𝒊𝒔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 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𝒓𝒆𝒂𝒄𝒉𝒂𝒃𝒍𝒆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 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𝒇𝒓𝒐𝒎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 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𝑹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 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𝒃𝒚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 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𝒕𝒓𝒂𝒗𝒆𝒍𝒍𝒊𝒏𝒈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 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𝒂𝒍𝒐𝒏𝒈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 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𝒛𝒆𝒓𝒐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 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𝒐𝒓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 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𝒎𝒐𝒓𝒆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 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𝜺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 </m:t>
                          </m:r>
                          <m:r>
                            <a:rPr lang="en-US" dirty="0">
                              <a:solidFill>
                                <a:schemeClr val="accent4"/>
                              </a:solidFill>
                              <a:sym typeface="Symbol"/>
                            </a:rPr>
                            <m:t>𝒂𝒓𝒓𝒐𝒘𝒔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525780" lvl="2" indent="-34290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+mj-lt"/>
                  <a:buAutoNum type="arabicPeriod"/>
                </a:pPr>
                <a:r>
                  <a:rPr lang="en-US" sz="1800" dirty="0"/>
                  <a:t>Determine M’s transition function</a:t>
                </a:r>
              </a:p>
              <a:p>
                <a:pPr marL="525780" lvl="2" indent="-34290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+mj-lt"/>
                  <a:buAutoNum type="arabicPeriod"/>
                </a:pPr>
                <a:r>
                  <a:rPr lang="en-US" sz="1800" dirty="0"/>
                  <a:t>Simply M by removing any state that has no effect on machines performance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121" b="-303"/>
                </a:stretch>
              </a:blipFill>
            </p:spPr>
            <p:txBody>
              <a:bodyPr/>
              <a:lstStyle/>
              <a:p>
                <a:r>
                  <a:rPr lang="en-JM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1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NFA to DFA Conversion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M" dirty="0" smtClean="0">
                <a:solidFill>
                  <a:schemeClr val="accent2"/>
                </a:solidFill>
              </a:rPr>
              <a:t>Example 1</a:t>
            </a:r>
            <a:endParaRPr lang="en-JM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to DFA Conversion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569720"/>
                <a:ext cx="7543800" cy="658368"/>
              </a:xfrm>
            </p:spPr>
            <p:txBody>
              <a:bodyPr anchor="ctr"/>
              <a:lstStyle/>
              <a:p>
                <a:r>
                  <a:rPr lang="en-US" sz="1800" dirty="0" smtClean="0"/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>
                        <a:latin typeface="Cambria Math"/>
                      </a:rPr>
                      <m:t>N</m:t>
                    </m:r>
                    <m:r>
                      <a:rPr lang="en-US" sz="1800" b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𝟑</m:t>
                            </m:r>
                          </m:e>
                        </m:d>
                        <m:r>
                          <a:rPr lang="en-US" sz="1800" b="1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𝒂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𝒃</m:t>
                            </m:r>
                          </m:e>
                        </m:d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8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 smtClean="0"/>
                  <a:t>, construct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>
                        <a:latin typeface="Cambria Math"/>
                      </a:rPr>
                      <m:t>M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𝑄</m:t>
                        </m:r>
                        <m:r>
                          <a:rPr lang="en-US" sz="1800" b="0" i="1">
                            <a:latin typeface="Cambria Math"/>
                          </a:rPr>
                          <m:t>′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1800" i="1">
                            <a:latin typeface="Cambria Math"/>
                            <a:ea typeface="Cambria Math"/>
                          </a:rPr>
                          <m:t>Σ</m:t>
                        </m:r>
                        <m:r>
                          <a:rPr lang="en-US" sz="1800" b="0" i="1">
                            <a:latin typeface="Cambria Math"/>
                            <a:ea typeface="Cambria Math"/>
                          </a:rPr>
                          <m:t>′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1800" b="0" i="1">
                            <a:latin typeface="Cambria Math"/>
                            <a:ea typeface="Cambria Math"/>
                          </a:rPr>
                          <m:t>′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1800" b="0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𝐹</m:t>
                        </m:r>
                        <m:r>
                          <a:rPr lang="en-US" sz="1800" b="0" i="1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457200" y="1569720"/>
                <a:ext cx="7543800" cy="658368"/>
              </a:xfrm>
              <a:blipFill rotWithShape="1">
                <a:blip r:embed="rId2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52149"/>
            <a:ext cx="3469305" cy="275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64514196"/>
              </p:ext>
            </p:extLst>
          </p:nvPr>
        </p:nvGraphicFramePr>
        <p:xfrm>
          <a:off x="4371975" y="2362200"/>
          <a:ext cx="338645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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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{1}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{2}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{2,3}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{3}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{3}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{1,2}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{2,3}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{2,3}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{1,3}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{2,3}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{1,2,3}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{3}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{1,2,3}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{1,2,3}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{2,3}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95400" y="5253837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/>
                </a:solidFill>
                <a:sym typeface="Symbol"/>
              </a:rPr>
              <a:t>({1}) = {1,3}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19600" y="5775569"/>
            <a:ext cx="33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sym typeface="Symbol"/>
              </a:rPr>
              <a:t>{1,3} is the start state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DE3-D9D4-48E8-A40B-23B6B407764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180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D6AA8AC-7664-46DB-8322-FF76EF9EF1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2879</TotalTime>
  <Words>1023</Words>
  <Application>Microsoft Office PowerPoint</Application>
  <PresentationFormat>On-screen Show (4:3)</PresentationFormat>
  <Paragraphs>274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Symbol</vt:lpstr>
      <vt:lpstr>Wingdings</vt:lpstr>
      <vt:lpstr>Retrospect</vt:lpstr>
      <vt:lpstr>Lecture: 4</vt:lpstr>
      <vt:lpstr>Nondeterministic Finite Automaton</vt:lpstr>
      <vt:lpstr>Nondeterministic Finite Automaton (NFA)</vt:lpstr>
      <vt:lpstr>NFA Example</vt:lpstr>
      <vt:lpstr>NFA Formal Definition</vt:lpstr>
      <vt:lpstr>NFAs and DFAs Equivalence</vt:lpstr>
      <vt:lpstr>NFAs and DFAs Equivalence</vt:lpstr>
      <vt:lpstr>NFA to DFA Conversion</vt:lpstr>
      <vt:lpstr>NFA to DFA Conversion</vt:lpstr>
      <vt:lpstr>NFA to DFA Conversion</vt:lpstr>
      <vt:lpstr>NFA to DFA Conversion</vt:lpstr>
      <vt:lpstr>NFA to DFA Conversion</vt:lpstr>
      <vt:lpstr>NFA to DFA Conversion</vt:lpstr>
      <vt:lpstr>NFA to DFA Conversion</vt:lpstr>
      <vt:lpstr>Regular Expressions and Finite Automata Equivalence</vt:lpstr>
      <vt:lpstr>Regular Expressions and Finite Automata Equivalence</vt:lpstr>
      <vt:lpstr>Converting Res to NFAs: Formal Definitions</vt:lpstr>
      <vt:lpstr>Converting Res to NFAs:</vt:lpstr>
      <vt:lpstr>Converting DFAs to Res</vt:lpstr>
      <vt:lpstr>Converting DFAs to Res: GNFA Formal Definition</vt:lpstr>
      <vt:lpstr>Converting DFAs to Res</vt:lpstr>
      <vt:lpstr>Converting DFAs to Res</vt:lpstr>
      <vt:lpstr>Converting DFAs to Res</vt:lpstr>
      <vt:lpstr>Converting DFAs to Res</vt:lpstr>
      <vt:lpstr>Converting DFAs to Res</vt:lpstr>
      <vt:lpstr>Reference: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RAIN</dc:title>
  <dc:creator>kburrell</dc:creator>
  <cp:lastModifiedBy>User</cp:lastModifiedBy>
  <cp:revision>287</cp:revision>
  <cp:lastPrinted>2013-12-28T04:14:02Z</cp:lastPrinted>
  <dcterms:created xsi:type="dcterms:W3CDTF">2013-12-11T15:56:52Z</dcterms:created>
  <dcterms:modified xsi:type="dcterms:W3CDTF">2016-01-14T21:57:04Z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TC018572479991</vt:lpwstr>
  </property>
</Properties>
</file>