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CEEBDA6D-DC69-4DCE-BAF7-6763517D3376}" type="datetimeFigureOut">
              <a:rPr lang="en-US" altLang="zh-TW"/>
              <a:t>5/20/2019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B2977E94-A6AB-4E02-8E43-E89F9CF4757F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37F6C43-988E-4257-9A1C-C162EF036D58}" type="datetimeFigureOut">
              <a:t>5/20/2019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ED491D0-8E1B-49C7-849B-A28568D9449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 latinLnBrk="0">
              <a:lnSpc>
                <a:spcPct val="90000"/>
              </a:lnSpc>
              <a:defRPr lang="zh-TW" sz="60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TW" sz="2400"/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5/20/2019</a:t>
            </a:fld>
            <a:endParaRPr lang="zh-TW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5/20/2019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t>5/20/2019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 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5/20/2019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 latinLnBrk="0">
              <a:lnSpc>
                <a:spcPct val="90000"/>
              </a:lnSpc>
              <a:defRPr lang="zh-TW" sz="50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TW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5/20/2019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5/20/2019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5/20/2019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5/20/2019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5/20/2019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 latinLnBrk="0">
              <a:spcBef>
                <a:spcPts val="1500"/>
              </a:spcBef>
              <a:buNone/>
              <a:defRPr lang="zh-TW" sz="22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5/20/2019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2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5/20/2019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CCFE9AC-F15C-4FA0-A6F1-298829FA691D}" type="datetimeFigureOut">
              <a:rPr lang="en-US" altLang="zh-TW" smtClean="0"/>
              <a:pPr/>
              <a:t>5/20/2019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D266BE7-899D-4075-917F-DBDE33B6B69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zh-TW" sz="3000" kern="1200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lang="zh-TW"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Personal Tutor App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75199" y="4423719"/>
            <a:ext cx="8500062" cy="1441622"/>
          </a:xfrm>
        </p:spPr>
        <p:txBody>
          <a:bodyPr>
            <a:normAutofit/>
          </a:bodyPr>
          <a:lstStyle/>
          <a:p>
            <a:r>
              <a:rPr lang="en-US" altLang="zh-TW" sz="1600" dirty="0"/>
              <a:t>COMP6239 – Mobile Application Development</a:t>
            </a:r>
            <a:br>
              <a:rPr lang="en-US" altLang="zh-TW" sz="1600" dirty="0"/>
            </a:br>
            <a:r>
              <a:rPr lang="en-US" altLang="zh-TW" sz="1200" dirty="0"/>
              <a:t>Jun Zhou	(30074142)</a:t>
            </a:r>
            <a:br>
              <a:rPr lang="en-US" altLang="zh-TW" sz="1200" dirty="0"/>
            </a:br>
            <a:r>
              <a:rPr lang="en-US" altLang="zh-TW" sz="1200" dirty="0" err="1"/>
              <a:t>Yiu</a:t>
            </a:r>
            <a:r>
              <a:rPr lang="en-US" altLang="zh-TW" sz="1200" dirty="0"/>
              <a:t> Ting Lai	(30473438)</a:t>
            </a:r>
            <a:br>
              <a:rPr lang="en-US" altLang="zh-TW" sz="1600" dirty="0"/>
            </a:br>
            <a:endParaRPr lang="zh-TW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9" y="3788101"/>
            <a:ext cx="2293971" cy="3543454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2423605" y="4040155"/>
            <a:ext cx="824979" cy="2150833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F8B7-42F8-4BE0-A04E-3A81FD29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Implemented Features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C0D6-CF44-459B-AE6A-96050C2C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H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Administrator</a:t>
            </a:r>
          </a:p>
          <a:p>
            <a:r>
              <a:rPr lang="en-HK" dirty="0"/>
              <a:t>Manage Subjects (Add/ Modify/ Delete)</a:t>
            </a:r>
          </a:p>
          <a:p>
            <a:r>
              <a:rPr lang="en-HK" dirty="0"/>
              <a:t>Manage </a:t>
            </a:r>
            <a:r>
              <a:rPr lang="en-US" altLang="zh-TW" dirty="0"/>
              <a:t>T</a:t>
            </a:r>
            <a:r>
              <a:rPr lang="en-HK" altLang="zh-TW" dirty="0" err="1"/>
              <a:t>utors</a:t>
            </a:r>
            <a:r>
              <a:rPr lang="zh-TW" altLang="en-US" dirty="0"/>
              <a:t> </a:t>
            </a:r>
            <a:r>
              <a:rPr lang="en-HK" altLang="zh-TW" dirty="0"/>
              <a:t>(Approve Tutor Requests)</a:t>
            </a:r>
          </a:p>
          <a:p>
            <a:pPr marL="0" indent="0">
              <a:buNone/>
            </a:pPr>
            <a:r>
              <a:rPr lang="en-H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</a:t>
            </a:r>
          </a:p>
          <a:p>
            <a:r>
              <a:rPr lang="en-HK" dirty="0"/>
              <a:t>Instant Messaging (Receive and Reply to Students)</a:t>
            </a:r>
          </a:p>
          <a:p>
            <a:r>
              <a:rPr lang="en-HK" dirty="0"/>
              <a:t>Manage Appointments (View Approved &amp; Requested Appointments from Students)</a:t>
            </a:r>
          </a:p>
          <a:p>
            <a:pPr marL="0" indent="0">
              <a:buNone/>
            </a:pPr>
            <a:r>
              <a:rPr lang="en-H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  <a:p>
            <a:r>
              <a:rPr lang="en-HK" dirty="0"/>
              <a:t>Search Tutors (Search by Subject, Tutor Name, Tutor Location)</a:t>
            </a:r>
          </a:p>
          <a:p>
            <a:r>
              <a:rPr lang="en-HK" dirty="0"/>
              <a:t>Instant Messaging (Receive, Reply, and Send to Tutors)</a:t>
            </a:r>
          </a:p>
          <a:p>
            <a:r>
              <a:rPr lang="en-HK" dirty="0"/>
              <a:t>Booking (Send Appointment Requests to Tutors)</a:t>
            </a:r>
          </a:p>
          <a:p>
            <a:pPr marL="0" indent="0">
              <a:buNone/>
            </a:pPr>
            <a:r>
              <a:rPr lang="en-HK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Users</a:t>
            </a:r>
          </a:p>
          <a:p>
            <a:r>
              <a:rPr lang="en-HK" dirty="0"/>
              <a:t>Registration (Register as Student/ non-approved Tutor)</a:t>
            </a:r>
          </a:p>
          <a:p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1148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9313-3B73-4B56-8BBE-F5644865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Back-End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A001-FFF1-4D13-93AA-3CB30F48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AWS-RDS:	</a:t>
            </a:r>
            <a:r>
              <a:rPr lang="en-HK" dirty="0" err="1"/>
              <a:t>MySQ</a:t>
            </a:r>
            <a:r>
              <a:rPr lang="en-US" altLang="zh-TW" dirty="0"/>
              <a:t>L D</a:t>
            </a:r>
            <a:r>
              <a:rPr lang="en-HK" altLang="zh-TW" dirty="0" err="1"/>
              <a:t>atabase</a:t>
            </a:r>
            <a:r>
              <a:rPr lang="en-HK" altLang="zh-TW" dirty="0"/>
              <a:t> 5.6</a:t>
            </a:r>
          </a:p>
          <a:p>
            <a:r>
              <a:rPr lang="en-HK" dirty="0"/>
              <a:t>AWS-EC2:	PHP Web APIs</a:t>
            </a:r>
          </a:p>
          <a:p>
            <a:r>
              <a:rPr lang="en-HK" dirty="0"/>
              <a:t>AWS-EC2:	Notification Server</a:t>
            </a:r>
          </a:p>
        </p:txBody>
      </p:sp>
    </p:spTree>
    <p:extLst>
      <p:ext uri="{BB962C8B-B14F-4D97-AF65-F5344CB8AC3E}">
        <p14:creationId xmlns:p14="http://schemas.microsoft.com/office/powerpoint/2010/main" val="297007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B29F-FE42-4233-A50E-6BA6073F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</a:t>
            </a:r>
            <a:r>
              <a:rPr lang="en-US" altLang="zh-TW" dirty="0"/>
              <a:t>-End Structure:	MySQL &amp; PHP Web APIs</a:t>
            </a:r>
            <a:endParaRPr lang="en-HK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1B819E-A6B7-4790-8DFF-8814251F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FB78E2-56E7-47B7-8ABA-97CD8FCA0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91"/>
          <a:stretch/>
        </p:blipFill>
        <p:spPr>
          <a:xfrm>
            <a:off x="4803657" y="2190749"/>
            <a:ext cx="2581635" cy="114942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6DE8C5-AE40-4709-A25C-1BDF14F57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9" b="63953"/>
          <a:stretch/>
        </p:blipFill>
        <p:spPr>
          <a:xfrm>
            <a:off x="1751088" y="2513889"/>
            <a:ext cx="2581635" cy="111357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63452A-90D3-45F2-B4A0-56FDA6A0E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46" b="45783"/>
          <a:stretch/>
        </p:blipFill>
        <p:spPr>
          <a:xfrm>
            <a:off x="8327157" y="2199440"/>
            <a:ext cx="2581635" cy="1140736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17A40D-7C38-4E9B-97CB-F91FA10D3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17" b="31959"/>
          <a:stretch/>
        </p:blipFill>
        <p:spPr>
          <a:xfrm>
            <a:off x="1751088" y="3936591"/>
            <a:ext cx="2581635" cy="86788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5EC914-3AD5-411C-9528-C79B44FB2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24" b="27070"/>
          <a:stretch/>
        </p:blipFill>
        <p:spPr>
          <a:xfrm>
            <a:off x="8327156" y="3340176"/>
            <a:ext cx="2581635" cy="308008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D5CBC7-AE42-4704-BAAE-A9631386E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4" b="615"/>
          <a:stretch/>
        </p:blipFill>
        <p:spPr>
          <a:xfrm>
            <a:off x="1751089" y="5133315"/>
            <a:ext cx="2581635" cy="1724685"/>
          </a:xfrm>
          <a:prstGeom prst="rect">
            <a:avLst/>
          </a:prstGeom>
        </p:spPr>
      </p:pic>
      <p:sp>
        <p:nvSpPr>
          <p:cNvPr id="17" name="Cylinder 16">
            <a:extLst>
              <a:ext uri="{FF2B5EF4-FFF2-40B4-BE49-F238E27FC236}">
                <a16:creationId xmlns:a16="http://schemas.microsoft.com/office/drawing/2014/main" id="{61711096-728A-4EAC-B6E0-24BC15D49BFA}"/>
              </a:ext>
            </a:extLst>
          </p:cNvPr>
          <p:cNvSpPr/>
          <p:nvPr/>
        </p:nvSpPr>
        <p:spPr>
          <a:xfrm>
            <a:off x="9804903" y="532310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MySQL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D586D4-4819-4765-9A46-12AD4B635C10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4332724" y="5931179"/>
            <a:ext cx="5472179" cy="64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1DE077-BA75-4A74-B201-C338394C9081}"/>
              </a:ext>
            </a:extLst>
          </p:cNvPr>
          <p:cNvCxnSpPr>
            <a:endCxn id="17" idx="1"/>
          </p:cNvCxnSpPr>
          <p:nvPr/>
        </p:nvCxnSpPr>
        <p:spPr>
          <a:xfrm>
            <a:off x="9617973" y="3661393"/>
            <a:ext cx="644130" cy="1661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D4785F-81FA-4047-8BB0-B8474CF6CA22}"/>
              </a:ext>
            </a:extLst>
          </p:cNvPr>
          <p:cNvCxnSpPr>
            <a:cxnSpLocks/>
          </p:cNvCxnSpPr>
          <p:nvPr/>
        </p:nvCxnSpPr>
        <p:spPr>
          <a:xfrm>
            <a:off x="7385291" y="2765462"/>
            <a:ext cx="2662181" cy="2557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EC2559-BBE7-4CD9-A680-D4BD9074C8D7}"/>
              </a:ext>
            </a:extLst>
          </p:cNvPr>
          <p:cNvCxnSpPr>
            <a:cxnSpLocks/>
          </p:cNvCxnSpPr>
          <p:nvPr/>
        </p:nvCxnSpPr>
        <p:spPr>
          <a:xfrm>
            <a:off x="4332721" y="3627465"/>
            <a:ext cx="5472182" cy="1831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FAACEF-C7F8-4090-9E55-ACF15699E82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332723" y="4370533"/>
            <a:ext cx="5472178" cy="1233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4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B571-872A-417B-9DDE-8991BBE7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Notification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1699-30D2-4690-A266-55C70328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1F555B-B093-49C5-A529-77AA36844E44}"/>
              </a:ext>
            </a:extLst>
          </p:cNvPr>
          <p:cNvSpPr/>
          <p:nvPr/>
        </p:nvSpPr>
        <p:spPr>
          <a:xfrm>
            <a:off x="1680992" y="4608396"/>
            <a:ext cx="1041148" cy="1946495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6E8ED-E50E-45D0-9F44-4A02EBD43CA6}"/>
              </a:ext>
            </a:extLst>
          </p:cNvPr>
          <p:cNvSpPr/>
          <p:nvPr/>
        </p:nvSpPr>
        <p:spPr>
          <a:xfrm>
            <a:off x="1741715" y="4942112"/>
            <a:ext cx="914400" cy="1262743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Tutor</a:t>
            </a:r>
            <a:endParaRPr lang="en-H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876011-3CAB-480E-BABC-9482E5435438}"/>
              </a:ext>
            </a:extLst>
          </p:cNvPr>
          <p:cNvSpPr/>
          <p:nvPr/>
        </p:nvSpPr>
        <p:spPr>
          <a:xfrm>
            <a:off x="2111214" y="6292172"/>
            <a:ext cx="175401" cy="17540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5BB23A-1AFD-429A-93C4-604A87AB908B}"/>
              </a:ext>
            </a:extLst>
          </p:cNvPr>
          <p:cNvSpPr/>
          <p:nvPr/>
        </p:nvSpPr>
        <p:spPr>
          <a:xfrm>
            <a:off x="9469860" y="4608396"/>
            <a:ext cx="1041148" cy="1946495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35D49-BDA6-4428-B337-EF7259966A3F}"/>
              </a:ext>
            </a:extLst>
          </p:cNvPr>
          <p:cNvSpPr/>
          <p:nvPr/>
        </p:nvSpPr>
        <p:spPr>
          <a:xfrm>
            <a:off x="9530583" y="4942112"/>
            <a:ext cx="914400" cy="1262743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dirty="0"/>
              <a:t>Student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690CFF-5B95-439B-B4B2-EC522A5E95C6}"/>
              </a:ext>
            </a:extLst>
          </p:cNvPr>
          <p:cNvSpPr/>
          <p:nvPr/>
        </p:nvSpPr>
        <p:spPr>
          <a:xfrm>
            <a:off x="9900082" y="6292172"/>
            <a:ext cx="175401" cy="175401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8B2F685C-3CB5-4A5C-9E2F-8B89DDAA83B6}"/>
              </a:ext>
            </a:extLst>
          </p:cNvPr>
          <p:cNvSpPr/>
          <p:nvPr/>
        </p:nvSpPr>
        <p:spPr>
          <a:xfrm>
            <a:off x="4777304" y="2362200"/>
            <a:ext cx="2634343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AWS-EC2:9999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1C938F-C6D6-4F51-9A9B-833C96CE6DE3}"/>
              </a:ext>
            </a:extLst>
          </p:cNvPr>
          <p:cNvCxnSpPr/>
          <p:nvPr/>
        </p:nvCxnSpPr>
        <p:spPr>
          <a:xfrm flipV="1">
            <a:off x="2722140" y="3211286"/>
            <a:ext cx="2230860" cy="1397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08AB86-56C7-4866-895D-E5770C6645F8}"/>
              </a:ext>
            </a:extLst>
          </p:cNvPr>
          <p:cNvCxnSpPr>
            <a:cxnSpLocks/>
          </p:cNvCxnSpPr>
          <p:nvPr/>
        </p:nvCxnSpPr>
        <p:spPr>
          <a:xfrm>
            <a:off x="7008164" y="3211286"/>
            <a:ext cx="2586306" cy="1397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169AA73-D5CF-4AED-B363-FAFCBED601F1}"/>
              </a:ext>
            </a:extLst>
          </p:cNvPr>
          <p:cNvSpPr/>
          <p:nvPr/>
        </p:nvSpPr>
        <p:spPr>
          <a:xfrm>
            <a:off x="7424333" y="4506546"/>
            <a:ext cx="2230860" cy="1203231"/>
          </a:xfrm>
          <a:prstGeom prst="flowChartMultidocumen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dirty="0">
                <a:solidFill>
                  <a:schemeClr val="tx1"/>
                </a:solidFill>
              </a:rPr>
              <a:t>I would like to have a lesson with you</a:t>
            </a:r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359EB415-02F7-4F00-9544-EAD02EDA9320}"/>
              </a:ext>
            </a:extLst>
          </p:cNvPr>
          <p:cNvSpPr/>
          <p:nvPr/>
        </p:nvSpPr>
        <p:spPr>
          <a:xfrm>
            <a:off x="6232985" y="3278631"/>
            <a:ext cx="934124" cy="503827"/>
          </a:xfrm>
          <a:prstGeom prst="flowChartMultidocumen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F5DE4E8C-27F3-46F8-82F5-8276A7167BE2}"/>
              </a:ext>
            </a:extLst>
          </p:cNvPr>
          <p:cNvSpPr/>
          <p:nvPr/>
        </p:nvSpPr>
        <p:spPr>
          <a:xfrm>
            <a:off x="6234510" y="3261470"/>
            <a:ext cx="934124" cy="503827"/>
          </a:xfrm>
          <a:prstGeom prst="flowChartMultidocumen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C48A9D6C-62DC-47E3-AA2E-D7A581AB2C0F}"/>
              </a:ext>
            </a:extLst>
          </p:cNvPr>
          <p:cNvSpPr/>
          <p:nvPr/>
        </p:nvSpPr>
        <p:spPr>
          <a:xfrm>
            <a:off x="4701501" y="3341830"/>
            <a:ext cx="934124" cy="503827"/>
          </a:xfrm>
          <a:prstGeom prst="flowChartMultidocumen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FCA35A47-F797-4DF5-9122-7D98653D9424}"/>
              </a:ext>
            </a:extLst>
          </p:cNvPr>
          <p:cNvSpPr/>
          <p:nvPr/>
        </p:nvSpPr>
        <p:spPr>
          <a:xfrm>
            <a:off x="2605222" y="4856247"/>
            <a:ext cx="1270092" cy="601235"/>
          </a:xfrm>
          <a:prstGeom prst="flowChartMultidocumen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R</a:t>
            </a:r>
            <a:r>
              <a:rPr lang="en-HK" altLang="zh-TW" sz="1600" dirty="0" err="1">
                <a:solidFill>
                  <a:schemeClr val="tx1"/>
                </a:solidFill>
              </a:rPr>
              <a:t>eceived</a:t>
            </a:r>
            <a:endParaRPr lang="en-HK" sz="1600" dirty="0">
              <a:solidFill>
                <a:schemeClr val="tx1"/>
              </a:solidFill>
            </a:endParaRP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497B964F-8D8D-4BBF-9688-016A0CCABC9B}"/>
              </a:ext>
            </a:extLst>
          </p:cNvPr>
          <p:cNvSpPr/>
          <p:nvPr/>
        </p:nvSpPr>
        <p:spPr>
          <a:xfrm rot="10800000">
            <a:off x="3222171" y="3472408"/>
            <a:ext cx="4484915" cy="1469704"/>
          </a:xfrm>
          <a:prstGeom prst="curvedUpArrow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2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7E5B-DC42-4064-A229-777EA940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A5DE-1690-465E-883F-3F7929EB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HK" altLang="zh-TW" dirty="0" err="1"/>
              <a:t>rototype</a:t>
            </a:r>
            <a:r>
              <a:rPr lang="zh-TW" altLang="en-US" dirty="0"/>
              <a:t> </a:t>
            </a:r>
            <a:r>
              <a:rPr lang="en-HK" altLang="zh-TW" dirty="0"/>
              <a:t>Demonstration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40340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16x9_TP103462901" id="{15AD6F34-8E41-4BD8-B888-09CC677BE5F7}" vid="{888EDF1F-802F-4266-AC32-2D64700694C0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教育主題簡報，黑板插圖設計 (寬螢幕)</Template>
  <TotalTime>0</TotalTime>
  <Words>122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Microsoft JhengHei UI</vt:lpstr>
      <vt:lpstr>Calibri</vt:lpstr>
      <vt:lpstr>Wingdings</vt:lpstr>
      <vt:lpstr>Education 16x9</vt:lpstr>
      <vt:lpstr>Personal Tutor App</vt:lpstr>
      <vt:lpstr>Implemented Features</vt:lpstr>
      <vt:lpstr>Back-End Structures</vt:lpstr>
      <vt:lpstr>Back-End Structure: MySQL &amp; PHP Web APIs</vt:lpstr>
      <vt:lpstr>Notification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2015-10-01T14:05:11Z</dcterms:created>
  <dcterms:modified xsi:type="dcterms:W3CDTF">2019-05-20T14:10:49Z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