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0" r:id="rId4"/>
    <p:sldId id="262" r:id="rId5"/>
    <p:sldId id="271" r:id="rId6"/>
    <p:sldId id="272" r:id="rId7"/>
    <p:sldId id="273" r:id="rId8"/>
    <p:sldId id="279" r:id="rId9"/>
    <p:sldId id="276" r:id="rId10"/>
    <p:sldId id="277" r:id="rId11"/>
    <p:sldId id="275" r:id="rId12"/>
    <p:sldId id="274" r:id="rId13"/>
    <p:sldId id="278" r:id="rId14"/>
    <p:sldId id="280" r:id="rId15"/>
    <p:sldId id="282" r:id="rId16"/>
    <p:sldId id="293" r:id="rId17"/>
    <p:sldId id="283" r:id="rId18"/>
    <p:sldId id="304" r:id="rId19"/>
    <p:sldId id="284" r:id="rId20"/>
    <p:sldId id="305" r:id="rId21"/>
    <p:sldId id="306" r:id="rId22"/>
    <p:sldId id="285" r:id="rId23"/>
    <p:sldId id="288" r:id="rId24"/>
    <p:sldId id="313" r:id="rId25"/>
    <p:sldId id="314" r:id="rId26"/>
    <p:sldId id="315" r:id="rId27"/>
    <p:sldId id="316" r:id="rId28"/>
    <p:sldId id="317" r:id="rId29"/>
    <p:sldId id="269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Quattrocento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  <p15:guide id="3" pos="456">
          <p15:clr>
            <a:srgbClr val="A4A3A4"/>
          </p15:clr>
        </p15:guide>
        <p15:guide id="4" pos="720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iB6Lvd9+J4Ko/ac4/igmgkcUqW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18C8BF-FFAA-2445-AF25-625E2C1C7532}" name="Stefano Pievaioli" initials="SP" userId="S::stefanopievaioli@hasa.it::dc5e3f0a-9d70-4b81-b210-da8a21df31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40"/>
  </p:normalViewPr>
  <p:slideViewPr>
    <p:cSldViewPr snapToGrid="0">
      <p:cViewPr varScale="1">
        <p:scale>
          <a:sx n="102" d="100"/>
          <a:sy n="102" d="100"/>
        </p:scale>
        <p:origin x="1764" y="150"/>
      </p:cViewPr>
      <p:guideLst>
        <p:guide orient="horz" pos="2064"/>
        <p:guide pos="3840"/>
        <p:guide pos="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50" Type="http://customschemas.google.com/relationships/presentationmetadata" Target="metadata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5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Footprint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Footprint_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Footprint_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Footprint_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Footprint</a:t>
            </a:r>
            <a:r>
              <a:rPr lang="it-IT" baseline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Foglio1!$E$5</c:f>
              <c:strCache>
                <c:ptCount val="1"/>
                <c:pt idx="0">
                  <c:v>Valore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Foglio1!$D$6:$D$13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Foglio1!$E$6:$E$13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3-48DA-AEDD-2E177120E004}"/>
            </c:ext>
          </c:extLst>
        </c:ser>
        <c:ser>
          <c:idx val="1"/>
          <c:order val="1"/>
          <c:tx>
            <c:strRef>
              <c:f>Foglio1!$F$5</c:f>
              <c:strCache>
                <c:ptCount val="1"/>
                <c:pt idx="0">
                  <c:v>Valore Numerico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Foglio1!$D$6:$D$13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Foglio1!$F$6:$F$13</c:f>
              <c:numCache>
                <c:formatCode>General</c:formatCode>
                <c:ptCount val="8"/>
                <c:pt idx="0">
                  <c:v>35</c:v>
                </c:pt>
                <c:pt idx="1">
                  <c:v>40</c:v>
                </c:pt>
                <c:pt idx="2">
                  <c:v>40</c:v>
                </c:pt>
                <c:pt idx="3">
                  <c:v>45</c:v>
                </c:pt>
                <c:pt idx="4">
                  <c:v>25</c:v>
                </c:pt>
                <c:pt idx="5">
                  <c:v>25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E3-48DA-AEDD-2E177120E004}"/>
            </c:ext>
          </c:extLst>
        </c:ser>
        <c:ser>
          <c:idx val="2"/>
          <c:order val="2"/>
          <c:tx>
            <c:strRef>
              <c:f>Foglio1!$G$5</c:f>
              <c:strCache>
                <c:ptCount val="1"/>
                <c:pt idx="0">
                  <c:v>Motivazione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Foglio1!$D$6:$D$13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Foglio1!$G$6:$G$13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E3-48DA-AEDD-2E177120E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79135"/>
        <c:axId val="194591375"/>
      </c:radarChart>
      <c:catAx>
        <c:axId val="19467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591375"/>
        <c:crosses val="autoZero"/>
        <c:auto val="1"/>
        <c:lblAlgn val="ctr"/>
        <c:lblOffset val="100"/>
        <c:noMultiLvlLbl val="0"/>
      </c:catAx>
      <c:valAx>
        <c:axId val="1945913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67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Footprint</a:t>
            </a:r>
            <a:r>
              <a:rPr lang="it-IT" baseline="0"/>
              <a:t>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Foglio1!$E$31</c:f>
              <c:strCache>
                <c:ptCount val="1"/>
                <c:pt idx="0">
                  <c:v>Valore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Foglio1!$D$32:$D$39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Foglio1!$E$32:$E$39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C-4A84-B064-B21ED6993D87}"/>
            </c:ext>
          </c:extLst>
        </c:ser>
        <c:ser>
          <c:idx val="1"/>
          <c:order val="1"/>
          <c:tx>
            <c:strRef>
              <c:f>Foglio1!$F$31</c:f>
              <c:strCache>
                <c:ptCount val="1"/>
                <c:pt idx="0">
                  <c:v>Valore Numerico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Foglio1!$D$32:$D$39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Foglio1!$F$32:$F$39</c:f>
              <c:numCache>
                <c:formatCode>General</c:formatCode>
                <c:ptCount val="8"/>
                <c:pt idx="0">
                  <c:v>30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25</c:v>
                </c:pt>
                <c:pt idx="5">
                  <c:v>25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CC-4A84-B064-B21ED6993D87}"/>
            </c:ext>
          </c:extLst>
        </c:ser>
        <c:ser>
          <c:idx val="2"/>
          <c:order val="2"/>
          <c:tx>
            <c:strRef>
              <c:f>Foglio1!$G$31</c:f>
              <c:strCache>
                <c:ptCount val="1"/>
                <c:pt idx="0">
                  <c:v>Motivazione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Foglio1!$D$32:$D$39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Foglio1!$G$32:$G$39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CC-4A84-B064-B21ED6993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79135"/>
        <c:axId val="194591375"/>
      </c:radarChart>
      <c:catAx>
        <c:axId val="19467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591375"/>
        <c:crosses val="autoZero"/>
        <c:auto val="1"/>
        <c:lblAlgn val="ctr"/>
        <c:lblOffset val="100"/>
        <c:noMultiLvlLbl val="0"/>
      </c:catAx>
      <c:valAx>
        <c:axId val="1945913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67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Footprint</a:t>
            </a:r>
            <a:r>
              <a:rPr lang="it-IT" baseline="0"/>
              <a:t>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7627033368679919"/>
          <c:y val="0.23463728492271799"/>
          <c:w val="0.21594082079281637"/>
          <c:h val="0.69780876348789733"/>
        </c:manualLayout>
      </c:layout>
      <c:radarChart>
        <c:radarStyle val="marker"/>
        <c:varyColors val="0"/>
        <c:ser>
          <c:idx val="0"/>
          <c:order val="0"/>
          <c:tx>
            <c:strRef>
              <c:f>Foglio1!$E$48</c:f>
              <c:strCache>
                <c:ptCount val="1"/>
                <c:pt idx="0">
                  <c:v>Valore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Foglio1!$D$49:$D$56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Foglio1!$E$49:$E$56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3-4566-B9C3-11F319F4C4A7}"/>
            </c:ext>
          </c:extLst>
        </c:ser>
        <c:ser>
          <c:idx val="1"/>
          <c:order val="1"/>
          <c:tx>
            <c:strRef>
              <c:f>Foglio1!$F$48</c:f>
              <c:strCache>
                <c:ptCount val="1"/>
                <c:pt idx="0">
                  <c:v>Valore Numerico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Foglio1!$D$49:$D$56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Foglio1!$F$49:$F$56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60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63-4566-B9C3-11F319F4C4A7}"/>
            </c:ext>
          </c:extLst>
        </c:ser>
        <c:ser>
          <c:idx val="2"/>
          <c:order val="2"/>
          <c:tx>
            <c:strRef>
              <c:f>Foglio1!$G$48</c:f>
              <c:strCache>
                <c:ptCount val="1"/>
                <c:pt idx="0">
                  <c:v>Motivazione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Foglio1!$D$49:$D$56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Foglio1!$G$49:$G$56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63-4566-B9C3-11F319F4C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79135"/>
        <c:axId val="194591375"/>
      </c:radarChart>
      <c:catAx>
        <c:axId val="19467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591375"/>
        <c:crosses val="autoZero"/>
        <c:auto val="1"/>
        <c:lblAlgn val="ctr"/>
        <c:lblOffset val="100"/>
        <c:noMultiLvlLbl val="0"/>
      </c:catAx>
      <c:valAx>
        <c:axId val="1945913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67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1"/>
          <c:order val="0"/>
          <c:tx>
            <c:v>Footprint 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Foglio1!$D$32:$D$39</c:f>
              <c:strCache>
                <c:ptCount val="8"/>
                <c:pt idx="0">
                  <c:v>Abstraction</c:v>
                </c:pt>
                <c:pt idx="1">
                  <c:v>Complexity</c:v>
                </c:pt>
                <c:pt idx="2">
                  <c:v>Frequency</c:v>
                </c:pt>
                <c:pt idx="3">
                  <c:v>Delay</c:v>
                </c:pt>
                <c:pt idx="4">
                  <c:v>Location</c:v>
                </c:pt>
                <c:pt idx="5">
                  <c:v>Extra Flow</c:v>
                </c:pt>
                <c:pt idx="6">
                  <c:v>Intra Flow</c:v>
                </c:pt>
                <c:pt idx="7">
                  <c:v>Sharing</c:v>
                </c:pt>
              </c:strCache>
            </c:strRef>
          </c:cat>
          <c:val>
            <c:numRef>
              <c:f>Foglio1!$F$6:$F$13</c:f>
              <c:numCache>
                <c:formatCode>General</c:formatCode>
                <c:ptCount val="8"/>
                <c:pt idx="0">
                  <c:v>35</c:v>
                </c:pt>
                <c:pt idx="1">
                  <c:v>40</c:v>
                </c:pt>
                <c:pt idx="2">
                  <c:v>40</c:v>
                </c:pt>
                <c:pt idx="3">
                  <c:v>45</c:v>
                </c:pt>
                <c:pt idx="4">
                  <c:v>25</c:v>
                </c:pt>
                <c:pt idx="5">
                  <c:v>25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D-40B7-B7B6-9B32726DDB36}"/>
            </c:ext>
          </c:extLst>
        </c:ser>
        <c:ser>
          <c:idx val="0"/>
          <c:order val="1"/>
          <c:tx>
            <c:v>Footprint 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Foglio1!$F$32:$F$39</c:f>
              <c:numCache>
                <c:formatCode>General</c:formatCode>
                <c:ptCount val="8"/>
                <c:pt idx="0">
                  <c:v>30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25</c:v>
                </c:pt>
                <c:pt idx="5">
                  <c:v>25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D-40B7-B7B6-9B32726DDB36}"/>
            </c:ext>
          </c:extLst>
        </c:ser>
        <c:ser>
          <c:idx val="2"/>
          <c:order val="2"/>
          <c:tx>
            <c:v>Footprint 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Foglio1!$F$49:$F$56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60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D-40B7-B7B6-9B32726DD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679135"/>
        <c:axId val="194591375"/>
      </c:radarChart>
      <c:catAx>
        <c:axId val="19467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591375"/>
        <c:crosses val="autoZero"/>
        <c:auto val="1"/>
        <c:lblAlgn val="ctr"/>
        <c:lblOffset val="100"/>
        <c:noMultiLvlLbl val="0"/>
      </c:catAx>
      <c:valAx>
        <c:axId val="1945913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67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97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689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135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38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93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31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84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751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586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284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 </a:t>
            </a: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9705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86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689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6892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5932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1830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1253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8170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239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388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11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54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1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966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109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3.x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Excel_Worksheet2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 descr="Questa immagine è una forma decorativa astratta. "/>
          <p:cNvGrpSpPr/>
          <p:nvPr/>
        </p:nvGrpSpPr>
        <p:grpSpPr>
          <a:xfrm>
            <a:off x="2975721" y="-4116586"/>
            <a:ext cx="12607265" cy="14624731"/>
            <a:chOff x="2950669" y="-4116586"/>
            <a:chExt cx="12607265" cy="14624731"/>
          </a:xfrm>
        </p:grpSpPr>
        <p:sp>
          <p:nvSpPr>
            <p:cNvPr id="90" name="Google Shape;90;p1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280354" y="2271286"/>
            <a:ext cx="402050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t-IT" sz="48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del Software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r="3709" b="782"/>
          <a:stretch/>
        </p:blipFill>
        <p:spPr>
          <a:xfrm>
            <a:off x="280354" y="451993"/>
            <a:ext cx="1533740" cy="156206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0354" y="5432616"/>
            <a:ext cx="29491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Stefano </a:t>
            </a:r>
            <a:r>
              <a:rPr lang="it-IT" sz="1600" b="0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Pievaioli</a:t>
            </a:r>
            <a:r>
              <a:rPr lang="it-IT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600" b="0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matr</a:t>
            </a:r>
            <a:r>
              <a:rPr lang="it-IT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816592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Alessandro Il Grande, </a:t>
            </a:r>
            <a:r>
              <a:rPr lang="it-IT" sz="1600" b="0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matr</a:t>
            </a:r>
            <a:r>
              <a:rPr lang="it-IT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054883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80354" y="4190505"/>
            <a:ext cx="6400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2400" b="1" i="0" u="none" strike="noStrike" cap="none" dirty="0">
                <a:solidFill>
                  <a:srgbClr val="002060"/>
                </a:solidFill>
                <a:latin typeface="Quattrocento Sans"/>
                <a:ea typeface="Arial"/>
                <a:cs typeface="Arial"/>
                <a:sym typeface="Quattrocento Sans"/>
              </a:rPr>
              <a:t>Sistema di Osservazione del Comportamento degli Automobilisti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4) Organizza Assistenza + Attivazione Telefonica</a:t>
            </a:r>
          </a:p>
        </p:txBody>
      </p:sp>
      <p:sp>
        <p:nvSpPr>
          <p:cNvPr id="10" name="Google Shape;242;p36">
            <a:extLst>
              <a:ext uri="{FF2B5EF4-FFF2-40B4-BE49-F238E27FC236}">
                <a16:creationId xmlns:a16="http://schemas.microsoft.com/office/drawing/2014/main" id="{EE84A56D-09CC-BF4A-AD3E-A395C6A073A1}"/>
              </a:ext>
            </a:extLst>
          </p:cNvPr>
          <p:cNvSpPr/>
          <p:nvPr/>
        </p:nvSpPr>
        <p:spPr>
          <a:xfrm>
            <a:off x="366466" y="1981688"/>
            <a:ext cx="421806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Questa attività viene attivata quando l’operatore riceve la notifica Sinistro.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Organizza l’assistenza e modifica il campo notifica indicando la presa in carico.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 Dopo di che avvia la chiamata.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768860-523B-D844-8BEB-55E1AF55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83" y="1226189"/>
            <a:ext cx="2397907" cy="55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1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5) Calcola K, V, </a:t>
            </a:r>
            <a:r>
              <a:rPr lang="it-IT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lang="it-IT" sz="1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2C92C9-AB03-0445-8420-5393D728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91" y="1157870"/>
            <a:ext cx="5134252" cy="5678518"/>
          </a:xfrm>
          <a:prstGeom prst="rect">
            <a:avLst/>
          </a:prstGeom>
        </p:spPr>
      </p:pic>
      <p:sp>
        <p:nvSpPr>
          <p:cNvPr id="10" name="Google Shape;242;p36">
            <a:extLst>
              <a:ext uri="{FF2B5EF4-FFF2-40B4-BE49-F238E27FC236}">
                <a16:creationId xmlns:a16="http://schemas.microsoft.com/office/drawing/2014/main" id="{EE84A56D-09CC-BF4A-AD3E-A395C6A073A1}"/>
              </a:ext>
            </a:extLst>
          </p:cNvPr>
          <p:cNvSpPr/>
          <p:nvPr/>
        </p:nvSpPr>
        <p:spPr>
          <a:xfrm>
            <a:off x="366466" y="1981688"/>
            <a:ext cx="3604285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Ogni 24 ore questa attività viene eseguita in background ed acquisisce dal db i dati del sensori della giornata li analizza e calcola attraverso il db esterno (BDG)  i valori di Kilometraggio, Velocità e Prudenza, aggiornando così i dati dell’auto.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Infine invia un segnale all’attività calcola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860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6) Calcola </a:t>
            </a:r>
            <a:r>
              <a:rPr lang="it-IT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lang="it-IT" sz="1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DBAC4D-D03D-BC47-B6CF-F4AAF104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88" y="1226189"/>
            <a:ext cx="4725988" cy="547317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9FD346-60CE-F744-9DAE-376625C0DB65}"/>
              </a:ext>
            </a:extLst>
          </p:cNvPr>
          <p:cNvSpPr txBox="1"/>
          <p:nvPr/>
        </p:nvSpPr>
        <p:spPr>
          <a:xfrm>
            <a:off x="366465" y="2117233"/>
            <a:ext cx="32570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Questa attività viene effettuata appena termina l’attività di Calcolo K, V,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in modo di avere i dati aggiornati. 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questa attività vengono prima di tutto recuperati dati Auto, e anche i dati dell’assicurato. Infine l’attività calcola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e salva il nuovo valore di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nella polizza.</a:t>
            </a:r>
          </a:p>
        </p:txBody>
      </p:sp>
    </p:spTree>
    <p:extLst>
      <p:ext uri="{BB962C8B-B14F-4D97-AF65-F5344CB8AC3E}">
        <p14:creationId xmlns:p14="http://schemas.microsoft.com/office/powerpoint/2010/main" val="330791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7) Ridefinizione Polizza</a:t>
            </a:r>
          </a:p>
        </p:txBody>
      </p:sp>
      <p:sp>
        <p:nvSpPr>
          <p:cNvPr id="10" name="Google Shape;242;p36">
            <a:extLst>
              <a:ext uri="{FF2B5EF4-FFF2-40B4-BE49-F238E27FC236}">
                <a16:creationId xmlns:a16="http://schemas.microsoft.com/office/drawing/2014/main" id="{EE84A56D-09CC-BF4A-AD3E-A395C6A073A1}"/>
              </a:ext>
            </a:extLst>
          </p:cNvPr>
          <p:cNvSpPr/>
          <p:nvPr/>
        </p:nvSpPr>
        <p:spPr>
          <a:xfrm>
            <a:off x="366466" y="1981688"/>
            <a:ext cx="374207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Il sistema ogni 24 ore controlla tutte le polizze presenti sono scadute e nel caso le ridefinisce in automatico.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Questa attività può anche essere effettuata quando l’operatore vuole ridefinire una polizza.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ED860E-09EB-415C-84A2-6DB000CAE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29" y="1053948"/>
            <a:ext cx="4111701" cy="56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9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C2741A4-9AE9-2741-B7A7-A4B0E4D8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0" y="1153490"/>
            <a:ext cx="4326185" cy="5598593"/>
          </a:xfrm>
          <a:prstGeom prst="rect">
            <a:avLst/>
          </a:prstGeom>
        </p:spPr>
      </p:pic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6" y="1450323"/>
            <a:ext cx="45186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8) Visualizzazione Polizza e livello di rischio</a:t>
            </a:r>
          </a:p>
        </p:txBody>
      </p:sp>
      <p:sp>
        <p:nvSpPr>
          <p:cNvPr id="10" name="Google Shape;242;p36">
            <a:extLst>
              <a:ext uri="{FF2B5EF4-FFF2-40B4-BE49-F238E27FC236}">
                <a16:creationId xmlns:a16="http://schemas.microsoft.com/office/drawing/2014/main" id="{EE84A56D-09CC-BF4A-AD3E-A395C6A073A1}"/>
              </a:ext>
            </a:extLst>
          </p:cNvPr>
          <p:cNvSpPr/>
          <p:nvPr/>
        </p:nvSpPr>
        <p:spPr>
          <a:xfrm>
            <a:off x="366466" y="1981688"/>
            <a:ext cx="374207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Questa attività viene effettuata quando l’operatore vuole vedere una Polizza per ogni assicurato. Il sistema in prende l’assicurato designato e cerca le polizze associate infine fa visionare la polizza all’operatore.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24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Footprint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0482985">
            <a:off x="6623645" y="-404643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2;p36">
            <a:extLst>
              <a:ext uri="{FF2B5EF4-FFF2-40B4-BE49-F238E27FC236}">
                <a16:creationId xmlns:a16="http://schemas.microsoft.com/office/drawing/2014/main" id="{D74923F7-6607-6B41-8CA0-957BD36D8F0E}"/>
              </a:ext>
            </a:extLst>
          </p:cNvPr>
          <p:cNvSpPr/>
          <p:nvPr/>
        </p:nvSpPr>
        <p:spPr>
          <a:xfrm>
            <a:off x="275208" y="1557519"/>
            <a:ext cx="825605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questo footprint abbiamo identificato 3 componenti logiche: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SensorComponent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Acquisizione Dati, Verifica Sinistro)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ManagerComponent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Identifica Operatore,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Calcola_K_V_P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Calcola_R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Organizza Assistenza, Ridefinizione Polizza, Visualizzazione Polizza e livello di rischio)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E4A3B63-5CFD-400B-BF4C-78415ED23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197170"/>
            <a:ext cx="12192000" cy="37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498848" y="1026155"/>
            <a:ext cx="321868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Tabella Footprint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381742">
            <a:off x="6558125" y="-4665861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6519D9AC-DD55-43D7-B59D-0FAFA313C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21786"/>
              </p:ext>
            </p:extLst>
          </p:nvPr>
        </p:nvGraphicFramePr>
        <p:xfrm>
          <a:off x="188913" y="1587500"/>
          <a:ext cx="6821487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4" imgW="7410421" imgH="5095787" progId="Excel.Sheet.12">
                  <p:embed/>
                </p:oleObj>
              </mc:Choice>
              <mc:Fallback>
                <p:oleObj name="Worksheet" r:id="rId4" imgW="7410421" imgH="50957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913" y="1587500"/>
                        <a:ext cx="6821487" cy="469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5C367BB3-F9FC-5B42-A17F-579EB3D9E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01826"/>
              </p:ext>
            </p:extLst>
          </p:nvPr>
        </p:nvGraphicFramePr>
        <p:xfrm>
          <a:off x="6096000" y="2779403"/>
          <a:ext cx="6890082" cy="318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232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Footprint 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0482985">
            <a:off x="6623645" y="-404643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2;p36">
            <a:extLst>
              <a:ext uri="{FF2B5EF4-FFF2-40B4-BE49-F238E27FC236}">
                <a16:creationId xmlns:a16="http://schemas.microsoft.com/office/drawing/2014/main" id="{D74923F7-6607-6B41-8CA0-957BD36D8F0E}"/>
              </a:ext>
            </a:extLst>
          </p:cNvPr>
          <p:cNvSpPr/>
          <p:nvPr/>
        </p:nvSpPr>
        <p:spPr>
          <a:xfrm>
            <a:off x="275207" y="1557519"/>
            <a:ext cx="815111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questo footprint abbiamo identificato 4 componenti logiche: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SensorComponent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Acquisizione Dati, Verifica Sinistro)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ManagerComponent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Identifica Operatore,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Calcola_K_V_P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Calcola_R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Organizza Assistenza)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ContractOperatorComponent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Ridefinizione Polizza, Visualizzazione Polizza e livello di rischio)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8D4B56B-10EA-45D9-BE03-2C8A917F4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227065"/>
            <a:ext cx="12192000" cy="36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486655" y="942994"/>
            <a:ext cx="321868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Tabella Footprint 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381742">
            <a:off x="6558125" y="-4665861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7742E4C4-3F12-4622-A274-AE892C78A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41600"/>
              </p:ext>
            </p:extLst>
          </p:nvPr>
        </p:nvGraphicFramePr>
        <p:xfrm>
          <a:off x="479425" y="1311274"/>
          <a:ext cx="5771740" cy="5428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4" imgW="7201072" imgH="6772162" progId="Excel.Sheet.12">
                  <p:embed/>
                </p:oleObj>
              </mc:Choice>
              <mc:Fallback>
                <p:oleObj name="Worksheet" r:id="rId4" imgW="7201072" imgH="67721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" y="1311274"/>
                        <a:ext cx="5771740" cy="5428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987C710F-3AB6-D241-9068-3101E0A7E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334558"/>
              </p:ext>
            </p:extLst>
          </p:nvPr>
        </p:nvGraphicFramePr>
        <p:xfrm>
          <a:off x="5600700" y="2936557"/>
          <a:ext cx="6591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9352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Footprint 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0482985">
            <a:off x="6623645" y="-404643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2;p36">
            <a:extLst>
              <a:ext uri="{FF2B5EF4-FFF2-40B4-BE49-F238E27FC236}">
                <a16:creationId xmlns:a16="http://schemas.microsoft.com/office/drawing/2014/main" id="{D74923F7-6607-6B41-8CA0-957BD36D8F0E}"/>
              </a:ext>
            </a:extLst>
          </p:cNvPr>
          <p:cNvSpPr/>
          <p:nvPr/>
        </p:nvSpPr>
        <p:spPr>
          <a:xfrm>
            <a:off x="275207" y="1557519"/>
            <a:ext cx="819948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questo footprint abbiamo identificato 5 componenti logiche: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SensorComponent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Acquisizione Dati)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ControllerComponent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Verifica Sinistro)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ManagerComponent 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Identifica Operatore,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Calcola_K_V_P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Calcola_R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Organizza Assistenza)</a:t>
            </a:r>
          </a:p>
          <a:p>
            <a:pPr marL="285750" indent="-285750" algn="just">
              <a:buSzPts val="1800"/>
              <a:buFontTx/>
              <a:buChar char="-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ContractOperatorComponent (</a:t>
            </a:r>
            <a:r>
              <a:rPr lang="it-IT" sz="18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Ridefinizione Polizza, Visualizzazione Polizza e livello di rischio)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038DB8A7-4C47-478F-B4EF-A0DE4F6C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898873"/>
            <a:ext cx="12192000" cy="29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962025" y="689410"/>
            <a:ext cx="255296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Introduzione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740229" y="0"/>
            <a:ext cx="0" cy="6920917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"/>
          <p:cNvSpPr/>
          <p:nvPr/>
        </p:nvSpPr>
        <p:spPr>
          <a:xfrm>
            <a:off x="713852" y="6369091"/>
            <a:ext cx="52754" cy="5275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2" descr="Questa immagine è la mano di una donna che scrive su un foglio. "/>
          <p:cNvGrpSpPr/>
          <p:nvPr/>
        </p:nvGrpSpPr>
        <p:grpSpPr>
          <a:xfrm>
            <a:off x="4482071" y="-1113938"/>
            <a:ext cx="8739666" cy="8952176"/>
            <a:chOff x="4597682" y="-965685"/>
            <a:chExt cx="7594320" cy="7778979"/>
          </a:xfrm>
        </p:grpSpPr>
        <p:sp>
          <p:nvSpPr>
            <p:cNvPr id="113" name="Google Shape;113;p2"/>
            <p:cNvSpPr/>
            <p:nvPr/>
          </p:nvSpPr>
          <p:spPr>
            <a:xfrm>
              <a:off x="4597682" y="-6899"/>
              <a:ext cx="7594319" cy="6820193"/>
            </a:xfrm>
            <a:custGeom>
              <a:avLst/>
              <a:gdLst/>
              <a:ahLst/>
              <a:cxnLst/>
              <a:rect l="l" t="t" r="r" b="b"/>
              <a:pathLst>
                <a:path w="2254" h="2026" extrusionOk="0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013242" y="1441003"/>
              <a:ext cx="4110752" cy="3954852"/>
            </a:xfrm>
            <a:custGeom>
              <a:avLst/>
              <a:gdLst/>
              <a:ahLst/>
              <a:cxnLst/>
              <a:rect l="l" t="t" r="r" b="b"/>
              <a:pathLst>
                <a:path w="2294" h="2207" extrusionOk="0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676266" y="1441003"/>
              <a:ext cx="2981818" cy="1632475"/>
            </a:xfrm>
            <a:custGeom>
              <a:avLst/>
              <a:gdLst/>
              <a:ahLst/>
              <a:cxnLst/>
              <a:rect l="l" t="t" r="r" b="b"/>
              <a:pathLst>
                <a:path w="1664" h="911" extrusionOk="0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08129" y="1426667"/>
              <a:ext cx="1347553" cy="593139"/>
            </a:xfrm>
            <a:custGeom>
              <a:avLst/>
              <a:gdLst/>
              <a:ahLst/>
              <a:cxnLst/>
              <a:rect l="l" t="t" r="r" b="b"/>
              <a:pathLst>
                <a:path w="752" h="331" extrusionOk="0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955812" y="1828066"/>
              <a:ext cx="546548" cy="456950"/>
            </a:xfrm>
            <a:custGeom>
              <a:avLst/>
              <a:gdLst/>
              <a:ahLst/>
              <a:cxnLst/>
              <a:rect l="l" t="t" r="r" b="b"/>
              <a:pathLst>
                <a:path w="162" h="136" extrusionOk="0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77665" y="1996510"/>
              <a:ext cx="424695" cy="288506"/>
            </a:xfrm>
            <a:custGeom>
              <a:avLst/>
              <a:gdLst/>
              <a:ahLst/>
              <a:cxnLst/>
              <a:rect l="l" t="t" r="r" b="b"/>
              <a:pathLst>
                <a:path w="126" h="86" extrusionOk="0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804938" y="-14067"/>
              <a:ext cx="387063" cy="7168"/>
            </a:xfrm>
            <a:custGeom>
              <a:avLst/>
              <a:gdLst/>
              <a:ahLst/>
              <a:cxnLst/>
              <a:rect l="l" t="t" r="r" b="b"/>
              <a:pathLst>
                <a:path w="115" h="2" extrusionOk="0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2"/>
            <p:cNvGrpSpPr/>
            <p:nvPr/>
          </p:nvGrpSpPr>
          <p:grpSpPr>
            <a:xfrm>
              <a:off x="7676266" y="528897"/>
              <a:ext cx="1904853" cy="2230988"/>
              <a:chOff x="7676266" y="528897"/>
              <a:chExt cx="1904853" cy="2230988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7676266" y="2195418"/>
                <a:ext cx="589555" cy="564467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68" extrusionOk="0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8009570" y="528897"/>
                <a:ext cx="1571548" cy="1774039"/>
              </a:xfrm>
              <a:custGeom>
                <a:avLst/>
                <a:gdLst/>
                <a:ahLst/>
                <a:cxnLst/>
                <a:rect l="l" t="t" r="r" b="b"/>
                <a:pathLst>
                  <a:path w="466" h="527" extrusionOk="0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" name="Google Shape;123;p2"/>
            <p:cNvSpPr/>
            <p:nvPr/>
          </p:nvSpPr>
          <p:spPr>
            <a:xfrm>
              <a:off x="7609964" y="1441003"/>
              <a:ext cx="4582038" cy="5372291"/>
            </a:xfrm>
            <a:custGeom>
              <a:avLst/>
              <a:gdLst/>
              <a:ahLst/>
              <a:cxnLst/>
              <a:rect l="l" t="t" r="r" b="b"/>
              <a:pathLst>
                <a:path w="1360" h="1596" extrusionOk="0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  <a:gs pos="100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721066" y="1559272"/>
              <a:ext cx="2833086" cy="2015954"/>
            </a:xfrm>
            <a:custGeom>
              <a:avLst/>
              <a:gdLst/>
              <a:ahLst/>
              <a:cxnLst/>
              <a:rect l="l" t="t" r="r" b="b"/>
              <a:pathLst>
                <a:path w="841" h="599" extrusionOk="0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860664" y="3197122"/>
              <a:ext cx="964074" cy="677360"/>
            </a:xfrm>
            <a:custGeom>
              <a:avLst/>
              <a:gdLst/>
              <a:ahLst/>
              <a:cxnLst/>
              <a:rect l="l" t="t" r="r" b="b"/>
              <a:pathLst>
                <a:path w="538" h="378" extrusionOk="0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9860664" y="3376318"/>
              <a:ext cx="2331338" cy="3436976"/>
            </a:xfrm>
            <a:custGeom>
              <a:avLst/>
              <a:gdLst/>
              <a:ahLst/>
              <a:cxnLst/>
              <a:rect l="l" t="t" r="r" b="b"/>
              <a:pathLst>
                <a:path w="692" h="1021" extrusionOk="0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  <a:gs pos="100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9860664" y="3557306"/>
              <a:ext cx="1782999" cy="2922684"/>
            </a:xfrm>
            <a:custGeom>
              <a:avLst/>
              <a:gdLst/>
              <a:ahLst/>
              <a:cxnLst/>
              <a:rect l="l" t="t" r="r" b="b"/>
              <a:pathLst>
                <a:path w="529" h="868" extrusionOk="0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0">
                  <a:srgbClr val="371DBD"/>
                </a:gs>
                <a:gs pos="44000">
                  <a:srgbClr val="371DBD"/>
                </a:gs>
                <a:gs pos="100000">
                  <a:srgbClr val="5936E0"/>
                </a:gs>
              </a:gsLst>
              <a:lin ang="13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-676547">
              <a:off x="6655548" y="-439156"/>
              <a:ext cx="5488008" cy="1037277"/>
            </a:xfrm>
            <a:custGeom>
              <a:avLst/>
              <a:gdLst/>
              <a:ahLst/>
              <a:cxnLst/>
              <a:rect l="l" t="t" r="r" b="b"/>
              <a:pathLst>
                <a:path w="5488008" h="1037277" extrusionOk="0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  <a:gs pos="100000">
                  <a:srgbClr val="6672E4"/>
                </a:gs>
              </a:gsLst>
              <a:lin ang="2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970083" y="1385543"/>
            <a:ext cx="525116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400"/>
            </a:pPr>
            <a:r>
              <a:rPr lang="it-IT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Il progetto riguarda la realizzazione di un sistema di osservazione del comportamento degli automobilisti. </a:t>
            </a:r>
          </a:p>
          <a:p>
            <a:pPr lvl="0" algn="just">
              <a:buSzPts val="1400"/>
            </a:pPr>
            <a:r>
              <a:rPr lang="it-IT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 supposizioni iniziali sono state:</a:t>
            </a:r>
          </a:p>
          <a:p>
            <a:pPr marL="285750" lvl="0" indent="-285750" algn="just">
              <a:buSzPts val="1400"/>
              <a:buFontTx/>
              <a:buChar char="-"/>
            </a:pP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1000 client, con un auto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ognuno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 algn="just">
              <a:buSzPts val="1400"/>
              <a:buFontTx/>
              <a:buChar char="-"/>
            </a:pP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operatori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 algn="just">
              <a:buSzPts val="1400"/>
              <a:buFontTx/>
              <a:buChar char="-"/>
            </a:pP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verifica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sinistro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settimana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buSzPts val="1400"/>
            </a:pPr>
            <a:endParaRPr lang="en-US"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ts val="1400"/>
            </a:pP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Abbiamo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deciso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riportare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presenti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nel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BDA Base di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Assicurati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nel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nostro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it-IT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avere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migliore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gestione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assicurati</a:t>
            </a:r>
            <a:r>
              <a:rPr lang="en-US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buSzPts val="1400"/>
            </a:pPr>
            <a:endParaRPr lang="it-IT" sz="16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ts val="1400"/>
            </a:pPr>
            <a:r>
              <a:rPr lang="it-IT" sz="16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Abbiamo definito:</a:t>
            </a:r>
          </a:p>
        </p:txBody>
      </p:sp>
      <p:sp>
        <p:nvSpPr>
          <p:cNvPr id="130" name="Google Shape;130;p2"/>
          <p:cNvSpPr/>
          <p:nvPr/>
        </p:nvSpPr>
        <p:spPr>
          <a:xfrm>
            <a:off x="518424" y="4733651"/>
            <a:ext cx="465900" cy="2322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110740" y="4695910"/>
            <a:ext cx="371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Architettura del Problema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518424" y="5918292"/>
            <a:ext cx="4551555" cy="307800"/>
            <a:chOff x="518422" y="4311773"/>
            <a:chExt cx="4334814" cy="307800"/>
          </a:xfrm>
        </p:grpSpPr>
        <p:sp>
          <p:nvSpPr>
            <p:cNvPr id="133" name="Google Shape;133;p2"/>
            <p:cNvSpPr/>
            <p:nvPr/>
          </p:nvSpPr>
          <p:spPr>
            <a:xfrm>
              <a:off x="518422" y="4344711"/>
              <a:ext cx="443700" cy="232200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082536" y="4311773"/>
              <a:ext cx="3770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2000"/>
              </a:pPr>
              <a:r>
                <a:rPr lang="it-IT" sz="2000" i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Architettura Concreta</a:t>
              </a:r>
              <a:r>
                <a:rPr lang="it-IT" sz="20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"/>
          <p:cNvSpPr/>
          <p:nvPr/>
        </p:nvSpPr>
        <p:spPr>
          <a:xfrm>
            <a:off x="518424" y="5363937"/>
            <a:ext cx="465900" cy="2322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110740" y="5326196"/>
            <a:ext cx="371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Architettura </a:t>
            </a:r>
            <a:r>
              <a:rPr lang="it-IT" sz="20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486655" y="942994"/>
            <a:ext cx="321868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Tabella Footprint 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381742">
            <a:off x="6558125" y="-4665861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CA9B6FC0-2978-496E-8B7B-3E926A334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409903"/>
              </p:ext>
            </p:extLst>
          </p:nvPr>
        </p:nvGraphicFramePr>
        <p:xfrm>
          <a:off x="275208" y="1444271"/>
          <a:ext cx="59182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4" imgW="8439293" imgH="7343700" progId="Excel.Sheet.12">
                  <p:embed/>
                </p:oleObj>
              </mc:Choice>
              <mc:Fallback>
                <p:oleObj name="Worksheet" r:id="rId4" imgW="8439293" imgH="734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208" y="1444271"/>
                        <a:ext cx="59182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62566568-CCEA-0C43-A108-44516935B9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688859"/>
              </p:ext>
            </p:extLst>
          </p:nvPr>
        </p:nvGraphicFramePr>
        <p:xfrm>
          <a:off x="4576582" y="3362306"/>
          <a:ext cx="8864600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2620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486655" y="942994"/>
            <a:ext cx="321868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Footprint a Confronto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381742">
            <a:off x="6558125" y="-4665861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4CFCC75-FF85-4B03-AA08-84A368D75C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723488"/>
              </p:ext>
            </p:extLst>
          </p:nvPr>
        </p:nvGraphicFramePr>
        <p:xfrm>
          <a:off x="763574" y="1572818"/>
          <a:ext cx="7281136" cy="2796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242;p36">
            <a:extLst>
              <a:ext uri="{FF2B5EF4-FFF2-40B4-BE49-F238E27FC236}">
                <a16:creationId xmlns:a16="http://schemas.microsoft.com/office/drawing/2014/main" id="{9B5F3203-D066-4E00-88C1-CDDD63862A27}"/>
              </a:ext>
            </a:extLst>
          </p:cNvPr>
          <p:cNvSpPr/>
          <p:nvPr/>
        </p:nvSpPr>
        <p:spPr>
          <a:xfrm>
            <a:off x="447908" y="4665956"/>
            <a:ext cx="107992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Abbiamo confrontato i tre risultati e da come si può notare dal grafico il terzo modello è quello migliore. Tranne per i valori di Location e Sharing ha valori migliori rispetto agli altri due Footprint.</a:t>
            </a:r>
          </a:p>
          <a:p>
            <a:pPr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Quindi abbiamo deciso di prendere il terzo come modello da analizzare nell’architettura concreta.</a:t>
            </a:r>
          </a:p>
        </p:txBody>
      </p:sp>
    </p:spTree>
    <p:extLst>
      <p:ext uri="{BB962C8B-B14F-4D97-AF65-F5344CB8AC3E}">
        <p14:creationId xmlns:p14="http://schemas.microsoft.com/office/powerpoint/2010/main" val="373402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Concreta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32820" y="1258039"/>
            <a:ext cx="8159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classi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6485271">
            <a:off x="-3047355" y="-4393669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BFEF5F8F-FB0F-461A-9830-857C3423A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5" y="3130970"/>
            <a:ext cx="12119499" cy="26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Concreta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32820" y="894860"/>
            <a:ext cx="8159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sequenze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6485271">
            <a:off x="-3600592" y="-5039127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C856CE4-4D92-490A-BAF1-3F2ED786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31" y="1250649"/>
            <a:ext cx="10918800" cy="55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7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Concreta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32820" y="894860"/>
            <a:ext cx="8159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sequenze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6485271">
            <a:off x="-3600592" y="-5039127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C856CE4-4D92-490A-BAF1-3F2ED786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31" y="1250649"/>
            <a:ext cx="10918800" cy="55633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D5CB6AD-4466-4058-B426-93E67CF9F850}"/>
              </a:ext>
            </a:extLst>
          </p:cNvPr>
          <p:cNvSpPr/>
          <p:nvPr/>
        </p:nvSpPr>
        <p:spPr>
          <a:xfrm>
            <a:off x="772998" y="1093509"/>
            <a:ext cx="2300140" cy="178309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42C379A-9198-4DF3-8125-53305C45774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73138" y="1985057"/>
            <a:ext cx="909383" cy="437632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BF5596A-F597-4511-A405-32880EBEFCCE}"/>
              </a:ext>
            </a:extLst>
          </p:cNvPr>
          <p:cNvSpPr txBox="1"/>
          <p:nvPr/>
        </p:nvSpPr>
        <p:spPr>
          <a:xfrm>
            <a:off x="3974355" y="1804252"/>
            <a:ext cx="4516631" cy="9541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SzPts val="1800"/>
            </a:pPr>
            <a:r>
              <a:rPr lang="it-IT" sz="1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 componente </a:t>
            </a:r>
            <a:r>
              <a:rPr lang="it-IT" sz="14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SensoreClass</a:t>
            </a:r>
            <a:r>
              <a:rPr lang="it-IT" sz="1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è sequenziale e senza stato.</a:t>
            </a:r>
          </a:p>
          <a:p>
            <a:pPr algn="just">
              <a:buSzPts val="1800"/>
            </a:pPr>
            <a:r>
              <a:rPr lang="it-IT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Acquisisce i dati ogni secondo dal sensore attraverso il metodo </a:t>
            </a:r>
            <a:r>
              <a:rPr lang="it-IT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AcquisizioneDati</a:t>
            </a:r>
            <a:r>
              <a:rPr lang="it-IT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ed fa una </a:t>
            </a:r>
            <a:r>
              <a:rPr lang="it-IT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it-IT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nello storico.</a:t>
            </a:r>
            <a:endParaRPr lang="it-IT" sz="14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1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Concreta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32820" y="894860"/>
            <a:ext cx="8159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sequenze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6485271">
            <a:off x="-3600592" y="-5039127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C856CE4-4D92-490A-BAF1-3F2ED786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31" y="1250649"/>
            <a:ext cx="10918800" cy="55633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A664843-67CE-4B87-8D8E-1B692C894CAC}"/>
              </a:ext>
            </a:extLst>
          </p:cNvPr>
          <p:cNvSpPr/>
          <p:nvPr/>
        </p:nvSpPr>
        <p:spPr>
          <a:xfrm>
            <a:off x="2521110" y="1973581"/>
            <a:ext cx="3201510" cy="223345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FBC4A4A-F248-425B-8725-68313911BF8D}"/>
              </a:ext>
            </a:extLst>
          </p:cNvPr>
          <p:cNvCxnSpPr>
            <a:cxnSpLocks/>
          </p:cNvCxnSpPr>
          <p:nvPr/>
        </p:nvCxnSpPr>
        <p:spPr>
          <a:xfrm flipH="1">
            <a:off x="5730635" y="3200400"/>
            <a:ext cx="1455025" cy="552723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203BA5-A5CD-47DB-A1C8-7B9D5412FB58}"/>
              </a:ext>
            </a:extLst>
          </p:cNvPr>
          <p:cNvSpPr txBox="1"/>
          <p:nvPr/>
        </p:nvSpPr>
        <p:spPr>
          <a:xfrm>
            <a:off x="7081965" y="2030849"/>
            <a:ext cx="4516631" cy="116955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SzPts val="1800"/>
            </a:pPr>
            <a:r>
              <a:rPr lang="it-IT" sz="1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 componente Controller Class è sequenziale e senza stato.</a:t>
            </a:r>
          </a:p>
          <a:p>
            <a:pPr algn="just">
              <a:buSzPts val="1800"/>
            </a:pPr>
            <a:r>
              <a:rPr lang="it-IT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Acquisisce i dati dallo storico con una pull e verifica se si avvenuto un sinistro. In caso positivo invia un segnale al componete ManageClass.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5553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Concreta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32820" y="894860"/>
            <a:ext cx="8159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sequenze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6485271">
            <a:off x="-3600592" y="-5039127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C856CE4-4D92-490A-BAF1-3F2ED786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31" y="1250649"/>
            <a:ext cx="10918800" cy="55633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0C24AE2-12A4-4EBA-96E2-9BE23F08E19E}"/>
              </a:ext>
            </a:extLst>
          </p:cNvPr>
          <p:cNvSpPr/>
          <p:nvPr/>
        </p:nvSpPr>
        <p:spPr>
          <a:xfrm>
            <a:off x="4518660" y="3298782"/>
            <a:ext cx="4297680" cy="35497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1E81E27-7611-4017-94B8-6291BBFF8934}"/>
              </a:ext>
            </a:extLst>
          </p:cNvPr>
          <p:cNvCxnSpPr>
            <a:cxnSpLocks/>
          </p:cNvCxnSpPr>
          <p:nvPr/>
        </p:nvCxnSpPr>
        <p:spPr>
          <a:xfrm flipH="1">
            <a:off x="5754657" y="2823069"/>
            <a:ext cx="1030544" cy="475713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09BCD3-6E62-4766-B32C-1A0810CF6B31}"/>
              </a:ext>
            </a:extLst>
          </p:cNvPr>
          <p:cNvSpPr txBox="1"/>
          <p:nvPr/>
        </p:nvSpPr>
        <p:spPr>
          <a:xfrm>
            <a:off x="6785201" y="1653518"/>
            <a:ext cx="4516631" cy="13849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SzPts val="1800"/>
            </a:pPr>
            <a:r>
              <a:rPr lang="it-IT" sz="1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 componente ManagerClass è concorrente e senza stato.</a:t>
            </a:r>
          </a:p>
          <a:p>
            <a:pPr algn="just">
              <a:buSzPts val="1800"/>
            </a:pPr>
            <a:r>
              <a:rPr lang="it-IT" sz="1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Ogni volta che riceve il segnale che è avvenuto un sinistro, crea la componente one-shot IdentifyOperatorClass che identifica un operatore disponibile, crea la notifica e la invia.</a:t>
            </a:r>
          </a:p>
          <a:p>
            <a:pPr algn="just">
              <a:buSzPts val="1800"/>
            </a:pPr>
            <a:r>
              <a:rPr lang="it-IT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Effettua anche il calcolo dei dati del sistema.</a:t>
            </a:r>
            <a:endParaRPr lang="it-IT" sz="14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8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Concreta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32820" y="894860"/>
            <a:ext cx="8159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sequenze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6485271">
            <a:off x="-3600592" y="-5039127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C856CE4-4D92-490A-BAF1-3F2ED786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31" y="1250649"/>
            <a:ext cx="10918800" cy="55633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BDF2306-429F-4325-9186-18687BB07EA6}"/>
              </a:ext>
            </a:extLst>
          </p:cNvPr>
          <p:cNvSpPr/>
          <p:nvPr/>
        </p:nvSpPr>
        <p:spPr>
          <a:xfrm>
            <a:off x="9265919" y="4579620"/>
            <a:ext cx="2436371" cy="101864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69A83B5-4D66-45F4-9F5F-EC97F4718429}"/>
              </a:ext>
            </a:extLst>
          </p:cNvPr>
          <p:cNvCxnSpPr>
            <a:cxnSpLocks/>
          </p:cNvCxnSpPr>
          <p:nvPr/>
        </p:nvCxnSpPr>
        <p:spPr>
          <a:xfrm>
            <a:off x="8450580" y="2956923"/>
            <a:ext cx="815339" cy="1622697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8F0B38-48E5-4AE3-82E4-FF5744743328}"/>
              </a:ext>
            </a:extLst>
          </p:cNvPr>
          <p:cNvSpPr txBox="1"/>
          <p:nvPr/>
        </p:nvSpPr>
        <p:spPr>
          <a:xfrm>
            <a:off x="4991040" y="2218259"/>
            <a:ext cx="4516631" cy="738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SzPts val="1800"/>
            </a:pPr>
            <a:r>
              <a:rPr lang="it-IT" sz="1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 componente OperatorClass è sequenziale e senza stato.</a:t>
            </a:r>
          </a:p>
          <a:p>
            <a:pPr algn="just">
              <a:buSzPts val="1800"/>
            </a:pPr>
            <a:r>
              <a:rPr lang="it-IT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L’operatore quando riceve una notifica può organizzare un’assistenza.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827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Concreta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32820" y="894860"/>
            <a:ext cx="8159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sequenze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16485271">
            <a:off x="-3600592" y="-5039127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C856CE4-4D92-490A-BAF1-3F2ED786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31" y="1250649"/>
            <a:ext cx="10918800" cy="55633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FC6187-D7A1-414A-AED3-53A09E5C411A}"/>
              </a:ext>
            </a:extLst>
          </p:cNvPr>
          <p:cNvSpPr/>
          <p:nvPr/>
        </p:nvSpPr>
        <p:spPr>
          <a:xfrm>
            <a:off x="8382001" y="5563070"/>
            <a:ext cx="3320290" cy="115776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FAEB62F-AB9E-4033-B896-C6C4A956F9AA}"/>
              </a:ext>
            </a:extLst>
          </p:cNvPr>
          <p:cNvCxnSpPr>
            <a:cxnSpLocks/>
          </p:cNvCxnSpPr>
          <p:nvPr/>
        </p:nvCxnSpPr>
        <p:spPr>
          <a:xfrm>
            <a:off x="8845603" y="3356992"/>
            <a:ext cx="429991" cy="2206079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07E02FF-9641-442B-A7AF-C27C828EBA67}"/>
              </a:ext>
            </a:extLst>
          </p:cNvPr>
          <p:cNvSpPr txBox="1"/>
          <p:nvPr/>
        </p:nvSpPr>
        <p:spPr>
          <a:xfrm>
            <a:off x="6217166" y="1971996"/>
            <a:ext cx="4516631" cy="13849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SzPts val="1800"/>
            </a:pPr>
            <a:r>
              <a:rPr lang="it-IT" sz="1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 componente ContractManagerClass è sequenziale e senza stato.</a:t>
            </a:r>
          </a:p>
          <a:p>
            <a:pPr algn="just">
              <a:buSzPts val="1800"/>
            </a:pPr>
            <a:r>
              <a:rPr lang="it-IT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L’operatore quando vuole può ridefinire o visualizzare una polizza.</a:t>
            </a:r>
          </a:p>
          <a:p>
            <a:pPr algn="just">
              <a:buSzPts val="1800"/>
            </a:pPr>
            <a:r>
              <a:rPr lang="it-IT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Ogni 24 ore il sistema controlla se ci sono polizze scadute e nel caso le ridefinisce.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9664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t-IT" sz="5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Grazie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17" descr="Questa immagine è una forma astratta. "/>
          <p:cNvGrpSpPr/>
          <p:nvPr/>
        </p:nvGrpSpPr>
        <p:grpSpPr>
          <a:xfrm>
            <a:off x="2950669" y="-4116586"/>
            <a:ext cx="12607265" cy="14624731"/>
            <a:chOff x="2950669" y="-4116586"/>
            <a:chExt cx="12607265" cy="14624731"/>
          </a:xfrm>
        </p:grpSpPr>
        <p:sp>
          <p:nvSpPr>
            <p:cNvPr id="349" name="Google Shape;349;p17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17" descr="Questa immagine è un logo con scritto &quot;24&quot;. "/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353" name="Google Shape;353;p17"/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4" name="Google Shape;354;p17"/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355" name="Google Shape;355;p17">
                <a:hlinkClick r:id="rId3"/>
              </p:cNvPr>
              <p:cNvSpPr/>
              <p:nvPr/>
            </p:nvSpPr>
            <p:spPr>
              <a:xfrm>
                <a:off x="-1836738" y="-1697038"/>
                <a:ext cx="795338" cy="104298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73" extrusionOk="0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-2198688" y="-1935162"/>
                <a:ext cx="642938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647" extrusionOk="0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57" name="Google Shape;357;p17"/>
          <p:cNvPicPr preferRelativeResize="0"/>
          <p:nvPr/>
        </p:nvPicPr>
        <p:blipFill rotWithShape="1">
          <a:blip r:embed="rId4">
            <a:alphaModFix/>
          </a:blip>
          <a:srcRect r="3709" b="782"/>
          <a:stretch/>
        </p:blipFill>
        <p:spPr>
          <a:xfrm>
            <a:off x="622013" y="451993"/>
            <a:ext cx="1533740" cy="156206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7"/>
          <p:cNvSpPr/>
          <p:nvPr/>
        </p:nvSpPr>
        <p:spPr>
          <a:xfrm>
            <a:off x="733192" y="5267384"/>
            <a:ext cx="54265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 l’attenzione.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1840168">
            <a:off x="-2490144" y="799948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</a:t>
            </a:r>
            <a:r>
              <a:rPr lang="it-IT" sz="3200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 Problema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Introduzione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questo capitolo analizziamo gli attori del problema e i casi d’uso del nostro sistema.  Gli attori che abbiamo identificato sono: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451E411-6C85-BC41-906A-7BAFE304B481}"/>
              </a:ext>
            </a:extLst>
          </p:cNvPr>
          <p:cNvSpPr txBox="1"/>
          <p:nvPr/>
        </p:nvSpPr>
        <p:spPr>
          <a:xfrm>
            <a:off x="4430547" y="2016657"/>
            <a:ext cx="69158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Sensori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unico attore per indicare i tre sensori presenti in ogni macchina. 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una parte dell’auto che è in grado di comunicare con il manager ed è in grado di verificare l’avvenimento di un sinistro. 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localizzato nel server della sede assicurativa, riceve i dati dal controller e si occupa di identificare l’operatore migliore per organizzare l’assistenza, inviandogli una notifica e calcola i dati automobilistici del sistema (K, V,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Operatore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si occupa di organizzare l’assistenza per il sinistra, può visionare la polizza e il livello di rischio di ogni assistito e definire una polizza. 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Basi di Dati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database con all’interno le informazioni riferite alle reti viarie.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Assicurato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persona che viene assistita.</a:t>
            </a:r>
          </a:p>
        </p:txBody>
      </p:sp>
    </p:spTree>
    <p:extLst>
      <p:ext uri="{BB962C8B-B14F-4D97-AF65-F5344CB8AC3E}">
        <p14:creationId xmlns:p14="http://schemas.microsoft.com/office/powerpoint/2010/main" val="368474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</a:t>
            </a:r>
            <a:r>
              <a:rPr lang="it-IT" sz="3200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 Problema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it-IT" sz="1800" b="1" i="0" u="none" strike="noStrike" cap="none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dei casi d’uso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224C5D-E630-3844-B28D-056C70DC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395446"/>
            <a:ext cx="8576442" cy="5308467"/>
          </a:xfrm>
          <a:prstGeom prst="rect">
            <a:avLst/>
          </a:prstGeom>
        </p:spPr>
      </p:pic>
      <p:grpSp>
        <p:nvGrpSpPr>
          <p:cNvPr id="236" name="Google Shape;236;p36" descr="Questa immagine è una forma astratta. "/>
          <p:cNvGrpSpPr/>
          <p:nvPr/>
        </p:nvGrpSpPr>
        <p:grpSpPr>
          <a:xfrm rot="3581928">
            <a:off x="7750988" y="484639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</a:t>
            </a:r>
            <a:r>
              <a:rPr lang="it-IT" sz="3200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 Problema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it-IT" sz="1800" b="1" i="0" u="none" strike="noStrike" cap="none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classi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6" descr="Questa immagine è una forma astratta. "/>
          <p:cNvGrpSpPr/>
          <p:nvPr/>
        </p:nvGrpSpPr>
        <p:grpSpPr>
          <a:xfrm rot="6894287">
            <a:off x="7561684" y="1931892"/>
            <a:ext cx="5708138" cy="7273383"/>
            <a:chOff x="4855953" y="-2833465"/>
            <a:chExt cx="8948963" cy="12105059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4" cy="10755935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2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A12CA87-3A05-274C-942B-3387C95A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890417"/>
            <a:ext cx="6369269" cy="430175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A9C8E1-54E9-074A-B210-397D20ADE656}"/>
              </a:ext>
            </a:extLst>
          </p:cNvPr>
          <p:cNvSpPr txBox="1"/>
          <p:nvPr/>
        </p:nvSpPr>
        <p:spPr>
          <a:xfrm>
            <a:off x="4046483" y="1474252"/>
            <a:ext cx="6810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Quando avviene un sinistro, viene creato un oggetto Notifica Sinistro che contiene un breve descrizione automatica dell’accaduto e se è già stato preso in carico. Dall’oggetto Notifica Sinistro è possibile accedere ai dati del sensori, a quale auto sono collegati, e quindi a quale assicurato è associato.</a:t>
            </a:r>
          </a:p>
        </p:txBody>
      </p:sp>
    </p:spTree>
    <p:extLst>
      <p:ext uri="{BB962C8B-B14F-4D97-AF65-F5344CB8AC3E}">
        <p14:creationId xmlns:p14="http://schemas.microsoft.com/office/powerpoint/2010/main" val="226996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1840168">
            <a:off x="-2490144" y="799948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Siamo riusciti ad estrarre 8 diagrammi delle attività: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451E411-6C85-BC41-906A-7BAFE304B481}"/>
              </a:ext>
            </a:extLst>
          </p:cNvPr>
          <p:cNvSpPr txBox="1"/>
          <p:nvPr/>
        </p:nvSpPr>
        <p:spPr>
          <a:xfrm>
            <a:off x="4502533" y="2515252"/>
            <a:ext cx="69158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Acquisizione dati</a:t>
            </a:r>
          </a:p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Verifica Sinistro</a:t>
            </a:r>
          </a:p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Identifica Operatore + Notifica Operatore</a:t>
            </a:r>
          </a:p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Organizza Assistenza + Attivazione Telefonica</a:t>
            </a:r>
          </a:p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Calcolo K, V, </a:t>
            </a:r>
            <a:r>
              <a:rPr lang="it-IT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lang="it-IT" sz="1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Calcolo </a:t>
            </a:r>
            <a:r>
              <a:rPr lang="it-IT" sz="1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lang="it-IT" sz="1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Ridefinizione Polizza</a:t>
            </a:r>
          </a:p>
          <a:p>
            <a:pPr marL="285750" lvl="0" indent="-285750" algn="just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Visualizzazione Polizza e livello di Rischio</a:t>
            </a:r>
          </a:p>
          <a:p>
            <a:pPr marL="285750" lvl="0" indent="-285750" algn="just">
              <a:buClr>
                <a:srgbClr val="002060"/>
              </a:buClr>
              <a:buSzPct val="120000"/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26224"/>
            <a:ext cx="3874335" cy="27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1) Acquisizione Dati</a:t>
            </a:r>
          </a:p>
        </p:txBody>
      </p:sp>
      <p:sp>
        <p:nvSpPr>
          <p:cNvPr id="10" name="Google Shape;242;p36">
            <a:extLst>
              <a:ext uri="{FF2B5EF4-FFF2-40B4-BE49-F238E27FC236}">
                <a16:creationId xmlns:a16="http://schemas.microsoft.com/office/drawing/2014/main" id="{EE84A56D-09CC-BF4A-AD3E-A395C6A073A1}"/>
              </a:ext>
            </a:extLst>
          </p:cNvPr>
          <p:cNvSpPr/>
          <p:nvPr/>
        </p:nvSpPr>
        <p:spPr>
          <a:xfrm>
            <a:off x="498728" y="2801155"/>
            <a:ext cx="374207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Una volta al secondo Il controller acquisisce i dati dei sensori.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Il dato viene inserito nel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datastore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degli storici dei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DatiDeiSensori</a:t>
            </a: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Il dato viene infine inviato all’attività Verifica Sinistro.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85AFE0-C039-2543-B24B-918F0FB2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00" y="1230338"/>
            <a:ext cx="4518668" cy="48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8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2) Verifica Sinistro</a:t>
            </a:r>
          </a:p>
        </p:txBody>
      </p:sp>
      <p:sp>
        <p:nvSpPr>
          <p:cNvPr id="10" name="Google Shape;242;p36">
            <a:extLst>
              <a:ext uri="{FF2B5EF4-FFF2-40B4-BE49-F238E27FC236}">
                <a16:creationId xmlns:a16="http://schemas.microsoft.com/office/drawing/2014/main" id="{EE84A56D-09CC-BF4A-AD3E-A395C6A073A1}"/>
              </a:ext>
            </a:extLst>
          </p:cNvPr>
          <p:cNvSpPr/>
          <p:nvPr/>
        </p:nvSpPr>
        <p:spPr>
          <a:xfrm>
            <a:off x="366465" y="2205352"/>
            <a:ext cx="4276875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Questa attività riceve il dato dall’attività Acquisizione dati.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Il dato viene inserito in un centralBuffer associato a ogni Auto.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Una volta al minuto viene eseguita l’operazione Verifica Sinistro, che prende in input un array di dati dal buffer, lo svuota e controlla se si sia avvenuto un sinistro.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Nel caso si fosse verificata un sinistro viene inviato un segnale all’attività Segnala Sinistro, altrimenti l’attività termina.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43D4AD3-BFF9-0B45-ACEC-DA1FBCF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55" y="894860"/>
            <a:ext cx="2758169" cy="59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6" descr="Questa immagine è una forma astratta. "/>
          <p:cNvGrpSpPr/>
          <p:nvPr/>
        </p:nvGrpSpPr>
        <p:grpSpPr>
          <a:xfrm rot="14368004">
            <a:off x="7895991" y="1647154"/>
            <a:ext cx="8041603" cy="8787340"/>
            <a:chOff x="2950669" y="-4116586"/>
            <a:chExt cx="12607265" cy="14624731"/>
          </a:xfrm>
        </p:grpSpPr>
        <p:sp>
          <p:nvSpPr>
            <p:cNvPr id="237" name="Google Shape;237;p36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6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6"/>
          <p:cNvSpPr txBox="1"/>
          <p:nvPr/>
        </p:nvSpPr>
        <p:spPr>
          <a:xfrm>
            <a:off x="275208" y="402417"/>
            <a:ext cx="114965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Architettura Logica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5208" y="1026155"/>
            <a:ext cx="11496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2000" b="1" dirty="0">
                <a:solidFill>
                  <a:srgbClr val="002060"/>
                </a:solidFill>
                <a:latin typeface="Quattrocento Sans"/>
                <a:ea typeface="Calibri"/>
                <a:cs typeface="Calibri"/>
                <a:sym typeface="Quattrocento Sans"/>
              </a:rPr>
              <a:t>Diagramma delle Attività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66465" y="1450323"/>
            <a:ext cx="114590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Clr>
                <a:srgbClr val="002060"/>
              </a:buClr>
              <a:buSzPts val="1800"/>
            </a:pPr>
            <a:r>
              <a:rPr lang="it-IT" sz="1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3) Identifica Operatore + Notifica Sinistro</a:t>
            </a:r>
          </a:p>
        </p:txBody>
      </p:sp>
      <p:sp>
        <p:nvSpPr>
          <p:cNvPr id="10" name="Google Shape;242;p36">
            <a:extLst>
              <a:ext uri="{FF2B5EF4-FFF2-40B4-BE49-F238E27FC236}">
                <a16:creationId xmlns:a16="http://schemas.microsoft.com/office/drawing/2014/main" id="{EE84A56D-09CC-BF4A-AD3E-A395C6A073A1}"/>
              </a:ext>
            </a:extLst>
          </p:cNvPr>
          <p:cNvSpPr/>
          <p:nvPr/>
        </p:nvSpPr>
        <p:spPr>
          <a:xfrm>
            <a:off x="366466" y="1981688"/>
            <a:ext cx="4355846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Questa attività riceve il dato dall’attività Verifica Sinistro.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Identifica operatore cerca nel </a:t>
            </a:r>
            <a:r>
              <a:rPr lang="it-IT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datastore</a:t>
            </a: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Operatori un operatore. Nel caso non ci fosse un operatore disponibile, attende 10 minuti e riprova.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Dopo aver identificato l’operatore, l’oggetto viene passato ad una azione che genera un altro oggetto chiamato Notifica Sinistro, che contiene le informazioni necessarie per gestire l’assistenza.</a:t>
            </a:r>
          </a:p>
          <a:p>
            <a:pPr lvl="0" algn="just">
              <a:buSzPts val="1800"/>
            </a:pPr>
            <a:r>
              <a:rPr lang="it-IT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•  Dopo di che viene inviato un segnale all’attività Organizza Assistenza.</a:t>
            </a:r>
          </a:p>
          <a:p>
            <a:pPr lvl="0" algn="just">
              <a:buSzPts val="1800"/>
            </a:pPr>
            <a:endParaRPr lang="it-IT"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15DFFA-E856-964F-B52B-A64F6F07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40" y="978598"/>
            <a:ext cx="2556826" cy="58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4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1321</Words>
  <Application>Microsoft Office PowerPoint</Application>
  <PresentationFormat>Widescreen</PresentationFormat>
  <Paragraphs>157</Paragraphs>
  <Slides>29</Slides>
  <Notes>29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Calibri</vt:lpstr>
      <vt:lpstr>Arial</vt:lpstr>
      <vt:lpstr>Quattrocento Sans</vt:lpstr>
      <vt:lpstr>Tema di Office</vt:lpstr>
      <vt:lpstr>Worksheet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s.pievaioli@campus.unimib.it</dc:creator>
  <cp:lastModifiedBy>Stefano Pievaioli</cp:lastModifiedBy>
  <cp:revision>18</cp:revision>
  <dcterms:created xsi:type="dcterms:W3CDTF">2021-05-24T14:39:16Z</dcterms:created>
  <dcterms:modified xsi:type="dcterms:W3CDTF">2022-01-20T20:27:02Z</dcterms:modified>
</cp:coreProperties>
</file>