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Quattrocento Sans"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64">
          <p15:clr>
            <a:srgbClr val="A4A3A4"/>
          </p15:clr>
        </p15:guide>
        <p15:guide id="2" pos="3840">
          <p15:clr>
            <a:srgbClr val="A4A3A4"/>
          </p15:clr>
        </p15:guide>
        <p15:guide id="3" pos="456">
          <p15:clr>
            <a:srgbClr val="A4A3A4"/>
          </p15:clr>
        </p15:guide>
        <p15:guide id="4" pos="720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yzhDsiLW2MA4Rppx4psNQTHIX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3C96B5-E900-411A-87D9-7572BF703F90}">
  <a:tblStyle styleId="{C43C96B5-E900-411A-87D9-7572BF703F90}" styleName="Table_0">
    <a:wholeTbl>
      <a:tcTxStyle>
        <a:font>
          <a:latin typeface="Arial"/>
          <a:ea typeface="Arial"/>
          <a:cs typeface="Arial"/>
        </a:font>
        <a:srgbClr val="000000"/>
      </a:tcTxStyle>
      <a:tcStyle>
        <a:tcBdr>
          <a:left>
            <a:ln cap="flat" cmpd="sng">
              <a:solidFill>
                <a:srgbClr val="808080"/>
              </a:solidFill>
              <a:prstDash val="solid"/>
              <a:round/>
              <a:headEnd type="none" w="sm" len="sm"/>
              <a:tailEnd type="none" w="sm" len="sm"/>
            </a:ln>
          </a:left>
          <a:right>
            <a:ln cap="flat" cmpd="sng">
              <a:solidFill>
                <a:srgbClr val="808080"/>
              </a:solidFill>
              <a:prstDash val="solid"/>
              <a:round/>
              <a:headEnd type="none" w="sm" len="sm"/>
              <a:tailEnd type="none" w="sm" len="sm"/>
            </a:ln>
          </a:right>
          <a:top>
            <a:ln cap="flat" cmpd="sng">
              <a:solidFill>
                <a:srgbClr val="808080"/>
              </a:solidFill>
              <a:prstDash val="solid"/>
              <a:round/>
              <a:headEnd type="none" w="sm" len="sm"/>
              <a:tailEnd type="none" w="sm" len="sm"/>
            </a:ln>
          </a:top>
          <a:bottom>
            <a:ln cap="flat" cmpd="sng">
              <a:solidFill>
                <a:srgbClr val="808080"/>
              </a:solidFill>
              <a:prstDash val="solid"/>
              <a:round/>
              <a:headEnd type="none" w="sm" len="sm"/>
              <a:tailEnd type="none" w="sm" len="sm"/>
            </a:ln>
          </a:bottom>
          <a:insideH>
            <a:ln cap="flat" cmpd="sng">
              <a:solidFill>
                <a:srgbClr val="808080"/>
              </a:solidFill>
              <a:prstDash val="solid"/>
              <a:round/>
              <a:headEnd type="none" w="sm" len="sm"/>
              <a:tailEnd type="none" w="sm" len="sm"/>
            </a:ln>
          </a:insideH>
          <a:insideV>
            <a:ln cap="flat" cmpd="sng">
              <a:solidFill>
                <a:srgbClr val="808080"/>
              </a:solidFill>
              <a:prstDash val="solid"/>
              <a:round/>
              <a:headEnd type="none" w="sm" len="sm"/>
              <a:tailEnd type="none" w="sm" len="sm"/>
            </a:ln>
          </a:insideV>
        </a:tcBdr>
        <a:fill>
          <a:solidFill>
            <a:srgbClr val="FFFFFF"/>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8" y="102"/>
      </p:cViewPr>
      <p:guideLst>
        <p:guide orient="horz" pos="2064"/>
        <p:guide pos="3840"/>
        <p:guide pos="456"/>
        <p:guide pos="72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it-IT"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ef1fddeed7_1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gef1fddeed7_1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7" name="Google Shape;36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a:t> </a:t>
            </a:r>
            <a:endParaRPr/>
          </a:p>
        </p:txBody>
      </p:sp>
      <p:sp>
        <p:nvSpPr>
          <p:cNvPr id="99" name="Google Shape;9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titolo"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olo e testo verticale" type="vertTx">
  <p:cSld name="VERTICAL_TEXT">
    <p:spTree>
      <p:nvGrpSpPr>
        <p:cNvPr id="1" name="Shape 72"/>
        <p:cNvGrpSpPr/>
        <p:nvPr/>
      </p:nvGrpSpPr>
      <p:grpSpPr>
        <a:xfrm>
          <a:off x="0" y="0"/>
          <a:ext cx="0" cy="0"/>
          <a:chOff x="0" y="0"/>
          <a:chExt cx="0" cy="0"/>
        </a:xfrm>
      </p:grpSpPr>
      <p:sp>
        <p:nvSpPr>
          <p:cNvPr id="73" name="Google Shape;73;p28"/>
          <p:cNvSpPr txBox="1">
            <a:spLocks noGrp="1"/>
          </p:cNvSpPr>
          <p:nvPr>
            <p:ph type="title"/>
          </p:nvPr>
        </p:nvSpPr>
        <p:spPr>
          <a:xfrm>
            <a:off x="838200" y="365125"/>
            <a:ext cx="10515600" cy="1325563"/>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8"/>
          <p:cNvSpPr txBox="1">
            <a:spLocks noGrp="1"/>
          </p:cNvSpPr>
          <p:nvPr>
            <p:ph type="body" idx="1"/>
          </p:nvPr>
        </p:nvSpPr>
        <p:spPr>
          <a:xfrm rot="5400000">
            <a:off x="3920331" y="-1256506"/>
            <a:ext cx="4351338" cy="10515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olo verticale e testo" type="vertTitleAndTx">
  <p:cSld name="VERTICAL_TITLE_AND_VERTICAL_TEXT">
    <p:spTree>
      <p:nvGrpSpPr>
        <p:cNvPr id="1" name="Shape 78"/>
        <p:cNvGrpSpPr/>
        <p:nvPr/>
      </p:nvGrpSpPr>
      <p:grpSpPr>
        <a:xfrm>
          <a:off x="0" y="0"/>
          <a:ext cx="0" cy="0"/>
          <a:chOff x="0" y="0"/>
          <a:chExt cx="0" cy="0"/>
        </a:xfrm>
      </p:grpSpPr>
      <p:sp>
        <p:nvSpPr>
          <p:cNvPr id="79" name="Google Shape;79;p29"/>
          <p:cNvSpPr txBox="1">
            <a:spLocks noGrp="1"/>
          </p:cNvSpPr>
          <p:nvPr>
            <p:ph type="title"/>
          </p:nvPr>
        </p:nvSpPr>
        <p:spPr>
          <a:xfrm rot="5400000">
            <a:off x="7133431" y="1956594"/>
            <a:ext cx="5811838" cy="2628900"/>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9"/>
          <p:cNvSpPr txBox="1">
            <a:spLocks noGrp="1"/>
          </p:cNvSpPr>
          <p:nvPr>
            <p:ph type="body" idx="1"/>
          </p:nvPr>
        </p:nvSpPr>
        <p:spPr>
          <a:xfrm rot="5400000">
            <a:off x="1799431" y="-596106"/>
            <a:ext cx="5811838" cy="77343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olo titolo" type="titleOnly">
  <p:cSld name="TITLE_ONLY">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838200" y="365125"/>
            <a:ext cx="10515600" cy="1325563"/>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26"/>
        <p:cNvGrpSpPr/>
        <p:nvPr/>
      </p:nvGrpSpPr>
      <p:grpSpPr>
        <a:xfrm>
          <a:off x="0" y="0"/>
          <a:ext cx="0" cy="0"/>
          <a:chOff x="0" y="0"/>
          <a:chExt cx="0" cy="0"/>
        </a:xfrm>
      </p:grpSpPr>
      <p:sp>
        <p:nvSpPr>
          <p:cNvPr id="27" name="Google Shape;27;p21"/>
          <p:cNvSpPr txBox="1">
            <a:spLocks noGrp="1"/>
          </p:cNvSpPr>
          <p:nvPr>
            <p:ph type="title"/>
          </p:nvPr>
        </p:nvSpPr>
        <p:spPr>
          <a:xfrm>
            <a:off x="838200" y="365125"/>
            <a:ext cx="10515600" cy="1325563"/>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1"/>
          <p:cNvSpPr txBox="1">
            <a:spLocks noGrp="1"/>
          </p:cNvSpPr>
          <p:nvPr>
            <p:ph type="body" idx="1"/>
          </p:nvPr>
        </p:nvSpPr>
        <p:spPr>
          <a:xfrm>
            <a:off x="838200" y="1825625"/>
            <a:ext cx="10515600" cy="4351338"/>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estazione sezione" type="secHead">
  <p:cSld name="SECTION_HEADER">
    <p:spTree>
      <p:nvGrpSpPr>
        <p:cNvPr id="1" name="Shape 32"/>
        <p:cNvGrpSpPr/>
        <p:nvPr/>
      </p:nvGrpSpPr>
      <p:grpSpPr>
        <a:xfrm>
          <a:off x="0" y="0"/>
          <a:ext cx="0" cy="0"/>
          <a:chOff x="0" y="0"/>
          <a:chExt cx="0" cy="0"/>
        </a:xfrm>
      </p:grpSpPr>
      <p:sp>
        <p:nvSpPr>
          <p:cNvPr id="33" name="Google Shape;33;p22"/>
          <p:cNvSpPr txBox="1">
            <a:spLocks noGrp="1"/>
          </p:cNvSpPr>
          <p:nvPr>
            <p:ph type="title"/>
          </p:nvPr>
        </p:nvSpPr>
        <p:spPr>
          <a:xfrm>
            <a:off x="831850" y="1709738"/>
            <a:ext cx="10515600" cy="2852737"/>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2"/>
          <p:cNvSpPr txBox="1">
            <a:spLocks noGrp="1"/>
          </p:cNvSpPr>
          <p:nvPr>
            <p:ph type="body" idx="1"/>
          </p:nvPr>
        </p:nvSpPr>
        <p:spPr>
          <a:xfrm>
            <a:off x="831850" y="4589463"/>
            <a:ext cx="10515600" cy="15001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ue contenuti" type="twoObj">
  <p:cSld name="TWO_OBJECTS">
    <p:spTree>
      <p:nvGrpSpPr>
        <p:cNvPr id="1" name="Shape 38"/>
        <p:cNvGrpSpPr/>
        <p:nvPr/>
      </p:nvGrpSpPr>
      <p:grpSpPr>
        <a:xfrm>
          <a:off x="0" y="0"/>
          <a:ext cx="0" cy="0"/>
          <a:chOff x="0" y="0"/>
          <a:chExt cx="0" cy="0"/>
        </a:xfrm>
      </p:grpSpPr>
      <p:sp>
        <p:nvSpPr>
          <p:cNvPr id="39" name="Google Shape;39;p23"/>
          <p:cNvSpPr txBox="1">
            <a:spLocks noGrp="1"/>
          </p:cNvSpPr>
          <p:nvPr>
            <p:ph type="title"/>
          </p:nvPr>
        </p:nvSpPr>
        <p:spPr>
          <a:xfrm>
            <a:off x="838200" y="365125"/>
            <a:ext cx="10515600" cy="1325563"/>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3"/>
          <p:cNvSpPr txBox="1">
            <a:spLocks noGrp="1"/>
          </p:cNvSpPr>
          <p:nvPr>
            <p:ph type="body" idx="1"/>
          </p:nvPr>
        </p:nvSpPr>
        <p:spPr>
          <a:xfrm>
            <a:off x="838200" y="1825625"/>
            <a:ext cx="5181600" cy="4351338"/>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3"/>
          <p:cNvSpPr txBox="1">
            <a:spLocks noGrp="1"/>
          </p:cNvSpPr>
          <p:nvPr>
            <p:ph type="body" idx="2"/>
          </p:nvPr>
        </p:nvSpPr>
        <p:spPr>
          <a:xfrm>
            <a:off x="6172200" y="1825625"/>
            <a:ext cx="5181600" cy="4351338"/>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fronto" type="twoTxTwoObj">
  <p:cSld name="TWO_OBJECTS_WITH_TEXT">
    <p:spTree>
      <p:nvGrpSpPr>
        <p:cNvPr id="1" name="Shape 45"/>
        <p:cNvGrpSpPr/>
        <p:nvPr/>
      </p:nvGrpSpPr>
      <p:grpSpPr>
        <a:xfrm>
          <a:off x="0" y="0"/>
          <a:ext cx="0" cy="0"/>
          <a:chOff x="0" y="0"/>
          <a:chExt cx="0" cy="0"/>
        </a:xfrm>
      </p:grpSpPr>
      <p:sp>
        <p:nvSpPr>
          <p:cNvPr id="46" name="Google Shape;46;p24"/>
          <p:cNvSpPr txBox="1">
            <a:spLocks noGrp="1"/>
          </p:cNvSpPr>
          <p:nvPr>
            <p:ph type="title"/>
          </p:nvPr>
        </p:nvSpPr>
        <p:spPr>
          <a:xfrm>
            <a:off x="839788" y="365125"/>
            <a:ext cx="10515600" cy="1325563"/>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4"/>
          <p:cNvSpPr txBox="1">
            <a:spLocks noGrp="1"/>
          </p:cNvSpPr>
          <p:nvPr>
            <p:ph type="body" idx="1"/>
          </p:nvPr>
        </p:nvSpPr>
        <p:spPr>
          <a:xfrm>
            <a:off x="839788" y="1681163"/>
            <a:ext cx="5157787" cy="823912"/>
          </a:xfrm>
          <a:prstGeom prst="rect">
            <a:avLst/>
          </a:prstGeom>
          <a:noFill/>
          <a:ln>
            <a:noFill/>
          </a:ln>
        </p:spPr>
        <p:txBody>
          <a:bodyPr spcFirstLastPara="1" wrap="square" lIns="0" tIns="0" rIns="0" bIns="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24"/>
          <p:cNvSpPr txBox="1">
            <a:spLocks noGrp="1"/>
          </p:cNvSpPr>
          <p:nvPr>
            <p:ph type="body" idx="2"/>
          </p:nvPr>
        </p:nvSpPr>
        <p:spPr>
          <a:xfrm>
            <a:off x="839788" y="2505075"/>
            <a:ext cx="5157787" cy="3684588"/>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4"/>
          <p:cNvSpPr txBox="1">
            <a:spLocks noGrp="1"/>
          </p:cNvSpPr>
          <p:nvPr>
            <p:ph type="body" idx="3"/>
          </p:nvPr>
        </p:nvSpPr>
        <p:spPr>
          <a:xfrm>
            <a:off x="6172200" y="1681163"/>
            <a:ext cx="5183188" cy="823912"/>
          </a:xfrm>
          <a:prstGeom prst="rect">
            <a:avLst/>
          </a:prstGeom>
          <a:noFill/>
          <a:ln>
            <a:noFill/>
          </a:ln>
        </p:spPr>
        <p:txBody>
          <a:bodyPr spcFirstLastPara="1" wrap="square" lIns="0" tIns="0" rIns="0" bIns="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4"/>
          <p:cNvSpPr txBox="1">
            <a:spLocks noGrp="1"/>
          </p:cNvSpPr>
          <p:nvPr>
            <p:ph type="body" idx="4"/>
          </p:nvPr>
        </p:nvSpPr>
        <p:spPr>
          <a:xfrm>
            <a:off x="6172200" y="2505075"/>
            <a:ext cx="5183188" cy="3684588"/>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uoto" type="blank">
  <p:cSld name="BLANK">
    <p:spTree>
      <p:nvGrpSpPr>
        <p:cNvPr id="1" name="Shape 54"/>
        <p:cNvGrpSpPr/>
        <p:nvPr/>
      </p:nvGrpSpPr>
      <p:grpSpPr>
        <a:xfrm>
          <a:off x="0" y="0"/>
          <a:ext cx="0" cy="0"/>
          <a:chOff x="0" y="0"/>
          <a:chExt cx="0" cy="0"/>
        </a:xfrm>
      </p:grpSpPr>
      <p:sp>
        <p:nvSpPr>
          <p:cNvPr id="55" name="Google Shape;5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to con didascalia" type="objTx">
  <p:cSld name="OBJECT_WITH_CAPTION_TEXT">
    <p:spTree>
      <p:nvGrpSpPr>
        <p:cNvPr id="1" name="Shape 58"/>
        <p:cNvGrpSpPr/>
        <p:nvPr/>
      </p:nvGrpSpPr>
      <p:grpSpPr>
        <a:xfrm>
          <a:off x="0" y="0"/>
          <a:ext cx="0" cy="0"/>
          <a:chOff x="0" y="0"/>
          <a:chExt cx="0" cy="0"/>
        </a:xfrm>
      </p:grpSpPr>
      <p:sp>
        <p:nvSpPr>
          <p:cNvPr id="59" name="Google Shape;59;p26"/>
          <p:cNvSpPr txBox="1">
            <a:spLocks noGrp="1"/>
          </p:cNvSpPr>
          <p:nvPr>
            <p:ph type="title"/>
          </p:nvPr>
        </p:nvSpPr>
        <p:spPr>
          <a:xfrm>
            <a:off x="839788" y="457200"/>
            <a:ext cx="3932237" cy="16002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6"/>
          <p:cNvSpPr txBox="1">
            <a:spLocks noGrp="1"/>
          </p:cNvSpPr>
          <p:nvPr>
            <p:ph type="body" idx="1"/>
          </p:nvPr>
        </p:nvSpPr>
        <p:spPr>
          <a:xfrm>
            <a:off x="5183188" y="987425"/>
            <a:ext cx="6172200" cy="4873625"/>
          </a:xfrm>
          <a:prstGeom prst="rect">
            <a:avLst/>
          </a:prstGeom>
          <a:noFill/>
          <a:ln>
            <a:noFill/>
          </a:ln>
        </p:spPr>
        <p:txBody>
          <a:bodyPr spcFirstLastPara="1" wrap="square" lIns="0" tIns="0" rIns="0" bIns="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6"/>
          <p:cNvSpPr txBox="1">
            <a:spLocks noGrp="1"/>
          </p:cNvSpPr>
          <p:nvPr>
            <p:ph type="body" idx="2"/>
          </p:nvPr>
        </p:nvSpPr>
        <p:spPr>
          <a:xfrm>
            <a:off x="839788" y="2057400"/>
            <a:ext cx="3932237" cy="3811588"/>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magine con didascalia" type="picTx">
  <p:cSld name="PICTURE_WITH_CAPTION_TEXT">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839788" y="457200"/>
            <a:ext cx="3932237" cy="16002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7"/>
          <p:cNvSpPr>
            <a:spLocks noGrp="1"/>
          </p:cNvSpPr>
          <p:nvPr>
            <p:ph type="pic" idx="2"/>
          </p:nvPr>
        </p:nvSpPr>
        <p:spPr>
          <a:xfrm>
            <a:off x="5183188" y="987425"/>
            <a:ext cx="6172200" cy="4873625"/>
          </a:xfrm>
          <a:prstGeom prst="rect">
            <a:avLst/>
          </a:prstGeom>
          <a:noFill/>
          <a:ln>
            <a:noFill/>
          </a:ln>
        </p:spPr>
      </p:sp>
      <p:sp>
        <p:nvSpPr>
          <p:cNvPr id="68" name="Google Shape;68;p27"/>
          <p:cNvSpPr txBox="1">
            <a:spLocks noGrp="1"/>
          </p:cNvSpPr>
          <p:nvPr>
            <p:ph type="body" idx="1"/>
          </p:nvPr>
        </p:nvSpPr>
        <p:spPr>
          <a:xfrm>
            <a:off x="839788" y="2057400"/>
            <a:ext cx="3932237" cy="3811588"/>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0" tIns="0" rIns="0" bIns="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descr="Questa immagine è una forma decorativa astratta. "/>
          <p:cNvGrpSpPr/>
          <p:nvPr/>
        </p:nvGrpSpPr>
        <p:grpSpPr>
          <a:xfrm>
            <a:off x="2950669" y="-4116586"/>
            <a:ext cx="12607265" cy="14624731"/>
            <a:chOff x="2950669" y="-4116586"/>
            <a:chExt cx="12607265" cy="14624731"/>
          </a:xfrm>
        </p:grpSpPr>
        <p:sp>
          <p:nvSpPr>
            <p:cNvPr id="90" name="Google Shape;90;p1"/>
            <p:cNvSpPr/>
            <p:nvPr/>
          </p:nvSpPr>
          <p:spPr>
            <a:xfrm rot="9420272">
              <a:off x="4855953" y="-2246936"/>
              <a:ext cx="8673602" cy="11518530"/>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1" name="Google Shape;91;p1"/>
            <p:cNvSpPr/>
            <p:nvPr/>
          </p:nvSpPr>
          <p:spPr>
            <a:xfrm rot="9420272">
              <a:off x="5048022" y="-2833465"/>
              <a:ext cx="8756895" cy="10755934"/>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2" name="Google Shape;92;p1"/>
            <p:cNvSpPr/>
            <p:nvPr/>
          </p:nvSpPr>
          <p:spPr>
            <a:xfrm rot="9420272">
              <a:off x="5218811" y="-1993836"/>
              <a:ext cx="7570428"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3" name="Google Shape;93;p1"/>
          <p:cNvSpPr txBox="1"/>
          <p:nvPr/>
        </p:nvSpPr>
        <p:spPr>
          <a:xfrm>
            <a:off x="470018" y="2978119"/>
            <a:ext cx="5625981" cy="353943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it-IT" sz="4400" b="1" i="0" u="none" strike="noStrike" cap="none">
                <a:solidFill>
                  <a:srgbClr val="002060"/>
                </a:solidFill>
                <a:latin typeface="Quattrocento Sans"/>
                <a:ea typeface="Quattrocento Sans"/>
                <a:cs typeface="Quattrocento Sans"/>
                <a:sym typeface="Quattrocento Sans"/>
              </a:rPr>
              <a:t>Analisi dei dati sul set Red and White Wine Quality</a:t>
            </a:r>
            <a:endParaRPr/>
          </a:p>
          <a:p>
            <a:pPr marL="0" marR="0" lvl="0" indent="0" algn="l" rtl="0">
              <a:spcBef>
                <a:spcPts val="0"/>
              </a:spcBef>
              <a:spcAft>
                <a:spcPts val="0"/>
              </a:spcAft>
              <a:buNone/>
            </a:pPr>
            <a:endParaRPr sz="4400" b="1" i="0" u="none" strike="noStrike" cap="none">
              <a:solidFill>
                <a:srgbClr val="002060"/>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4800" b="1" i="0" u="none" strike="noStrike" cap="none">
              <a:solidFill>
                <a:srgbClr val="002060"/>
              </a:solidFill>
              <a:latin typeface="Quattrocento Sans"/>
              <a:ea typeface="Quattrocento Sans"/>
              <a:cs typeface="Quattrocento Sans"/>
              <a:sym typeface="Quattrocento Sans"/>
            </a:endParaRPr>
          </a:p>
        </p:txBody>
      </p:sp>
      <p:pic>
        <p:nvPicPr>
          <p:cNvPr id="94" name="Google Shape;94;p1"/>
          <p:cNvPicPr preferRelativeResize="0"/>
          <p:nvPr/>
        </p:nvPicPr>
        <p:blipFill rotWithShape="1">
          <a:blip r:embed="rId3">
            <a:alphaModFix/>
          </a:blip>
          <a:srcRect r="3709" b="782"/>
          <a:stretch/>
        </p:blipFill>
        <p:spPr>
          <a:xfrm>
            <a:off x="622013" y="451993"/>
            <a:ext cx="1533740" cy="1562067"/>
          </a:xfrm>
          <a:prstGeom prst="rect">
            <a:avLst/>
          </a:prstGeom>
          <a:noFill/>
          <a:ln>
            <a:noFill/>
          </a:ln>
        </p:spPr>
      </p:pic>
      <p:sp>
        <p:nvSpPr>
          <p:cNvPr id="95" name="Google Shape;95;p1"/>
          <p:cNvSpPr/>
          <p:nvPr/>
        </p:nvSpPr>
        <p:spPr>
          <a:xfrm>
            <a:off x="470018" y="5539604"/>
            <a:ext cx="4717279" cy="98488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it-IT" sz="1600" b="0" i="1" u="none" strike="noStrike" cap="none">
                <a:solidFill>
                  <a:srgbClr val="002060"/>
                </a:solidFill>
                <a:latin typeface="Calibri"/>
                <a:ea typeface="Calibri"/>
                <a:cs typeface="Calibri"/>
                <a:sym typeface="Calibri"/>
              </a:rPr>
              <a:t>Stefano Pievaioli, matr. 816592</a:t>
            </a:r>
            <a:endParaRPr/>
          </a:p>
          <a:p>
            <a:pPr marL="0" marR="0" lvl="0" indent="0" algn="l" rtl="0">
              <a:spcBef>
                <a:spcPts val="0"/>
              </a:spcBef>
              <a:spcAft>
                <a:spcPts val="0"/>
              </a:spcAft>
              <a:buNone/>
            </a:pPr>
            <a:r>
              <a:rPr lang="it-IT" sz="1600" b="0" i="1" u="none" strike="noStrike" cap="none">
                <a:solidFill>
                  <a:srgbClr val="002060"/>
                </a:solidFill>
                <a:latin typeface="Calibri"/>
                <a:ea typeface="Calibri"/>
                <a:cs typeface="Calibri"/>
                <a:sym typeface="Calibri"/>
              </a:rPr>
              <a:t>Presot Federico Davide, matr. 817290</a:t>
            </a:r>
            <a:endParaRPr/>
          </a:p>
          <a:p>
            <a:pPr marL="0" marR="0" lvl="0" indent="0" algn="l" rtl="0">
              <a:spcBef>
                <a:spcPts val="0"/>
              </a:spcBef>
              <a:spcAft>
                <a:spcPts val="0"/>
              </a:spcAft>
              <a:buNone/>
            </a:pPr>
            <a:r>
              <a:rPr lang="it-IT" sz="1600" b="0" i="1" u="none" strike="noStrike" cap="none">
                <a:solidFill>
                  <a:srgbClr val="002060"/>
                </a:solidFill>
                <a:latin typeface="Calibri"/>
                <a:ea typeface="Calibri"/>
                <a:cs typeface="Calibri"/>
                <a:sym typeface="Calibri"/>
              </a:rPr>
              <a:t>Zhigui Guerrero Bryan Ivan, matr. 816335</a:t>
            </a:r>
            <a:endParaRPr/>
          </a:p>
          <a:p>
            <a:pPr marL="0" marR="0" lvl="0" indent="0" algn="l" rtl="0">
              <a:spcBef>
                <a:spcPts val="0"/>
              </a:spcBef>
              <a:spcAft>
                <a:spcPts val="0"/>
              </a:spcAft>
              <a:buNone/>
            </a:pPr>
            <a:endParaRPr sz="1600" b="0" i="1" u="none" strike="noStrike" cap="none">
              <a:solidFill>
                <a:srgbClr val="00206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ef1fddeed7_1_3"/>
          <p:cNvSpPr txBox="1"/>
          <p:nvPr/>
        </p:nvSpPr>
        <p:spPr>
          <a:xfrm>
            <a:off x="3405974" y="256402"/>
            <a:ext cx="5380200" cy="4926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t-IT" sz="3200" b="1" i="0" u="none" strike="noStrike" cap="none">
                <a:solidFill>
                  <a:srgbClr val="002060"/>
                </a:solidFill>
                <a:latin typeface="Quattrocento Sans"/>
                <a:ea typeface="Quattrocento Sans"/>
                <a:cs typeface="Quattrocento Sans"/>
                <a:sym typeface="Quattrocento Sans"/>
              </a:rPr>
              <a:t>Decision Tree</a:t>
            </a:r>
            <a:endParaRPr sz="3200" b="1" i="0" u="none" strike="noStrike" cap="none">
              <a:solidFill>
                <a:srgbClr val="002060"/>
              </a:solidFill>
              <a:latin typeface="Quattrocento Sans"/>
              <a:ea typeface="Quattrocento Sans"/>
              <a:cs typeface="Quattrocento Sans"/>
              <a:sym typeface="Quattrocento Sans"/>
            </a:endParaRPr>
          </a:p>
        </p:txBody>
      </p:sp>
      <p:pic>
        <p:nvPicPr>
          <p:cNvPr id="269" name="Google Shape;269;gef1fddeed7_1_3"/>
          <p:cNvPicPr preferRelativeResize="0"/>
          <p:nvPr/>
        </p:nvPicPr>
        <p:blipFill>
          <a:blip r:embed="rId3">
            <a:alphaModFix/>
          </a:blip>
          <a:stretch>
            <a:fillRect/>
          </a:stretch>
        </p:blipFill>
        <p:spPr>
          <a:xfrm>
            <a:off x="1186450" y="1086600"/>
            <a:ext cx="8612100" cy="5494950"/>
          </a:xfrm>
          <a:prstGeom prst="rect">
            <a:avLst/>
          </a:prstGeom>
          <a:noFill/>
          <a:ln>
            <a:noFill/>
          </a:ln>
        </p:spPr>
      </p:pic>
      <p:sp>
        <p:nvSpPr>
          <p:cNvPr id="270" name="Google Shape;270;gef1fddeed7_1_3"/>
          <p:cNvSpPr txBox="1"/>
          <p:nvPr/>
        </p:nvSpPr>
        <p:spPr>
          <a:xfrm>
            <a:off x="551243" y="848291"/>
            <a:ext cx="111309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2400" b="1" i="0" u="none" strike="noStrike" cap="none">
                <a:solidFill>
                  <a:srgbClr val="002060"/>
                </a:solidFill>
                <a:latin typeface="Quattrocento Sans"/>
                <a:ea typeface="Quattrocento Sans"/>
                <a:cs typeface="Quattrocento Sans"/>
                <a:sym typeface="Quattrocento Sans"/>
              </a:rPr>
              <a:t>Terzo sviluppo 2</a:t>
            </a:r>
            <a:endParaRPr sz="1800" b="1" i="0" u="none" strike="noStrike" cap="none">
              <a:solidFill>
                <a:srgbClr val="002060"/>
              </a:solidFill>
              <a:latin typeface="Quattrocento Sans"/>
              <a:ea typeface="Quattrocento Sans"/>
              <a:cs typeface="Quattrocento Sans"/>
              <a:sym typeface="Quattrocento Sans"/>
            </a:endParaRPr>
          </a:p>
        </p:txBody>
      </p:sp>
      <p:grpSp>
        <p:nvGrpSpPr>
          <p:cNvPr id="271" name="Google Shape;271;gef1fddeed7_1_3" descr="Questa immagine è una forma astratta. "/>
          <p:cNvGrpSpPr/>
          <p:nvPr/>
        </p:nvGrpSpPr>
        <p:grpSpPr>
          <a:xfrm rot="-6849733">
            <a:off x="8472199" y="-817012"/>
            <a:ext cx="8041983" cy="8787496"/>
            <a:chOff x="2950671" y="-4116586"/>
            <a:chExt cx="12607263" cy="14624733"/>
          </a:xfrm>
        </p:grpSpPr>
        <p:sp>
          <p:nvSpPr>
            <p:cNvPr id="272" name="Google Shape;272;gef1fddeed7_1_3"/>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73" name="Google Shape;273;gef1fddeed7_1_3"/>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74" name="Google Shape;274;gef1fddeed7_1_3"/>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grpSp>
        <p:nvGrpSpPr>
          <p:cNvPr id="279" name="Google Shape;279;p10" descr="Questa immagine è una forma astratta. "/>
          <p:cNvGrpSpPr/>
          <p:nvPr/>
        </p:nvGrpSpPr>
        <p:grpSpPr>
          <a:xfrm rot="10618436">
            <a:off x="-3263474" y="1382686"/>
            <a:ext cx="8041604" cy="8787340"/>
            <a:chOff x="2950669" y="-4116586"/>
            <a:chExt cx="12607265" cy="14624731"/>
          </a:xfrm>
        </p:grpSpPr>
        <p:sp>
          <p:nvSpPr>
            <p:cNvPr id="280" name="Google Shape;280;p10"/>
            <p:cNvSpPr/>
            <p:nvPr/>
          </p:nvSpPr>
          <p:spPr>
            <a:xfrm rot="9420272">
              <a:off x="4855953" y="-2246936"/>
              <a:ext cx="8673602" cy="11518530"/>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81" name="Google Shape;281;p10"/>
            <p:cNvSpPr/>
            <p:nvPr/>
          </p:nvSpPr>
          <p:spPr>
            <a:xfrm rot="9420272">
              <a:off x="5048022" y="-2833465"/>
              <a:ext cx="8756895" cy="10755934"/>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82" name="Google Shape;282;p10"/>
            <p:cNvSpPr/>
            <p:nvPr/>
          </p:nvSpPr>
          <p:spPr>
            <a:xfrm rot="9420272">
              <a:off x="5218811" y="-1993836"/>
              <a:ext cx="7570428"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83" name="Google Shape;283;p10"/>
          <p:cNvSpPr txBox="1"/>
          <p:nvPr/>
        </p:nvSpPr>
        <p:spPr>
          <a:xfrm>
            <a:off x="3405974" y="256402"/>
            <a:ext cx="5380051" cy="49244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t-IT" sz="3200" b="1" i="0" u="none" strike="noStrike" cap="none">
                <a:solidFill>
                  <a:srgbClr val="002060"/>
                </a:solidFill>
                <a:latin typeface="Quattrocento Sans"/>
                <a:ea typeface="Quattrocento Sans"/>
                <a:cs typeface="Quattrocento Sans"/>
                <a:sym typeface="Quattrocento Sans"/>
              </a:rPr>
              <a:t>Support Vector Machines</a:t>
            </a:r>
            <a:endParaRPr sz="3200" b="1" i="0" u="none" strike="noStrike" cap="none">
              <a:solidFill>
                <a:srgbClr val="002060"/>
              </a:solidFill>
              <a:latin typeface="Quattrocento Sans"/>
              <a:ea typeface="Quattrocento Sans"/>
              <a:cs typeface="Quattrocento Sans"/>
              <a:sym typeface="Quattrocento Sans"/>
            </a:endParaRPr>
          </a:p>
        </p:txBody>
      </p:sp>
      <p:sp>
        <p:nvSpPr>
          <p:cNvPr id="284" name="Google Shape;284;p10"/>
          <p:cNvSpPr txBox="1"/>
          <p:nvPr/>
        </p:nvSpPr>
        <p:spPr>
          <a:xfrm>
            <a:off x="530570" y="836678"/>
            <a:ext cx="1113085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2400" b="1" i="0" u="none" strike="noStrike" cap="none">
                <a:solidFill>
                  <a:srgbClr val="002060"/>
                </a:solidFill>
                <a:latin typeface="Quattrocento Sans"/>
                <a:ea typeface="Quattrocento Sans"/>
                <a:cs typeface="Quattrocento Sans"/>
                <a:sym typeface="Quattrocento Sans"/>
              </a:rPr>
              <a:t>Perché abbiamo utilizzato le SVM?</a:t>
            </a:r>
            <a:endParaRPr sz="1800" b="1" i="0" u="none" strike="noStrike" cap="none">
              <a:solidFill>
                <a:srgbClr val="002060"/>
              </a:solidFill>
              <a:latin typeface="Quattrocento Sans"/>
              <a:ea typeface="Quattrocento Sans"/>
              <a:cs typeface="Quattrocento Sans"/>
              <a:sym typeface="Quattrocento Sans"/>
            </a:endParaRPr>
          </a:p>
        </p:txBody>
      </p:sp>
      <p:sp>
        <p:nvSpPr>
          <p:cNvPr id="285" name="Google Shape;285;p10"/>
          <p:cNvSpPr txBox="1"/>
          <p:nvPr/>
        </p:nvSpPr>
        <p:spPr>
          <a:xfrm>
            <a:off x="530569" y="1553767"/>
            <a:ext cx="11130857"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600" b="0" i="0" u="none" strike="noStrike" cap="none">
                <a:solidFill>
                  <a:srgbClr val="002060"/>
                </a:solidFill>
                <a:latin typeface="Calibri"/>
                <a:ea typeface="Calibri"/>
                <a:cs typeface="Calibri"/>
                <a:sym typeface="Calibri"/>
              </a:rPr>
              <a:t>Abbiamo deciso di utilizzare il modello SVM in quanto non avevamo tantissime istanze e perchè stavamo cercando una classificazione fra vini Sufficientemente buoni e vini non sufficientemente buoni.</a:t>
            </a:r>
            <a:endParaRPr/>
          </a:p>
        </p:txBody>
      </p:sp>
      <p:sp>
        <p:nvSpPr>
          <p:cNvPr id="286" name="Google Shape;286;p10"/>
          <p:cNvSpPr txBox="1"/>
          <p:nvPr/>
        </p:nvSpPr>
        <p:spPr>
          <a:xfrm>
            <a:off x="530569" y="2309067"/>
            <a:ext cx="725465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2400" b="1" i="0" u="none" strike="noStrike" cap="none">
                <a:solidFill>
                  <a:srgbClr val="002060"/>
                </a:solidFill>
                <a:latin typeface="Quattrocento Sans"/>
                <a:ea typeface="Quattrocento Sans"/>
                <a:cs typeface="Quattrocento Sans"/>
                <a:sym typeface="Quattrocento Sans"/>
              </a:rPr>
              <a:t>SVM Kernel Linear 1</a:t>
            </a:r>
            <a:endParaRPr/>
          </a:p>
        </p:txBody>
      </p:sp>
      <p:sp>
        <p:nvSpPr>
          <p:cNvPr id="287" name="Google Shape;287;p10"/>
          <p:cNvSpPr txBox="1"/>
          <p:nvPr/>
        </p:nvSpPr>
        <p:spPr>
          <a:xfrm>
            <a:off x="2634120" y="2886621"/>
            <a:ext cx="4731900" cy="23088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600" b="0" i="0" u="none" strike="noStrike" cap="none">
                <a:solidFill>
                  <a:srgbClr val="002060"/>
                </a:solidFill>
                <a:latin typeface="Calibri"/>
                <a:ea typeface="Calibri"/>
                <a:cs typeface="Calibri"/>
                <a:sym typeface="Calibri"/>
              </a:rPr>
              <a:t>Nel modello SVM Kernel Linear viene presa in considerazione la variabile C, chiamata anche costo, che permette di determinare i possibili misclassifications, ovvero impone una penalità al modello per aver commesso un errore; più il valore di C è alto ed minore è la possibilità che l’algoritmo SVM classifichi erroneamente un punto.</a:t>
            </a:r>
            <a:endParaRPr/>
          </a:p>
          <a:p>
            <a:pPr marL="0" marR="0" lvl="0" indent="0" algn="just" rtl="0">
              <a:spcBef>
                <a:spcPts val="0"/>
              </a:spcBef>
              <a:spcAft>
                <a:spcPts val="0"/>
              </a:spcAft>
              <a:buNone/>
            </a:pPr>
            <a:r>
              <a:rPr lang="it-IT" sz="1600" b="0" i="0" u="none" strike="noStrike" cap="none">
                <a:solidFill>
                  <a:srgbClr val="002060"/>
                </a:solidFill>
                <a:latin typeface="Calibri"/>
                <a:ea typeface="Calibri"/>
                <a:cs typeface="Calibri"/>
                <a:sym typeface="Calibri"/>
              </a:rPr>
              <a:t>Di seguito riportiamo i dati corrispettivi al l’allenamento del modello avente costo C=1 </a:t>
            </a:r>
            <a:endParaRPr/>
          </a:p>
        </p:txBody>
      </p:sp>
      <p:sp>
        <p:nvSpPr>
          <p:cNvPr id="288" name="Google Shape;288;p10"/>
          <p:cNvSpPr txBox="1"/>
          <p:nvPr/>
        </p:nvSpPr>
        <p:spPr>
          <a:xfrm>
            <a:off x="8054400" y="5569324"/>
            <a:ext cx="20703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1200" b="0" i="1" u="none" strike="noStrike" cap="none">
                <a:solidFill>
                  <a:schemeClr val="dk1"/>
                </a:solidFill>
                <a:latin typeface="Calibri"/>
                <a:ea typeface="Calibri"/>
                <a:cs typeface="Calibri"/>
                <a:sym typeface="Calibri"/>
              </a:rPr>
              <a:t>$everything</a:t>
            </a:r>
            <a:endParaRPr sz="1200" i="1">
              <a:solidFill>
                <a:schemeClr val="dk1"/>
              </a:solidFill>
              <a:latin typeface="Calibri"/>
              <a:ea typeface="Calibri"/>
              <a:cs typeface="Calibri"/>
              <a:sym typeface="Calibri"/>
            </a:endParaRPr>
          </a:p>
          <a:p>
            <a:pPr marL="0" marR="0" lvl="0" indent="0" algn="l" rtl="0">
              <a:spcBef>
                <a:spcPts val="0"/>
              </a:spcBef>
              <a:spcAft>
                <a:spcPts val="0"/>
              </a:spcAft>
              <a:buNone/>
            </a:pPr>
            <a:r>
              <a:rPr lang="it-IT" sz="1200" i="1">
                <a:solidFill>
                  <a:schemeClr val="dk1"/>
                </a:solidFill>
                <a:latin typeface="Calibri"/>
                <a:ea typeface="Calibri"/>
                <a:cs typeface="Calibri"/>
                <a:sym typeface="Calibri"/>
              </a:rPr>
              <a:t>   utente   sistema trascorso </a:t>
            </a:r>
            <a:endParaRPr/>
          </a:p>
          <a:p>
            <a:pPr marL="0" marR="0" lvl="0" indent="0" algn="l" rtl="0">
              <a:spcBef>
                <a:spcPts val="0"/>
              </a:spcBef>
              <a:spcAft>
                <a:spcPts val="0"/>
              </a:spcAft>
              <a:buNone/>
            </a:pPr>
            <a:r>
              <a:rPr lang="it-IT" sz="1200" i="1">
                <a:solidFill>
                  <a:schemeClr val="dk1"/>
                </a:solidFill>
                <a:latin typeface="Calibri"/>
                <a:ea typeface="Calibri"/>
                <a:cs typeface="Calibri"/>
                <a:sym typeface="Calibri"/>
              </a:rPr>
              <a:t>     6.51      0.00      6.52 </a:t>
            </a:r>
            <a:endParaRPr/>
          </a:p>
          <a:p>
            <a:pPr marL="0" marR="0" lvl="0" indent="0" algn="l" rtl="0">
              <a:spcBef>
                <a:spcPts val="0"/>
              </a:spcBef>
              <a:spcAft>
                <a:spcPts val="0"/>
              </a:spcAft>
              <a:buNone/>
            </a:pPr>
            <a:r>
              <a:rPr lang="it-IT" sz="1200" i="1">
                <a:solidFill>
                  <a:schemeClr val="dk1"/>
                </a:solidFill>
                <a:latin typeface="Calibri"/>
                <a:ea typeface="Calibri"/>
                <a:cs typeface="Calibri"/>
                <a:sym typeface="Calibri"/>
              </a:rPr>
              <a:t>$final</a:t>
            </a:r>
            <a:endParaRPr sz="1200" i="1">
              <a:solidFill>
                <a:schemeClr val="dk1"/>
              </a:solidFill>
              <a:latin typeface="Calibri"/>
              <a:ea typeface="Calibri"/>
              <a:cs typeface="Calibri"/>
              <a:sym typeface="Calibri"/>
            </a:endParaRPr>
          </a:p>
          <a:p>
            <a:pPr marL="0" marR="0" lvl="0" indent="0" algn="l" rtl="0">
              <a:spcBef>
                <a:spcPts val="0"/>
              </a:spcBef>
              <a:spcAft>
                <a:spcPts val="0"/>
              </a:spcAft>
              <a:buNone/>
            </a:pPr>
            <a:r>
              <a:rPr lang="it-IT" sz="1200" i="1">
                <a:solidFill>
                  <a:schemeClr val="dk1"/>
                </a:solidFill>
                <a:latin typeface="Calibri"/>
                <a:ea typeface="Calibri"/>
                <a:cs typeface="Calibri"/>
                <a:sym typeface="Calibri"/>
              </a:rPr>
              <a:t>   utente   sistema trascorso </a:t>
            </a:r>
            <a:endParaRPr/>
          </a:p>
          <a:p>
            <a:pPr marL="0" marR="0" lvl="0" indent="0" algn="l" rtl="0">
              <a:spcBef>
                <a:spcPts val="0"/>
              </a:spcBef>
              <a:spcAft>
                <a:spcPts val="0"/>
              </a:spcAft>
              <a:buNone/>
            </a:pPr>
            <a:r>
              <a:rPr lang="it-IT" sz="1200" i="1">
                <a:solidFill>
                  <a:schemeClr val="dk1"/>
                </a:solidFill>
                <a:latin typeface="Calibri"/>
                <a:ea typeface="Calibri"/>
                <a:cs typeface="Calibri"/>
                <a:sym typeface="Calibri"/>
              </a:rPr>
              <a:t>     0.61      0.00      0.61 </a:t>
            </a:r>
            <a:endParaRPr/>
          </a:p>
        </p:txBody>
      </p:sp>
      <p:sp>
        <p:nvSpPr>
          <p:cNvPr id="289" name="Google Shape;289;p10"/>
          <p:cNvSpPr txBox="1"/>
          <p:nvPr/>
        </p:nvSpPr>
        <p:spPr>
          <a:xfrm>
            <a:off x="8054400" y="5248275"/>
            <a:ext cx="107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b="1">
                <a:latin typeface="Calibri"/>
                <a:ea typeface="Calibri"/>
                <a:cs typeface="Calibri"/>
                <a:sym typeface="Calibri"/>
              </a:rPr>
              <a:t>TEMPI</a:t>
            </a:r>
            <a:endParaRPr b="1">
              <a:latin typeface="Calibri"/>
              <a:ea typeface="Calibri"/>
              <a:cs typeface="Calibri"/>
              <a:sym typeface="Calibri"/>
            </a:endParaRPr>
          </a:p>
        </p:txBody>
      </p:sp>
      <p:pic>
        <p:nvPicPr>
          <p:cNvPr id="290" name="Google Shape;290;p10"/>
          <p:cNvPicPr preferRelativeResize="0"/>
          <p:nvPr/>
        </p:nvPicPr>
        <p:blipFill>
          <a:blip r:embed="rId3">
            <a:alphaModFix/>
          </a:blip>
          <a:stretch>
            <a:fillRect/>
          </a:stretch>
        </p:blipFill>
        <p:spPr>
          <a:xfrm>
            <a:off x="7785225" y="2886625"/>
            <a:ext cx="4411584" cy="195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grpSp>
        <p:nvGrpSpPr>
          <p:cNvPr id="295" name="Google Shape;295;p11" descr="Questa immagine è una forma astratta. "/>
          <p:cNvGrpSpPr/>
          <p:nvPr/>
        </p:nvGrpSpPr>
        <p:grpSpPr>
          <a:xfrm rot="10618436">
            <a:off x="-4425702" y="1639060"/>
            <a:ext cx="8041604" cy="8787340"/>
            <a:chOff x="2950669" y="-4116586"/>
            <a:chExt cx="12607265" cy="14624731"/>
          </a:xfrm>
        </p:grpSpPr>
        <p:sp>
          <p:nvSpPr>
            <p:cNvPr id="296" name="Google Shape;296;p11"/>
            <p:cNvSpPr/>
            <p:nvPr/>
          </p:nvSpPr>
          <p:spPr>
            <a:xfrm rot="9420272">
              <a:off x="4855953" y="-2246936"/>
              <a:ext cx="8673602" cy="11518530"/>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11"/>
            <p:cNvSpPr/>
            <p:nvPr/>
          </p:nvSpPr>
          <p:spPr>
            <a:xfrm rot="9420272">
              <a:off x="5048022" y="-2833465"/>
              <a:ext cx="8756895" cy="10755934"/>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11"/>
            <p:cNvSpPr/>
            <p:nvPr/>
          </p:nvSpPr>
          <p:spPr>
            <a:xfrm rot="9420272">
              <a:off x="5218811" y="-1993836"/>
              <a:ext cx="7570428"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9" name="Google Shape;299;p11"/>
          <p:cNvSpPr txBox="1"/>
          <p:nvPr/>
        </p:nvSpPr>
        <p:spPr>
          <a:xfrm>
            <a:off x="3405974" y="256402"/>
            <a:ext cx="5380051" cy="49244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t-IT" sz="3200" b="1">
                <a:solidFill>
                  <a:srgbClr val="002060"/>
                </a:solidFill>
                <a:latin typeface="Quattrocento Sans"/>
                <a:ea typeface="Quattrocento Sans"/>
                <a:cs typeface="Quattrocento Sans"/>
                <a:sym typeface="Quattrocento Sans"/>
              </a:rPr>
              <a:t>Support Vector Machines</a:t>
            </a:r>
            <a:endParaRPr sz="3200" b="1">
              <a:solidFill>
                <a:srgbClr val="002060"/>
              </a:solidFill>
              <a:latin typeface="Quattrocento Sans"/>
              <a:ea typeface="Quattrocento Sans"/>
              <a:cs typeface="Quattrocento Sans"/>
              <a:sym typeface="Quattrocento Sans"/>
            </a:endParaRPr>
          </a:p>
        </p:txBody>
      </p:sp>
      <p:sp>
        <p:nvSpPr>
          <p:cNvPr id="300" name="Google Shape;300;p11"/>
          <p:cNvSpPr txBox="1"/>
          <p:nvPr/>
        </p:nvSpPr>
        <p:spPr>
          <a:xfrm>
            <a:off x="1026814" y="1360713"/>
            <a:ext cx="9150282"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800">
                <a:solidFill>
                  <a:srgbClr val="002060"/>
                </a:solidFill>
                <a:latin typeface="Calibri"/>
                <a:ea typeface="Calibri"/>
                <a:cs typeface="Calibri"/>
                <a:sym typeface="Calibri"/>
              </a:rPr>
              <a:t>Abbiamo definito un algoritmo che ci permette di calcolare automaticamente SVM per valori diversi di C e scegliere quello ottimale che massimizza l’ Accuracy. </a:t>
            </a:r>
            <a:endParaRPr/>
          </a:p>
          <a:p>
            <a:pPr marL="0" marR="0" lvl="0" indent="0" algn="just" rtl="0">
              <a:spcBef>
                <a:spcPts val="0"/>
              </a:spcBef>
              <a:spcAft>
                <a:spcPts val="0"/>
              </a:spcAft>
              <a:buNone/>
            </a:pPr>
            <a:r>
              <a:rPr lang="it-IT" sz="1800">
                <a:solidFill>
                  <a:srgbClr val="002060"/>
                </a:solidFill>
                <a:latin typeface="Calibri"/>
                <a:ea typeface="Calibri"/>
                <a:cs typeface="Calibri"/>
                <a:sym typeface="Calibri"/>
              </a:rPr>
              <a:t>Di seguito riportiamo i dati corrispettivi al l’allenamento del modello avente costo C=[0;20]</a:t>
            </a:r>
            <a:endParaRPr sz="1800">
              <a:solidFill>
                <a:srgbClr val="002060"/>
              </a:solidFill>
              <a:latin typeface="Calibri"/>
              <a:ea typeface="Calibri"/>
              <a:cs typeface="Calibri"/>
              <a:sym typeface="Calibri"/>
            </a:endParaRPr>
          </a:p>
        </p:txBody>
      </p:sp>
      <p:sp>
        <p:nvSpPr>
          <p:cNvPr id="301" name="Google Shape;301;p11"/>
          <p:cNvSpPr txBox="1"/>
          <p:nvPr/>
        </p:nvSpPr>
        <p:spPr>
          <a:xfrm>
            <a:off x="2079405" y="815047"/>
            <a:ext cx="725465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2400" b="1">
                <a:solidFill>
                  <a:srgbClr val="002060"/>
                </a:solidFill>
                <a:latin typeface="Quattrocento Sans"/>
                <a:ea typeface="Quattrocento Sans"/>
                <a:cs typeface="Quattrocento Sans"/>
                <a:sym typeface="Quattrocento Sans"/>
              </a:rPr>
              <a:t>SVM Kernel Linear 2</a:t>
            </a:r>
            <a:endParaRPr/>
          </a:p>
        </p:txBody>
      </p:sp>
      <p:sp>
        <p:nvSpPr>
          <p:cNvPr id="302" name="Google Shape;302;p11"/>
          <p:cNvSpPr txBox="1"/>
          <p:nvPr/>
        </p:nvSpPr>
        <p:spPr>
          <a:xfrm>
            <a:off x="9334050" y="3147675"/>
            <a:ext cx="2100000" cy="157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1050" b="0" i="1" u="none" strike="noStrike">
                <a:solidFill>
                  <a:srgbClr val="000000"/>
                </a:solidFill>
                <a:latin typeface="Calibri"/>
                <a:ea typeface="Calibri"/>
                <a:cs typeface="Calibri"/>
                <a:sym typeface="Calibri"/>
              </a:rPr>
              <a:t>$everything</a:t>
            </a:r>
            <a:endParaRPr sz="1050" b="0" i="1">
              <a:solidFill>
                <a:schemeClr val="dk1"/>
              </a:solidFill>
              <a:latin typeface="Calibri"/>
              <a:ea typeface="Calibri"/>
              <a:cs typeface="Calibri"/>
              <a:sym typeface="Calibri"/>
            </a:endParaRPr>
          </a:p>
          <a:p>
            <a:pPr marL="0" marR="0" lvl="0" indent="0" algn="l" rtl="0">
              <a:spcBef>
                <a:spcPts val="800"/>
              </a:spcBef>
              <a:spcAft>
                <a:spcPts val="0"/>
              </a:spcAft>
              <a:buNone/>
            </a:pPr>
            <a:r>
              <a:rPr lang="it-IT" sz="1050" b="0" i="1" u="none" strike="noStrike">
                <a:solidFill>
                  <a:srgbClr val="000000"/>
                </a:solidFill>
                <a:latin typeface="Calibri"/>
                <a:ea typeface="Calibri"/>
                <a:cs typeface="Calibri"/>
                <a:sym typeface="Calibri"/>
              </a:rPr>
              <a:t>   utente   sistema trascorso </a:t>
            </a:r>
            <a:endParaRPr sz="1050" b="0" i="1">
              <a:solidFill>
                <a:schemeClr val="dk1"/>
              </a:solidFill>
              <a:latin typeface="Calibri"/>
              <a:ea typeface="Calibri"/>
              <a:cs typeface="Calibri"/>
              <a:sym typeface="Calibri"/>
            </a:endParaRPr>
          </a:p>
          <a:p>
            <a:pPr marL="0" marR="0" lvl="0" indent="0" algn="l" rtl="0">
              <a:spcBef>
                <a:spcPts val="800"/>
              </a:spcBef>
              <a:spcAft>
                <a:spcPts val="0"/>
              </a:spcAft>
              <a:buNone/>
            </a:pPr>
            <a:r>
              <a:rPr lang="it-IT" sz="1050" i="1">
                <a:latin typeface="Calibri"/>
                <a:ea typeface="Calibri"/>
                <a:cs typeface="Calibri"/>
                <a:sym typeface="Calibri"/>
              </a:rPr>
              <a:t>  </a:t>
            </a:r>
            <a:r>
              <a:rPr lang="it-IT" sz="1050" b="0" i="1" u="none" strike="noStrike">
                <a:solidFill>
                  <a:srgbClr val="000000"/>
                </a:solidFill>
                <a:latin typeface="Calibri"/>
                <a:ea typeface="Calibri"/>
                <a:cs typeface="Calibri"/>
                <a:sym typeface="Calibri"/>
              </a:rPr>
              <a:t> 106.00      0.22    106.38 </a:t>
            </a:r>
            <a:endParaRPr sz="1050" b="0" i="1">
              <a:solidFill>
                <a:schemeClr val="dk1"/>
              </a:solidFill>
              <a:latin typeface="Calibri"/>
              <a:ea typeface="Calibri"/>
              <a:cs typeface="Calibri"/>
              <a:sym typeface="Calibri"/>
            </a:endParaRPr>
          </a:p>
          <a:p>
            <a:pPr marL="0" marR="0" lvl="0" indent="0" algn="l" rtl="0">
              <a:spcBef>
                <a:spcPts val="800"/>
              </a:spcBef>
              <a:spcAft>
                <a:spcPts val="0"/>
              </a:spcAft>
              <a:buNone/>
            </a:pPr>
            <a:r>
              <a:rPr lang="it-IT" sz="1050" b="0" i="1" u="none" strike="noStrike">
                <a:solidFill>
                  <a:srgbClr val="000000"/>
                </a:solidFill>
                <a:latin typeface="Calibri"/>
                <a:ea typeface="Calibri"/>
                <a:cs typeface="Calibri"/>
                <a:sym typeface="Calibri"/>
              </a:rPr>
              <a:t>$final</a:t>
            </a:r>
            <a:endParaRPr sz="1050" b="0" i="1">
              <a:solidFill>
                <a:schemeClr val="dk1"/>
              </a:solidFill>
              <a:latin typeface="Calibri"/>
              <a:ea typeface="Calibri"/>
              <a:cs typeface="Calibri"/>
              <a:sym typeface="Calibri"/>
            </a:endParaRPr>
          </a:p>
          <a:p>
            <a:pPr marL="0" marR="0" lvl="0" indent="0" algn="l" rtl="0">
              <a:spcBef>
                <a:spcPts val="800"/>
              </a:spcBef>
              <a:spcAft>
                <a:spcPts val="0"/>
              </a:spcAft>
              <a:buNone/>
            </a:pPr>
            <a:r>
              <a:rPr lang="it-IT" sz="1050" b="0" i="1" u="none" strike="noStrike">
                <a:solidFill>
                  <a:srgbClr val="000000"/>
                </a:solidFill>
                <a:latin typeface="Calibri"/>
                <a:ea typeface="Calibri"/>
                <a:cs typeface="Calibri"/>
                <a:sym typeface="Calibri"/>
              </a:rPr>
              <a:t>   utente   sistema trascorso </a:t>
            </a:r>
            <a:endParaRPr sz="1050" b="0" i="1">
              <a:solidFill>
                <a:schemeClr val="dk1"/>
              </a:solidFill>
              <a:latin typeface="Calibri"/>
              <a:ea typeface="Calibri"/>
              <a:cs typeface="Calibri"/>
              <a:sym typeface="Calibri"/>
            </a:endParaRPr>
          </a:p>
          <a:p>
            <a:pPr marL="0" marR="0" lvl="0" indent="0" algn="l" rtl="0">
              <a:spcBef>
                <a:spcPts val="800"/>
              </a:spcBef>
              <a:spcAft>
                <a:spcPts val="0"/>
              </a:spcAft>
              <a:buNone/>
            </a:pPr>
            <a:r>
              <a:rPr lang="it-IT" sz="1050" b="0" i="1" u="none" strike="noStrike">
                <a:solidFill>
                  <a:srgbClr val="000000"/>
                </a:solidFill>
                <a:latin typeface="Calibri"/>
                <a:ea typeface="Calibri"/>
                <a:cs typeface="Calibri"/>
                <a:sym typeface="Calibri"/>
              </a:rPr>
              <a:t>     0.86      0.00      0.86 </a:t>
            </a:r>
            <a:endParaRPr sz="1800">
              <a:solidFill>
                <a:schemeClr val="dk1"/>
              </a:solidFill>
              <a:latin typeface="Calibri"/>
              <a:ea typeface="Calibri"/>
              <a:cs typeface="Calibri"/>
              <a:sym typeface="Calibri"/>
            </a:endParaRPr>
          </a:p>
        </p:txBody>
      </p:sp>
      <p:sp>
        <p:nvSpPr>
          <p:cNvPr id="303" name="Google Shape;303;p11"/>
          <p:cNvSpPr txBox="1"/>
          <p:nvPr/>
        </p:nvSpPr>
        <p:spPr>
          <a:xfrm>
            <a:off x="9334050" y="2666450"/>
            <a:ext cx="107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b="1">
                <a:latin typeface="Calibri"/>
                <a:ea typeface="Calibri"/>
                <a:cs typeface="Calibri"/>
                <a:sym typeface="Calibri"/>
              </a:rPr>
              <a:t>TEMPI</a:t>
            </a:r>
            <a:endParaRPr b="1">
              <a:latin typeface="Calibri"/>
              <a:ea typeface="Calibri"/>
              <a:cs typeface="Calibri"/>
              <a:sym typeface="Calibri"/>
            </a:endParaRPr>
          </a:p>
        </p:txBody>
      </p:sp>
      <p:pic>
        <p:nvPicPr>
          <p:cNvPr id="304" name="Google Shape;304;p11"/>
          <p:cNvPicPr preferRelativeResize="0"/>
          <p:nvPr/>
        </p:nvPicPr>
        <p:blipFill>
          <a:blip r:embed="rId3">
            <a:alphaModFix/>
          </a:blip>
          <a:stretch>
            <a:fillRect/>
          </a:stretch>
        </p:blipFill>
        <p:spPr>
          <a:xfrm>
            <a:off x="1721825" y="2666450"/>
            <a:ext cx="2476500" cy="3086100"/>
          </a:xfrm>
          <a:prstGeom prst="rect">
            <a:avLst/>
          </a:prstGeom>
          <a:noFill/>
          <a:ln>
            <a:noFill/>
          </a:ln>
        </p:spPr>
      </p:pic>
      <p:pic>
        <p:nvPicPr>
          <p:cNvPr id="305" name="Google Shape;305;p11"/>
          <p:cNvPicPr preferRelativeResize="0"/>
          <p:nvPr/>
        </p:nvPicPr>
        <p:blipFill>
          <a:blip r:embed="rId4">
            <a:alphaModFix/>
          </a:blip>
          <a:stretch>
            <a:fillRect/>
          </a:stretch>
        </p:blipFill>
        <p:spPr>
          <a:xfrm>
            <a:off x="4457663" y="2473788"/>
            <a:ext cx="4133725" cy="3471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grpSp>
        <p:nvGrpSpPr>
          <p:cNvPr id="310" name="Google Shape;310;p12" descr="Questa immagine è una forma astratta. "/>
          <p:cNvGrpSpPr/>
          <p:nvPr/>
        </p:nvGrpSpPr>
        <p:grpSpPr>
          <a:xfrm rot="10618298">
            <a:off x="-4730988" y="1639500"/>
            <a:ext cx="8042059" cy="8787077"/>
            <a:chOff x="2950669" y="-4116586"/>
            <a:chExt cx="12607265" cy="14624731"/>
          </a:xfrm>
        </p:grpSpPr>
        <p:sp>
          <p:nvSpPr>
            <p:cNvPr id="311" name="Google Shape;311;p12"/>
            <p:cNvSpPr/>
            <p:nvPr/>
          </p:nvSpPr>
          <p:spPr>
            <a:xfrm rot="9420272">
              <a:off x="4855953" y="-2246936"/>
              <a:ext cx="8673602" cy="11518530"/>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 name="Google Shape;312;p12"/>
            <p:cNvSpPr/>
            <p:nvPr/>
          </p:nvSpPr>
          <p:spPr>
            <a:xfrm rot="9420272">
              <a:off x="5048022" y="-2833465"/>
              <a:ext cx="8756895" cy="10755934"/>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 name="Google Shape;313;p12"/>
            <p:cNvSpPr/>
            <p:nvPr/>
          </p:nvSpPr>
          <p:spPr>
            <a:xfrm rot="9420272">
              <a:off x="5218811" y="-1993836"/>
              <a:ext cx="7570428"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4" name="Google Shape;314;p12"/>
          <p:cNvSpPr txBox="1"/>
          <p:nvPr/>
        </p:nvSpPr>
        <p:spPr>
          <a:xfrm>
            <a:off x="3405974" y="256402"/>
            <a:ext cx="5380051" cy="49244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t-IT" sz="3200" b="1">
                <a:solidFill>
                  <a:srgbClr val="002060"/>
                </a:solidFill>
                <a:latin typeface="Quattrocento Sans"/>
                <a:ea typeface="Quattrocento Sans"/>
                <a:cs typeface="Quattrocento Sans"/>
                <a:sym typeface="Quattrocento Sans"/>
              </a:rPr>
              <a:t>Support Vector Machines</a:t>
            </a:r>
            <a:endParaRPr sz="3200" b="1">
              <a:solidFill>
                <a:srgbClr val="002060"/>
              </a:solidFill>
              <a:latin typeface="Quattrocento Sans"/>
              <a:ea typeface="Quattrocento Sans"/>
              <a:cs typeface="Quattrocento Sans"/>
              <a:sym typeface="Quattrocento Sans"/>
            </a:endParaRPr>
          </a:p>
        </p:txBody>
      </p:sp>
      <p:sp>
        <p:nvSpPr>
          <p:cNvPr id="315" name="Google Shape;315;p12"/>
          <p:cNvSpPr txBox="1"/>
          <p:nvPr/>
        </p:nvSpPr>
        <p:spPr>
          <a:xfrm>
            <a:off x="530570" y="836678"/>
            <a:ext cx="1113085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2400" b="1">
                <a:solidFill>
                  <a:srgbClr val="002060"/>
                </a:solidFill>
                <a:latin typeface="Quattrocento Sans"/>
                <a:ea typeface="Quattrocento Sans"/>
                <a:cs typeface="Quattrocento Sans"/>
                <a:sym typeface="Quattrocento Sans"/>
              </a:rPr>
              <a:t>SVM Kernel Non Linear</a:t>
            </a:r>
            <a:endParaRPr sz="1800" b="1">
              <a:solidFill>
                <a:srgbClr val="002060"/>
              </a:solidFill>
              <a:latin typeface="Quattrocento Sans"/>
              <a:ea typeface="Quattrocento Sans"/>
              <a:cs typeface="Quattrocento Sans"/>
              <a:sym typeface="Quattrocento Sans"/>
            </a:endParaRPr>
          </a:p>
        </p:txBody>
      </p:sp>
      <p:sp>
        <p:nvSpPr>
          <p:cNvPr id="316" name="Google Shape;316;p12"/>
          <p:cNvSpPr txBox="1"/>
          <p:nvPr/>
        </p:nvSpPr>
        <p:spPr>
          <a:xfrm>
            <a:off x="940697" y="1450889"/>
            <a:ext cx="3993900" cy="25551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600">
                <a:solidFill>
                  <a:srgbClr val="002060"/>
                </a:solidFill>
                <a:latin typeface="Calibri"/>
                <a:ea typeface="Calibri"/>
                <a:cs typeface="Calibri"/>
                <a:sym typeface="Calibri"/>
              </a:rPr>
              <a:t>La funzione da noi utilizzata è la kernel radiale che utilizza il metodo “svmRadial” ed tuneLength = 10 che indica il numero dei valori diversi da provare per ogni parametro di sintonizzazione</a:t>
            </a:r>
            <a:endParaRPr/>
          </a:p>
          <a:p>
            <a:pPr marL="0" marR="0" lvl="0" indent="0" algn="just" rtl="0">
              <a:spcBef>
                <a:spcPts val="0"/>
              </a:spcBef>
              <a:spcAft>
                <a:spcPts val="0"/>
              </a:spcAft>
              <a:buNone/>
            </a:pPr>
            <a:endParaRPr sz="1600">
              <a:solidFill>
                <a:srgbClr val="002060"/>
              </a:solidFill>
              <a:latin typeface="Calibri"/>
              <a:ea typeface="Calibri"/>
              <a:cs typeface="Calibri"/>
              <a:sym typeface="Calibri"/>
            </a:endParaRPr>
          </a:p>
          <a:p>
            <a:pPr marL="0" marR="0" lvl="0" indent="0" algn="just" rtl="0">
              <a:spcBef>
                <a:spcPts val="0"/>
              </a:spcBef>
              <a:spcAft>
                <a:spcPts val="0"/>
              </a:spcAft>
              <a:buNone/>
            </a:pPr>
            <a:r>
              <a:rPr lang="it-IT" sz="1600">
                <a:solidFill>
                  <a:srgbClr val="002060"/>
                </a:solidFill>
                <a:latin typeface="Calibri"/>
                <a:ea typeface="Calibri"/>
                <a:cs typeface="Calibri"/>
                <a:sym typeface="Calibri"/>
              </a:rPr>
              <a:t>Come possiamo notare dal grafico, con un valore costante di sigma = 0.1000997 ed un costo C = 16 abbiamo una migliore Accuracy pari a 0.7741362</a:t>
            </a:r>
            <a:endParaRPr/>
          </a:p>
        </p:txBody>
      </p:sp>
      <p:sp>
        <p:nvSpPr>
          <p:cNvPr id="317" name="Google Shape;317;p12"/>
          <p:cNvSpPr txBox="1"/>
          <p:nvPr/>
        </p:nvSpPr>
        <p:spPr>
          <a:xfrm>
            <a:off x="5412288" y="1807963"/>
            <a:ext cx="1786500" cy="2062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1100" b="0" i="1" u="none" strike="noStrike">
                <a:solidFill>
                  <a:srgbClr val="000000"/>
                </a:solidFill>
                <a:latin typeface="Calibri"/>
                <a:ea typeface="Calibri"/>
                <a:cs typeface="Calibri"/>
                <a:sym typeface="Calibri"/>
              </a:rPr>
              <a:t>$everything</a:t>
            </a:r>
            <a:endParaRPr sz="1100" b="0">
              <a:solidFill>
                <a:schemeClr val="dk1"/>
              </a:solidFill>
              <a:latin typeface="Calibri"/>
              <a:ea typeface="Calibri"/>
              <a:cs typeface="Calibri"/>
              <a:sym typeface="Calibri"/>
            </a:endParaRPr>
          </a:p>
          <a:p>
            <a:pPr marL="0" marR="0" lvl="0" indent="0" algn="l" rtl="0">
              <a:spcBef>
                <a:spcPts val="800"/>
              </a:spcBef>
              <a:spcAft>
                <a:spcPts val="0"/>
              </a:spcAft>
              <a:buNone/>
            </a:pPr>
            <a:r>
              <a:rPr lang="it-IT" sz="1100" b="0" i="1" u="none" strike="noStrike">
                <a:solidFill>
                  <a:srgbClr val="000000"/>
                </a:solidFill>
                <a:latin typeface="Calibri"/>
                <a:ea typeface="Calibri"/>
                <a:cs typeface="Calibri"/>
                <a:sym typeface="Calibri"/>
              </a:rPr>
              <a:t>   utente   sistema trascorso </a:t>
            </a:r>
            <a:endParaRPr sz="1100" b="0">
              <a:solidFill>
                <a:schemeClr val="dk1"/>
              </a:solidFill>
              <a:latin typeface="Calibri"/>
              <a:ea typeface="Calibri"/>
              <a:cs typeface="Calibri"/>
              <a:sym typeface="Calibri"/>
            </a:endParaRPr>
          </a:p>
          <a:p>
            <a:pPr marL="0" marR="0" lvl="0" indent="0" algn="l" rtl="0">
              <a:spcBef>
                <a:spcPts val="800"/>
              </a:spcBef>
              <a:spcAft>
                <a:spcPts val="0"/>
              </a:spcAft>
              <a:buNone/>
            </a:pPr>
            <a:r>
              <a:rPr lang="it-IT" sz="1100" b="0" i="1" u="none" strike="noStrike">
                <a:solidFill>
                  <a:srgbClr val="000000"/>
                </a:solidFill>
                <a:latin typeface="Calibri"/>
                <a:ea typeface="Calibri"/>
                <a:cs typeface="Calibri"/>
                <a:sym typeface="Calibri"/>
              </a:rPr>
              <a:t> 106.00      0.22    106.38 </a:t>
            </a:r>
            <a:endParaRPr sz="1100" b="0">
              <a:solidFill>
                <a:schemeClr val="dk1"/>
              </a:solidFill>
              <a:latin typeface="Calibri"/>
              <a:ea typeface="Calibri"/>
              <a:cs typeface="Calibri"/>
              <a:sym typeface="Calibri"/>
            </a:endParaRPr>
          </a:p>
          <a:p>
            <a:pPr marL="0" marR="0" lvl="0" indent="0" algn="l" rtl="0">
              <a:spcBef>
                <a:spcPts val="800"/>
              </a:spcBef>
              <a:spcAft>
                <a:spcPts val="0"/>
              </a:spcAft>
              <a:buNone/>
            </a:pPr>
            <a:r>
              <a:rPr lang="it-IT" sz="1100" b="0" i="1" u="none" strike="noStrike">
                <a:solidFill>
                  <a:srgbClr val="000000"/>
                </a:solidFill>
                <a:latin typeface="Calibri"/>
                <a:ea typeface="Calibri"/>
                <a:cs typeface="Calibri"/>
                <a:sym typeface="Calibri"/>
              </a:rPr>
              <a:t>$final</a:t>
            </a:r>
            <a:endParaRPr sz="1100" b="0">
              <a:solidFill>
                <a:schemeClr val="dk1"/>
              </a:solidFill>
              <a:latin typeface="Calibri"/>
              <a:ea typeface="Calibri"/>
              <a:cs typeface="Calibri"/>
              <a:sym typeface="Calibri"/>
            </a:endParaRPr>
          </a:p>
          <a:p>
            <a:pPr marL="0" marR="0" lvl="0" indent="0" algn="l" rtl="0">
              <a:spcBef>
                <a:spcPts val="800"/>
              </a:spcBef>
              <a:spcAft>
                <a:spcPts val="0"/>
              </a:spcAft>
              <a:buNone/>
            </a:pPr>
            <a:r>
              <a:rPr lang="it-IT" sz="1100" b="0" i="1" u="none" strike="noStrike">
                <a:solidFill>
                  <a:srgbClr val="000000"/>
                </a:solidFill>
                <a:latin typeface="Calibri"/>
                <a:ea typeface="Calibri"/>
                <a:cs typeface="Calibri"/>
                <a:sym typeface="Calibri"/>
              </a:rPr>
              <a:t>utente   sistema trascorso </a:t>
            </a:r>
            <a:endParaRPr sz="1100" b="0">
              <a:solidFill>
                <a:schemeClr val="dk1"/>
              </a:solidFill>
              <a:latin typeface="Calibri"/>
              <a:ea typeface="Calibri"/>
              <a:cs typeface="Calibri"/>
              <a:sym typeface="Calibri"/>
            </a:endParaRPr>
          </a:p>
          <a:p>
            <a:pPr marL="0" marR="0" lvl="0" indent="0" algn="l" rtl="0">
              <a:spcBef>
                <a:spcPts val="800"/>
              </a:spcBef>
              <a:spcAft>
                <a:spcPts val="0"/>
              </a:spcAft>
              <a:buNone/>
            </a:pPr>
            <a:r>
              <a:rPr lang="it-IT" sz="1100" b="0" i="1" u="none" strike="noStrike">
                <a:solidFill>
                  <a:srgbClr val="000000"/>
                </a:solidFill>
                <a:latin typeface="Calibri"/>
                <a:ea typeface="Calibri"/>
                <a:cs typeface="Calibri"/>
                <a:sym typeface="Calibri"/>
              </a:rPr>
              <a:t> 0.86      0.00      0.86 </a:t>
            </a:r>
            <a:endParaRPr sz="1100" b="0">
              <a:solidFill>
                <a:schemeClr val="dk1"/>
              </a:solidFill>
              <a:latin typeface="Calibri"/>
              <a:ea typeface="Calibri"/>
              <a:cs typeface="Calibri"/>
              <a:sym typeface="Calibri"/>
            </a:endParaRPr>
          </a:p>
          <a:p>
            <a:pPr marL="0" marR="0" lvl="0" indent="0" algn="l" rtl="0">
              <a:spcBef>
                <a:spcPts val="800"/>
              </a:spcBef>
              <a:spcAft>
                <a:spcPts val="0"/>
              </a:spcAft>
              <a:buNone/>
            </a:pPr>
            <a:br>
              <a:rPr lang="it-IT" sz="11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p:txBody>
      </p:sp>
      <p:sp>
        <p:nvSpPr>
          <p:cNvPr id="318" name="Google Shape;318;p12"/>
          <p:cNvSpPr txBox="1"/>
          <p:nvPr/>
        </p:nvSpPr>
        <p:spPr>
          <a:xfrm>
            <a:off x="2079295" y="3979887"/>
            <a:ext cx="707721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2400" b="1">
                <a:solidFill>
                  <a:srgbClr val="002060"/>
                </a:solidFill>
                <a:latin typeface="Quattrocento Sans"/>
                <a:ea typeface="Quattrocento Sans"/>
                <a:cs typeface="Quattrocento Sans"/>
                <a:sym typeface="Quattrocento Sans"/>
              </a:rPr>
              <a:t>SVM Kernel Non Linear</a:t>
            </a:r>
            <a:endParaRPr sz="1800" b="1">
              <a:solidFill>
                <a:srgbClr val="002060"/>
              </a:solidFill>
              <a:latin typeface="Quattrocento Sans"/>
              <a:ea typeface="Quattrocento Sans"/>
              <a:cs typeface="Quattrocento Sans"/>
              <a:sym typeface="Quattrocento Sans"/>
            </a:endParaRPr>
          </a:p>
        </p:txBody>
      </p:sp>
      <p:sp>
        <p:nvSpPr>
          <p:cNvPr id="319" name="Google Shape;319;p12"/>
          <p:cNvSpPr txBox="1"/>
          <p:nvPr/>
        </p:nvSpPr>
        <p:spPr>
          <a:xfrm>
            <a:off x="5475388" y="1407763"/>
            <a:ext cx="107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b="1">
                <a:latin typeface="Calibri"/>
                <a:ea typeface="Calibri"/>
                <a:cs typeface="Calibri"/>
                <a:sym typeface="Calibri"/>
              </a:rPr>
              <a:t>TEMPI</a:t>
            </a:r>
            <a:endParaRPr b="1">
              <a:latin typeface="Calibri"/>
              <a:ea typeface="Calibri"/>
              <a:cs typeface="Calibri"/>
              <a:sym typeface="Calibri"/>
            </a:endParaRPr>
          </a:p>
        </p:txBody>
      </p:sp>
      <p:pic>
        <p:nvPicPr>
          <p:cNvPr id="320" name="Google Shape;320;p12"/>
          <p:cNvPicPr preferRelativeResize="0"/>
          <p:nvPr/>
        </p:nvPicPr>
        <p:blipFill>
          <a:blip r:embed="rId3">
            <a:alphaModFix/>
          </a:blip>
          <a:stretch>
            <a:fillRect/>
          </a:stretch>
        </p:blipFill>
        <p:spPr>
          <a:xfrm>
            <a:off x="7702250" y="748850"/>
            <a:ext cx="4412225" cy="3638550"/>
          </a:xfrm>
          <a:prstGeom prst="rect">
            <a:avLst/>
          </a:prstGeom>
          <a:noFill/>
          <a:ln>
            <a:noFill/>
          </a:ln>
        </p:spPr>
      </p:pic>
      <p:graphicFrame>
        <p:nvGraphicFramePr>
          <p:cNvPr id="321" name="Google Shape;321;p12"/>
          <p:cNvGraphicFramePr/>
          <p:nvPr/>
        </p:nvGraphicFramePr>
        <p:xfrm>
          <a:off x="3176325" y="4849400"/>
          <a:ext cx="3000000" cy="3000000"/>
        </p:xfrm>
        <a:graphic>
          <a:graphicData uri="http://schemas.openxmlformats.org/drawingml/2006/table">
            <a:tbl>
              <a:tblPr>
                <a:noFill/>
                <a:tableStyleId>{C43C96B5-E900-411A-87D9-7572BF703F90}</a:tableStyleId>
              </a:tblPr>
              <a:tblGrid>
                <a:gridCol w="3086100">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tblGrid>
              <a:tr h="476250">
                <a:tc>
                  <a:txBody>
                    <a:bodyPr/>
                    <a:lstStyle/>
                    <a:p>
                      <a:pPr marL="0" lvl="0" indent="0" algn="l" rtl="0">
                        <a:lnSpc>
                          <a:spcPct val="142857"/>
                        </a:lnSpc>
                        <a:spcBef>
                          <a:spcPts val="0"/>
                        </a:spcBef>
                        <a:spcAft>
                          <a:spcPts val="0"/>
                        </a:spcAft>
                        <a:buNone/>
                      </a:pPr>
                      <a:r>
                        <a:rPr lang="it-IT" sz="1050" b="1">
                          <a:solidFill>
                            <a:srgbClr val="333333"/>
                          </a:solidFill>
                        </a:rPr>
                        <a:t>Model</a:t>
                      </a:r>
                      <a:endParaRPr sz="1050" b="1">
                        <a:solidFill>
                          <a:srgbClr val="333333"/>
                        </a:solidFill>
                      </a:endParaRPr>
                    </a:p>
                    <a:p>
                      <a:pPr marL="0" lvl="0" indent="0" algn="l" rtl="0">
                        <a:lnSpc>
                          <a:spcPct val="142857"/>
                        </a:lnSpc>
                        <a:spcBef>
                          <a:spcPts val="0"/>
                        </a:spcBef>
                        <a:spcAft>
                          <a:spcPts val="0"/>
                        </a:spcAft>
                        <a:buNone/>
                      </a:pPr>
                      <a:r>
                        <a:rPr lang="it-IT" sz="1050">
                          <a:solidFill>
                            <a:srgbClr val="999999"/>
                          </a:solidFill>
                        </a:rPr>
                        <a:t>&lt;chr&gt;</a:t>
                      </a:r>
                      <a:endParaRPr sz="1050">
                        <a:solidFill>
                          <a:srgbClr val="999999"/>
                        </a:solidFill>
                      </a:endParaRPr>
                    </a:p>
                  </a:txBody>
                  <a:tcPr marL="50800" marR="50800" marT="50800" marB="50800" anchor="b">
                    <a:lnL cap="flat" cmpd="sng">
                      <a:solidFill>
                        <a:srgbClr val="333333"/>
                      </a:solidFill>
                      <a:prstDash val="solid"/>
                      <a:round/>
                      <a:headEnd type="none" w="sm" len="sm"/>
                      <a:tailEnd type="none" w="sm" len="sm"/>
                    </a:lnL>
                    <a:lnR cap="flat" cmpd="sng">
                      <a:solidFill>
                        <a:srgbClr val="333333"/>
                      </a:solidFill>
                      <a:prstDash val="solid"/>
                      <a:round/>
                      <a:headEnd type="none" w="sm" len="sm"/>
                      <a:tailEnd type="none" w="sm" len="sm"/>
                    </a:lnR>
                    <a:lnT cap="flat" cmpd="sng">
                      <a:solidFill>
                        <a:srgbClr val="333333"/>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r" rtl="0">
                        <a:lnSpc>
                          <a:spcPct val="142857"/>
                        </a:lnSpc>
                        <a:spcBef>
                          <a:spcPts val="0"/>
                        </a:spcBef>
                        <a:spcAft>
                          <a:spcPts val="0"/>
                        </a:spcAft>
                        <a:buNone/>
                      </a:pPr>
                      <a:r>
                        <a:rPr lang="it-IT" sz="1050" b="1">
                          <a:solidFill>
                            <a:srgbClr val="333333"/>
                          </a:solidFill>
                        </a:rPr>
                        <a:t>Accuracy</a:t>
                      </a:r>
                      <a:endParaRPr sz="1050" b="1">
                        <a:solidFill>
                          <a:srgbClr val="333333"/>
                        </a:solidFill>
                      </a:endParaRPr>
                    </a:p>
                    <a:p>
                      <a:pPr marL="0" lvl="0" indent="0" algn="r" rtl="0">
                        <a:lnSpc>
                          <a:spcPct val="142857"/>
                        </a:lnSpc>
                        <a:spcBef>
                          <a:spcPts val="0"/>
                        </a:spcBef>
                        <a:spcAft>
                          <a:spcPts val="0"/>
                        </a:spcAft>
                        <a:buNone/>
                      </a:pPr>
                      <a:endParaRPr sz="1050">
                        <a:solidFill>
                          <a:srgbClr val="999999"/>
                        </a:solidFill>
                      </a:endParaRPr>
                    </a:p>
                  </a:txBody>
                  <a:tcPr marL="50800" marR="50800" marT="50800" marB="50800" anchor="b">
                    <a:lnL cap="flat" cmpd="sng">
                      <a:solidFill>
                        <a:srgbClr val="333333"/>
                      </a:solidFill>
                      <a:prstDash val="solid"/>
                      <a:round/>
                      <a:headEnd type="none" w="sm" len="sm"/>
                      <a:tailEnd type="none" w="sm" len="sm"/>
                    </a:lnL>
                    <a:lnR cap="flat" cmpd="sng">
                      <a:solidFill>
                        <a:srgbClr val="333333"/>
                      </a:solidFill>
                      <a:prstDash val="solid"/>
                      <a:round/>
                      <a:headEnd type="none" w="sm" len="sm"/>
                      <a:tailEnd type="none" w="sm" len="sm"/>
                    </a:lnR>
                    <a:lnT cap="flat" cmpd="sng">
                      <a:solidFill>
                        <a:srgbClr val="333333"/>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r" rtl="0">
                        <a:lnSpc>
                          <a:spcPct val="142857"/>
                        </a:lnSpc>
                        <a:spcBef>
                          <a:spcPts val="0"/>
                        </a:spcBef>
                        <a:spcAft>
                          <a:spcPts val="0"/>
                        </a:spcAft>
                        <a:buNone/>
                      </a:pPr>
                      <a:r>
                        <a:rPr lang="it-IT" sz="1050" b="1">
                          <a:solidFill>
                            <a:srgbClr val="333333"/>
                          </a:solidFill>
                        </a:rPr>
                        <a:t>Time</a:t>
                      </a:r>
                      <a:endParaRPr sz="1050" b="1">
                        <a:solidFill>
                          <a:srgbClr val="333333"/>
                        </a:solidFill>
                      </a:endParaRPr>
                    </a:p>
                    <a:p>
                      <a:pPr marL="0" lvl="0" indent="0" algn="r" rtl="0">
                        <a:lnSpc>
                          <a:spcPct val="142857"/>
                        </a:lnSpc>
                        <a:spcBef>
                          <a:spcPts val="0"/>
                        </a:spcBef>
                        <a:spcAft>
                          <a:spcPts val="0"/>
                        </a:spcAft>
                        <a:buNone/>
                      </a:pPr>
                      <a:endParaRPr sz="1050" b="1">
                        <a:solidFill>
                          <a:srgbClr val="333333"/>
                        </a:solidFill>
                      </a:endParaRPr>
                    </a:p>
                  </a:txBody>
                  <a:tcPr marL="50800" marR="50800" marT="50800" marB="50800" anchor="b">
                    <a:lnL cap="flat" cmpd="sng">
                      <a:solidFill>
                        <a:srgbClr val="333333"/>
                      </a:solidFill>
                      <a:prstDash val="solid"/>
                      <a:round/>
                      <a:headEnd type="none" w="sm" len="sm"/>
                      <a:tailEnd type="none" w="sm" len="sm"/>
                    </a:lnL>
                    <a:lnR cap="flat" cmpd="sng">
                      <a:solidFill>
                        <a:srgbClr val="333333"/>
                      </a:solidFill>
                      <a:prstDash val="solid"/>
                      <a:round/>
                      <a:headEnd type="none" w="sm" len="sm"/>
                      <a:tailEnd type="none" w="sm" len="sm"/>
                    </a:lnR>
                    <a:lnT cap="flat" cmpd="sng">
                      <a:solidFill>
                        <a:srgbClr val="333333"/>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0"/>
                  </a:ext>
                </a:extLst>
              </a:tr>
              <a:tr h="285750">
                <a:tc>
                  <a:txBody>
                    <a:bodyPr/>
                    <a:lstStyle/>
                    <a:p>
                      <a:pPr marL="0" lvl="0" indent="0" algn="l" rtl="0">
                        <a:lnSpc>
                          <a:spcPct val="142857"/>
                        </a:lnSpc>
                        <a:spcBef>
                          <a:spcPts val="0"/>
                        </a:spcBef>
                        <a:spcAft>
                          <a:spcPts val="0"/>
                        </a:spcAft>
                        <a:buNone/>
                      </a:pPr>
                      <a:r>
                        <a:rPr lang="it-IT" sz="1050">
                          <a:solidFill>
                            <a:srgbClr val="333333"/>
                          </a:solidFill>
                        </a:rPr>
                        <a:t>SVM Radial</a:t>
                      </a:r>
                      <a:endParaRPr sz="1050">
                        <a:solidFill>
                          <a:srgbClr val="333333"/>
                        </a:solidFill>
                      </a:endParaRPr>
                    </a:p>
                  </a:txBody>
                  <a:tcPr marL="50800" marR="50800" marT="50800" marB="50800">
                    <a:lnL cap="flat" cmpd="sng">
                      <a:solidFill>
                        <a:srgbClr val="333333"/>
                      </a:solidFill>
                      <a:prstDash val="solid"/>
                      <a:round/>
                      <a:headEnd type="none" w="sm" len="sm"/>
                      <a:tailEnd type="none" w="sm" len="sm"/>
                    </a:lnL>
                    <a:lnR cap="flat" cmpd="sng">
                      <a:solidFill>
                        <a:srgbClr val="333333"/>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r" rtl="0">
                        <a:lnSpc>
                          <a:spcPct val="142857"/>
                        </a:lnSpc>
                        <a:spcBef>
                          <a:spcPts val="0"/>
                        </a:spcBef>
                        <a:spcAft>
                          <a:spcPts val="0"/>
                        </a:spcAft>
                        <a:buNone/>
                      </a:pPr>
                      <a:r>
                        <a:rPr lang="it-IT" sz="1050">
                          <a:solidFill>
                            <a:srgbClr val="333333"/>
                          </a:solidFill>
                        </a:rPr>
                        <a:t>0.7741362</a:t>
                      </a:r>
                      <a:endParaRPr sz="1050">
                        <a:solidFill>
                          <a:srgbClr val="333333"/>
                        </a:solidFill>
                      </a:endParaRPr>
                    </a:p>
                  </a:txBody>
                  <a:tcPr marL="50800" marR="50800" marT="50800" marB="50800">
                    <a:lnL cap="flat" cmpd="sng">
                      <a:solidFill>
                        <a:srgbClr val="333333"/>
                      </a:solidFill>
                      <a:prstDash val="solid"/>
                      <a:round/>
                      <a:headEnd type="none" w="sm" len="sm"/>
                      <a:tailEnd type="none" w="sm" len="sm"/>
                    </a:lnL>
                    <a:lnR cap="flat" cmpd="sng">
                      <a:solidFill>
                        <a:srgbClr val="333333"/>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r" rtl="0">
                        <a:lnSpc>
                          <a:spcPct val="142857"/>
                        </a:lnSpc>
                        <a:spcBef>
                          <a:spcPts val="0"/>
                        </a:spcBef>
                        <a:spcAft>
                          <a:spcPts val="0"/>
                        </a:spcAft>
                        <a:buNone/>
                      </a:pPr>
                      <a:r>
                        <a:rPr lang="it-IT" sz="1050">
                          <a:solidFill>
                            <a:srgbClr val="333333"/>
                          </a:solidFill>
                        </a:rPr>
                        <a:t>172.16</a:t>
                      </a:r>
                      <a:endParaRPr sz="1050">
                        <a:solidFill>
                          <a:srgbClr val="333333"/>
                        </a:solidFill>
                      </a:endParaRPr>
                    </a:p>
                  </a:txBody>
                  <a:tcPr marL="50800" marR="50800" marT="50800" marB="50800">
                    <a:lnL cap="flat" cmpd="sng">
                      <a:solidFill>
                        <a:srgbClr val="333333"/>
                      </a:solidFill>
                      <a:prstDash val="solid"/>
                      <a:round/>
                      <a:headEnd type="none" w="sm" len="sm"/>
                      <a:tailEnd type="none" w="sm" len="sm"/>
                    </a:lnL>
                    <a:lnR cap="flat" cmpd="sng">
                      <a:solidFill>
                        <a:srgbClr val="333333"/>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285750">
                <a:tc>
                  <a:txBody>
                    <a:bodyPr/>
                    <a:lstStyle/>
                    <a:p>
                      <a:pPr marL="0" lvl="0" indent="0" algn="l" rtl="0">
                        <a:lnSpc>
                          <a:spcPct val="142857"/>
                        </a:lnSpc>
                        <a:spcBef>
                          <a:spcPts val="0"/>
                        </a:spcBef>
                        <a:spcAft>
                          <a:spcPts val="0"/>
                        </a:spcAft>
                        <a:buNone/>
                      </a:pPr>
                      <a:r>
                        <a:rPr lang="it-IT" sz="1050">
                          <a:solidFill>
                            <a:srgbClr val="333333"/>
                          </a:solidFill>
                        </a:rPr>
                        <a:t>SVM Linear scegliendo il costo</a:t>
                      </a:r>
                      <a:endParaRPr sz="1050">
                        <a:solidFill>
                          <a:srgbClr val="333333"/>
                        </a:solidFill>
                      </a:endParaRPr>
                    </a:p>
                  </a:txBody>
                  <a:tcPr marL="50800" marR="50800" marT="50800" marB="50800">
                    <a:lnL cap="flat" cmpd="sng">
                      <a:solidFill>
                        <a:srgbClr val="333333"/>
                      </a:solidFill>
                      <a:prstDash val="solid"/>
                      <a:round/>
                      <a:headEnd type="none" w="sm" len="sm"/>
                      <a:tailEnd type="none" w="sm" len="sm"/>
                    </a:lnL>
                    <a:lnR cap="flat" cmpd="sng">
                      <a:solidFill>
                        <a:srgbClr val="333333"/>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r" rtl="0">
                        <a:lnSpc>
                          <a:spcPct val="142857"/>
                        </a:lnSpc>
                        <a:spcBef>
                          <a:spcPts val="0"/>
                        </a:spcBef>
                        <a:spcAft>
                          <a:spcPts val="0"/>
                        </a:spcAft>
                        <a:buNone/>
                      </a:pPr>
                      <a:r>
                        <a:rPr lang="it-IT" sz="1050">
                          <a:solidFill>
                            <a:srgbClr val="333333"/>
                          </a:solidFill>
                        </a:rPr>
                        <a:t>0.7422682</a:t>
                      </a:r>
                      <a:endParaRPr sz="1050">
                        <a:solidFill>
                          <a:srgbClr val="333333"/>
                        </a:solidFill>
                      </a:endParaRPr>
                    </a:p>
                  </a:txBody>
                  <a:tcPr marL="50800" marR="50800" marT="50800" marB="50800">
                    <a:lnL cap="flat" cmpd="sng">
                      <a:solidFill>
                        <a:srgbClr val="333333"/>
                      </a:solidFill>
                      <a:prstDash val="solid"/>
                      <a:round/>
                      <a:headEnd type="none" w="sm" len="sm"/>
                      <a:tailEnd type="none" w="sm" len="sm"/>
                    </a:lnL>
                    <a:lnR cap="flat" cmpd="sng">
                      <a:solidFill>
                        <a:srgbClr val="333333"/>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r" rtl="0">
                        <a:lnSpc>
                          <a:spcPct val="142857"/>
                        </a:lnSpc>
                        <a:spcBef>
                          <a:spcPts val="0"/>
                        </a:spcBef>
                        <a:spcAft>
                          <a:spcPts val="0"/>
                        </a:spcAft>
                        <a:buNone/>
                      </a:pPr>
                      <a:r>
                        <a:rPr lang="it-IT" sz="1050">
                          <a:solidFill>
                            <a:srgbClr val="333333"/>
                          </a:solidFill>
                        </a:rPr>
                        <a:t>106.38</a:t>
                      </a:r>
                      <a:endParaRPr sz="1050">
                        <a:solidFill>
                          <a:srgbClr val="333333"/>
                        </a:solidFill>
                      </a:endParaRPr>
                    </a:p>
                  </a:txBody>
                  <a:tcPr marL="50800" marR="50800" marT="50800" marB="50800">
                    <a:lnL cap="flat" cmpd="sng">
                      <a:solidFill>
                        <a:srgbClr val="333333"/>
                      </a:solidFill>
                      <a:prstDash val="solid"/>
                      <a:round/>
                      <a:headEnd type="none" w="sm" len="sm"/>
                      <a:tailEnd type="none" w="sm" len="sm"/>
                    </a:lnL>
                    <a:lnR cap="flat" cmpd="sng">
                      <a:solidFill>
                        <a:srgbClr val="333333"/>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542925">
                <a:tc>
                  <a:txBody>
                    <a:bodyPr/>
                    <a:lstStyle/>
                    <a:p>
                      <a:pPr marL="0" lvl="0" indent="0" algn="l" rtl="0">
                        <a:lnSpc>
                          <a:spcPct val="142857"/>
                        </a:lnSpc>
                        <a:spcBef>
                          <a:spcPts val="0"/>
                        </a:spcBef>
                        <a:spcAft>
                          <a:spcPts val="0"/>
                        </a:spcAft>
                        <a:buNone/>
                      </a:pPr>
                      <a:r>
                        <a:rPr lang="it-IT" sz="1050" b="1">
                          <a:solidFill>
                            <a:srgbClr val="0000FF"/>
                          </a:solidFill>
                        </a:rPr>
                        <a:t>SVM Linear</a:t>
                      </a:r>
                      <a:endParaRPr sz="1050" b="1">
                        <a:solidFill>
                          <a:srgbClr val="0000FF"/>
                        </a:solidFill>
                      </a:endParaRPr>
                    </a:p>
                  </a:txBody>
                  <a:tcPr marL="50800" marR="50800" marT="50800" marB="50800">
                    <a:lnL cap="flat" cmpd="sng">
                      <a:solidFill>
                        <a:srgbClr val="333333"/>
                      </a:solidFill>
                      <a:prstDash val="solid"/>
                      <a:round/>
                      <a:headEnd type="none" w="sm" len="sm"/>
                      <a:tailEnd type="none" w="sm" len="sm"/>
                    </a:lnL>
                    <a:lnR cap="flat" cmpd="sng">
                      <a:solidFill>
                        <a:srgbClr val="333333"/>
                      </a:solidFill>
                      <a:prstDash val="solid"/>
                      <a:round/>
                      <a:headEnd type="none" w="sm" len="sm"/>
                      <a:tailEnd type="none" w="sm" len="sm"/>
                    </a:lnR>
                    <a:lnT w="9525" cap="flat" cmpd="sng">
                      <a:solidFill>
                        <a:srgbClr val="DDDDDD"/>
                      </a:solidFill>
                      <a:prstDash val="solid"/>
                      <a:round/>
                      <a:headEnd type="none" w="sm" len="sm"/>
                      <a:tailEnd type="none" w="sm" len="sm"/>
                    </a:lnT>
                    <a:lnB cap="flat" cmpd="sng">
                      <a:solidFill>
                        <a:srgbClr val="333333"/>
                      </a:solidFill>
                      <a:prstDash val="solid"/>
                      <a:round/>
                      <a:headEnd type="none" w="sm" len="sm"/>
                      <a:tailEnd type="none" w="sm" len="sm"/>
                    </a:lnB>
                  </a:tcPr>
                </a:tc>
                <a:tc>
                  <a:txBody>
                    <a:bodyPr/>
                    <a:lstStyle/>
                    <a:p>
                      <a:pPr marL="0" lvl="0" indent="0" algn="r" rtl="0">
                        <a:lnSpc>
                          <a:spcPct val="142857"/>
                        </a:lnSpc>
                        <a:spcBef>
                          <a:spcPts val="0"/>
                        </a:spcBef>
                        <a:spcAft>
                          <a:spcPts val="0"/>
                        </a:spcAft>
                        <a:buNone/>
                      </a:pPr>
                      <a:r>
                        <a:rPr lang="it-IT" sz="1050" b="1">
                          <a:solidFill>
                            <a:srgbClr val="0000FF"/>
                          </a:solidFill>
                        </a:rPr>
                        <a:t>0.7391572</a:t>
                      </a:r>
                      <a:endParaRPr sz="1050" b="1">
                        <a:solidFill>
                          <a:srgbClr val="0000FF"/>
                        </a:solidFill>
                      </a:endParaRPr>
                    </a:p>
                  </a:txBody>
                  <a:tcPr marL="50800" marR="50800" marT="50800" marB="50800">
                    <a:lnL cap="flat" cmpd="sng">
                      <a:solidFill>
                        <a:srgbClr val="333333"/>
                      </a:solidFill>
                      <a:prstDash val="solid"/>
                      <a:round/>
                      <a:headEnd type="none" w="sm" len="sm"/>
                      <a:tailEnd type="none" w="sm" len="sm"/>
                    </a:lnL>
                    <a:lnR cap="flat" cmpd="sng">
                      <a:solidFill>
                        <a:srgbClr val="333333"/>
                      </a:solidFill>
                      <a:prstDash val="solid"/>
                      <a:round/>
                      <a:headEnd type="none" w="sm" len="sm"/>
                      <a:tailEnd type="none" w="sm" len="sm"/>
                    </a:lnR>
                    <a:lnT w="9525" cap="flat" cmpd="sng">
                      <a:solidFill>
                        <a:srgbClr val="DDDDDD"/>
                      </a:solidFill>
                      <a:prstDash val="solid"/>
                      <a:round/>
                      <a:headEnd type="none" w="sm" len="sm"/>
                      <a:tailEnd type="none" w="sm" len="sm"/>
                    </a:lnT>
                    <a:lnB cap="flat" cmpd="sng">
                      <a:solidFill>
                        <a:srgbClr val="333333"/>
                      </a:solidFill>
                      <a:prstDash val="solid"/>
                      <a:round/>
                      <a:headEnd type="none" w="sm" len="sm"/>
                      <a:tailEnd type="none" w="sm" len="sm"/>
                    </a:lnB>
                  </a:tcPr>
                </a:tc>
                <a:tc>
                  <a:txBody>
                    <a:bodyPr/>
                    <a:lstStyle/>
                    <a:p>
                      <a:pPr marL="0" lvl="0" indent="0" algn="r" rtl="0">
                        <a:lnSpc>
                          <a:spcPct val="142857"/>
                        </a:lnSpc>
                        <a:spcBef>
                          <a:spcPts val="0"/>
                        </a:spcBef>
                        <a:spcAft>
                          <a:spcPts val="0"/>
                        </a:spcAft>
                        <a:buNone/>
                      </a:pPr>
                      <a:r>
                        <a:rPr lang="it-IT" sz="1050" b="1">
                          <a:solidFill>
                            <a:srgbClr val="0000FF"/>
                          </a:solidFill>
                        </a:rPr>
                        <a:t>6.52</a:t>
                      </a:r>
                      <a:endParaRPr sz="1050" b="1">
                        <a:solidFill>
                          <a:srgbClr val="0000FF"/>
                        </a:solidFill>
                      </a:endParaRPr>
                    </a:p>
                    <a:p>
                      <a:pPr marL="0" lvl="0" indent="0" algn="r" rtl="0">
                        <a:lnSpc>
                          <a:spcPct val="142857"/>
                        </a:lnSpc>
                        <a:spcBef>
                          <a:spcPts val="0"/>
                        </a:spcBef>
                        <a:spcAft>
                          <a:spcPts val="0"/>
                        </a:spcAft>
                        <a:buNone/>
                      </a:pPr>
                      <a:endParaRPr sz="1050" b="1">
                        <a:solidFill>
                          <a:srgbClr val="0000FF"/>
                        </a:solidFill>
                      </a:endParaRPr>
                    </a:p>
                  </a:txBody>
                  <a:tcPr marL="50800" marR="50800" marT="50800" marB="50800">
                    <a:lnL cap="flat" cmpd="sng">
                      <a:solidFill>
                        <a:srgbClr val="333333"/>
                      </a:solidFill>
                      <a:prstDash val="solid"/>
                      <a:round/>
                      <a:headEnd type="none" w="sm" len="sm"/>
                      <a:tailEnd type="none" w="sm" len="sm"/>
                    </a:lnL>
                    <a:lnR cap="flat" cmpd="sng">
                      <a:solidFill>
                        <a:srgbClr val="333333"/>
                      </a:solidFill>
                      <a:prstDash val="solid"/>
                      <a:round/>
                      <a:headEnd type="none" w="sm" len="sm"/>
                      <a:tailEnd type="none" w="sm" len="sm"/>
                    </a:lnR>
                    <a:lnT w="9525" cap="flat" cmpd="sng">
                      <a:solidFill>
                        <a:srgbClr val="DDDDDD"/>
                      </a:solidFill>
                      <a:prstDash val="solid"/>
                      <a:round/>
                      <a:headEnd type="none" w="sm" len="sm"/>
                      <a:tailEnd type="none" w="sm" len="sm"/>
                    </a:lnT>
                    <a:lnB cap="flat" cmpd="sng">
                      <a:solidFill>
                        <a:srgbClr val="333333"/>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3"/>
          <p:cNvSpPr txBox="1"/>
          <p:nvPr/>
        </p:nvSpPr>
        <p:spPr>
          <a:xfrm>
            <a:off x="3405974" y="256402"/>
            <a:ext cx="5380051" cy="49244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t-IT" sz="3200" b="1">
                <a:solidFill>
                  <a:srgbClr val="002060"/>
                </a:solidFill>
                <a:latin typeface="Quattrocento Sans"/>
                <a:ea typeface="Quattrocento Sans"/>
                <a:cs typeface="Quattrocento Sans"/>
                <a:sym typeface="Quattrocento Sans"/>
              </a:rPr>
              <a:t>Conclusione</a:t>
            </a:r>
            <a:endParaRPr/>
          </a:p>
        </p:txBody>
      </p:sp>
      <p:sp>
        <p:nvSpPr>
          <p:cNvPr id="327" name="Google Shape;327;p13"/>
          <p:cNvSpPr txBox="1"/>
          <p:nvPr/>
        </p:nvSpPr>
        <p:spPr>
          <a:xfrm>
            <a:off x="530570" y="836678"/>
            <a:ext cx="1113085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2400" b="1">
                <a:solidFill>
                  <a:srgbClr val="002060"/>
                </a:solidFill>
                <a:latin typeface="Quattrocento Sans"/>
                <a:ea typeface="Quattrocento Sans"/>
                <a:cs typeface="Quattrocento Sans"/>
                <a:sym typeface="Quattrocento Sans"/>
              </a:rPr>
              <a:t>Analisi dei modelli 1</a:t>
            </a:r>
            <a:endParaRPr sz="1800" b="1">
              <a:solidFill>
                <a:srgbClr val="002060"/>
              </a:solidFill>
              <a:latin typeface="Quattrocento Sans"/>
              <a:ea typeface="Quattrocento Sans"/>
              <a:cs typeface="Quattrocento Sans"/>
              <a:sym typeface="Quattrocento Sans"/>
            </a:endParaRPr>
          </a:p>
        </p:txBody>
      </p:sp>
      <p:sp>
        <p:nvSpPr>
          <p:cNvPr id="328" name="Google Shape;328;p13"/>
          <p:cNvSpPr txBox="1"/>
          <p:nvPr/>
        </p:nvSpPr>
        <p:spPr>
          <a:xfrm>
            <a:off x="530570" y="1553767"/>
            <a:ext cx="11223280"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600">
                <a:solidFill>
                  <a:srgbClr val="002060"/>
                </a:solidFill>
                <a:latin typeface="Calibri"/>
                <a:ea typeface="Calibri"/>
                <a:cs typeface="Calibri"/>
                <a:sym typeface="Calibri"/>
              </a:rPr>
              <a:t>Per analizzare i modelli, abbiamo effettuato una 10-fold cross validation per poi controllare i modelli tramite matrice di confusione; inoltre, sono state effettuati dei controlli sulle curve ROC. Questi sono i dati delle Confusion Matrix del Decision Tree:</a:t>
            </a:r>
            <a:endParaRPr/>
          </a:p>
        </p:txBody>
      </p:sp>
      <p:pic>
        <p:nvPicPr>
          <p:cNvPr id="329" name="Google Shape;329;p13"/>
          <p:cNvPicPr preferRelativeResize="0"/>
          <p:nvPr/>
        </p:nvPicPr>
        <p:blipFill rotWithShape="1">
          <a:blip r:embed="rId3">
            <a:alphaModFix/>
          </a:blip>
          <a:srcRect/>
          <a:stretch/>
        </p:blipFill>
        <p:spPr>
          <a:xfrm>
            <a:off x="2360370" y="2491324"/>
            <a:ext cx="3598863" cy="4012151"/>
          </a:xfrm>
          <a:prstGeom prst="rect">
            <a:avLst/>
          </a:prstGeom>
          <a:noFill/>
          <a:ln>
            <a:noFill/>
          </a:ln>
        </p:spPr>
      </p:pic>
      <p:pic>
        <p:nvPicPr>
          <p:cNvPr id="330" name="Google Shape;330;p13"/>
          <p:cNvPicPr preferRelativeResize="0"/>
          <p:nvPr/>
        </p:nvPicPr>
        <p:blipFill rotWithShape="1">
          <a:blip r:embed="rId4">
            <a:alphaModFix/>
          </a:blip>
          <a:srcRect/>
          <a:stretch/>
        </p:blipFill>
        <p:spPr>
          <a:xfrm>
            <a:off x="7311888" y="2491324"/>
            <a:ext cx="3598863" cy="4038205"/>
          </a:xfrm>
          <a:prstGeom prst="rect">
            <a:avLst/>
          </a:prstGeom>
          <a:noFill/>
          <a:ln>
            <a:noFill/>
          </a:ln>
        </p:spPr>
      </p:pic>
      <p:grpSp>
        <p:nvGrpSpPr>
          <p:cNvPr id="331" name="Google Shape;331;p13" descr="Questa immagine è una forma astratta. "/>
          <p:cNvGrpSpPr/>
          <p:nvPr/>
        </p:nvGrpSpPr>
        <p:grpSpPr>
          <a:xfrm rot="10618436">
            <a:off x="-4425702" y="1639060"/>
            <a:ext cx="8041604" cy="8787340"/>
            <a:chOff x="2950669" y="-4116586"/>
            <a:chExt cx="12607265" cy="14624731"/>
          </a:xfrm>
        </p:grpSpPr>
        <p:sp>
          <p:nvSpPr>
            <p:cNvPr id="332" name="Google Shape;332;p13"/>
            <p:cNvSpPr/>
            <p:nvPr/>
          </p:nvSpPr>
          <p:spPr>
            <a:xfrm rot="9420272">
              <a:off x="4855953" y="-2246936"/>
              <a:ext cx="8673602" cy="11518530"/>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p13"/>
            <p:cNvSpPr/>
            <p:nvPr/>
          </p:nvSpPr>
          <p:spPr>
            <a:xfrm rot="9420272">
              <a:off x="5048022" y="-2833465"/>
              <a:ext cx="8756895" cy="10755934"/>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p13"/>
            <p:cNvSpPr/>
            <p:nvPr/>
          </p:nvSpPr>
          <p:spPr>
            <a:xfrm rot="9420272">
              <a:off x="5218811" y="-1993836"/>
              <a:ext cx="7570428"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4"/>
          <p:cNvSpPr txBox="1"/>
          <p:nvPr/>
        </p:nvSpPr>
        <p:spPr>
          <a:xfrm>
            <a:off x="3405974" y="256402"/>
            <a:ext cx="5380051" cy="49244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t-IT" sz="3200" b="1">
                <a:solidFill>
                  <a:srgbClr val="002060"/>
                </a:solidFill>
                <a:latin typeface="Quattrocento Sans"/>
                <a:ea typeface="Quattrocento Sans"/>
                <a:cs typeface="Quattrocento Sans"/>
                <a:sym typeface="Quattrocento Sans"/>
              </a:rPr>
              <a:t>Conclusione</a:t>
            </a:r>
            <a:endParaRPr/>
          </a:p>
        </p:txBody>
      </p:sp>
      <p:sp>
        <p:nvSpPr>
          <p:cNvPr id="340" name="Google Shape;340;p14"/>
          <p:cNvSpPr txBox="1"/>
          <p:nvPr/>
        </p:nvSpPr>
        <p:spPr>
          <a:xfrm>
            <a:off x="530570" y="836678"/>
            <a:ext cx="1113085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2400" b="1">
                <a:solidFill>
                  <a:srgbClr val="002060"/>
                </a:solidFill>
                <a:latin typeface="Quattrocento Sans"/>
                <a:ea typeface="Quattrocento Sans"/>
                <a:cs typeface="Quattrocento Sans"/>
                <a:sym typeface="Quattrocento Sans"/>
              </a:rPr>
              <a:t>Analisi dei modelli 2</a:t>
            </a:r>
            <a:endParaRPr sz="1800" b="1">
              <a:solidFill>
                <a:srgbClr val="002060"/>
              </a:solidFill>
              <a:latin typeface="Quattrocento Sans"/>
              <a:ea typeface="Quattrocento Sans"/>
              <a:cs typeface="Quattrocento Sans"/>
              <a:sym typeface="Quattrocento Sans"/>
            </a:endParaRPr>
          </a:p>
        </p:txBody>
      </p:sp>
      <p:sp>
        <p:nvSpPr>
          <p:cNvPr id="341" name="Google Shape;341;p14"/>
          <p:cNvSpPr txBox="1"/>
          <p:nvPr/>
        </p:nvSpPr>
        <p:spPr>
          <a:xfrm>
            <a:off x="530570" y="1553767"/>
            <a:ext cx="11223280" cy="33855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600">
                <a:solidFill>
                  <a:srgbClr val="002060"/>
                </a:solidFill>
                <a:latin typeface="Calibri"/>
                <a:ea typeface="Calibri"/>
                <a:cs typeface="Calibri"/>
                <a:sym typeface="Calibri"/>
              </a:rPr>
              <a:t>Questi invece sono i dati ottenuti con la matrice di confusione applicata alla SVM con Kernel lineare:</a:t>
            </a:r>
            <a:endParaRPr/>
          </a:p>
        </p:txBody>
      </p:sp>
      <p:grpSp>
        <p:nvGrpSpPr>
          <p:cNvPr id="342" name="Google Shape;342;p14" descr="Questa immagine è una forma astratta. "/>
          <p:cNvGrpSpPr/>
          <p:nvPr/>
        </p:nvGrpSpPr>
        <p:grpSpPr>
          <a:xfrm rot="10618436">
            <a:off x="-4425702" y="1639060"/>
            <a:ext cx="8041604" cy="8787340"/>
            <a:chOff x="2950669" y="-4116586"/>
            <a:chExt cx="12607265" cy="14624731"/>
          </a:xfrm>
        </p:grpSpPr>
        <p:sp>
          <p:nvSpPr>
            <p:cNvPr id="343" name="Google Shape;343;p14"/>
            <p:cNvSpPr/>
            <p:nvPr/>
          </p:nvSpPr>
          <p:spPr>
            <a:xfrm rot="9420272">
              <a:off x="4855953" y="-2246936"/>
              <a:ext cx="8673602" cy="11518530"/>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4" name="Google Shape;344;p14"/>
            <p:cNvSpPr/>
            <p:nvPr/>
          </p:nvSpPr>
          <p:spPr>
            <a:xfrm rot="9420272">
              <a:off x="5048022" y="-2833465"/>
              <a:ext cx="8756895" cy="10755934"/>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5" name="Google Shape;345;p14"/>
            <p:cNvSpPr/>
            <p:nvPr/>
          </p:nvSpPr>
          <p:spPr>
            <a:xfrm rot="9420272">
              <a:off x="5218811" y="-1993836"/>
              <a:ext cx="7570428"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46" name="Google Shape;346;p14"/>
          <p:cNvPicPr preferRelativeResize="0"/>
          <p:nvPr/>
        </p:nvPicPr>
        <p:blipFill rotWithShape="1">
          <a:blip r:embed="rId3">
            <a:alphaModFix/>
          </a:blip>
          <a:srcRect/>
          <a:stretch/>
        </p:blipFill>
        <p:spPr>
          <a:xfrm>
            <a:off x="2784475" y="2147745"/>
            <a:ext cx="3842044" cy="4182870"/>
          </a:xfrm>
          <a:prstGeom prst="rect">
            <a:avLst/>
          </a:prstGeom>
          <a:noFill/>
          <a:ln>
            <a:noFill/>
          </a:ln>
        </p:spPr>
      </p:pic>
      <p:pic>
        <p:nvPicPr>
          <p:cNvPr id="347" name="Google Shape;347;p14"/>
          <p:cNvPicPr preferRelativeResize="0"/>
          <p:nvPr/>
        </p:nvPicPr>
        <p:blipFill rotWithShape="1">
          <a:blip r:embed="rId4">
            <a:alphaModFix/>
          </a:blip>
          <a:srcRect/>
          <a:stretch/>
        </p:blipFill>
        <p:spPr>
          <a:xfrm>
            <a:off x="6952295" y="2166521"/>
            <a:ext cx="3842044" cy="41828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5"/>
          <p:cNvSpPr txBox="1"/>
          <p:nvPr/>
        </p:nvSpPr>
        <p:spPr>
          <a:xfrm>
            <a:off x="3405974" y="256402"/>
            <a:ext cx="5380051" cy="49244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t-IT" sz="3200" b="1">
                <a:solidFill>
                  <a:srgbClr val="002060"/>
                </a:solidFill>
                <a:latin typeface="Quattrocento Sans"/>
                <a:ea typeface="Quattrocento Sans"/>
                <a:cs typeface="Quattrocento Sans"/>
                <a:sym typeface="Quattrocento Sans"/>
              </a:rPr>
              <a:t>Conclusione</a:t>
            </a:r>
            <a:endParaRPr/>
          </a:p>
        </p:txBody>
      </p:sp>
      <p:sp>
        <p:nvSpPr>
          <p:cNvPr id="353" name="Google Shape;353;p15"/>
          <p:cNvSpPr txBox="1"/>
          <p:nvPr/>
        </p:nvSpPr>
        <p:spPr>
          <a:xfrm>
            <a:off x="530570" y="836678"/>
            <a:ext cx="1113085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2400" b="1">
                <a:solidFill>
                  <a:srgbClr val="002060"/>
                </a:solidFill>
                <a:latin typeface="Quattrocento Sans"/>
                <a:ea typeface="Quattrocento Sans"/>
                <a:cs typeface="Quattrocento Sans"/>
                <a:sym typeface="Quattrocento Sans"/>
              </a:rPr>
              <a:t>Curve ROC - AUC</a:t>
            </a:r>
            <a:endParaRPr sz="1800" b="1">
              <a:solidFill>
                <a:srgbClr val="002060"/>
              </a:solidFill>
              <a:latin typeface="Quattrocento Sans"/>
              <a:ea typeface="Quattrocento Sans"/>
              <a:cs typeface="Quattrocento Sans"/>
              <a:sym typeface="Quattrocento Sans"/>
            </a:endParaRPr>
          </a:p>
        </p:txBody>
      </p:sp>
      <p:sp>
        <p:nvSpPr>
          <p:cNvPr id="354" name="Google Shape;354;p15"/>
          <p:cNvSpPr txBox="1"/>
          <p:nvPr/>
        </p:nvSpPr>
        <p:spPr>
          <a:xfrm>
            <a:off x="530570" y="1553767"/>
            <a:ext cx="11223280"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600">
                <a:solidFill>
                  <a:srgbClr val="002060"/>
                </a:solidFill>
                <a:latin typeface="Calibri"/>
                <a:ea typeface="Calibri"/>
                <a:cs typeface="Calibri"/>
                <a:sym typeface="Calibri"/>
              </a:rPr>
              <a:t>Per ognuno dei modelli considerati, abbiamo generato la curva ROC corrispondente con la Best threshold in mente. Inoltre, abbiamo calcolato la AUC di entrambe</a:t>
            </a:r>
            <a:endParaRPr/>
          </a:p>
        </p:txBody>
      </p:sp>
      <p:pic>
        <p:nvPicPr>
          <p:cNvPr id="355" name="Google Shape;355;p15"/>
          <p:cNvPicPr preferRelativeResize="0"/>
          <p:nvPr/>
        </p:nvPicPr>
        <p:blipFill rotWithShape="1">
          <a:blip r:embed="rId3">
            <a:alphaModFix/>
          </a:blip>
          <a:srcRect/>
          <a:stretch/>
        </p:blipFill>
        <p:spPr>
          <a:xfrm>
            <a:off x="530570" y="2147745"/>
            <a:ext cx="3895725" cy="2802621"/>
          </a:xfrm>
          <a:prstGeom prst="rect">
            <a:avLst/>
          </a:prstGeom>
          <a:noFill/>
          <a:ln>
            <a:noFill/>
          </a:ln>
        </p:spPr>
      </p:pic>
      <p:pic>
        <p:nvPicPr>
          <p:cNvPr id="356" name="Google Shape;356;p15"/>
          <p:cNvPicPr preferRelativeResize="0"/>
          <p:nvPr/>
        </p:nvPicPr>
        <p:blipFill rotWithShape="1">
          <a:blip r:embed="rId4">
            <a:alphaModFix/>
          </a:blip>
          <a:srcRect/>
          <a:stretch/>
        </p:blipFill>
        <p:spPr>
          <a:xfrm>
            <a:off x="4307513" y="2163059"/>
            <a:ext cx="3907695" cy="2811232"/>
          </a:xfrm>
          <a:prstGeom prst="rect">
            <a:avLst/>
          </a:prstGeom>
          <a:noFill/>
          <a:ln>
            <a:noFill/>
          </a:ln>
        </p:spPr>
      </p:pic>
      <p:pic>
        <p:nvPicPr>
          <p:cNvPr id="357" name="Google Shape;357;p15"/>
          <p:cNvPicPr preferRelativeResize="0"/>
          <p:nvPr/>
        </p:nvPicPr>
        <p:blipFill rotWithShape="1">
          <a:blip r:embed="rId5">
            <a:alphaModFix/>
          </a:blip>
          <a:srcRect/>
          <a:stretch/>
        </p:blipFill>
        <p:spPr>
          <a:xfrm>
            <a:off x="8067116" y="2186984"/>
            <a:ext cx="3895726" cy="2802621"/>
          </a:xfrm>
          <a:prstGeom prst="rect">
            <a:avLst/>
          </a:prstGeom>
          <a:noFill/>
          <a:ln>
            <a:noFill/>
          </a:ln>
        </p:spPr>
      </p:pic>
      <p:grpSp>
        <p:nvGrpSpPr>
          <p:cNvPr id="358" name="Google Shape;358;p15" descr="Questa immagine è una forma astratta. "/>
          <p:cNvGrpSpPr/>
          <p:nvPr/>
        </p:nvGrpSpPr>
        <p:grpSpPr>
          <a:xfrm rot="10618436">
            <a:off x="-5025144" y="1773057"/>
            <a:ext cx="8041604" cy="8787340"/>
            <a:chOff x="2950669" y="-4116586"/>
            <a:chExt cx="12607265" cy="14624731"/>
          </a:xfrm>
        </p:grpSpPr>
        <p:sp>
          <p:nvSpPr>
            <p:cNvPr id="359" name="Google Shape;359;p15"/>
            <p:cNvSpPr/>
            <p:nvPr/>
          </p:nvSpPr>
          <p:spPr>
            <a:xfrm rot="9420272">
              <a:off x="4855953" y="-2246936"/>
              <a:ext cx="8673602" cy="11518530"/>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0" name="Google Shape;360;p15"/>
            <p:cNvSpPr/>
            <p:nvPr/>
          </p:nvSpPr>
          <p:spPr>
            <a:xfrm rot="9420272">
              <a:off x="5048022" y="-2833465"/>
              <a:ext cx="8756895" cy="10755934"/>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1" name="Google Shape;361;p15"/>
            <p:cNvSpPr/>
            <p:nvPr/>
          </p:nvSpPr>
          <p:spPr>
            <a:xfrm rot="9420272">
              <a:off x="5218811" y="-1993836"/>
              <a:ext cx="7570428"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2" name="Google Shape;362;p15"/>
          <p:cNvSpPr txBox="1"/>
          <p:nvPr/>
        </p:nvSpPr>
        <p:spPr>
          <a:xfrm>
            <a:off x="758424" y="5122633"/>
            <a:ext cx="3308752"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1600">
                <a:solidFill>
                  <a:srgbClr val="002060"/>
                </a:solidFill>
                <a:latin typeface="Calibri"/>
                <a:ea typeface="Calibri"/>
                <a:cs typeface="Calibri"/>
                <a:sym typeface="Calibri"/>
              </a:rPr>
              <a:t>ROC del Decision Tree</a:t>
            </a:r>
            <a:endParaRPr sz="1600">
              <a:solidFill>
                <a:srgbClr val="002060"/>
              </a:solidFill>
              <a:latin typeface="Calibri"/>
              <a:ea typeface="Calibri"/>
              <a:cs typeface="Calibri"/>
              <a:sym typeface="Calibri"/>
            </a:endParaRPr>
          </a:p>
        </p:txBody>
      </p:sp>
      <p:sp>
        <p:nvSpPr>
          <p:cNvPr id="363" name="Google Shape;363;p15"/>
          <p:cNvSpPr txBox="1"/>
          <p:nvPr/>
        </p:nvSpPr>
        <p:spPr>
          <a:xfrm>
            <a:off x="4514850" y="5100627"/>
            <a:ext cx="3552265"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1600">
                <a:solidFill>
                  <a:srgbClr val="002060"/>
                </a:solidFill>
                <a:latin typeface="Calibri"/>
                <a:ea typeface="Calibri"/>
                <a:cs typeface="Calibri"/>
                <a:sym typeface="Calibri"/>
              </a:rPr>
              <a:t>ROC della SVM</a:t>
            </a:r>
            <a:endParaRPr/>
          </a:p>
        </p:txBody>
      </p:sp>
      <p:sp>
        <p:nvSpPr>
          <p:cNvPr id="364" name="Google Shape;364;p15"/>
          <p:cNvSpPr txBox="1"/>
          <p:nvPr/>
        </p:nvSpPr>
        <p:spPr>
          <a:xfrm>
            <a:off x="8352675" y="5091170"/>
            <a:ext cx="3308752"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1600">
                <a:solidFill>
                  <a:srgbClr val="002060"/>
                </a:solidFill>
                <a:latin typeface="Calibri"/>
                <a:ea typeface="Calibri"/>
                <a:cs typeface="Calibri"/>
                <a:sym typeface="Calibri"/>
              </a:rPr>
              <a:t>Confronto delle AUC dei due modelli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grpSp>
        <p:nvGrpSpPr>
          <p:cNvPr id="370" name="Google Shape;370;p16" descr="Questa immagine rappresenta un uomo con la barba. "/>
          <p:cNvGrpSpPr/>
          <p:nvPr/>
        </p:nvGrpSpPr>
        <p:grpSpPr>
          <a:xfrm>
            <a:off x="577510" y="1318790"/>
            <a:ext cx="4430272" cy="6043606"/>
            <a:chOff x="117404" y="1951388"/>
            <a:chExt cx="3810340" cy="5197917"/>
          </a:xfrm>
        </p:grpSpPr>
        <p:sp>
          <p:nvSpPr>
            <p:cNvPr id="371" name="Google Shape;371;p16"/>
            <p:cNvSpPr/>
            <p:nvPr/>
          </p:nvSpPr>
          <p:spPr>
            <a:xfrm>
              <a:off x="218769" y="2438400"/>
              <a:ext cx="3131996" cy="3131996"/>
            </a:xfrm>
            <a:prstGeom prst="ellipse">
              <a:avLst/>
            </a:prstGeom>
            <a:gradFill>
              <a:gsLst>
                <a:gs pos="0">
                  <a:srgbClr val="7CEFD8"/>
                </a:gs>
                <a:gs pos="71000">
                  <a:srgbClr val="6672E4"/>
                </a:gs>
                <a:gs pos="100000">
                  <a:srgbClr val="882BE5"/>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72" name="Google Shape;372;p16"/>
            <p:cNvGrpSpPr/>
            <p:nvPr/>
          </p:nvGrpSpPr>
          <p:grpSpPr>
            <a:xfrm>
              <a:off x="524849" y="2442817"/>
              <a:ext cx="2749416" cy="4706488"/>
              <a:chOff x="209099" y="1340526"/>
              <a:chExt cx="3468002" cy="5936574"/>
            </a:xfrm>
          </p:grpSpPr>
          <p:sp>
            <p:nvSpPr>
              <p:cNvPr id="373" name="Google Shape;373;p16"/>
              <p:cNvSpPr/>
              <p:nvPr/>
            </p:nvSpPr>
            <p:spPr>
              <a:xfrm>
                <a:off x="2096528" y="3310241"/>
                <a:ext cx="1340572" cy="1498286"/>
              </a:xfrm>
              <a:custGeom>
                <a:avLst/>
                <a:gdLst/>
                <a:ahLst/>
                <a:cxnLst/>
                <a:rect l="l" t="t" r="r" b="b"/>
                <a:pathLst>
                  <a:path w="502" h="562" extrusionOk="0">
                    <a:moveTo>
                      <a:pt x="210" y="73"/>
                    </a:moveTo>
                    <a:cubicBezTo>
                      <a:pt x="210" y="73"/>
                      <a:pt x="450" y="325"/>
                      <a:pt x="463" y="365"/>
                    </a:cubicBezTo>
                    <a:cubicBezTo>
                      <a:pt x="475" y="405"/>
                      <a:pt x="502" y="535"/>
                      <a:pt x="463" y="549"/>
                    </a:cubicBezTo>
                    <a:cubicBezTo>
                      <a:pt x="423" y="562"/>
                      <a:pt x="161" y="540"/>
                      <a:pt x="81" y="311"/>
                    </a:cubicBezTo>
                    <a:cubicBezTo>
                      <a:pt x="0" y="81"/>
                      <a:pt x="30" y="9"/>
                      <a:pt x="48" y="5"/>
                    </a:cubicBezTo>
                    <a:cubicBezTo>
                      <a:pt x="66" y="0"/>
                      <a:pt x="157" y="17"/>
                      <a:pt x="210" y="73"/>
                    </a:cubicBezTo>
                    <a:close/>
                  </a:path>
                </a:pathLst>
              </a:custGeom>
              <a:gradFill>
                <a:gsLst>
                  <a:gs pos="0">
                    <a:srgbClr val="7D4BC9"/>
                  </a:gs>
                  <a:gs pos="78000">
                    <a:srgbClr val="16286E"/>
                  </a:gs>
                  <a:gs pos="100000">
                    <a:srgbClr val="16286E"/>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4" name="Google Shape;374;p16"/>
              <p:cNvSpPr/>
              <p:nvPr/>
            </p:nvSpPr>
            <p:spPr>
              <a:xfrm>
                <a:off x="1614814" y="1340526"/>
                <a:ext cx="1248001" cy="2249144"/>
              </a:xfrm>
              <a:custGeom>
                <a:avLst/>
                <a:gdLst/>
                <a:ahLst/>
                <a:cxnLst/>
                <a:rect l="l" t="t" r="r" b="b"/>
                <a:pathLst>
                  <a:path w="467" h="844" extrusionOk="0">
                    <a:moveTo>
                      <a:pt x="413" y="409"/>
                    </a:moveTo>
                    <a:cubicBezTo>
                      <a:pt x="413" y="409"/>
                      <a:pt x="425" y="426"/>
                      <a:pt x="420" y="446"/>
                    </a:cubicBezTo>
                    <a:cubicBezTo>
                      <a:pt x="415" y="465"/>
                      <a:pt x="385" y="526"/>
                      <a:pt x="410" y="586"/>
                    </a:cubicBezTo>
                    <a:cubicBezTo>
                      <a:pt x="418" y="605"/>
                      <a:pt x="427" y="633"/>
                      <a:pt x="431" y="664"/>
                    </a:cubicBezTo>
                    <a:cubicBezTo>
                      <a:pt x="441" y="728"/>
                      <a:pt x="433" y="803"/>
                      <a:pt x="371" y="820"/>
                    </a:cubicBezTo>
                    <a:cubicBezTo>
                      <a:pt x="280" y="844"/>
                      <a:pt x="123" y="754"/>
                      <a:pt x="99" y="595"/>
                    </a:cubicBezTo>
                    <a:cubicBezTo>
                      <a:pt x="91" y="536"/>
                      <a:pt x="87" y="499"/>
                      <a:pt x="87" y="476"/>
                    </a:cubicBezTo>
                    <a:cubicBezTo>
                      <a:pt x="87" y="475"/>
                      <a:pt x="87" y="475"/>
                      <a:pt x="87" y="475"/>
                    </a:cubicBezTo>
                    <a:cubicBezTo>
                      <a:pt x="86" y="437"/>
                      <a:pt x="93" y="438"/>
                      <a:pt x="93" y="438"/>
                    </a:cubicBezTo>
                    <a:cubicBezTo>
                      <a:pt x="0" y="380"/>
                      <a:pt x="0" y="380"/>
                      <a:pt x="0" y="380"/>
                    </a:cubicBezTo>
                    <a:cubicBezTo>
                      <a:pt x="0" y="380"/>
                      <a:pt x="42" y="270"/>
                      <a:pt x="39" y="228"/>
                    </a:cubicBezTo>
                    <a:cubicBezTo>
                      <a:pt x="36" y="186"/>
                      <a:pt x="19" y="171"/>
                      <a:pt x="62" y="98"/>
                    </a:cubicBezTo>
                    <a:cubicBezTo>
                      <a:pt x="31" y="98"/>
                      <a:pt x="31" y="98"/>
                      <a:pt x="31" y="98"/>
                    </a:cubicBezTo>
                    <a:cubicBezTo>
                      <a:pt x="31" y="98"/>
                      <a:pt x="46" y="13"/>
                      <a:pt x="146" y="4"/>
                    </a:cubicBezTo>
                    <a:cubicBezTo>
                      <a:pt x="146" y="4"/>
                      <a:pt x="177" y="0"/>
                      <a:pt x="205" y="14"/>
                    </a:cubicBezTo>
                    <a:cubicBezTo>
                      <a:pt x="232" y="28"/>
                      <a:pt x="262" y="22"/>
                      <a:pt x="297" y="15"/>
                    </a:cubicBezTo>
                    <a:cubicBezTo>
                      <a:pt x="332" y="8"/>
                      <a:pt x="393" y="16"/>
                      <a:pt x="413" y="49"/>
                    </a:cubicBezTo>
                    <a:cubicBezTo>
                      <a:pt x="417" y="57"/>
                      <a:pt x="421" y="65"/>
                      <a:pt x="422" y="72"/>
                    </a:cubicBezTo>
                    <a:cubicBezTo>
                      <a:pt x="423" y="77"/>
                      <a:pt x="424" y="82"/>
                      <a:pt x="424" y="86"/>
                    </a:cubicBezTo>
                    <a:cubicBezTo>
                      <a:pt x="425" y="104"/>
                      <a:pt x="418" y="118"/>
                      <a:pt x="410" y="124"/>
                    </a:cubicBezTo>
                    <a:cubicBezTo>
                      <a:pt x="410" y="124"/>
                      <a:pt x="444" y="197"/>
                      <a:pt x="432" y="249"/>
                    </a:cubicBezTo>
                    <a:cubicBezTo>
                      <a:pt x="419" y="300"/>
                      <a:pt x="412" y="315"/>
                      <a:pt x="446" y="374"/>
                    </a:cubicBezTo>
                    <a:cubicBezTo>
                      <a:pt x="446" y="374"/>
                      <a:pt x="467" y="389"/>
                      <a:pt x="446" y="409"/>
                    </a:cubicBezTo>
                    <a:cubicBezTo>
                      <a:pt x="446" y="409"/>
                      <a:pt x="436" y="417"/>
                      <a:pt x="413" y="40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5" name="Google Shape;375;p16"/>
              <p:cNvSpPr/>
              <p:nvPr/>
            </p:nvSpPr>
            <p:spPr>
              <a:xfrm>
                <a:off x="1666242" y="1340526"/>
                <a:ext cx="1081715" cy="608572"/>
              </a:xfrm>
              <a:custGeom>
                <a:avLst/>
                <a:gdLst/>
                <a:ahLst/>
                <a:cxnLst/>
                <a:rect l="l" t="t" r="r" b="b"/>
                <a:pathLst>
                  <a:path w="405" h="228" extrusionOk="0">
                    <a:moveTo>
                      <a:pt x="405" y="86"/>
                    </a:moveTo>
                    <a:cubicBezTo>
                      <a:pt x="358" y="84"/>
                      <a:pt x="287" y="87"/>
                      <a:pt x="178" y="98"/>
                    </a:cubicBezTo>
                    <a:cubicBezTo>
                      <a:pt x="178" y="98"/>
                      <a:pt x="118" y="122"/>
                      <a:pt x="114" y="186"/>
                    </a:cubicBezTo>
                    <a:cubicBezTo>
                      <a:pt x="114" y="186"/>
                      <a:pt x="61" y="157"/>
                      <a:pt x="20" y="228"/>
                    </a:cubicBezTo>
                    <a:cubicBezTo>
                      <a:pt x="17" y="186"/>
                      <a:pt x="0" y="171"/>
                      <a:pt x="43" y="98"/>
                    </a:cubicBezTo>
                    <a:cubicBezTo>
                      <a:pt x="12" y="98"/>
                      <a:pt x="12" y="98"/>
                      <a:pt x="12" y="98"/>
                    </a:cubicBezTo>
                    <a:cubicBezTo>
                      <a:pt x="12" y="98"/>
                      <a:pt x="27" y="13"/>
                      <a:pt x="127" y="4"/>
                    </a:cubicBezTo>
                    <a:cubicBezTo>
                      <a:pt x="127" y="4"/>
                      <a:pt x="158" y="0"/>
                      <a:pt x="186" y="14"/>
                    </a:cubicBezTo>
                    <a:cubicBezTo>
                      <a:pt x="213" y="28"/>
                      <a:pt x="243" y="22"/>
                      <a:pt x="278" y="15"/>
                    </a:cubicBezTo>
                    <a:cubicBezTo>
                      <a:pt x="313" y="8"/>
                      <a:pt x="374" y="16"/>
                      <a:pt x="394" y="49"/>
                    </a:cubicBezTo>
                    <a:cubicBezTo>
                      <a:pt x="398" y="57"/>
                      <a:pt x="402" y="65"/>
                      <a:pt x="403" y="72"/>
                    </a:cubicBezTo>
                    <a:cubicBezTo>
                      <a:pt x="404" y="77"/>
                      <a:pt x="405" y="82"/>
                      <a:pt x="405" y="86"/>
                    </a:cubicBezTo>
                    <a:close/>
                  </a:path>
                </a:pathLst>
              </a:custGeom>
              <a:gradFill>
                <a:gsLst>
                  <a:gs pos="0">
                    <a:srgbClr val="6524DE"/>
                  </a:gs>
                  <a:gs pos="76000">
                    <a:srgbClr val="6524DE">
                      <a:alpha val="0"/>
                    </a:srgbClr>
                  </a:gs>
                  <a:gs pos="100000">
                    <a:srgbClr val="6524DE">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6" name="Google Shape;376;p16"/>
              <p:cNvSpPr/>
              <p:nvPr/>
            </p:nvSpPr>
            <p:spPr>
              <a:xfrm>
                <a:off x="2163386" y="1422812"/>
                <a:ext cx="699429" cy="1808573"/>
              </a:xfrm>
              <a:custGeom>
                <a:avLst/>
                <a:gdLst/>
                <a:ahLst/>
                <a:cxnLst/>
                <a:rect l="l" t="t" r="r" b="b"/>
                <a:pathLst>
                  <a:path w="262" h="678" extrusionOk="0">
                    <a:moveTo>
                      <a:pt x="208" y="378"/>
                    </a:moveTo>
                    <a:cubicBezTo>
                      <a:pt x="208" y="378"/>
                      <a:pt x="220" y="395"/>
                      <a:pt x="215" y="415"/>
                    </a:cubicBezTo>
                    <a:cubicBezTo>
                      <a:pt x="210" y="434"/>
                      <a:pt x="180" y="495"/>
                      <a:pt x="205" y="555"/>
                    </a:cubicBezTo>
                    <a:cubicBezTo>
                      <a:pt x="213" y="574"/>
                      <a:pt x="222" y="602"/>
                      <a:pt x="226" y="633"/>
                    </a:cubicBezTo>
                    <a:cubicBezTo>
                      <a:pt x="146" y="678"/>
                      <a:pt x="100" y="440"/>
                      <a:pt x="92" y="411"/>
                    </a:cubicBezTo>
                    <a:cubicBezTo>
                      <a:pt x="85" y="382"/>
                      <a:pt x="35" y="333"/>
                      <a:pt x="45" y="280"/>
                    </a:cubicBezTo>
                    <a:cubicBezTo>
                      <a:pt x="56" y="227"/>
                      <a:pt x="45" y="218"/>
                      <a:pt x="23" y="165"/>
                    </a:cubicBezTo>
                    <a:cubicBezTo>
                      <a:pt x="0" y="113"/>
                      <a:pt x="56" y="82"/>
                      <a:pt x="56" y="82"/>
                    </a:cubicBezTo>
                    <a:cubicBezTo>
                      <a:pt x="107" y="0"/>
                      <a:pt x="158" y="34"/>
                      <a:pt x="180" y="33"/>
                    </a:cubicBezTo>
                    <a:cubicBezTo>
                      <a:pt x="186" y="33"/>
                      <a:pt x="200" y="35"/>
                      <a:pt x="217" y="41"/>
                    </a:cubicBezTo>
                    <a:cubicBezTo>
                      <a:pt x="223" y="65"/>
                      <a:pt x="216" y="85"/>
                      <a:pt x="205" y="93"/>
                    </a:cubicBezTo>
                    <a:cubicBezTo>
                      <a:pt x="205" y="93"/>
                      <a:pt x="239" y="166"/>
                      <a:pt x="227" y="218"/>
                    </a:cubicBezTo>
                    <a:cubicBezTo>
                      <a:pt x="214" y="269"/>
                      <a:pt x="207" y="284"/>
                      <a:pt x="241" y="343"/>
                    </a:cubicBezTo>
                    <a:cubicBezTo>
                      <a:pt x="241" y="343"/>
                      <a:pt x="262" y="358"/>
                      <a:pt x="241" y="378"/>
                    </a:cubicBezTo>
                    <a:cubicBezTo>
                      <a:pt x="241" y="378"/>
                      <a:pt x="231" y="386"/>
                      <a:pt x="208" y="378"/>
                    </a:cubicBezTo>
                    <a:close/>
                  </a:path>
                </a:pathLst>
              </a:custGeom>
              <a:solidFill>
                <a:srgbClr val="1500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7" name="Google Shape;377;p16"/>
              <p:cNvSpPr/>
              <p:nvPr/>
            </p:nvSpPr>
            <p:spPr>
              <a:xfrm>
                <a:off x="209099" y="2329669"/>
                <a:ext cx="2883430" cy="4947431"/>
              </a:xfrm>
              <a:custGeom>
                <a:avLst/>
                <a:gdLst/>
                <a:ahLst/>
                <a:cxnLst/>
                <a:rect l="l" t="t" r="r" b="b"/>
                <a:pathLst>
                  <a:path w="1079" h="1856" extrusionOk="0">
                    <a:moveTo>
                      <a:pt x="904" y="1856"/>
                    </a:moveTo>
                    <a:cubicBezTo>
                      <a:pt x="136" y="1856"/>
                      <a:pt x="136" y="1856"/>
                      <a:pt x="136" y="1856"/>
                    </a:cubicBezTo>
                    <a:cubicBezTo>
                      <a:pt x="125" y="1546"/>
                      <a:pt x="232" y="1684"/>
                      <a:pt x="116" y="962"/>
                    </a:cubicBezTo>
                    <a:cubicBezTo>
                      <a:pt x="0" y="241"/>
                      <a:pt x="449" y="104"/>
                      <a:pt x="449" y="104"/>
                    </a:cubicBezTo>
                    <a:cubicBezTo>
                      <a:pt x="449" y="104"/>
                      <a:pt x="481" y="60"/>
                      <a:pt x="497" y="30"/>
                    </a:cubicBezTo>
                    <a:cubicBezTo>
                      <a:pt x="512" y="0"/>
                      <a:pt x="526" y="9"/>
                      <a:pt x="526" y="9"/>
                    </a:cubicBezTo>
                    <a:cubicBezTo>
                      <a:pt x="753" y="150"/>
                      <a:pt x="753" y="150"/>
                      <a:pt x="753" y="150"/>
                    </a:cubicBezTo>
                    <a:cubicBezTo>
                      <a:pt x="780" y="202"/>
                      <a:pt x="803" y="257"/>
                      <a:pt x="823" y="312"/>
                    </a:cubicBezTo>
                    <a:cubicBezTo>
                      <a:pt x="1079" y="1007"/>
                      <a:pt x="904" y="1856"/>
                      <a:pt x="904" y="1856"/>
                    </a:cubicBezTo>
                    <a:close/>
                  </a:path>
                </a:pathLst>
              </a:custGeom>
              <a:gradFill>
                <a:gsLst>
                  <a:gs pos="0">
                    <a:srgbClr val="7D4BC9"/>
                  </a:gs>
                  <a:gs pos="78000">
                    <a:srgbClr val="16286E"/>
                  </a:gs>
                  <a:gs pos="100000">
                    <a:srgbClr val="16286E"/>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8" name="Google Shape;378;p16"/>
              <p:cNvSpPr/>
              <p:nvPr/>
            </p:nvSpPr>
            <p:spPr>
              <a:xfrm>
                <a:off x="1409100" y="2329669"/>
                <a:ext cx="999430" cy="836572"/>
              </a:xfrm>
              <a:custGeom>
                <a:avLst/>
                <a:gdLst/>
                <a:ahLst/>
                <a:cxnLst/>
                <a:rect l="l" t="t" r="r" b="b"/>
                <a:pathLst>
                  <a:path w="374" h="314" extrusionOk="0">
                    <a:moveTo>
                      <a:pt x="374" y="312"/>
                    </a:moveTo>
                    <a:cubicBezTo>
                      <a:pt x="222" y="314"/>
                      <a:pt x="0" y="104"/>
                      <a:pt x="0" y="104"/>
                    </a:cubicBezTo>
                    <a:cubicBezTo>
                      <a:pt x="0" y="104"/>
                      <a:pt x="32" y="60"/>
                      <a:pt x="48" y="30"/>
                    </a:cubicBezTo>
                    <a:cubicBezTo>
                      <a:pt x="63" y="0"/>
                      <a:pt x="77" y="9"/>
                      <a:pt x="77" y="9"/>
                    </a:cubicBezTo>
                    <a:cubicBezTo>
                      <a:pt x="304" y="150"/>
                      <a:pt x="304" y="150"/>
                      <a:pt x="304" y="150"/>
                    </a:cubicBezTo>
                    <a:cubicBezTo>
                      <a:pt x="331" y="202"/>
                      <a:pt x="354" y="257"/>
                      <a:pt x="374" y="312"/>
                    </a:cubicBezTo>
                    <a:close/>
                  </a:path>
                </a:pathLst>
              </a:custGeom>
              <a:gradFill>
                <a:gsLst>
                  <a:gs pos="0">
                    <a:srgbClr val="7D4BC9"/>
                  </a:gs>
                  <a:gs pos="100000">
                    <a:srgbClr val="16286E"/>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9" name="Google Shape;379;p16"/>
              <p:cNvSpPr/>
              <p:nvPr/>
            </p:nvSpPr>
            <p:spPr>
              <a:xfrm>
                <a:off x="1743385" y="1835954"/>
                <a:ext cx="258858" cy="378858"/>
              </a:xfrm>
              <a:custGeom>
                <a:avLst/>
                <a:gdLst/>
                <a:ahLst/>
                <a:cxnLst/>
                <a:rect l="l" t="t" r="r" b="b"/>
                <a:pathLst>
                  <a:path w="97" h="142" extrusionOk="0">
                    <a:moveTo>
                      <a:pt x="75" y="34"/>
                    </a:moveTo>
                    <a:cubicBezTo>
                      <a:pt x="75" y="34"/>
                      <a:pt x="22" y="0"/>
                      <a:pt x="11" y="66"/>
                    </a:cubicBezTo>
                    <a:cubicBezTo>
                      <a:pt x="0" y="132"/>
                      <a:pt x="59" y="142"/>
                      <a:pt x="74" y="132"/>
                    </a:cubicBezTo>
                    <a:cubicBezTo>
                      <a:pt x="74" y="132"/>
                      <a:pt x="97" y="82"/>
                      <a:pt x="75" y="34"/>
                    </a:cubicBezTo>
                    <a:close/>
                  </a:path>
                </a:pathLst>
              </a:custGeom>
              <a:solidFill>
                <a:srgbClr val="1500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0" name="Google Shape;380;p16"/>
              <p:cNvSpPr/>
              <p:nvPr/>
            </p:nvSpPr>
            <p:spPr>
              <a:xfrm>
                <a:off x="1851962" y="1895956"/>
                <a:ext cx="1001144" cy="1693715"/>
              </a:xfrm>
              <a:custGeom>
                <a:avLst/>
                <a:gdLst/>
                <a:ahLst/>
                <a:cxnLst/>
                <a:rect l="l" t="t" r="r" b="b"/>
                <a:pathLst>
                  <a:path w="375" h="636" extrusionOk="0">
                    <a:moveTo>
                      <a:pt x="284" y="612"/>
                    </a:moveTo>
                    <a:cubicBezTo>
                      <a:pt x="193" y="636"/>
                      <a:pt x="36" y="546"/>
                      <a:pt x="12" y="387"/>
                    </a:cubicBezTo>
                    <a:cubicBezTo>
                      <a:pt x="4" y="328"/>
                      <a:pt x="0" y="291"/>
                      <a:pt x="0" y="268"/>
                    </a:cubicBezTo>
                    <a:cubicBezTo>
                      <a:pt x="0" y="267"/>
                      <a:pt x="0" y="267"/>
                      <a:pt x="0" y="267"/>
                    </a:cubicBezTo>
                    <a:cubicBezTo>
                      <a:pt x="2" y="249"/>
                      <a:pt x="4" y="235"/>
                      <a:pt x="6" y="230"/>
                    </a:cubicBezTo>
                    <a:cubicBezTo>
                      <a:pt x="6" y="230"/>
                      <a:pt x="55" y="77"/>
                      <a:pt x="36" y="12"/>
                    </a:cubicBezTo>
                    <a:cubicBezTo>
                      <a:pt x="36" y="12"/>
                      <a:pt x="53" y="0"/>
                      <a:pt x="64" y="62"/>
                    </a:cubicBezTo>
                    <a:cubicBezTo>
                      <a:pt x="74" y="123"/>
                      <a:pt x="134" y="202"/>
                      <a:pt x="173" y="216"/>
                    </a:cubicBezTo>
                    <a:cubicBezTo>
                      <a:pt x="212" y="229"/>
                      <a:pt x="214" y="208"/>
                      <a:pt x="226" y="205"/>
                    </a:cubicBezTo>
                    <a:cubicBezTo>
                      <a:pt x="238" y="204"/>
                      <a:pt x="263" y="178"/>
                      <a:pt x="326" y="201"/>
                    </a:cubicBezTo>
                    <a:cubicBezTo>
                      <a:pt x="326" y="201"/>
                      <a:pt x="338" y="218"/>
                      <a:pt x="333" y="238"/>
                    </a:cubicBezTo>
                    <a:cubicBezTo>
                      <a:pt x="328" y="257"/>
                      <a:pt x="297" y="318"/>
                      <a:pt x="323" y="378"/>
                    </a:cubicBezTo>
                    <a:cubicBezTo>
                      <a:pt x="349" y="437"/>
                      <a:pt x="375" y="587"/>
                      <a:pt x="284" y="612"/>
                    </a:cubicBezTo>
                    <a:close/>
                  </a:path>
                </a:pathLst>
              </a:custGeom>
              <a:gradFill>
                <a:gsLst>
                  <a:gs pos="0">
                    <a:srgbClr val="BB7FFB"/>
                  </a:gs>
                  <a:gs pos="100000">
                    <a:srgbClr val="FB95E9"/>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1" name="Google Shape;381;p16"/>
              <p:cNvSpPr/>
              <p:nvPr/>
            </p:nvSpPr>
            <p:spPr>
              <a:xfrm>
                <a:off x="1697100" y="1340526"/>
                <a:ext cx="1071430" cy="330858"/>
              </a:xfrm>
              <a:custGeom>
                <a:avLst/>
                <a:gdLst/>
                <a:ahLst/>
                <a:cxnLst/>
                <a:rect l="l" t="t" r="r" b="b"/>
                <a:pathLst>
                  <a:path w="401" h="124" extrusionOk="0">
                    <a:moveTo>
                      <a:pt x="379" y="124"/>
                    </a:moveTo>
                    <a:cubicBezTo>
                      <a:pt x="354" y="103"/>
                      <a:pt x="299" y="110"/>
                      <a:pt x="258" y="113"/>
                    </a:cubicBezTo>
                    <a:cubicBezTo>
                      <a:pt x="217" y="117"/>
                      <a:pt x="166" y="98"/>
                      <a:pt x="166" y="98"/>
                    </a:cubicBezTo>
                    <a:cubicBezTo>
                      <a:pt x="0" y="98"/>
                      <a:pt x="0" y="98"/>
                      <a:pt x="0" y="98"/>
                    </a:cubicBezTo>
                    <a:cubicBezTo>
                      <a:pt x="0" y="98"/>
                      <a:pt x="15" y="13"/>
                      <a:pt x="115" y="4"/>
                    </a:cubicBezTo>
                    <a:cubicBezTo>
                      <a:pt x="115" y="4"/>
                      <a:pt x="146" y="0"/>
                      <a:pt x="174" y="14"/>
                    </a:cubicBezTo>
                    <a:cubicBezTo>
                      <a:pt x="201" y="28"/>
                      <a:pt x="231" y="22"/>
                      <a:pt x="266" y="15"/>
                    </a:cubicBezTo>
                    <a:cubicBezTo>
                      <a:pt x="301" y="8"/>
                      <a:pt x="362" y="16"/>
                      <a:pt x="382" y="49"/>
                    </a:cubicBezTo>
                    <a:cubicBezTo>
                      <a:pt x="401" y="81"/>
                      <a:pt x="393" y="114"/>
                      <a:pt x="379" y="124"/>
                    </a:cubicBezTo>
                    <a:close/>
                  </a:path>
                </a:pathLst>
              </a:custGeom>
              <a:gradFill>
                <a:gsLst>
                  <a:gs pos="0">
                    <a:srgbClr val="6313DC"/>
                  </a:gs>
                  <a:gs pos="28000">
                    <a:srgbClr val="6313DC"/>
                  </a:gs>
                  <a:gs pos="100000">
                    <a:srgbClr val="1E3ADA"/>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2" name="Google Shape;382;p16"/>
              <p:cNvSpPr/>
              <p:nvPr/>
            </p:nvSpPr>
            <p:spPr>
              <a:xfrm>
                <a:off x="1350814" y="4258241"/>
                <a:ext cx="761143" cy="908572"/>
              </a:xfrm>
              <a:custGeom>
                <a:avLst/>
                <a:gdLst/>
                <a:ahLst/>
                <a:cxnLst/>
                <a:rect l="l" t="t" r="r" b="b"/>
                <a:pathLst>
                  <a:path w="285" h="341" extrusionOk="0">
                    <a:moveTo>
                      <a:pt x="265" y="0"/>
                    </a:moveTo>
                    <a:cubicBezTo>
                      <a:pt x="265" y="0"/>
                      <a:pt x="85" y="79"/>
                      <a:pt x="68" y="96"/>
                    </a:cubicBezTo>
                    <a:cubicBezTo>
                      <a:pt x="51" y="113"/>
                      <a:pt x="0" y="232"/>
                      <a:pt x="0" y="232"/>
                    </a:cubicBezTo>
                    <a:cubicBezTo>
                      <a:pt x="3" y="341"/>
                      <a:pt x="3" y="341"/>
                      <a:pt x="3" y="341"/>
                    </a:cubicBezTo>
                    <a:cubicBezTo>
                      <a:pt x="3" y="341"/>
                      <a:pt x="42" y="329"/>
                      <a:pt x="41" y="303"/>
                    </a:cubicBezTo>
                    <a:cubicBezTo>
                      <a:pt x="39" y="278"/>
                      <a:pt x="35" y="230"/>
                      <a:pt x="41" y="224"/>
                    </a:cubicBezTo>
                    <a:cubicBezTo>
                      <a:pt x="46" y="218"/>
                      <a:pt x="93" y="156"/>
                      <a:pt x="93" y="156"/>
                    </a:cubicBezTo>
                    <a:cubicBezTo>
                      <a:pt x="93" y="156"/>
                      <a:pt x="59" y="250"/>
                      <a:pt x="62" y="256"/>
                    </a:cubicBezTo>
                    <a:cubicBezTo>
                      <a:pt x="64" y="262"/>
                      <a:pt x="106" y="323"/>
                      <a:pt x="106" y="323"/>
                    </a:cubicBezTo>
                    <a:cubicBezTo>
                      <a:pt x="106" y="323"/>
                      <a:pt x="128" y="296"/>
                      <a:pt x="117" y="275"/>
                    </a:cubicBezTo>
                    <a:cubicBezTo>
                      <a:pt x="106" y="255"/>
                      <a:pt x="101" y="237"/>
                      <a:pt x="101" y="237"/>
                    </a:cubicBezTo>
                    <a:cubicBezTo>
                      <a:pt x="136" y="172"/>
                      <a:pt x="136" y="172"/>
                      <a:pt x="136" y="172"/>
                    </a:cubicBezTo>
                    <a:cubicBezTo>
                      <a:pt x="133" y="239"/>
                      <a:pt x="133" y="239"/>
                      <a:pt x="133" y="239"/>
                    </a:cubicBezTo>
                    <a:cubicBezTo>
                      <a:pt x="168" y="301"/>
                      <a:pt x="168" y="301"/>
                      <a:pt x="168" y="301"/>
                    </a:cubicBezTo>
                    <a:cubicBezTo>
                      <a:pt x="168" y="301"/>
                      <a:pt x="197" y="274"/>
                      <a:pt x="185" y="257"/>
                    </a:cubicBezTo>
                    <a:cubicBezTo>
                      <a:pt x="172" y="240"/>
                      <a:pt x="180" y="196"/>
                      <a:pt x="180" y="196"/>
                    </a:cubicBezTo>
                    <a:cubicBezTo>
                      <a:pt x="285" y="100"/>
                      <a:pt x="285" y="100"/>
                      <a:pt x="285" y="100"/>
                    </a:cubicBezTo>
                    <a:lnTo>
                      <a:pt x="265"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3" name="Google Shape;383;p16"/>
              <p:cNvSpPr/>
              <p:nvPr/>
            </p:nvSpPr>
            <p:spPr>
              <a:xfrm>
                <a:off x="2489100" y="3680527"/>
                <a:ext cx="387429" cy="685715"/>
              </a:xfrm>
              <a:custGeom>
                <a:avLst/>
                <a:gdLst/>
                <a:ahLst/>
                <a:cxnLst/>
                <a:rect l="l" t="t" r="r" b="b"/>
                <a:pathLst>
                  <a:path w="145" h="257" extrusionOk="0">
                    <a:moveTo>
                      <a:pt x="21" y="257"/>
                    </a:moveTo>
                    <a:cubicBezTo>
                      <a:pt x="21" y="257"/>
                      <a:pt x="0" y="134"/>
                      <a:pt x="3" y="120"/>
                    </a:cubicBezTo>
                    <a:cubicBezTo>
                      <a:pt x="6" y="105"/>
                      <a:pt x="50" y="37"/>
                      <a:pt x="50" y="37"/>
                    </a:cubicBezTo>
                    <a:cubicBezTo>
                      <a:pt x="108" y="0"/>
                      <a:pt x="108" y="0"/>
                      <a:pt x="108" y="0"/>
                    </a:cubicBezTo>
                    <a:cubicBezTo>
                      <a:pt x="108" y="0"/>
                      <a:pt x="116" y="25"/>
                      <a:pt x="102" y="33"/>
                    </a:cubicBezTo>
                    <a:cubicBezTo>
                      <a:pt x="88" y="41"/>
                      <a:pt x="61" y="56"/>
                      <a:pt x="60" y="61"/>
                    </a:cubicBezTo>
                    <a:cubicBezTo>
                      <a:pt x="59" y="66"/>
                      <a:pt x="43" y="112"/>
                      <a:pt x="43" y="112"/>
                    </a:cubicBezTo>
                    <a:cubicBezTo>
                      <a:pt x="43" y="112"/>
                      <a:pt x="80" y="61"/>
                      <a:pt x="84" y="60"/>
                    </a:cubicBezTo>
                    <a:cubicBezTo>
                      <a:pt x="89" y="60"/>
                      <a:pt x="135" y="60"/>
                      <a:pt x="135" y="60"/>
                    </a:cubicBezTo>
                    <a:cubicBezTo>
                      <a:pt x="135" y="60"/>
                      <a:pt x="128" y="81"/>
                      <a:pt x="114" y="83"/>
                    </a:cubicBezTo>
                    <a:cubicBezTo>
                      <a:pt x="99" y="84"/>
                      <a:pt x="88" y="88"/>
                      <a:pt x="88" y="88"/>
                    </a:cubicBezTo>
                    <a:cubicBezTo>
                      <a:pt x="67" y="129"/>
                      <a:pt x="67" y="129"/>
                      <a:pt x="67" y="129"/>
                    </a:cubicBezTo>
                    <a:cubicBezTo>
                      <a:pt x="100" y="104"/>
                      <a:pt x="100" y="104"/>
                      <a:pt x="100" y="104"/>
                    </a:cubicBezTo>
                    <a:cubicBezTo>
                      <a:pt x="145" y="100"/>
                      <a:pt x="145" y="100"/>
                      <a:pt x="145" y="100"/>
                    </a:cubicBezTo>
                    <a:cubicBezTo>
                      <a:pt x="145" y="100"/>
                      <a:pt x="141" y="125"/>
                      <a:pt x="128" y="125"/>
                    </a:cubicBezTo>
                    <a:cubicBezTo>
                      <a:pt x="115" y="124"/>
                      <a:pt x="94" y="144"/>
                      <a:pt x="94" y="144"/>
                    </a:cubicBezTo>
                    <a:cubicBezTo>
                      <a:pt x="81" y="232"/>
                      <a:pt x="81" y="232"/>
                      <a:pt x="81" y="232"/>
                    </a:cubicBezTo>
                    <a:lnTo>
                      <a:pt x="21" y="257"/>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4" name="Google Shape;384;p16"/>
              <p:cNvSpPr/>
              <p:nvPr/>
            </p:nvSpPr>
            <p:spPr>
              <a:xfrm rot="487774">
                <a:off x="2302872" y="4062813"/>
                <a:ext cx="1145143" cy="673715"/>
              </a:xfrm>
              <a:custGeom>
                <a:avLst/>
                <a:gdLst/>
                <a:ahLst/>
                <a:cxnLst/>
                <a:rect l="l" t="t" r="r" b="b"/>
                <a:pathLst>
                  <a:path w="428" h="253" extrusionOk="0">
                    <a:moveTo>
                      <a:pt x="82" y="54"/>
                    </a:moveTo>
                    <a:cubicBezTo>
                      <a:pt x="82" y="54"/>
                      <a:pt x="169" y="0"/>
                      <a:pt x="282" y="41"/>
                    </a:cubicBezTo>
                    <a:cubicBezTo>
                      <a:pt x="428" y="93"/>
                      <a:pt x="371" y="223"/>
                      <a:pt x="326" y="235"/>
                    </a:cubicBezTo>
                    <a:cubicBezTo>
                      <a:pt x="260" y="253"/>
                      <a:pt x="93" y="170"/>
                      <a:pt x="59" y="170"/>
                    </a:cubicBezTo>
                    <a:cubicBezTo>
                      <a:pt x="25" y="170"/>
                      <a:pt x="0" y="102"/>
                      <a:pt x="82" y="5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5" name="Google Shape;385;p16"/>
              <p:cNvSpPr/>
              <p:nvPr/>
            </p:nvSpPr>
            <p:spPr>
              <a:xfrm>
                <a:off x="963385" y="3011955"/>
                <a:ext cx="2713716" cy="2492573"/>
              </a:xfrm>
              <a:custGeom>
                <a:avLst/>
                <a:gdLst/>
                <a:ahLst/>
                <a:cxnLst/>
                <a:rect l="l" t="t" r="r" b="b"/>
                <a:pathLst>
                  <a:path w="1016" h="935" extrusionOk="0">
                    <a:moveTo>
                      <a:pt x="154" y="0"/>
                    </a:moveTo>
                    <a:cubicBezTo>
                      <a:pt x="154" y="0"/>
                      <a:pt x="317" y="11"/>
                      <a:pt x="461" y="248"/>
                    </a:cubicBezTo>
                    <a:cubicBezTo>
                      <a:pt x="604" y="484"/>
                      <a:pt x="785" y="556"/>
                      <a:pt x="785" y="556"/>
                    </a:cubicBezTo>
                    <a:cubicBezTo>
                      <a:pt x="785" y="556"/>
                      <a:pt x="1016" y="720"/>
                      <a:pt x="901" y="822"/>
                    </a:cubicBezTo>
                    <a:cubicBezTo>
                      <a:pt x="787" y="925"/>
                      <a:pt x="485" y="935"/>
                      <a:pt x="331" y="781"/>
                    </a:cubicBezTo>
                    <a:cubicBezTo>
                      <a:pt x="178" y="628"/>
                      <a:pt x="0" y="341"/>
                      <a:pt x="10" y="204"/>
                    </a:cubicBezTo>
                    <a:cubicBezTo>
                      <a:pt x="21" y="68"/>
                      <a:pt x="68" y="10"/>
                      <a:pt x="154" y="0"/>
                    </a:cubicBezTo>
                    <a:close/>
                  </a:path>
                </a:pathLst>
              </a:custGeom>
              <a:gradFill>
                <a:gsLst>
                  <a:gs pos="0">
                    <a:srgbClr val="7D4BC9"/>
                  </a:gs>
                  <a:gs pos="78000">
                    <a:srgbClr val="16286E"/>
                  </a:gs>
                  <a:gs pos="100000">
                    <a:srgbClr val="16286E"/>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86" name="Google Shape;386;p16"/>
            <p:cNvSpPr/>
            <p:nvPr/>
          </p:nvSpPr>
          <p:spPr>
            <a:xfrm flipH="1">
              <a:off x="662569" y="2575406"/>
              <a:ext cx="333828" cy="333828"/>
            </a:xfrm>
            <a:prstGeom prst="ellipse">
              <a:avLst/>
            </a:prstGeom>
            <a:gradFill>
              <a:gsLst>
                <a:gs pos="0">
                  <a:srgbClr val="7CEFD8"/>
                </a:gs>
                <a:gs pos="71000">
                  <a:srgbClr val="6672E4"/>
                </a:gs>
                <a:gs pos="100000">
                  <a:srgbClr val="882BE5"/>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7" name="Google Shape;387;p16"/>
            <p:cNvSpPr/>
            <p:nvPr/>
          </p:nvSpPr>
          <p:spPr>
            <a:xfrm flipH="1">
              <a:off x="3192720" y="5092277"/>
              <a:ext cx="191756" cy="191756"/>
            </a:xfrm>
            <a:prstGeom prst="ellipse">
              <a:avLst/>
            </a:prstGeom>
            <a:gradFill>
              <a:gsLst>
                <a:gs pos="0">
                  <a:srgbClr val="7CEFD8"/>
                </a:gs>
                <a:gs pos="100000">
                  <a:srgbClr val="6C92E1"/>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8" name="Google Shape;388;p16"/>
            <p:cNvSpPr/>
            <p:nvPr/>
          </p:nvSpPr>
          <p:spPr>
            <a:xfrm>
              <a:off x="117404" y="5337893"/>
              <a:ext cx="319314" cy="319314"/>
            </a:xfrm>
            <a:prstGeom prst="diamond">
              <a:avLst/>
            </a:prstGeom>
            <a:gradFill>
              <a:gsLst>
                <a:gs pos="0">
                  <a:srgbClr val="FD9069"/>
                </a:gs>
                <a:gs pos="100000">
                  <a:srgbClr val="FE7B4C"/>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9" name="Google Shape;389;p16"/>
            <p:cNvSpPr/>
            <p:nvPr/>
          </p:nvSpPr>
          <p:spPr>
            <a:xfrm>
              <a:off x="3656166" y="3941881"/>
              <a:ext cx="271578" cy="271578"/>
            </a:xfrm>
            <a:prstGeom prst="diamond">
              <a:avLst/>
            </a:prstGeom>
            <a:gradFill>
              <a:gsLst>
                <a:gs pos="0">
                  <a:srgbClr val="FD9069"/>
                </a:gs>
                <a:gs pos="100000">
                  <a:srgbClr val="FE7B4C"/>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0" name="Google Shape;390;p16"/>
            <p:cNvSpPr/>
            <p:nvPr/>
          </p:nvSpPr>
          <p:spPr>
            <a:xfrm>
              <a:off x="2941210" y="1951388"/>
              <a:ext cx="404893" cy="404893"/>
            </a:xfrm>
            <a:prstGeom prst="diamond">
              <a:avLst/>
            </a:prstGeom>
            <a:gradFill>
              <a:gsLst>
                <a:gs pos="0">
                  <a:srgbClr val="FD9069"/>
                </a:gs>
                <a:gs pos="100000">
                  <a:srgbClr val="FE7B4C"/>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91" name="Google Shape;391;p16"/>
          <p:cNvSpPr txBox="1"/>
          <p:nvPr/>
        </p:nvSpPr>
        <p:spPr>
          <a:xfrm>
            <a:off x="5599692" y="380327"/>
            <a:ext cx="5380051" cy="49244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t-IT" sz="3200" b="1">
                <a:solidFill>
                  <a:srgbClr val="002060"/>
                </a:solidFill>
                <a:latin typeface="Quattrocento Sans"/>
                <a:ea typeface="Quattrocento Sans"/>
                <a:cs typeface="Quattrocento Sans"/>
                <a:sym typeface="Quattrocento Sans"/>
              </a:rPr>
              <a:t>Conclusione</a:t>
            </a:r>
            <a:endParaRPr/>
          </a:p>
        </p:txBody>
      </p:sp>
      <p:sp>
        <p:nvSpPr>
          <p:cNvPr id="392" name="Google Shape;392;p16"/>
          <p:cNvSpPr txBox="1"/>
          <p:nvPr/>
        </p:nvSpPr>
        <p:spPr>
          <a:xfrm>
            <a:off x="4987516" y="1380220"/>
            <a:ext cx="6763806" cy="424731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800">
                <a:solidFill>
                  <a:srgbClr val="002060"/>
                </a:solidFill>
                <a:latin typeface="Calibri"/>
                <a:ea typeface="Calibri"/>
                <a:cs typeface="Calibri"/>
                <a:sym typeface="Calibri"/>
              </a:rPr>
              <a:t>Tramite la nostra analisi, possiamo stabilire che tra i due modelli da noi descritti, quello che si presta maggiormente al compito di prevedere se un vino sia sufficiente o meno è la SVM; </a:t>
            </a:r>
            <a:endParaRPr/>
          </a:p>
          <a:p>
            <a:pPr marL="285750" marR="0" lvl="0" indent="-285750" algn="just" rtl="0">
              <a:spcBef>
                <a:spcPts val="0"/>
              </a:spcBef>
              <a:spcAft>
                <a:spcPts val="0"/>
              </a:spcAft>
              <a:buClr>
                <a:srgbClr val="002060"/>
              </a:buClr>
              <a:buSzPts val="1800"/>
              <a:buFont typeface="Arial"/>
              <a:buChar char="•"/>
            </a:pPr>
            <a:r>
              <a:rPr lang="it-IT" sz="1800">
                <a:solidFill>
                  <a:srgbClr val="002060"/>
                </a:solidFill>
                <a:latin typeface="Calibri"/>
                <a:ea typeface="Calibri"/>
                <a:cs typeface="Calibri"/>
                <a:sym typeface="Calibri"/>
              </a:rPr>
              <a:t>L’area sottesa dalle curve AUC è maggiore per la SVM rispetto a quella del Decision Tree. </a:t>
            </a:r>
            <a:endParaRPr/>
          </a:p>
          <a:p>
            <a:pPr marL="285750" marR="0" lvl="0" indent="-285750" algn="just" rtl="0">
              <a:spcBef>
                <a:spcPts val="0"/>
              </a:spcBef>
              <a:spcAft>
                <a:spcPts val="0"/>
              </a:spcAft>
              <a:buClr>
                <a:srgbClr val="002060"/>
              </a:buClr>
              <a:buSzPts val="1800"/>
              <a:buFont typeface="Arial"/>
              <a:buChar char="•"/>
            </a:pPr>
            <a:r>
              <a:rPr lang="it-IT" sz="1800">
                <a:solidFill>
                  <a:srgbClr val="002060"/>
                </a:solidFill>
                <a:latin typeface="Calibri"/>
                <a:ea typeface="Calibri"/>
                <a:cs typeface="Calibri"/>
                <a:sym typeface="Calibri"/>
              </a:rPr>
              <a:t>La SVM presenta un F-score maggiore per la positive class “sufficiente”, mentre il Decision Tree presenta un F-score maggiore per la positive class “non Sufficiente”</a:t>
            </a:r>
            <a:endParaRPr/>
          </a:p>
          <a:p>
            <a:pPr marL="285750" marR="0" lvl="0" indent="-285750" algn="just" rtl="0">
              <a:spcBef>
                <a:spcPts val="0"/>
              </a:spcBef>
              <a:spcAft>
                <a:spcPts val="0"/>
              </a:spcAft>
              <a:buClr>
                <a:srgbClr val="002060"/>
              </a:buClr>
              <a:buSzPts val="1800"/>
              <a:buFont typeface="Arial"/>
              <a:buChar char="•"/>
            </a:pPr>
            <a:r>
              <a:rPr lang="it-IT" sz="1800">
                <a:solidFill>
                  <a:srgbClr val="002060"/>
                </a:solidFill>
                <a:latin typeface="Calibri"/>
                <a:ea typeface="Calibri"/>
                <a:cs typeface="Calibri"/>
                <a:sym typeface="Calibri"/>
              </a:rPr>
              <a:t>L’accuracy del Decision Tree è più alta… ma non l’abbiamo comparato con la SVM ottimizzata (per tenere i tempi paragonabili) </a:t>
            </a:r>
            <a:endParaRPr/>
          </a:p>
          <a:p>
            <a:pPr marL="0" marR="0" lvl="0" indent="0" algn="just" rtl="0">
              <a:spcBef>
                <a:spcPts val="0"/>
              </a:spcBef>
              <a:spcAft>
                <a:spcPts val="0"/>
              </a:spcAft>
              <a:buNone/>
            </a:pPr>
            <a:endParaRPr sz="1800">
              <a:solidFill>
                <a:srgbClr val="002060"/>
              </a:solidFill>
              <a:latin typeface="Calibri"/>
              <a:ea typeface="Calibri"/>
              <a:cs typeface="Calibri"/>
              <a:sym typeface="Calibri"/>
            </a:endParaRPr>
          </a:p>
          <a:p>
            <a:pPr marL="0" marR="0" lvl="0" indent="0" algn="just" rtl="0">
              <a:spcBef>
                <a:spcPts val="0"/>
              </a:spcBef>
              <a:spcAft>
                <a:spcPts val="0"/>
              </a:spcAft>
              <a:buNone/>
            </a:pPr>
            <a:endParaRPr sz="1800">
              <a:solidFill>
                <a:srgbClr val="002060"/>
              </a:solidFill>
              <a:latin typeface="Calibri"/>
              <a:ea typeface="Calibri"/>
              <a:cs typeface="Calibri"/>
              <a:sym typeface="Calibri"/>
            </a:endParaRPr>
          </a:p>
          <a:p>
            <a:pPr marL="0" marR="0" lvl="0" indent="0" algn="just" rtl="0">
              <a:spcBef>
                <a:spcPts val="0"/>
              </a:spcBef>
              <a:spcAft>
                <a:spcPts val="0"/>
              </a:spcAft>
              <a:buNone/>
            </a:pPr>
            <a:endParaRPr sz="1800">
              <a:solidFill>
                <a:srgbClr val="002060"/>
              </a:solidFill>
              <a:latin typeface="Calibri"/>
              <a:ea typeface="Calibri"/>
              <a:cs typeface="Calibri"/>
              <a:sym typeface="Calibri"/>
            </a:endParaRPr>
          </a:p>
          <a:p>
            <a:pPr marL="0" marR="0" lvl="0" indent="0" algn="just" rtl="0">
              <a:spcBef>
                <a:spcPts val="0"/>
              </a:spcBef>
              <a:spcAft>
                <a:spcPts val="0"/>
              </a:spcAft>
              <a:buNone/>
            </a:pPr>
            <a:r>
              <a:rPr lang="it-IT" sz="1800">
                <a:solidFill>
                  <a:srgbClr val="002060"/>
                </a:solidFill>
                <a:latin typeface="Calibri"/>
                <a:ea typeface="Calibri"/>
                <a:cs typeface="Calibri"/>
                <a:sym typeface="Calibri"/>
              </a:rPr>
              <a:t>L’ultima nota riguarda il tempo di generazione di modello, unico punto in cui eccelle il modello del Decision Tree rispetto alla SVM.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7"/>
          <p:cNvSpPr txBox="1"/>
          <p:nvPr/>
        </p:nvSpPr>
        <p:spPr>
          <a:xfrm>
            <a:off x="733192" y="4331033"/>
            <a:ext cx="4845708" cy="83099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it-IT" sz="5400" b="1">
                <a:solidFill>
                  <a:srgbClr val="002060"/>
                </a:solidFill>
                <a:latin typeface="Quattrocento Sans"/>
                <a:ea typeface="Quattrocento Sans"/>
                <a:cs typeface="Quattrocento Sans"/>
                <a:sym typeface="Quattrocento Sans"/>
              </a:rPr>
              <a:t>Grazie</a:t>
            </a:r>
            <a:endParaRPr/>
          </a:p>
        </p:txBody>
      </p:sp>
      <p:grpSp>
        <p:nvGrpSpPr>
          <p:cNvPr id="399" name="Google Shape;399;p17" descr="Questa immagine è una forma astratta. "/>
          <p:cNvGrpSpPr/>
          <p:nvPr/>
        </p:nvGrpSpPr>
        <p:grpSpPr>
          <a:xfrm>
            <a:off x="2950669" y="-4116586"/>
            <a:ext cx="12607265" cy="14624731"/>
            <a:chOff x="2950669" y="-4116586"/>
            <a:chExt cx="12607265" cy="14624731"/>
          </a:xfrm>
        </p:grpSpPr>
        <p:sp>
          <p:nvSpPr>
            <p:cNvPr id="400" name="Google Shape;400;p17"/>
            <p:cNvSpPr/>
            <p:nvPr/>
          </p:nvSpPr>
          <p:spPr>
            <a:xfrm rot="9420272">
              <a:off x="4855953" y="-2246936"/>
              <a:ext cx="8673602" cy="11518530"/>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1" name="Google Shape;401;p17"/>
            <p:cNvSpPr/>
            <p:nvPr/>
          </p:nvSpPr>
          <p:spPr>
            <a:xfrm rot="9420272">
              <a:off x="5048022" y="-2833465"/>
              <a:ext cx="8756895" cy="10755934"/>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2" name="Google Shape;402;p17"/>
            <p:cNvSpPr/>
            <p:nvPr/>
          </p:nvSpPr>
          <p:spPr>
            <a:xfrm rot="9420272">
              <a:off x="5218811" y="-1993836"/>
              <a:ext cx="7570428"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03" name="Google Shape;403;p17" descr="Questa immagine è un logo con scritto &quot;24&quot;. "/>
          <p:cNvGrpSpPr/>
          <p:nvPr/>
        </p:nvGrpSpPr>
        <p:grpSpPr>
          <a:xfrm>
            <a:off x="733192" y="531685"/>
            <a:ext cx="530996" cy="530996"/>
            <a:chOff x="1116392" y="531685"/>
            <a:chExt cx="530996" cy="530996"/>
          </a:xfrm>
        </p:grpSpPr>
        <p:sp>
          <p:nvSpPr>
            <p:cNvPr id="404" name="Google Shape;404;p17"/>
            <p:cNvSpPr/>
            <p:nvPr/>
          </p:nvSpPr>
          <p:spPr>
            <a:xfrm>
              <a:off x="1116392" y="531685"/>
              <a:ext cx="530996" cy="530996"/>
            </a:xfrm>
            <a:prstGeom prst="roundRect">
              <a:avLst>
                <a:gd name="adj" fmla="val 16667"/>
              </a:avLst>
            </a:prstGeom>
            <a:gradFill>
              <a:gsLst>
                <a:gs pos="0">
                  <a:srgbClr val="FD9069"/>
                </a:gs>
                <a:gs pos="100000">
                  <a:srgbClr val="FE7B4C"/>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05" name="Google Shape;405;p17"/>
            <p:cNvGrpSpPr/>
            <p:nvPr/>
          </p:nvGrpSpPr>
          <p:grpSpPr>
            <a:xfrm>
              <a:off x="1225345" y="623888"/>
              <a:ext cx="313090" cy="346590"/>
              <a:chOff x="-2198688" y="-1935162"/>
              <a:chExt cx="1157288" cy="1281111"/>
            </a:xfrm>
          </p:grpSpPr>
          <p:sp>
            <p:nvSpPr>
              <p:cNvPr id="406" name="Google Shape;406;p17">
                <a:hlinkClick r:id="rId3"/>
              </p:cNvPr>
              <p:cNvSpPr/>
              <p:nvPr/>
            </p:nvSpPr>
            <p:spPr>
              <a:xfrm>
                <a:off x="-1836738" y="-1697038"/>
                <a:ext cx="795338" cy="1042987"/>
              </a:xfrm>
              <a:custGeom>
                <a:avLst/>
                <a:gdLst/>
                <a:ahLst/>
                <a:cxnLst/>
                <a:rect l="l" t="t" r="r" b="b"/>
                <a:pathLst>
                  <a:path w="512" h="673" extrusionOk="0">
                    <a:moveTo>
                      <a:pt x="76" y="419"/>
                    </a:moveTo>
                    <a:cubicBezTo>
                      <a:pt x="76" y="418"/>
                      <a:pt x="77" y="415"/>
                      <a:pt x="79" y="412"/>
                    </a:cubicBezTo>
                    <a:cubicBezTo>
                      <a:pt x="287" y="115"/>
                      <a:pt x="287" y="115"/>
                      <a:pt x="287" y="115"/>
                    </a:cubicBezTo>
                    <a:cubicBezTo>
                      <a:pt x="289" y="112"/>
                      <a:pt x="291" y="110"/>
                      <a:pt x="294" y="110"/>
                    </a:cubicBezTo>
                    <a:cubicBezTo>
                      <a:pt x="295" y="110"/>
                      <a:pt x="295" y="110"/>
                      <a:pt x="295" y="110"/>
                    </a:cubicBezTo>
                    <a:cubicBezTo>
                      <a:pt x="298" y="110"/>
                      <a:pt x="299" y="111"/>
                      <a:pt x="299" y="115"/>
                    </a:cubicBezTo>
                    <a:cubicBezTo>
                      <a:pt x="299" y="425"/>
                      <a:pt x="299" y="425"/>
                      <a:pt x="299" y="425"/>
                    </a:cubicBezTo>
                    <a:cubicBezTo>
                      <a:pt x="83" y="425"/>
                      <a:pt x="83" y="425"/>
                      <a:pt x="83" y="425"/>
                    </a:cubicBezTo>
                    <a:cubicBezTo>
                      <a:pt x="79" y="425"/>
                      <a:pt x="76" y="423"/>
                      <a:pt x="76" y="419"/>
                    </a:cubicBezTo>
                    <a:moveTo>
                      <a:pt x="304" y="0"/>
                    </a:moveTo>
                    <a:cubicBezTo>
                      <a:pt x="289" y="0"/>
                      <a:pt x="282" y="7"/>
                      <a:pt x="278" y="14"/>
                    </a:cubicBezTo>
                    <a:cubicBezTo>
                      <a:pt x="11" y="390"/>
                      <a:pt x="11" y="390"/>
                      <a:pt x="11" y="390"/>
                    </a:cubicBezTo>
                    <a:cubicBezTo>
                      <a:pt x="3" y="401"/>
                      <a:pt x="0" y="412"/>
                      <a:pt x="0" y="424"/>
                    </a:cubicBezTo>
                    <a:cubicBezTo>
                      <a:pt x="0" y="458"/>
                      <a:pt x="0" y="458"/>
                      <a:pt x="0" y="458"/>
                    </a:cubicBezTo>
                    <a:cubicBezTo>
                      <a:pt x="0" y="485"/>
                      <a:pt x="10" y="494"/>
                      <a:pt x="37" y="494"/>
                    </a:cubicBezTo>
                    <a:cubicBezTo>
                      <a:pt x="298" y="494"/>
                      <a:pt x="298" y="494"/>
                      <a:pt x="298" y="494"/>
                    </a:cubicBezTo>
                    <a:cubicBezTo>
                      <a:pt x="298" y="655"/>
                      <a:pt x="298" y="655"/>
                      <a:pt x="298" y="655"/>
                    </a:cubicBezTo>
                    <a:cubicBezTo>
                      <a:pt x="298" y="665"/>
                      <a:pt x="303" y="673"/>
                      <a:pt x="313" y="673"/>
                    </a:cubicBezTo>
                    <a:cubicBezTo>
                      <a:pt x="365" y="673"/>
                      <a:pt x="365" y="673"/>
                      <a:pt x="365" y="673"/>
                    </a:cubicBezTo>
                    <a:cubicBezTo>
                      <a:pt x="375" y="673"/>
                      <a:pt x="381" y="664"/>
                      <a:pt x="381" y="655"/>
                    </a:cubicBezTo>
                    <a:cubicBezTo>
                      <a:pt x="381" y="494"/>
                      <a:pt x="381" y="494"/>
                      <a:pt x="381" y="494"/>
                    </a:cubicBezTo>
                    <a:cubicBezTo>
                      <a:pt x="494" y="494"/>
                      <a:pt x="494" y="494"/>
                      <a:pt x="494" y="494"/>
                    </a:cubicBezTo>
                    <a:cubicBezTo>
                      <a:pt x="504" y="494"/>
                      <a:pt x="512" y="487"/>
                      <a:pt x="512" y="477"/>
                    </a:cubicBezTo>
                    <a:cubicBezTo>
                      <a:pt x="512" y="441"/>
                      <a:pt x="512" y="441"/>
                      <a:pt x="512" y="441"/>
                    </a:cubicBezTo>
                    <a:cubicBezTo>
                      <a:pt x="512" y="431"/>
                      <a:pt x="503" y="425"/>
                      <a:pt x="494" y="425"/>
                    </a:cubicBezTo>
                    <a:cubicBezTo>
                      <a:pt x="381" y="425"/>
                      <a:pt x="381" y="425"/>
                      <a:pt x="381" y="425"/>
                    </a:cubicBezTo>
                    <a:cubicBezTo>
                      <a:pt x="381" y="20"/>
                      <a:pt x="381" y="20"/>
                      <a:pt x="381" y="20"/>
                    </a:cubicBezTo>
                    <a:cubicBezTo>
                      <a:pt x="381" y="6"/>
                      <a:pt x="372" y="0"/>
                      <a:pt x="357" y="0"/>
                    </a:cubicBezTo>
                    <a:lnTo>
                      <a:pt x="304"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7" name="Google Shape;407;p17"/>
              <p:cNvSpPr/>
              <p:nvPr/>
            </p:nvSpPr>
            <p:spPr>
              <a:xfrm>
                <a:off x="-2198688" y="-1935162"/>
                <a:ext cx="642938" cy="1001712"/>
              </a:xfrm>
              <a:custGeom>
                <a:avLst/>
                <a:gdLst/>
                <a:ahLst/>
                <a:cxnLst/>
                <a:rect l="l" t="t" r="r" b="b"/>
                <a:pathLst>
                  <a:path w="414" h="647" extrusionOk="0">
                    <a:moveTo>
                      <a:pt x="27" y="18"/>
                    </a:moveTo>
                    <a:cubicBezTo>
                      <a:pt x="18" y="19"/>
                      <a:pt x="9" y="25"/>
                      <a:pt x="9" y="33"/>
                    </a:cubicBezTo>
                    <a:cubicBezTo>
                      <a:pt x="9" y="63"/>
                      <a:pt x="9" y="63"/>
                      <a:pt x="9" y="63"/>
                    </a:cubicBezTo>
                    <a:cubicBezTo>
                      <a:pt x="9" y="73"/>
                      <a:pt x="15" y="79"/>
                      <a:pt x="24" y="79"/>
                    </a:cubicBezTo>
                    <a:cubicBezTo>
                      <a:pt x="28" y="79"/>
                      <a:pt x="28" y="79"/>
                      <a:pt x="28" y="79"/>
                    </a:cubicBezTo>
                    <a:cubicBezTo>
                      <a:pt x="80" y="72"/>
                      <a:pt x="144" y="66"/>
                      <a:pt x="192" y="66"/>
                    </a:cubicBezTo>
                    <a:cubicBezTo>
                      <a:pt x="293" y="66"/>
                      <a:pt x="332" y="93"/>
                      <a:pt x="332" y="155"/>
                    </a:cubicBezTo>
                    <a:cubicBezTo>
                      <a:pt x="332" y="207"/>
                      <a:pt x="313" y="227"/>
                      <a:pt x="236" y="275"/>
                    </a:cubicBezTo>
                    <a:cubicBezTo>
                      <a:pt x="142" y="334"/>
                      <a:pt x="142" y="334"/>
                      <a:pt x="142" y="334"/>
                    </a:cubicBezTo>
                    <a:cubicBezTo>
                      <a:pt x="41" y="397"/>
                      <a:pt x="0" y="471"/>
                      <a:pt x="0" y="561"/>
                    </a:cubicBezTo>
                    <a:cubicBezTo>
                      <a:pt x="0" y="631"/>
                      <a:pt x="0" y="631"/>
                      <a:pt x="0" y="631"/>
                    </a:cubicBezTo>
                    <a:cubicBezTo>
                      <a:pt x="0" y="640"/>
                      <a:pt x="8" y="647"/>
                      <a:pt x="19" y="647"/>
                    </a:cubicBezTo>
                    <a:cubicBezTo>
                      <a:pt x="387" y="647"/>
                      <a:pt x="387" y="647"/>
                      <a:pt x="387" y="647"/>
                    </a:cubicBezTo>
                    <a:cubicBezTo>
                      <a:pt x="398" y="647"/>
                      <a:pt x="406" y="641"/>
                      <a:pt x="406" y="632"/>
                    </a:cubicBezTo>
                    <a:cubicBezTo>
                      <a:pt x="406" y="594"/>
                      <a:pt x="406" y="594"/>
                      <a:pt x="406" y="594"/>
                    </a:cubicBezTo>
                    <a:cubicBezTo>
                      <a:pt x="406" y="584"/>
                      <a:pt x="398" y="579"/>
                      <a:pt x="387" y="579"/>
                    </a:cubicBezTo>
                    <a:cubicBezTo>
                      <a:pt x="74" y="579"/>
                      <a:pt x="74" y="579"/>
                      <a:pt x="74" y="579"/>
                    </a:cubicBezTo>
                    <a:cubicBezTo>
                      <a:pt x="74" y="561"/>
                      <a:pt x="74" y="561"/>
                      <a:pt x="74" y="561"/>
                    </a:cubicBezTo>
                    <a:cubicBezTo>
                      <a:pt x="74" y="486"/>
                      <a:pt x="101" y="442"/>
                      <a:pt x="204" y="377"/>
                    </a:cubicBezTo>
                    <a:cubicBezTo>
                      <a:pt x="294" y="321"/>
                      <a:pt x="294" y="321"/>
                      <a:pt x="294" y="321"/>
                    </a:cubicBezTo>
                    <a:cubicBezTo>
                      <a:pt x="380" y="267"/>
                      <a:pt x="414" y="223"/>
                      <a:pt x="414" y="155"/>
                    </a:cubicBezTo>
                    <a:cubicBezTo>
                      <a:pt x="414" y="49"/>
                      <a:pt x="343" y="0"/>
                      <a:pt x="192" y="0"/>
                    </a:cubicBezTo>
                    <a:cubicBezTo>
                      <a:pt x="137" y="0"/>
                      <a:pt x="74" y="6"/>
                      <a:pt x="27" y="18"/>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pic>
        <p:nvPicPr>
          <p:cNvPr id="408" name="Google Shape;408;p17"/>
          <p:cNvPicPr preferRelativeResize="0"/>
          <p:nvPr/>
        </p:nvPicPr>
        <p:blipFill rotWithShape="1">
          <a:blip r:embed="rId4">
            <a:alphaModFix/>
          </a:blip>
          <a:srcRect r="3709" b="782"/>
          <a:stretch/>
        </p:blipFill>
        <p:spPr>
          <a:xfrm>
            <a:off x="622013" y="451993"/>
            <a:ext cx="1533740" cy="1562067"/>
          </a:xfrm>
          <a:prstGeom prst="rect">
            <a:avLst/>
          </a:prstGeom>
          <a:noFill/>
          <a:ln>
            <a:noFill/>
          </a:ln>
        </p:spPr>
      </p:pic>
      <p:sp>
        <p:nvSpPr>
          <p:cNvPr id="409" name="Google Shape;409;p17"/>
          <p:cNvSpPr/>
          <p:nvPr/>
        </p:nvSpPr>
        <p:spPr>
          <a:xfrm>
            <a:off x="733192" y="5267384"/>
            <a:ext cx="5426580"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it-IT" sz="2000" b="1">
                <a:solidFill>
                  <a:srgbClr val="002060"/>
                </a:solidFill>
                <a:latin typeface="Quattrocento Sans"/>
                <a:ea typeface="Quattrocento Sans"/>
                <a:cs typeface="Quattrocento Sans"/>
                <a:sym typeface="Quattrocento Sans"/>
              </a:rPr>
              <a:t>per l’attenzione.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p:nvPr/>
        </p:nvSpPr>
        <p:spPr>
          <a:xfrm>
            <a:off x="962025" y="689410"/>
            <a:ext cx="2552962"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it-IT" sz="3200" b="1" i="0" u="none" strike="noStrike" cap="none">
                <a:solidFill>
                  <a:srgbClr val="002060"/>
                </a:solidFill>
                <a:latin typeface="Quattrocento Sans"/>
                <a:ea typeface="Quattrocento Sans"/>
                <a:cs typeface="Quattrocento Sans"/>
                <a:sym typeface="Quattrocento Sans"/>
              </a:rPr>
              <a:t>Introduzione</a:t>
            </a:r>
            <a:endParaRPr/>
          </a:p>
        </p:txBody>
      </p:sp>
      <p:cxnSp>
        <p:nvCxnSpPr>
          <p:cNvPr id="102" name="Google Shape;102;p2"/>
          <p:cNvCxnSpPr/>
          <p:nvPr/>
        </p:nvCxnSpPr>
        <p:spPr>
          <a:xfrm>
            <a:off x="740229" y="0"/>
            <a:ext cx="0" cy="6920917"/>
          </a:xfrm>
          <a:prstGeom prst="straightConnector1">
            <a:avLst/>
          </a:prstGeom>
          <a:noFill/>
          <a:ln w="9525" cap="flat" cmpd="sng">
            <a:solidFill>
              <a:srgbClr val="BFBFBF"/>
            </a:solidFill>
            <a:prstDash val="solid"/>
            <a:miter lim="800000"/>
            <a:headEnd type="none" w="sm" len="sm"/>
            <a:tailEnd type="none" w="sm" len="sm"/>
          </a:ln>
        </p:spPr>
      </p:cxnSp>
      <p:grpSp>
        <p:nvGrpSpPr>
          <p:cNvPr id="103" name="Google Shape;103;p2"/>
          <p:cNvGrpSpPr/>
          <p:nvPr/>
        </p:nvGrpSpPr>
        <p:grpSpPr>
          <a:xfrm>
            <a:off x="518433" y="2090277"/>
            <a:ext cx="4201583" cy="3559193"/>
            <a:chOff x="518433" y="1783065"/>
            <a:chExt cx="4201583" cy="3559193"/>
          </a:xfrm>
        </p:grpSpPr>
        <p:grpSp>
          <p:nvGrpSpPr>
            <p:cNvPr id="104" name="Google Shape;104;p2"/>
            <p:cNvGrpSpPr/>
            <p:nvPr/>
          </p:nvGrpSpPr>
          <p:grpSpPr>
            <a:xfrm>
              <a:off x="518433" y="1783065"/>
              <a:ext cx="4184919" cy="307777"/>
              <a:chOff x="518433" y="1942142"/>
              <a:chExt cx="4184919" cy="307777"/>
            </a:xfrm>
          </p:grpSpPr>
          <p:sp>
            <p:nvSpPr>
              <p:cNvPr id="105" name="Google Shape;105;p2"/>
              <p:cNvSpPr/>
              <p:nvPr/>
            </p:nvSpPr>
            <p:spPr>
              <a:xfrm>
                <a:off x="518433" y="1981199"/>
                <a:ext cx="443592" cy="232296"/>
              </a:xfrm>
              <a:prstGeom prst="roundRect">
                <a:avLst>
                  <a:gd name="adj" fmla="val 50000"/>
                </a:avLst>
              </a:prstGeom>
              <a:noFill/>
              <a:ln w="127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 name="Google Shape;106;p2"/>
              <p:cNvSpPr/>
              <p:nvPr/>
            </p:nvSpPr>
            <p:spPr>
              <a:xfrm>
                <a:off x="1167157" y="1942142"/>
                <a:ext cx="3536195"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it-IT" sz="2000" b="0" i="1" u="none" strike="noStrike" cap="none">
                    <a:solidFill>
                      <a:srgbClr val="002060"/>
                    </a:solidFill>
                    <a:latin typeface="Calibri"/>
                    <a:ea typeface="Calibri"/>
                    <a:cs typeface="Calibri"/>
                    <a:sym typeface="Calibri"/>
                  </a:rPr>
                  <a:t>Dataset</a:t>
                </a:r>
                <a:endParaRPr/>
              </a:p>
            </p:txBody>
          </p:sp>
        </p:grpSp>
        <p:grpSp>
          <p:nvGrpSpPr>
            <p:cNvPr id="107" name="Google Shape;107;p2"/>
            <p:cNvGrpSpPr/>
            <p:nvPr/>
          </p:nvGrpSpPr>
          <p:grpSpPr>
            <a:xfrm>
              <a:off x="518433" y="2905489"/>
              <a:ext cx="4159057" cy="1338012"/>
              <a:chOff x="518433" y="2847627"/>
              <a:chExt cx="4159057" cy="1338012"/>
            </a:xfrm>
          </p:grpSpPr>
          <p:sp>
            <p:nvSpPr>
              <p:cNvPr id="108" name="Google Shape;108;p2"/>
              <p:cNvSpPr/>
              <p:nvPr/>
            </p:nvSpPr>
            <p:spPr>
              <a:xfrm>
                <a:off x="518433" y="2847627"/>
                <a:ext cx="443592" cy="232296"/>
              </a:xfrm>
              <a:prstGeom prst="roundRect">
                <a:avLst>
                  <a:gd name="adj" fmla="val 50000"/>
                </a:avLst>
              </a:prstGeom>
              <a:noFill/>
              <a:ln w="127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2"/>
              <p:cNvSpPr/>
              <p:nvPr/>
            </p:nvSpPr>
            <p:spPr>
              <a:xfrm>
                <a:off x="1141295" y="3877862"/>
                <a:ext cx="3536195"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it-IT" sz="2000" b="0" i="1" u="none" strike="noStrike" cap="none">
                    <a:solidFill>
                      <a:srgbClr val="002060"/>
                    </a:solidFill>
                    <a:latin typeface="Calibri"/>
                    <a:ea typeface="Calibri"/>
                    <a:cs typeface="Calibri"/>
                    <a:sym typeface="Calibri"/>
                  </a:rPr>
                  <a:t>Support Vector Machine</a:t>
                </a:r>
                <a:endParaRPr/>
              </a:p>
            </p:txBody>
          </p:sp>
        </p:grpSp>
        <p:grpSp>
          <p:nvGrpSpPr>
            <p:cNvPr id="110" name="Google Shape;110;p2"/>
            <p:cNvGrpSpPr/>
            <p:nvPr/>
          </p:nvGrpSpPr>
          <p:grpSpPr>
            <a:xfrm>
              <a:off x="518433" y="2867748"/>
              <a:ext cx="4201583" cy="1353404"/>
              <a:chOff x="518433" y="2606872"/>
              <a:chExt cx="4201583" cy="1353404"/>
            </a:xfrm>
          </p:grpSpPr>
          <p:sp>
            <p:nvSpPr>
              <p:cNvPr id="111" name="Google Shape;111;p2"/>
              <p:cNvSpPr/>
              <p:nvPr/>
            </p:nvSpPr>
            <p:spPr>
              <a:xfrm>
                <a:off x="518433" y="3727980"/>
                <a:ext cx="443592" cy="232296"/>
              </a:xfrm>
              <a:prstGeom prst="roundRect">
                <a:avLst>
                  <a:gd name="adj" fmla="val 50000"/>
                </a:avLst>
              </a:prstGeom>
              <a:noFill/>
              <a:ln w="127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 name="Google Shape;112;p2"/>
              <p:cNvSpPr/>
              <p:nvPr/>
            </p:nvSpPr>
            <p:spPr>
              <a:xfrm>
                <a:off x="1183821" y="2606872"/>
                <a:ext cx="3536195"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it-IT" sz="2000" b="0" i="1" u="none" strike="noStrike" cap="none">
                    <a:solidFill>
                      <a:srgbClr val="002060"/>
                    </a:solidFill>
                    <a:latin typeface="Calibri"/>
                    <a:ea typeface="Calibri"/>
                    <a:cs typeface="Calibri"/>
                    <a:sym typeface="Calibri"/>
                  </a:rPr>
                  <a:t>Decision Tree</a:t>
                </a:r>
                <a:endParaRPr sz="2000" b="0" i="1" u="none" strike="noStrike" cap="none">
                  <a:solidFill>
                    <a:srgbClr val="002060"/>
                  </a:solidFill>
                  <a:latin typeface="Calibri"/>
                  <a:ea typeface="Calibri"/>
                  <a:cs typeface="Calibri"/>
                  <a:sym typeface="Calibri"/>
                </a:endParaRPr>
              </a:p>
            </p:txBody>
          </p:sp>
        </p:grpSp>
        <p:grpSp>
          <p:nvGrpSpPr>
            <p:cNvPr id="113" name="Google Shape;113;p2"/>
            <p:cNvGrpSpPr/>
            <p:nvPr/>
          </p:nvGrpSpPr>
          <p:grpSpPr>
            <a:xfrm>
              <a:off x="518433" y="5034481"/>
              <a:ext cx="4184919" cy="307777"/>
              <a:chOff x="518433" y="4570592"/>
              <a:chExt cx="4184919" cy="307777"/>
            </a:xfrm>
          </p:grpSpPr>
          <p:sp>
            <p:nvSpPr>
              <p:cNvPr id="114" name="Google Shape;114;p2"/>
              <p:cNvSpPr/>
              <p:nvPr/>
            </p:nvSpPr>
            <p:spPr>
              <a:xfrm>
                <a:off x="518433" y="4608333"/>
                <a:ext cx="443592" cy="232296"/>
              </a:xfrm>
              <a:prstGeom prst="roundRect">
                <a:avLst>
                  <a:gd name="adj" fmla="val 50000"/>
                </a:avLst>
              </a:prstGeom>
              <a:noFill/>
              <a:ln w="127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2"/>
              <p:cNvSpPr/>
              <p:nvPr/>
            </p:nvSpPr>
            <p:spPr>
              <a:xfrm>
                <a:off x="1167157" y="4570592"/>
                <a:ext cx="3536195"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it-IT" sz="2000" b="0" i="1" u="none" strike="noStrike" cap="none">
                    <a:solidFill>
                      <a:srgbClr val="002060"/>
                    </a:solidFill>
                    <a:latin typeface="Calibri"/>
                    <a:ea typeface="Calibri"/>
                    <a:cs typeface="Calibri"/>
                    <a:sym typeface="Calibri"/>
                  </a:rPr>
                  <a:t>Conclusione</a:t>
                </a:r>
                <a:endParaRPr sz="1600" b="0" i="1" u="none" strike="noStrike" cap="none">
                  <a:solidFill>
                    <a:srgbClr val="002060"/>
                  </a:solidFill>
                  <a:latin typeface="Calibri"/>
                  <a:ea typeface="Calibri"/>
                  <a:cs typeface="Calibri"/>
                  <a:sym typeface="Calibri"/>
                </a:endParaRPr>
              </a:p>
            </p:txBody>
          </p:sp>
        </p:grpSp>
      </p:grpSp>
      <p:sp>
        <p:nvSpPr>
          <p:cNvPr id="116" name="Google Shape;116;p2"/>
          <p:cNvSpPr/>
          <p:nvPr/>
        </p:nvSpPr>
        <p:spPr>
          <a:xfrm>
            <a:off x="713852" y="5884459"/>
            <a:ext cx="52754" cy="52754"/>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 name="Google Shape;117;p2"/>
          <p:cNvSpPr/>
          <p:nvPr/>
        </p:nvSpPr>
        <p:spPr>
          <a:xfrm>
            <a:off x="713852" y="567838"/>
            <a:ext cx="52754" cy="52754"/>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18" name="Google Shape;118;p2" descr="Questa immagine è la mano di una donna che scrive su un foglio. "/>
          <p:cNvGrpSpPr/>
          <p:nvPr/>
        </p:nvGrpSpPr>
        <p:grpSpPr>
          <a:xfrm>
            <a:off x="4482071" y="-1113938"/>
            <a:ext cx="8739666" cy="8952176"/>
            <a:chOff x="4597682" y="-965685"/>
            <a:chExt cx="7594320" cy="7778979"/>
          </a:xfrm>
        </p:grpSpPr>
        <p:sp>
          <p:nvSpPr>
            <p:cNvPr id="119" name="Google Shape;119;p2"/>
            <p:cNvSpPr/>
            <p:nvPr/>
          </p:nvSpPr>
          <p:spPr>
            <a:xfrm>
              <a:off x="4597682" y="-6899"/>
              <a:ext cx="7594319" cy="6820193"/>
            </a:xfrm>
            <a:custGeom>
              <a:avLst/>
              <a:gdLst/>
              <a:ahLst/>
              <a:cxnLst/>
              <a:rect l="l" t="t" r="r" b="b"/>
              <a:pathLst>
                <a:path w="2254" h="2026" extrusionOk="0">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0" name="Google Shape;120;p2"/>
            <p:cNvSpPr/>
            <p:nvPr/>
          </p:nvSpPr>
          <p:spPr>
            <a:xfrm>
              <a:off x="7013242" y="1441003"/>
              <a:ext cx="4110752" cy="3954852"/>
            </a:xfrm>
            <a:custGeom>
              <a:avLst/>
              <a:gdLst/>
              <a:ahLst/>
              <a:cxnLst/>
              <a:rect l="l" t="t" r="r" b="b"/>
              <a:pathLst>
                <a:path w="2294" h="2207" extrusionOk="0">
                  <a:moveTo>
                    <a:pt x="0" y="221"/>
                  </a:moveTo>
                  <a:lnTo>
                    <a:pt x="1809" y="0"/>
                  </a:lnTo>
                  <a:lnTo>
                    <a:pt x="2294" y="1957"/>
                  </a:lnTo>
                  <a:lnTo>
                    <a:pt x="432" y="2207"/>
                  </a:lnTo>
                  <a:lnTo>
                    <a:pt x="0" y="221"/>
                  </a:lnTo>
                  <a:close/>
                </a:path>
              </a:pathLst>
            </a:custGeom>
            <a:solidFill>
              <a:srgbClr val="C8F4F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1" name="Google Shape;121;p2"/>
            <p:cNvSpPr/>
            <p:nvPr/>
          </p:nvSpPr>
          <p:spPr>
            <a:xfrm>
              <a:off x="7676266" y="1441003"/>
              <a:ext cx="2981818" cy="1632475"/>
            </a:xfrm>
            <a:custGeom>
              <a:avLst/>
              <a:gdLst/>
              <a:ahLst/>
              <a:cxnLst/>
              <a:rect l="l" t="t" r="r" b="b"/>
              <a:pathLst>
                <a:path w="1664" h="911" extrusionOk="0">
                  <a:moveTo>
                    <a:pt x="0" y="736"/>
                  </a:moveTo>
                  <a:lnTo>
                    <a:pt x="1664" y="911"/>
                  </a:lnTo>
                  <a:lnTo>
                    <a:pt x="1439" y="0"/>
                  </a:lnTo>
                  <a:lnTo>
                    <a:pt x="399" y="127"/>
                  </a:lnTo>
                  <a:lnTo>
                    <a:pt x="0" y="736"/>
                  </a:lnTo>
                  <a:close/>
                </a:path>
              </a:pathLst>
            </a:custGeom>
            <a:solidFill>
              <a:srgbClr val="7CE4E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2" name="Google Shape;122;p2"/>
            <p:cNvSpPr/>
            <p:nvPr/>
          </p:nvSpPr>
          <p:spPr>
            <a:xfrm>
              <a:off x="8108129" y="1426667"/>
              <a:ext cx="1347553" cy="593139"/>
            </a:xfrm>
            <a:custGeom>
              <a:avLst/>
              <a:gdLst/>
              <a:ahLst/>
              <a:cxnLst/>
              <a:rect l="l" t="t" r="r" b="b"/>
              <a:pathLst>
                <a:path w="752" h="331" extrusionOk="0">
                  <a:moveTo>
                    <a:pt x="752" y="0"/>
                  </a:moveTo>
                  <a:lnTo>
                    <a:pt x="275" y="72"/>
                  </a:lnTo>
                  <a:lnTo>
                    <a:pt x="0" y="331"/>
                  </a:lnTo>
                  <a:lnTo>
                    <a:pt x="752" y="130"/>
                  </a:lnTo>
                  <a:lnTo>
                    <a:pt x="752" y="0"/>
                  </a:lnTo>
                  <a:close/>
                </a:path>
              </a:pathLst>
            </a:custGeom>
            <a:solidFill>
              <a:srgbClr val="ADA4F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3" name="Google Shape;123;p2"/>
            <p:cNvSpPr/>
            <p:nvPr/>
          </p:nvSpPr>
          <p:spPr>
            <a:xfrm>
              <a:off x="7955812" y="1828066"/>
              <a:ext cx="546548" cy="456950"/>
            </a:xfrm>
            <a:custGeom>
              <a:avLst/>
              <a:gdLst/>
              <a:ahLst/>
              <a:cxnLst/>
              <a:rect l="l" t="t" r="r" b="b"/>
              <a:pathLst>
                <a:path w="162" h="136" extrusionOk="0">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4" name="Google Shape;124;p2"/>
            <p:cNvSpPr/>
            <p:nvPr/>
          </p:nvSpPr>
          <p:spPr>
            <a:xfrm>
              <a:off x="8077665" y="1996510"/>
              <a:ext cx="424695" cy="288506"/>
            </a:xfrm>
            <a:custGeom>
              <a:avLst/>
              <a:gdLst/>
              <a:ahLst/>
              <a:cxnLst/>
              <a:rect l="l" t="t" r="r" b="b"/>
              <a:pathLst>
                <a:path w="126" h="86" extrusionOk="0">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5" name="Google Shape;125;p2"/>
            <p:cNvSpPr/>
            <p:nvPr/>
          </p:nvSpPr>
          <p:spPr>
            <a:xfrm>
              <a:off x="11804938" y="-14067"/>
              <a:ext cx="387063" cy="7168"/>
            </a:xfrm>
            <a:custGeom>
              <a:avLst/>
              <a:gdLst/>
              <a:ahLst/>
              <a:cxnLst/>
              <a:rect l="l" t="t" r="r" b="b"/>
              <a:pathLst>
                <a:path w="115" h="2" extrusionOk="0">
                  <a:moveTo>
                    <a:pt x="115" y="2"/>
                  </a:moveTo>
                  <a:cubicBezTo>
                    <a:pt x="0" y="2"/>
                    <a:pt x="0" y="2"/>
                    <a:pt x="0" y="2"/>
                  </a:cubicBezTo>
                  <a:cubicBezTo>
                    <a:pt x="73" y="0"/>
                    <a:pt x="115" y="2"/>
                    <a:pt x="115" y="2"/>
                  </a:cubicBezTo>
                  <a:close/>
                </a:path>
              </a:pathLst>
            </a:custGeom>
            <a:solidFill>
              <a:srgbClr val="190E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nvGrpSpPr>
            <p:cNvPr id="126" name="Google Shape;126;p2"/>
            <p:cNvGrpSpPr/>
            <p:nvPr/>
          </p:nvGrpSpPr>
          <p:grpSpPr>
            <a:xfrm>
              <a:off x="7676266" y="528897"/>
              <a:ext cx="1904853" cy="2230988"/>
              <a:chOff x="7676266" y="528897"/>
              <a:chExt cx="1904853" cy="2230988"/>
            </a:xfrm>
          </p:grpSpPr>
          <p:sp>
            <p:nvSpPr>
              <p:cNvPr id="127" name="Google Shape;127;p2"/>
              <p:cNvSpPr/>
              <p:nvPr/>
            </p:nvSpPr>
            <p:spPr>
              <a:xfrm>
                <a:off x="7676266" y="2195418"/>
                <a:ext cx="589555" cy="564467"/>
              </a:xfrm>
              <a:custGeom>
                <a:avLst/>
                <a:gdLst/>
                <a:ahLst/>
                <a:cxnLst/>
                <a:rect l="l" t="t" r="r" b="b"/>
                <a:pathLst>
                  <a:path w="175" h="168" extrusionOk="0">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adFill>
                <a:gsLst>
                  <a:gs pos="0">
                    <a:srgbClr val="03002F"/>
                  </a:gs>
                  <a:gs pos="100000">
                    <a:srgbClr val="F870FF"/>
                  </a:gs>
                </a:gsLst>
                <a:lin ang="19799999"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8" name="Google Shape;128;p2"/>
              <p:cNvSpPr/>
              <p:nvPr/>
            </p:nvSpPr>
            <p:spPr>
              <a:xfrm>
                <a:off x="8009570" y="528897"/>
                <a:ext cx="1571548" cy="1774039"/>
              </a:xfrm>
              <a:custGeom>
                <a:avLst/>
                <a:gdLst/>
                <a:ahLst/>
                <a:cxnLst/>
                <a:rect l="l" t="t" r="r" b="b"/>
                <a:pathLst>
                  <a:path w="466" h="527" extrusionOk="0">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adFill>
                <a:gsLst>
                  <a:gs pos="0">
                    <a:srgbClr val="03002F"/>
                  </a:gs>
                  <a:gs pos="100000">
                    <a:srgbClr val="F870FF"/>
                  </a:gs>
                </a:gsLst>
                <a:lin ang="19799999"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9" name="Google Shape;129;p2"/>
            <p:cNvSpPr/>
            <p:nvPr/>
          </p:nvSpPr>
          <p:spPr>
            <a:xfrm>
              <a:off x="7609964" y="1441003"/>
              <a:ext cx="4582038" cy="5372291"/>
            </a:xfrm>
            <a:custGeom>
              <a:avLst/>
              <a:gdLst/>
              <a:ahLst/>
              <a:cxnLst/>
              <a:rect l="l" t="t" r="r" b="b"/>
              <a:pathLst>
                <a:path w="1360" h="1596" extrusionOk="0">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 pos="100000">
                  <a:srgbClr val="B0C7FF"/>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0" name="Google Shape;130;p2"/>
            <p:cNvSpPr/>
            <p:nvPr/>
          </p:nvSpPr>
          <p:spPr>
            <a:xfrm>
              <a:off x="7721066" y="1559272"/>
              <a:ext cx="2833086" cy="2015954"/>
            </a:xfrm>
            <a:custGeom>
              <a:avLst/>
              <a:gdLst/>
              <a:ahLst/>
              <a:cxnLst/>
              <a:rect l="l" t="t" r="r" b="b"/>
              <a:pathLst>
                <a:path w="841" h="599" extrusionOk="0">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1" name="Google Shape;131;p2"/>
            <p:cNvSpPr/>
            <p:nvPr/>
          </p:nvSpPr>
          <p:spPr>
            <a:xfrm>
              <a:off x="9860664" y="3197122"/>
              <a:ext cx="964074" cy="677360"/>
            </a:xfrm>
            <a:custGeom>
              <a:avLst/>
              <a:gdLst/>
              <a:ahLst/>
              <a:cxnLst/>
              <a:rect l="l" t="t" r="r" b="b"/>
              <a:pathLst>
                <a:path w="538" h="378" extrusionOk="0">
                  <a:moveTo>
                    <a:pt x="462" y="0"/>
                  </a:moveTo>
                  <a:lnTo>
                    <a:pt x="0" y="245"/>
                  </a:lnTo>
                  <a:lnTo>
                    <a:pt x="0" y="378"/>
                  </a:lnTo>
                  <a:lnTo>
                    <a:pt x="538" y="100"/>
                  </a:lnTo>
                  <a:lnTo>
                    <a:pt x="46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2" name="Google Shape;132;p2"/>
            <p:cNvSpPr/>
            <p:nvPr/>
          </p:nvSpPr>
          <p:spPr>
            <a:xfrm>
              <a:off x="9860664" y="3376318"/>
              <a:ext cx="2331338" cy="3436976"/>
            </a:xfrm>
            <a:custGeom>
              <a:avLst/>
              <a:gdLst/>
              <a:ahLst/>
              <a:cxnLst/>
              <a:rect l="l" t="t" r="r" b="b"/>
              <a:pathLst>
                <a:path w="692" h="1021" extrusionOk="0">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 pos="100000">
                  <a:srgbClr val="3E04A9"/>
                </a:gs>
              </a:gsLst>
              <a:lin ang="13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3" name="Google Shape;133;p2"/>
            <p:cNvSpPr/>
            <p:nvPr/>
          </p:nvSpPr>
          <p:spPr>
            <a:xfrm>
              <a:off x="9860664" y="3557306"/>
              <a:ext cx="1782999" cy="2922684"/>
            </a:xfrm>
            <a:custGeom>
              <a:avLst/>
              <a:gdLst/>
              <a:ahLst/>
              <a:cxnLst/>
              <a:rect l="l" t="t" r="r" b="b"/>
              <a:pathLst>
                <a:path w="529" h="868" extrusionOk="0">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0">
                  <a:srgbClr val="371DBD"/>
                </a:gs>
                <a:gs pos="44000">
                  <a:srgbClr val="371DBD"/>
                </a:gs>
                <a:gs pos="100000">
                  <a:srgbClr val="5936E0"/>
                </a:gs>
              </a:gsLst>
              <a:lin ang="13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4" name="Google Shape;134;p2"/>
            <p:cNvSpPr/>
            <p:nvPr/>
          </p:nvSpPr>
          <p:spPr>
            <a:xfrm rot="-676547">
              <a:off x="6655548" y="-439156"/>
              <a:ext cx="5488008" cy="1037277"/>
            </a:xfrm>
            <a:custGeom>
              <a:avLst/>
              <a:gdLst/>
              <a:ahLst/>
              <a:cxnLst/>
              <a:rect l="l" t="t" r="r" b="b"/>
              <a:pathLst>
                <a:path w="5488008" h="1037277" extrusionOk="0">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 pos="100000">
                  <a:srgbClr val="6672E4"/>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5" name="Google Shape;135;p2"/>
          <p:cNvSpPr/>
          <p:nvPr/>
        </p:nvSpPr>
        <p:spPr>
          <a:xfrm>
            <a:off x="1156428" y="2416212"/>
            <a:ext cx="5251168" cy="215444"/>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it-IT" sz="1400" b="0" i="0" u="none" strike="noStrike" cap="none">
                <a:solidFill>
                  <a:srgbClr val="002060"/>
                </a:solidFill>
                <a:latin typeface="Calibri"/>
                <a:ea typeface="Calibri"/>
                <a:cs typeface="Calibri"/>
                <a:sym typeface="Calibri"/>
              </a:rPr>
              <a:t>Breve descrizione del dataset che abbiamo utilizzat</a:t>
            </a:r>
            <a:r>
              <a:rPr lang="it-IT">
                <a:solidFill>
                  <a:srgbClr val="002060"/>
                </a:solidFill>
                <a:latin typeface="Calibri"/>
                <a:ea typeface="Calibri"/>
                <a:cs typeface="Calibri"/>
                <a:sym typeface="Calibri"/>
              </a:rPr>
              <a:t>o e degli attributi</a:t>
            </a:r>
            <a:r>
              <a:rPr lang="it-IT" sz="1400" b="0" i="0" u="none" strike="noStrike" cap="none">
                <a:solidFill>
                  <a:srgbClr val="002060"/>
                </a:solidFill>
                <a:latin typeface="Calibri"/>
                <a:ea typeface="Calibri"/>
                <a:cs typeface="Calibri"/>
                <a:sym typeface="Calibri"/>
              </a:rPr>
              <a:t>.</a:t>
            </a:r>
            <a:endParaRPr/>
          </a:p>
        </p:txBody>
      </p:sp>
      <p:sp>
        <p:nvSpPr>
          <p:cNvPr id="136" name="Google Shape;136;p2"/>
          <p:cNvSpPr/>
          <p:nvPr/>
        </p:nvSpPr>
        <p:spPr>
          <a:xfrm>
            <a:off x="1141296" y="3526536"/>
            <a:ext cx="3959210" cy="215444"/>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it-IT" sz="1400" b="0" i="0" u="none" strike="noStrike" cap="none">
                <a:solidFill>
                  <a:srgbClr val="002060"/>
                </a:solidFill>
                <a:latin typeface="Calibri"/>
                <a:ea typeface="Calibri"/>
                <a:cs typeface="Calibri"/>
                <a:sym typeface="Calibri"/>
              </a:rPr>
              <a:t>Descrizione e implementazione del modello.</a:t>
            </a:r>
            <a:endParaRPr/>
          </a:p>
        </p:txBody>
      </p:sp>
      <p:sp>
        <p:nvSpPr>
          <p:cNvPr id="137" name="Google Shape;137;p2"/>
          <p:cNvSpPr/>
          <p:nvPr/>
        </p:nvSpPr>
        <p:spPr>
          <a:xfrm>
            <a:off x="1141297" y="4602901"/>
            <a:ext cx="3959210" cy="215444"/>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it-IT" sz="1400" b="0" i="0" u="none" strike="noStrike" cap="none">
                <a:solidFill>
                  <a:srgbClr val="002060"/>
                </a:solidFill>
                <a:latin typeface="Calibri"/>
                <a:ea typeface="Calibri"/>
                <a:cs typeface="Calibri"/>
                <a:sym typeface="Calibri"/>
              </a:rPr>
              <a:t>Descrizione e implementazione del modello.</a:t>
            </a:r>
            <a:endParaRPr/>
          </a:p>
        </p:txBody>
      </p:sp>
      <p:sp>
        <p:nvSpPr>
          <p:cNvPr id="138" name="Google Shape;138;p2"/>
          <p:cNvSpPr/>
          <p:nvPr/>
        </p:nvSpPr>
        <p:spPr>
          <a:xfrm>
            <a:off x="970083" y="1385543"/>
            <a:ext cx="5251168" cy="215444"/>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it-IT" sz="1400" b="0" i="0" u="none" strike="noStrike" cap="none">
                <a:solidFill>
                  <a:srgbClr val="002060"/>
                </a:solidFill>
                <a:latin typeface="Calibri"/>
                <a:ea typeface="Calibri"/>
                <a:cs typeface="Calibri"/>
                <a:sym typeface="Calibri"/>
              </a:rPr>
              <a:t>Abbiamo svolto l’elaborato dividendolo in 4 parti principali</a:t>
            </a:r>
            <a:endParaRPr/>
          </a:p>
        </p:txBody>
      </p:sp>
      <p:sp>
        <p:nvSpPr>
          <p:cNvPr id="139" name="Google Shape;139;p2"/>
          <p:cNvSpPr/>
          <p:nvPr/>
        </p:nvSpPr>
        <p:spPr>
          <a:xfrm>
            <a:off x="1141347" y="5679276"/>
            <a:ext cx="3959100" cy="215400"/>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None/>
            </a:pPr>
            <a:r>
              <a:rPr lang="it-IT">
                <a:solidFill>
                  <a:srgbClr val="002060"/>
                </a:solidFill>
                <a:latin typeface="Calibri"/>
                <a:ea typeface="Calibri"/>
                <a:cs typeface="Calibri"/>
                <a:sym typeface="Calibri"/>
              </a:rPr>
              <a:t>Analisi dei modelli e breve conclusione.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
          <p:cNvSpPr/>
          <p:nvPr/>
        </p:nvSpPr>
        <p:spPr>
          <a:xfrm rot="-7356958">
            <a:off x="-2465831" y="-1668372"/>
            <a:ext cx="6520788" cy="8556672"/>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nvGrpSpPr>
          <p:cNvPr id="146" name="Google Shape;146;p3" descr="Questa immagine rappresenta un uomo visto da dietro. "/>
          <p:cNvGrpSpPr/>
          <p:nvPr/>
        </p:nvGrpSpPr>
        <p:grpSpPr>
          <a:xfrm>
            <a:off x="4310412" y="4234373"/>
            <a:ext cx="1870303" cy="1828252"/>
            <a:chOff x="4832350" y="3127375"/>
            <a:chExt cx="2668588" cy="2679700"/>
          </a:xfrm>
        </p:grpSpPr>
        <p:sp>
          <p:nvSpPr>
            <p:cNvPr id="147" name="Google Shape;147;p3"/>
            <p:cNvSpPr/>
            <p:nvPr/>
          </p:nvSpPr>
          <p:spPr>
            <a:xfrm>
              <a:off x="6364288" y="3810000"/>
              <a:ext cx="1004888" cy="1736725"/>
            </a:xfrm>
            <a:custGeom>
              <a:avLst/>
              <a:gdLst/>
              <a:ahLst/>
              <a:cxnLst/>
              <a:rect l="l" t="t" r="r" b="b"/>
              <a:pathLst>
                <a:path w="175" h="303" extrusionOk="0">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48" name="Google Shape;148;p3"/>
            <p:cNvSpPr/>
            <p:nvPr/>
          </p:nvSpPr>
          <p:spPr>
            <a:xfrm>
              <a:off x="4905375" y="3141662"/>
              <a:ext cx="2479675" cy="26654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49" name="Google Shape;149;p3"/>
            <p:cNvSpPr/>
            <p:nvPr/>
          </p:nvSpPr>
          <p:spPr>
            <a:xfrm>
              <a:off x="6610350" y="4210050"/>
              <a:ext cx="752475" cy="1301750"/>
            </a:xfrm>
            <a:custGeom>
              <a:avLst/>
              <a:gdLst/>
              <a:ahLst/>
              <a:cxnLst/>
              <a:rect l="l" t="t" r="r" b="b"/>
              <a:pathLst>
                <a:path w="131" h="227" extrusionOk="0">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0" name="Google Shape;150;p3"/>
            <p:cNvSpPr/>
            <p:nvPr/>
          </p:nvSpPr>
          <p:spPr>
            <a:xfrm>
              <a:off x="4883150" y="5529263"/>
              <a:ext cx="2451100" cy="257175"/>
            </a:xfrm>
            <a:custGeom>
              <a:avLst/>
              <a:gdLst/>
              <a:ahLst/>
              <a:cxnLst/>
              <a:rect l="l" t="t" r="r" b="b"/>
              <a:pathLst>
                <a:path w="1544" h="162" extrusionOk="0">
                  <a:moveTo>
                    <a:pt x="1544" y="162"/>
                  </a:moveTo>
                  <a:lnTo>
                    <a:pt x="0" y="162"/>
                  </a:lnTo>
                  <a:lnTo>
                    <a:pt x="156" y="0"/>
                  </a:lnTo>
                  <a:lnTo>
                    <a:pt x="1436" y="0"/>
                  </a:lnTo>
                  <a:lnTo>
                    <a:pt x="1544" y="162"/>
                  </a:lnTo>
                  <a:close/>
                </a:path>
              </a:pathLst>
            </a:custGeom>
            <a:gradFill>
              <a:gsLst>
                <a:gs pos="0">
                  <a:srgbClr val="6FC9E0"/>
                </a:gs>
                <a:gs pos="39000">
                  <a:srgbClr val="4BC3E2"/>
                </a:gs>
                <a:gs pos="85000">
                  <a:srgbClr val="030341"/>
                </a:gs>
                <a:gs pos="100000">
                  <a:srgbClr val="03034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1" name="Google Shape;151;p3"/>
            <p:cNvSpPr/>
            <p:nvPr/>
          </p:nvSpPr>
          <p:spPr>
            <a:xfrm>
              <a:off x="5313363" y="4187825"/>
              <a:ext cx="1520825" cy="1598613"/>
            </a:xfrm>
            <a:custGeom>
              <a:avLst/>
              <a:gdLst/>
              <a:ahLst/>
              <a:cxnLst/>
              <a:rect l="l" t="t" r="r" b="b"/>
              <a:pathLst>
                <a:path w="265" h="279" extrusionOk="0">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2" name="Google Shape;152;p3"/>
            <p:cNvSpPr/>
            <p:nvPr/>
          </p:nvSpPr>
          <p:spPr>
            <a:xfrm>
              <a:off x="4832350" y="4359275"/>
              <a:ext cx="1382713" cy="1152525"/>
            </a:xfrm>
            <a:custGeom>
              <a:avLst/>
              <a:gdLst/>
              <a:ahLst/>
              <a:cxnLst/>
              <a:rect l="l" t="t" r="r" b="b"/>
              <a:pathLst>
                <a:path w="241" h="201" extrusionOk="0">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3" name="Google Shape;153;p3"/>
            <p:cNvSpPr/>
            <p:nvPr/>
          </p:nvSpPr>
          <p:spPr>
            <a:xfrm>
              <a:off x="6450013" y="4960938"/>
              <a:ext cx="333375" cy="750888"/>
            </a:xfrm>
            <a:custGeom>
              <a:avLst/>
              <a:gdLst/>
              <a:ahLst/>
              <a:cxnLst/>
              <a:rect l="l" t="t" r="r" b="b"/>
              <a:pathLst>
                <a:path w="66" h="131" extrusionOk="0">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a:gsLst>
                <a:gs pos="0">
                  <a:srgbClr val="7289F2">
                    <a:alpha val="53725"/>
                  </a:srgbClr>
                </a:gs>
                <a:gs pos="26000">
                  <a:srgbClr val="7289F2">
                    <a:alpha val="53725"/>
                  </a:srgbClr>
                </a:gs>
                <a:gs pos="100000">
                  <a:srgbClr val="7289F2">
                    <a:alpha val="0"/>
                  </a:srgbClr>
                </a:gs>
              </a:gsLst>
              <a:lin ang="7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4" name="Google Shape;154;p3"/>
            <p:cNvSpPr/>
            <p:nvPr/>
          </p:nvSpPr>
          <p:spPr>
            <a:xfrm rot="-1235986">
              <a:off x="6924390" y="4583236"/>
              <a:ext cx="305126" cy="641501"/>
            </a:xfrm>
            <a:custGeom>
              <a:avLst/>
              <a:gdLst/>
              <a:ahLst/>
              <a:cxnLst/>
              <a:rect l="l" t="t" r="r" b="b"/>
              <a:pathLst>
                <a:path w="453638" h="953733" extrusionOk="0">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a:gsLst>
                <a:gs pos="0">
                  <a:srgbClr val="7289F2">
                    <a:alpha val="53725"/>
                  </a:srgbClr>
                </a:gs>
                <a:gs pos="26000">
                  <a:srgbClr val="7289F2">
                    <a:alpha val="53725"/>
                  </a:srgbClr>
                </a:gs>
                <a:gs pos="100000">
                  <a:srgbClr val="7289F2">
                    <a:alpha val="0"/>
                  </a:srgbClr>
                </a:gs>
              </a:gsLst>
              <a:lin ang="7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5" name="Google Shape;155;p3"/>
            <p:cNvSpPr/>
            <p:nvPr/>
          </p:nvSpPr>
          <p:spPr>
            <a:xfrm>
              <a:off x="6065838" y="4297363"/>
              <a:ext cx="1435100" cy="1168400"/>
            </a:xfrm>
            <a:custGeom>
              <a:avLst/>
              <a:gdLst/>
              <a:ahLst/>
              <a:cxnLst/>
              <a:rect l="l" t="t" r="r" b="b"/>
              <a:pathLst>
                <a:path w="250" h="204" extrusionOk="0">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6" name="Google Shape;156;p3"/>
            <p:cNvSpPr/>
            <p:nvPr/>
          </p:nvSpPr>
          <p:spPr>
            <a:xfrm>
              <a:off x="5664200" y="3127375"/>
              <a:ext cx="809625" cy="1135063"/>
            </a:xfrm>
            <a:custGeom>
              <a:avLst/>
              <a:gdLst/>
              <a:ahLst/>
              <a:cxnLst/>
              <a:rect l="l" t="t" r="r" b="b"/>
              <a:pathLst>
                <a:path w="141" h="198" extrusionOk="0">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7" name="Google Shape;157;p3"/>
            <p:cNvSpPr/>
            <p:nvPr/>
          </p:nvSpPr>
          <p:spPr>
            <a:xfrm>
              <a:off x="5664200" y="3127375"/>
              <a:ext cx="781050" cy="900113"/>
            </a:xfrm>
            <a:custGeom>
              <a:avLst/>
              <a:gdLst/>
              <a:ahLst/>
              <a:cxnLst/>
              <a:rect l="l" t="t" r="r" b="b"/>
              <a:pathLst>
                <a:path w="136" h="157" extrusionOk="0">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0">
                  <a:srgbClr val="F7BDBB"/>
                </a:gs>
                <a:gs pos="75000">
                  <a:srgbClr val="F7BDBB"/>
                </a:gs>
                <a:gs pos="100000">
                  <a:srgbClr val="F7BDBB">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8" name="Google Shape;158;p3"/>
            <p:cNvSpPr/>
            <p:nvPr/>
          </p:nvSpPr>
          <p:spPr>
            <a:xfrm>
              <a:off x="5664200" y="3127375"/>
              <a:ext cx="781050" cy="566738"/>
            </a:xfrm>
            <a:custGeom>
              <a:avLst/>
              <a:gdLst/>
              <a:ahLst/>
              <a:cxnLst/>
              <a:rect l="l" t="t" r="r" b="b"/>
              <a:pathLst>
                <a:path w="136" h="99" extrusionOk="0">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9" name="Google Shape;159;p3"/>
            <p:cNvSpPr/>
            <p:nvPr/>
          </p:nvSpPr>
          <p:spPr>
            <a:xfrm>
              <a:off x="6289675" y="3775075"/>
              <a:ext cx="68263" cy="92075"/>
            </a:xfrm>
            <a:custGeom>
              <a:avLst/>
              <a:gdLst/>
              <a:ahLst/>
              <a:cxnLst/>
              <a:rect l="l" t="t" r="r" b="b"/>
              <a:pathLst>
                <a:path w="12" h="16" extrusionOk="0">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0" name="Google Shape;160;p3"/>
            <p:cNvSpPr/>
            <p:nvPr/>
          </p:nvSpPr>
          <p:spPr>
            <a:xfrm>
              <a:off x="6324600" y="3792538"/>
              <a:ext cx="131763" cy="360363"/>
            </a:xfrm>
            <a:custGeom>
              <a:avLst/>
              <a:gdLst/>
              <a:ahLst/>
              <a:cxnLst/>
              <a:rect l="l" t="t" r="r" b="b"/>
              <a:pathLst>
                <a:path w="23" h="63" extrusionOk="0">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1" name="Google Shape;161;p3"/>
            <p:cNvSpPr/>
            <p:nvPr/>
          </p:nvSpPr>
          <p:spPr>
            <a:xfrm>
              <a:off x="6324600" y="4010025"/>
              <a:ext cx="74613" cy="142875"/>
            </a:xfrm>
            <a:custGeom>
              <a:avLst/>
              <a:gdLst/>
              <a:ahLst/>
              <a:cxnLst/>
              <a:rect l="l" t="t" r="r" b="b"/>
              <a:pathLst>
                <a:path w="13" h="25" extrusionOk="0">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2745"/>
                  </a:srgbClr>
                </a:gs>
                <a:gs pos="51000">
                  <a:srgbClr val="4BC3E2">
                    <a:alpha val="0"/>
                  </a:srgbClr>
                </a:gs>
                <a:gs pos="100000">
                  <a:srgbClr val="4BC3E2">
                    <a:alpha val="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2" name="Google Shape;162;p3"/>
            <p:cNvSpPr/>
            <p:nvPr/>
          </p:nvSpPr>
          <p:spPr>
            <a:xfrm>
              <a:off x="4832350" y="3162300"/>
              <a:ext cx="1503363" cy="2624138"/>
            </a:xfrm>
            <a:custGeom>
              <a:avLst/>
              <a:gdLst/>
              <a:ahLst/>
              <a:cxnLst/>
              <a:rect l="l" t="t" r="r" b="b"/>
              <a:pathLst>
                <a:path w="262" h="458" extrusionOk="0">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a:gsLst>
                <a:gs pos="0">
                  <a:srgbClr val="7289F2">
                    <a:alpha val="53725"/>
                  </a:srgbClr>
                </a:gs>
                <a:gs pos="26000">
                  <a:srgbClr val="7289F2">
                    <a:alpha val="53725"/>
                  </a:srgbClr>
                </a:gs>
                <a:gs pos="100000">
                  <a:srgbClr val="7289F2">
                    <a:alpha val="0"/>
                  </a:srgbClr>
                </a:gs>
              </a:gsLst>
              <a:lin ang="7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3" name="Google Shape;163;p3"/>
            <p:cNvSpPr/>
            <p:nvPr/>
          </p:nvSpPr>
          <p:spPr>
            <a:xfrm>
              <a:off x="5192713" y="5167313"/>
              <a:ext cx="236538" cy="338138"/>
            </a:xfrm>
            <a:custGeom>
              <a:avLst/>
              <a:gdLst/>
              <a:ahLst/>
              <a:cxnLst/>
              <a:rect l="l" t="t" r="r" b="b"/>
              <a:pathLst>
                <a:path w="41" h="59" extrusionOk="0">
                  <a:moveTo>
                    <a:pt x="13" y="0"/>
                  </a:moveTo>
                  <a:cubicBezTo>
                    <a:pt x="13" y="0"/>
                    <a:pt x="0" y="45"/>
                    <a:pt x="41" y="59"/>
                  </a:cubicBezTo>
                  <a:cubicBezTo>
                    <a:pt x="34" y="0"/>
                    <a:pt x="34" y="0"/>
                    <a:pt x="34" y="0"/>
                  </a:cubicBezTo>
                  <a:lnTo>
                    <a:pt x="13" y="0"/>
                  </a:lnTo>
                  <a:close/>
                </a:path>
              </a:pathLst>
            </a:custGeom>
            <a:solidFill>
              <a:srgbClr val="829CF3">
                <a:alpha val="25882"/>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4" name="Google Shape;164;p3"/>
            <p:cNvSpPr/>
            <p:nvPr/>
          </p:nvSpPr>
          <p:spPr>
            <a:xfrm>
              <a:off x="6191250" y="3625850"/>
              <a:ext cx="333375" cy="217488"/>
            </a:xfrm>
            <a:custGeom>
              <a:avLst/>
              <a:gdLst/>
              <a:ahLst/>
              <a:cxnLst/>
              <a:rect l="l" t="t" r="r" b="b"/>
              <a:pathLst>
                <a:path w="58" h="38" extrusionOk="0">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5" name="Google Shape;165;p3"/>
            <p:cNvSpPr/>
            <p:nvPr/>
          </p:nvSpPr>
          <p:spPr>
            <a:xfrm>
              <a:off x="6538394" y="3930239"/>
              <a:ext cx="104950" cy="82726"/>
            </a:xfrm>
            <a:custGeom>
              <a:avLst/>
              <a:gdLst/>
              <a:ahLst/>
              <a:cxnLst/>
              <a:rect l="l" t="t" r="r" b="b"/>
              <a:pathLst>
                <a:path w="104950" h="82726" extrusionOk="0">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6" name="Google Shape;166;p3"/>
            <p:cNvSpPr/>
            <p:nvPr/>
          </p:nvSpPr>
          <p:spPr>
            <a:xfrm>
              <a:off x="6586362" y="3924595"/>
              <a:ext cx="104950" cy="82726"/>
            </a:xfrm>
            <a:custGeom>
              <a:avLst/>
              <a:gdLst/>
              <a:ahLst/>
              <a:cxnLst/>
              <a:rect l="l" t="t" r="r" b="b"/>
              <a:pathLst>
                <a:path w="104950" h="82726" extrusionOk="0">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7" name="Google Shape;167;p3"/>
            <p:cNvSpPr/>
            <p:nvPr/>
          </p:nvSpPr>
          <p:spPr>
            <a:xfrm>
              <a:off x="5832786" y="4279895"/>
              <a:ext cx="465015" cy="55559"/>
            </a:xfrm>
            <a:custGeom>
              <a:avLst/>
              <a:gdLst/>
              <a:ahLst/>
              <a:cxnLst/>
              <a:rect l="l" t="t" r="r" b="b"/>
              <a:pathLst>
                <a:path w="465015" h="55559" extrusionOk="0">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8" name="Google Shape;168;p3"/>
          <p:cNvGrpSpPr/>
          <p:nvPr/>
        </p:nvGrpSpPr>
        <p:grpSpPr>
          <a:xfrm>
            <a:off x="2384554" y="5447001"/>
            <a:ext cx="584970" cy="615624"/>
            <a:chOff x="4127500" y="2909888"/>
            <a:chExt cx="330200" cy="315913"/>
          </a:xfrm>
        </p:grpSpPr>
        <p:sp>
          <p:nvSpPr>
            <p:cNvPr id="169" name="Google Shape;169;p3"/>
            <p:cNvSpPr/>
            <p:nvPr/>
          </p:nvSpPr>
          <p:spPr>
            <a:xfrm>
              <a:off x="4149725" y="3060701"/>
              <a:ext cx="76200" cy="74613"/>
            </a:xfrm>
            <a:prstGeom prst="ellipse">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70" name="Google Shape;170;p3"/>
            <p:cNvSpPr/>
            <p:nvPr/>
          </p:nvSpPr>
          <p:spPr>
            <a:xfrm>
              <a:off x="4127500" y="3135313"/>
              <a:ext cx="109538" cy="60325"/>
            </a:xfrm>
            <a:custGeom>
              <a:avLst/>
              <a:gdLst/>
              <a:ahLst/>
              <a:cxnLst/>
              <a:rect l="l" t="t" r="r" b="b"/>
              <a:pathLst>
                <a:path w="29" h="16" extrusionOk="0">
                  <a:moveTo>
                    <a:pt x="22" y="16"/>
                  </a:moveTo>
                  <a:cubicBezTo>
                    <a:pt x="0" y="16"/>
                    <a:pt x="0" y="16"/>
                    <a:pt x="0" y="16"/>
                  </a:cubicBezTo>
                  <a:cubicBezTo>
                    <a:pt x="0" y="7"/>
                    <a:pt x="7" y="0"/>
                    <a:pt x="16" y="0"/>
                  </a:cubicBezTo>
                  <a:cubicBezTo>
                    <a:pt x="21" y="0"/>
                    <a:pt x="26" y="3"/>
                    <a:pt x="29" y="7"/>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71" name="Google Shape;171;p3"/>
            <p:cNvSpPr/>
            <p:nvPr/>
          </p:nvSpPr>
          <p:spPr>
            <a:xfrm>
              <a:off x="4360863" y="3060701"/>
              <a:ext cx="74613" cy="74613"/>
            </a:xfrm>
            <a:prstGeom prst="ellipse">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72" name="Google Shape;172;p3"/>
            <p:cNvSpPr/>
            <p:nvPr/>
          </p:nvSpPr>
          <p:spPr>
            <a:xfrm>
              <a:off x="4349750" y="3135313"/>
              <a:ext cx="107950" cy="60325"/>
            </a:xfrm>
            <a:custGeom>
              <a:avLst/>
              <a:gdLst/>
              <a:ahLst/>
              <a:cxnLst/>
              <a:rect l="l" t="t" r="r" b="b"/>
              <a:pathLst>
                <a:path w="29" h="16" extrusionOk="0">
                  <a:moveTo>
                    <a:pt x="0" y="7"/>
                  </a:moveTo>
                  <a:cubicBezTo>
                    <a:pt x="3" y="3"/>
                    <a:pt x="8" y="0"/>
                    <a:pt x="13" y="0"/>
                  </a:cubicBezTo>
                  <a:cubicBezTo>
                    <a:pt x="22" y="0"/>
                    <a:pt x="29" y="7"/>
                    <a:pt x="29" y="16"/>
                  </a:cubicBezTo>
                  <a:cubicBezTo>
                    <a:pt x="7" y="16"/>
                    <a:pt x="7" y="16"/>
                    <a:pt x="7" y="16"/>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73" name="Google Shape;173;p3"/>
            <p:cNvSpPr/>
            <p:nvPr/>
          </p:nvSpPr>
          <p:spPr>
            <a:xfrm>
              <a:off x="4240213" y="3030538"/>
              <a:ext cx="104775" cy="109538"/>
            </a:xfrm>
            <a:prstGeom prst="ellipse">
              <a:avLst/>
            </a:pr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74" name="Google Shape;174;p3"/>
            <p:cNvSpPr/>
            <p:nvPr/>
          </p:nvSpPr>
          <p:spPr>
            <a:xfrm>
              <a:off x="4214813" y="2986088"/>
              <a:ext cx="157163" cy="36513"/>
            </a:xfrm>
            <a:custGeom>
              <a:avLst/>
              <a:gdLst/>
              <a:ahLst/>
              <a:cxnLst/>
              <a:rect l="l" t="t" r="r" b="b"/>
              <a:pathLst>
                <a:path w="42" h="10" extrusionOk="0">
                  <a:moveTo>
                    <a:pt x="0" y="10"/>
                  </a:moveTo>
                  <a:cubicBezTo>
                    <a:pt x="5" y="4"/>
                    <a:pt x="13" y="0"/>
                    <a:pt x="21" y="0"/>
                  </a:cubicBezTo>
                  <a:cubicBezTo>
                    <a:pt x="29" y="0"/>
                    <a:pt x="37" y="4"/>
                    <a:pt x="42" y="10"/>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75" name="Google Shape;175;p3"/>
            <p:cNvSpPr/>
            <p:nvPr/>
          </p:nvSpPr>
          <p:spPr>
            <a:xfrm>
              <a:off x="4187825" y="2947988"/>
              <a:ext cx="211138" cy="49213"/>
            </a:xfrm>
            <a:custGeom>
              <a:avLst/>
              <a:gdLst/>
              <a:ahLst/>
              <a:cxnLst/>
              <a:rect l="l" t="t" r="r" b="b"/>
              <a:pathLst>
                <a:path w="56" h="13" extrusionOk="0">
                  <a:moveTo>
                    <a:pt x="0" y="13"/>
                  </a:moveTo>
                  <a:cubicBezTo>
                    <a:pt x="7" y="5"/>
                    <a:pt x="17" y="0"/>
                    <a:pt x="28" y="0"/>
                  </a:cubicBezTo>
                  <a:cubicBezTo>
                    <a:pt x="39" y="0"/>
                    <a:pt x="49" y="5"/>
                    <a:pt x="56" y="13"/>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76" name="Google Shape;176;p3"/>
            <p:cNvSpPr/>
            <p:nvPr/>
          </p:nvSpPr>
          <p:spPr>
            <a:xfrm>
              <a:off x="4157663" y="2909888"/>
              <a:ext cx="269875" cy="63500"/>
            </a:xfrm>
            <a:custGeom>
              <a:avLst/>
              <a:gdLst/>
              <a:ahLst/>
              <a:cxnLst/>
              <a:rect l="l" t="t" r="r" b="b"/>
              <a:pathLst>
                <a:path w="72" h="17" extrusionOk="0">
                  <a:moveTo>
                    <a:pt x="0" y="17"/>
                  </a:moveTo>
                  <a:cubicBezTo>
                    <a:pt x="8" y="7"/>
                    <a:pt x="21" y="0"/>
                    <a:pt x="36" y="0"/>
                  </a:cubicBezTo>
                  <a:cubicBezTo>
                    <a:pt x="51" y="0"/>
                    <a:pt x="64" y="7"/>
                    <a:pt x="72" y="17"/>
                  </a:cubicBezTo>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77" name="Google Shape;177;p3"/>
            <p:cNvSpPr/>
            <p:nvPr/>
          </p:nvSpPr>
          <p:spPr>
            <a:xfrm>
              <a:off x="4206875" y="3140076"/>
              <a:ext cx="173038" cy="85725"/>
            </a:xfrm>
            <a:custGeom>
              <a:avLst/>
              <a:gdLst/>
              <a:ahLst/>
              <a:cxnLst/>
              <a:rect l="l" t="t" r="r" b="b"/>
              <a:pathLst>
                <a:path w="46" h="23" extrusionOk="0">
                  <a:moveTo>
                    <a:pt x="46" y="23"/>
                  </a:moveTo>
                  <a:cubicBezTo>
                    <a:pt x="0" y="23"/>
                    <a:pt x="0" y="23"/>
                    <a:pt x="0" y="23"/>
                  </a:cubicBezTo>
                  <a:cubicBezTo>
                    <a:pt x="0" y="10"/>
                    <a:pt x="10" y="0"/>
                    <a:pt x="23" y="0"/>
                  </a:cubicBezTo>
                  <a:cubicBezTo>
                    <a:pt x="36" y="0"/>
                    <a:pt x="46" y="10"/>
                    <a:pt x="46" y="23"/>
                  </a:cubicBezTo>
                  <a:close/>
                </a:path>
              </a:pathLst>
            </a:custGeom>
            <a:noFill/>
            <a:ln w="142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78" name="Google Shape;178;p3"/>
          <p:cNvSpPr txBox="1"/>
          <p:nvPr/>
        </p:nvSpPr>
        <p:spPr>
          <a:xfrm>
            <a:off x="3527620" y="358952"/>
            <a:ext cx="8150118" cy="49244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t-IT" sz="3200" b="1" i="0" u="none" strike="noStrike" cap="none">
                <a:solidFill>
                  <a:srgbClr val="002060"/>
                </a:solidFill>
                <a:latin typeface="Quattrocento Sans"/>
                <a:ea typeface="Quattrocento Sans"/>
                <a:cs typeface="Quattrocento Sans"/>
                <a:sym typeface="Quattrocento Sans"/>
              </a:rPr>
              <a:t>Dataset</a:t>
            </a:r>
            <a:endParaRPr/>
          </a:p>
        </p:txBody>
      </p:sp>
      <p:sp>
        <p:nvSpPr>
          <p:cNvPr id="179" name="Google Shape;179;p3"/>
          <p:cNvSpPr/>
          <p:nvPr/>
        </p:nvSpPr>
        <p:spPr>
          <a:xfrm>
            <a:off x="3527621" y="1367827"/>
            <a:ext cx="8150118" cy="2215991"/>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it-IT" sz="1800" b="0" i="0" u="none" strike="noStrike" cap="none">
                <a:solidFill>
                  <a:srgbClr val="002060"/>
                </a:solidFill>
                <a:latin typeface="Calibri"/>
                <a:ea typeface="Calibri"/>
                <a:cs typeface="Calibri"/>
                <a:sym typeface="Calibri"/>
              </a:rPr>
              <a:t>Il dataset che abbiamo scelto di utilizzare è il dataset Wine Quality. Esso riguarda le caratteristiche chimiche e sensoriali di diverse bottiglie di “Vinho Verde”, un tipo di vino portoghese collegato alla regione del Minho. </a:t>
            </a:r>
            <a:endParaRPr/>
          </a:p>
          <a:p>
            <a:pPr marL="0" marR="0" lvl="0" indent="0" algn="just" rtl="0">
              <a:spcBef>
                <a:spcPts val="0"/>
              </a:spcBef>
              <a:spcAft>
                <a:spcPts val="0"/>
              </a:spcAft>
              <a:buNone/>
            </a:pPr>
            <a:endParaRPr sz="1800" b="0" i="0" u="none" strike="noStrike" cap="none">
              <a:solidFill>
                <a:srgbClr val="002060"/>
              </a:solidFill>
              <a:latin typeface="Calibri"/>
              <a:ea typeface="Calibri"/>
              <a:cs typeface="Calibri"/>
              <a:sym typeface="Calibri"/>
            </a:endParaRPr>
          </a:p>
          <a:p>
            <a:pPr marL="0" marR="0" lvl="0" indent="0" algn="just" rtl="0">
              <a:spcBef>
                <a:spcPts val="0"/>
              </a:spcBef>
              <a:spcAft>
                <a:spcPts val="0"/>
              </a:spcAft>
              <a:buNone/>
            </a:pPr>
            <a:r>
              <a:rPr lang="it-IT" sz="1800" b="0" i="0" u="none" strike="noStrike" cap="none">
                <a:solidFill>
                  <a:srgbClr val="002060"/>
                </a:solidFill>
                <a:latin typeface="Calibri"/>
                <a:ea typeface="Calibri"/>
                <a:cs typeface="Calibri"/>
                <a:sym typeface="Calibri"/>
              </a:rPr>
              <a:t>Il Dataset è diviso in due sotto-dataset, uno riguardante i vini rossi e uno per i vini bianchi, che noi abbiamo scelto di raggruppare. La variabile target che abbiamo scelto di considerare è l’attributo “quality”, che esprime un voto dato da 1 a 10 al vino.</a:t>
            </a:r>
            <a:endParaRPr/>
          </a:p>
          <a:p>
            <a:pPr marL="0" marR="0" lvl="0" indent="0" algn="just" rtl="0">
              <a:spcBef>
                <a:spcPts val="0"/>
              </a:spcBef>
              <a:spcAft>
                <a:spcPts val="0"/>
              </a:spcAft>
              <a:buNone/>
            </a:pPr>
            <a:endParaRPr sz="1800" b="0" i="0" u="none" strike="noStrike" cap="none">
              <a:solidFill>
                <a:srgbClr val="002060"/>
              </a:solidFill>
              <a:latin typeface="Calibri"/>
              <a:ea typeface="Calibri"/>
              <a:cs typeface="Calibri"/>
              <a:sym typeface="Calibri"/>
            </a:endParaRPr>
          </a:p>
        </p:txBody>
      </p:sp>
      <p:sp>
        <p:nvSpPr>
          <p:cNvPr id="180" name="Google Shape;180;p3"/>
          <p:cNvSpPr txBox="1"/>
          <p:nvPr/>
        </p:nvSpPr>
        <p:spPr>
          <a:xfrm>
            <a:off x="6562341" y="3766921"/>
            <a:ext cx="5083783"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800" b="0" i="0" u="none" strike="noStrike" cap="none">
                <a:solidFill>
                  <a:srgbClr val="002060"/>
                </a:solidFill>
                <a:latin typeface="Calibri"/>
                <a:ea typeface="Calibri"/>
                <a:cs typeface="Calibri"/>
                <a:sym typeface="Calibri"/>
              </a:rPr>
              <a:t>Il motivo di questa decisione è stato dato dall’idea che un possibile committente, come un proprietario di una cantina, sia maggiormente interessato a capire quali siano i vini da scartare prima che vengano immessi sul mercato con una valutazione negativa che possa intaccare il prestigio della cantina stessa.</a:t>
            </a:r>
            <a:endParaRPr/>
          </a:p>
        </p:txBody>
      </p:sp>
      <p:sp>
        <p:nvSpPr>
          <p:cNvPr id="181" name="Google Shape;181;p3"/>
          <p:cNvSpPr txBox="1"/>
          <p:nvPr/>
        </p:nvSpPr>
        <p:spPr>
          <a:xfrm>
            <a:off x="3527621" y="884226"/>
            <a:ext cx="81501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1800" b="1" i="0" u="none" strike="noStrike" cap="none">
                <a:solidFill>
                  <a:srgbClr val="002060"/>
                </a:solidFill>
                <a:latin typeface="Quattrocento Sans"/>
                <a:ea typeface="Quattrocento Sans"/>
                <a:cs typeface="Quattrocento Sans"/>
                <a:sym typeface="Quattrocento Sans"/>
              </a:rPr>
              <a:t>Il dataset che abbiamo scelto</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4" descr="Questa immagine rappresenta due coppie di mani che uniscono le tessere di un puzzle. "/>
          <p:cNvPicPr preferRelativeResize="0"/>
          <p:nvPr/>
        </p:nvPicPr>
        <p:blipFill rotWithShape="1">
          <a:blip r:embed="rId3">
            <a:alphaModFix/>
          </a:blip>
          <a:srcRect r="15224"/>
          <a:stretch/>
        </p:blipFill>
        <p:spPr>
          <a:xfrm>
            <a:off x="7548019" y="0"/>
            <a:ext cx="4643982" cy="6858000"/>
          </a:xfrm>
          <a:prstGeom prst="rect">
            <a:avLst/>
          </a:prstGeom>
          <a:noFill/>
          <a:ln>
            <a:noFill/>
          </a:ln>
        </p:spPr>
      </p:pic>
      <p:sp>
        <p:nvSpPr>
          <p:cNvPr id="188" name="Google Shape;188;p4"/>
          <p:cNvSpPr txBox="1"/>
          <p:nvPr/>
        </p:nvSpPr>
        <p:spPr>
          <a:xfrm>
            <a:off x="217100" y="1268725"/>
            <a:ext cx="7083600" cy="480240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002060"/>
              </a:buClr>
              <a:buSzPts val="1800"/>
              <a:buFont typeface="Calibri"/>
              <a:buAutoNum type="arabicPeriod"/>
            </a:pPr>
            <a:r>
              <a:rPr lang="it-IT" sz="1800" b="1" i="0" u="none" strike="noStrike" cap="none">
                <a:solidFill>
                  <a:srgbClr val="002060"/>
                </a:solidFill>
                <a:latin typeface="Calibri"/>
                <a:ea typeface="Calibri"/>
                <a:cs typeface="Calibri"/>
                <a:sym typeface="Calibri"/>
              </a:rPr>
              <a:t>Fixed acidity</a:t>
            </a:r>
            <a:r>
              <a:rPr lang="it-IT" sz="1800" b="0" i="0" u="none" strike="noStrike" cap="none">
                <a:solidFill>
                  <a:srgbClr val="002060"/>
                </a:solidFill>
                <a:latin typeface="Calibri"/>
                <a:ea typeface="Calibri"/>
                <a:cs typeface="Calibri"/>
                <a:sym typeface="Calibri"/>
              </a:rPr>
              <a:t>, l’acidità fissa è costituita dalle sostanze acide presenti in un vino, che restano all’interno del vino per tutta la sua vita.</a:t>
            </a:r>
            <a:endParaRPr/>
          </a:p>
          <a:p>
            <a:pPr marL="342900" marR="0" lvl="0" indent="-342900" algn="just" rtl="0">
              <a:spcBef>
                <a:spcPts val="0"/>
              </a:spcBef>
              <a:spcAft>
                <a:spcPts val="0"/>
              </a:spcAft>
              <a:buClr>
                <a:srgbClr val="002060"/>
              </a:buClr>
              <a:buSzPts val="1800"/>
              <a:buFont typeface="Calibri"/>
              <a:buAutoNum type="arabicPeriod"/>
            </a:pPr>
            <a:r>
              <a:rPr lang="it-IT" sz="1800" b="1" i="0" u="none" strike="noStrike" cap="none">
                <a:solidFill>
                  <a:srgbClr val="002060"/>
                </a:solidFill>
                <a:latin typeface="Calibri"/>
                <a:ea typeface="Calibri"/>
                <a:cs typeface="Calibri"/>
                <a:sym typeface="Calibri"/>
              </a:rPr>
              <a:t>Volatile acidity</a:t>
            </a:r>
            <a:r>
              <a:rPr lang="it-IT" sz="1800" b="0" i="0" u="none" strike="noStrike" cap="none">
                <a:solidFill>
                  <a:srgbClr val="002060"/>
                </a:solidFill>
                <a:latin typeface="Calibri"/>
                <a:ea typeface="Calibri"/>
                <a:cs typeface="Calibri"/>
                <a:sym typeface="Calibri"/>
              </a:rPr>
              <a:t>, acidità volatile è la quantità di acido acetico presente nel vino.</a:t>
            </a:r>
            <a:endParaRPr/>
          </a:p>
          <a:p>
            <a:pPr marL="342900" marR="0" lvl="0" indent="-342900" algn="just" rtl="0">
              <a:spcBef>
                <a:spcPts val="0"/>
              </a:spcBef>
              <a:spcAft>
                <a:spcPts val="0"/>
              </a:spcAft>
              <a:buClr>
                <a:srgbClr val="002060"/>
              </a:buClr>
              <a:buSzPts val="1800"/>
              <a:buFont typeface="Calibri"/>
              <a:buAutoNum type="arabicPeriod"/>
            </a:pPr>
            <a:r>
              <a:rPr lang="it-IT" sz="1800" b="1" i="0" u="none" strike="noStrike" cap="none">
                <a:solidFill>
                  <a:srgbClr val="002060"/>
                </a:solidFill>
                <a:latin typeface="Calibri"/>
                <a:ea typeface="Calibri"/>
                <a:cs typeface="Calibri"/>
                <a:sym typeface="Calibri"/>
              </a:rPr>
              <a:t>Citric acid</a:t>
            </a:r>
            <a:r>
              <a:rPr lang="it-IT" sz="1800" b="0" i="0" u="none" strike="noStrike" cap="none">
                <a:solidFill>
                  <a:srgbClr val="002060"/>
                </a:solidFill>
                <a:latin typeface="Calibri"/>
                <a:ea typeface="Calibri"/>
                <a:cs typeface="Calibri"/>
                <a:sym typeface="Calibri"/>
              </a:rPr>
              <a:t>, L'acido citrico apporta una sensazione di freschezza.</a:t>
            </a:r>
            <a:endParaRPr/>
          </a:p>
          <a:p>
            <a:pPr marL="342900" marR="0" lvl="0" indent="-342900" algn="just" rtl="0">
              <a:spcBef>
                <a:spcPts val="0"/>
              </a:spcBef>
              <a:spcAft>
                <a:spcPts val="0"/>
              </a:spcAft>
              <a:buClr>
                <a:srgbClr val="002060"/>
              </a:buClr>
              <a:buSzPts val="1800"/>
              <a:buFont typeface="Calibri"/>
              <a:buAutoNum type="arabicPeriod"/>
            </a:pPr>
            <a:r>
              <a:rPr lang="it-IT" sz="1800" b="1" i="0" u="none" strike="noStrike" cap="none">
                <a:solidFill>
                  <a:srgbClr val="002060"/>
                </a:solidFill>
                <a:latin typeface="Calibri"/>
                <a:ea typeface="Calibri"/>
                <a:cs typeface="Calibri"/>
                <a:sym typeface="Calibri"/>
              </a:rPr>
              <a:t>Residual sugar</a:t>
            </a:r>
            <a:r>
              <a:rPr lang="it-IT" sz="1800" b="0" i="0" u="none" strike="noStrike" cap="none">
                <a:solidFill>
                  <a:srgbClr val="002060"/>
                </a:solidFill>
                <a:latin typeface="Calibri"/>
                <a:ea typeface="Calibri"/>
                <a:cs typeface="Calibri"/>
                <a:sym typeface="Calibri"/>
              </a:rPr>
              <a:t>, residuo zuccherino.</a:t>
            </a:r>
            <a:endParaRPr/>
          </a:p>
          <a:p>
            <a:pPr marL="342900" marR="0" lvl="0" indent="-342900" algn="just" rtl="0">
              <a:spcBef>
                <a:spcPts val="0"/>
              </a:spcBef>
              <a:spcAft>
                <a:spcPts val="0"/>
              </a:spcAft>
              <a:buClr>
                <a:srgbClr val="002060"/>
              </a:buClr>
              <a:buSzPts val="1800"/>
              <a:buFont typeface="Calibri"/>
              <a:buAutoNum type="arabicPeriod"/>
            </a:pPr>
            <a:r>
              <a:rPr lang="it-IT" sz="1800" b="1" i="0" u="none" strike="noStrike" cap="none">
                <a:solidFill>
                  <a:srgbClr val="002060"/>
                </a:solidFill>
                <a:latin typeface="Calibri"/>
                <a:ea typeface="Calibri"/>
                <a:cs typeface="Calibri"/>
                <a:sym typeface="Calibri"/>
              </a:rPr>
              <a:t>Chlorides</a:t>
            </a:r>
            <a:r>
              <a:rPr lang="it-IT" sz="1800" b="0" i="0" u="none" strike="noStrike" cap="none">
                <a:solidFill>
                  <a:srgbClr val="002060"/>
                </a:solidFill>
                <a:latin typeface="Calibri"/>
                <a:ea typeface="Calibri"/>
                <a:cs typeface="Calibri"/>
                <a:sym typeface="Calibri"/>
              </a:rPr>
              <a:t>, il cloruro viene utilizzato nel processo di produzione del vino in specifici casi.</a:t>
            </a:r>
            <a:endParaRPr/>
          </a:p>
          <a:p>
            <a:pPr marL="342900" marR="0" lvl="0" indent="-342900" algn="just" rtl="0">
              <a:spcBef>
                <a:spcPts val="0"/>
              </a:spcBef>
              <a:spcAft>
                <a:spcPts val="0"/>
              </a:spcAft>
              <a:buClr>
                <a:srgbClr val="002060"/>
              </a:buClr>
              <a:buSzPts val="1800"/>
              <a:buFont typeface="Calibri"/>
              <a:buAutoNum type="arabicPeriod"/>
            </a:pPr>
            <a:r>
              <a:rPr lang="it-IT" sz="1800" b="1" i="0" u="none" strike="noStrike" cap="none">
                <a:solidFill>
                  <a:srgbClr val="002060"/>
                </a:solidFill>
                <a:latin typeface="Calibri"/>
                <a:ea typeface="Calibri"/>
                <a:cs typeface="Calibri"/>
                <a:sym typeface="Calibri"/>
              </a:rPr>
              <a:t>Free sulfur dioxide</a:t>
            </a:r>
            <a:r>
              <a:rPr lang="it-IT" sz="1800" b="0" i="0" u="none" strike="noStrike" cap="none">
                <a:solidFill>
                  <a:srgbClr val="002060"/>
                </a:solidFill>
                <a:latin typeface="Calibri"/>
                <a:ea typeface="Calibri"/>
                <a:cs typeface="Calibri"/>
                <a:sym typeface="Calibri"/>
              </a:rPr>
              <a:t>, anidride solforosa in forma gassosa.</a:t>
            </a:r>
            <a:endParaRPr/>
          </a:p>
          <a:p>
            <a:pPr marL="342900" marR="0" lvl="0" indent="-342900" algn="just" rtl="0">
              <a:spcBef>
                <a:spcPts val="0"/>
              </a:spcBef>
              <a:spcAft>
                <a:spcPts val="0"/>
              </a:spcAft>
              <a:buClr>
                <a:srgbClr val="002060"/>
              </a:buClr>
              <a:buSzPts val="1800"/>
              <a:buFont typeface="Calibri"/>
              <a:buAutoNum type="arabicPeriod"/>
            </a:pPr>
            <a:r>
              <a:rPr lang="it-IT" sz="1800" b="1" i="0" u="none" strike="noStrike" cap="none">
                <a:solidFill>
                  <a:srgbClr val="002060"/>
                </a:solidFill>
                <a:latin typeface="Calibri"/>
                <a:ea typeface="Calibri"/>
                <a:cs typeface="Calibri"/>
                <a:sym typeface="Calibri"/>
              </a:rPr>
              <a:t>Total sulfur dioxide</a:t>
            </a:r>
            <a:r>
              <a:rPr lang="it-IT" sz="1800" b="0" i="0" u="none" strike="noStrike" cap="none">
                <a:solidFill>
                  <a:srgbClr val="002060"/>
                </a:solidFill>
                <a:latin typeface="Calibri"/>
                <a:ea typeface="Calibri"/>
                <a:cs typeface="Calibri"/>
                <a:sym typeface="Calibri"/>
              </a:rPr>
              <a:t>, l’anidride solforosa viene aggiunta durante i processi di vinificazione.</a:t>
            </a:r>
            <a:endParaRPr/>
          </a:p>
          <a:p>
            <a:pPr marL="342900" marR="0" lvl="0" indent="-342900" algn="just" rtl="0">
              <a:spcBef>
                <a:spcPts val="0"/>
              </a:spcBef>
              <a:spcAft>
                <a:spcPts val="0"/>
              </a:spcAft>
              <a:buClr>
                <a:srgbClr val="002060"/>
              </a:buClr>
              <a:buSzPts val="1800"/>
              <a:buFont typeface="Calibri"/>
              <a:buAutoNum type="arabicPeriod"/>
            </a:pPr>
            <a:r>
              <a:rPr lang="it-IT" sz="1800" b="1" i="0" u="none" strike="noStrike" cap="none">
                <a:solidFill>
                  <a:srgbClr val="002060"/>
                </a:solidFill>
                <a:latin typeface="Calibri"/>
                <a:ea typeface="Calibri"/>
                <a:cs typeface="Calibri"/>
                <a:sym typeface="Calibri"/>
              </a:rPr>
              <a:t>Density</a:t>
            </a:r>
            <a:r>
              <a:rPr lang="it-IT" sz="1800" b="0" i="0" u="none" strike="noStrike" cap="none">
                <a:solidFill>
                  <a:srgbClr val="002060"/>
                </a:solidFill>
                <a:latin typeface="Calibri"/>
                <a:ea typeface="Calibri"/>
                <a:cs typeface="Calibri"/>
                <a:sym typeface="Calibri"/>
              </a:rPr>
              <a:t>, densità del vino.</a:t>
            </a:r>
            <a:endParaRPr/>
          </a:p>
          <a:p>
            <a:pPr marL="342900" marR="0" lvl="0" indent="-342900" algn="just" rtl="0">
              <a:spcBef>
                <a:spcPts val="0"/>
              </a:spcBef>
              <a:spcAft>
                <a:spcPts val="0"/>
              </a:spcAft>
              <a:buClr>
                <a:srgbClr val="002060"/>
              </a:buClr>
              <a:buSzPts val="1800"/>
              <a:buFont typeface="Calibri"/>
              <a:buAutoNum type="arabicPeriod"/>
            </a:pPr>
            <a:r>
              <a:rPr lang="it-IT" sz="1800" b="1" i="0" u="none" strike="noStrike" cap="none">
                <a:solidFill>
                  <a:srgbClr val="002060"/>
                </a:solidFill>
                <a:latin typeface="Calibri"/>
                <a:ea typeface="Calibri"/>
                <a:cs typeface="Calibri"/>
                <a:sym typeface="Calibri"/>
              </a:rPr>
              <a:t>pH</a:t>
            </a:r>
            <a:r>
              <a:rPr lang="it-IT" sz="1800" b="0" i="0" u="none" strike="noStrike" cap="none">
                <a:solidFill>
                  <a:srgbClr val="002060"/>
                </a:solidFill>
                <a:latin typeface="Calibri"/>
                <a:ea typeface="Calibri"/>
                <a:cs typeface="Calibri"/>
                <a:sym typeface="Calibri"/>
              </a:rPr>
              <a:t>, acidità del vino.</a:t>
            </a:r>
            <a:endParaRPr/>
          </a:p>
          <a:p>
            <a:pPr marL="342900" marR="0" lvl="0" indent="-342900" algn="just" rtl="0">
              <a:spcBef>
                <a:spcPts val="0"/>
              </a:spcBef>
              <a:spcAft>
                <a:spcPts val="0"/>
              </a:spcAft>
              <a:buClr>
                <a:srgbClr val="002060"/>
              </a:buClr>
              <a:buSzPts val="1800"/>
              <a:buFont typeface="Calibri"/>
              <a:buAutoNum type="arabicPeriod"/>
            </a:pPr>
            <a:r>
              <a:rPr lang="it-IT" sz="1800" b="1" i="0" u="none" strike="noStrike" cap="none">
                <a:solidFill>
                  <a:srgbClr val="002060"/>
                </a:solidFill>
                <a:latin typeface="Calibri"/>
                <a:ea typeface="Calibri"/>
                <a:cs typeface="Calibri"/>
                <a:sym typeface="Calibri"/>
              </a:rPr>
              <a:t>Sulphates</a:t>
            </a:r>
            <a:r>
              <a:rPr lang="it-IT" sz="1800" b="0" i="0" u="none" strike="noStrike" cap="none">
                <a:solidFill>
                  <a:srgbClr val="002060"/>
                </a:solidFill>
                <a:latin typeface="Calibri"/>
                <a:ea typeface="Calibri"/>
                <a:cs typeface="Calibri"/>
                <a:sym typeface="Calibri"/>
              </a:rPr>
              <a:t>, solfati, agiscono come antimicrobico e antiossidante.</a:t>
            </a:r>
            <a:endParaRPr/>
          </a:p>
          <a:p>
            <a:pPr marL="342900" marR="0" lvl="0" indent="-342900" algn="just" rtl="0">
              <a:spcBef>
                <a:spcPts val="0"/>
              </a:spcBef>
              <a:spcAft>
                <a:spcPts val="0"/>
              </a:spcAft>
              <a:buClr>
                <a:srgbClr val="002060"/>
              </a:buClr>
              <a:buSzPts val="1800"/>
              <a:buFont typeface="Calibri"/>
              <a:buAutoNum type="arabicPeriod"/>
            </a:pPr>
            <a:r>
              <a:rPr lang="it-IT" sz="1800" b="1" i="0" u="none" strike="noStrike" cap="none">
                <a:solidFill>
                  <a:srgbClr val="002060"/>
                </a:solidFill>
                <a:latin typeface="Calibri"/>
                <a:ea typeface="Calibri"/>
                <a:cs typeface="Calibri"/>
                <a:sym typeface="Calibri"/>
              </a:rPr>
              <a:t>Alcohol</a:t>
            </a:r>
            <a:r>
              <a:rPr lang="it-IT" sz="1800" b="0" i="0" u="none" strike="noStrike" cap="none">
                <a:solidFill>
                  <a:srgbClr val="002060"/>
                </a:solidFill>
                <a:latin typeface="Calibri"/>
                <a:ea typeface="Calibri"/>
                <a:cs typeface="Calibri"/>
                <a:sym typeface="Calibri"/>
              </a:rPr>
              <a:t>, percentuale di alcol presente nel vino.</a:t>
            </a:r>
            <a:endParaRPr/>
          </a:p>
          <a:p>
            <a:pPr marL="342900" marR="0" lvl="0" indent="-342900" algn="just" rtl="0">
              <a:spcBef>
                <a:spcPts val="0"/>
              </a:spcBef>
              <a:spcAft>
                <a:spcPts val="0"/>
              </a:spcAft>
              <a:buClr>
                <a:srgbClr val="002060"/>
              </a:buClr>
              <a:buSzPts val="1800"/>
              <a:buFont typeface="Calibri"/>
              <a:buAutoNum type="arabicPeriod"/>
            </a:pPr>
            <a:r>
              <a:rPr lang="it-IT" sz="1800" b="1" i="0" u="none" strike="noStrike" cap="none">
                <a:solidFill>
                  <a:srgbClr val="002060"/>
                </a:solidFill>
                <a:latin typeface="Calibri"/>
                <a:ea typeface="Calibri"/>
                <a:cs typeface="Calibri"/>
                <a:sym typeface="Calibri"/>
              </a:rPr>
              <a:t>Quality</a:t>
            </a:r>
            <a:r>
              <a:rPr lang="it-IT" sz="1800" b="0" i="0" u="none" strike="noStrike" cap="none">
                <a:solidFill>
                  <a:srgbClr val="002060"/>
                </a:solidFill>
                <a:latin typeface="Calibri"/>
                <a:ea typeface="Calibri"/>
                <a:cs typeface="Calibri"/>
                <a:sym typeface="Calibri"/>
              </a:rPr>
              <a:t>, attributo che ne definisce la qualità.</a:t>
            </a:r>
            <a:endParaRPr/>
          </a:p>
          <a:p>
            <a:pPr marL="342900" marR="0" lvl="0" indent="-342900" algn="just" rtl="0">
              <a:spcBef>
                <a:spcPts val="0"/>
              </a:spcBef>
              <a:spcAft>
                <a:spcPts val="0"/>
              </a:spcAft>
              <a:buClr>
                <a:srgbClr val="002060"/>
              </a:buClr>
              <a:buSzPts val="1800"/>
              <a:buFont typeface="Calibri"/>
              <a:buAutoNum type="arabicPeriod"/>
            </a:pPr>
            <a:r>
              <a:rPr lang="it-IT" sz="1800" b="1" i="0" u="none" strike="noStrike" cap="none">
                <a:solidFill>
                  <a:srgbClr val="002060"/>
                </a:solidFill>
                <a:latin typeface="Calibri"/>
                <a:ea typeface="Calibri"/>
                <a:cs typeface="Calibri"/>
                <a:sym typeface="Calibri"/>
              </a:rPr>
              <a:t>Color</a:t>
            </a:r>
            <a:r>
              <a:rPr lang="it-IT" sz="1800" b="0" i="0" u="none" strike="noStrike" cap="none">
                <a:solidFill>
                  <a:srgbClr val="002060"/>
                </a:solidFill>
                <a:latin typeface="Calibri"/>
                <a:ea typeface="Calibri"/>
                <a:cs typeface="Calibri"/>
                <a:sym typeface="Calibri"/>
              </a:rPr>
              <a:t>, Colore del vino, rosso o bianco. (Aggiunto da noi)</a:t>
            </a:r>
            <a:endParaRPr/>
          </a:p>
        </p:txBody>
      </p:sp>
      <p:sp>
        <p:nvSpPr>
          <p:cNvPr id="189" name="Google Shape;189;p4"/>
          <p:cNvSpPr txBox="1"/>
          <p:nvPr/>
        </p:nvSpPr>
        <p:spPr>
          <a:xfrm>
            <a:off x="264289" y="251980"/>
            <a:ext cx="7159963" cy="49244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t-IT" sz="3200" b="1" i="0" u="none" strike="noStrike" cap="none">
                <a:solidFill>
                  <a:srgbClr val="002060"/>
                </a:solidFill>
                <a:latin typeface="Quattrocento Sans"/>
                <a:ea typeface="Quattrocento Sans"/>
                <a:cs typeface="Quattrocento Sans"/>
                <a:sym typeface="Quattrocento Sans"/>
              </a:rPr>
              <a:t>Dataset</a:t>
            </a:r>
            <a:endParaRPr/>
          </a:p>
        </p:txBody>
      </p:sp>
      <p:sp>
        <p:nvSpPr>
          <p:cNvPr id="190" name="Google Shape;190;p4"/>
          <p:cNvSpPr txBox="1"/>
          <p:nvPr/>
        </p:nvSpPr>
        <p:spPr>
          <a:xfrm>
            <a:off x="264290" y="777507"/>
            <a:ext cx="715996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1800" b="1" i="0" u="none" strike="noStrike" cap="none">
                <a:solidFill>
                  <a:srgbClr val="002060"/>
                </a:solidFill>
                <a:latin typeface="Quattrocento Sans"/>
                <a:ea typeface="Quattrocento Sans"/>
                <a:cs typeface="Quattrocento Sans"/>
                <a:sym typeface="Quattrocento Sans"/>
              </a:rPr>
              <a:t>Gli attributi</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195" name="Google Shape;195;p5" descr="Questa immagine è una forma astratta. "/>
          <p:cNvGrpSpPr/>
          <p:nvPr/>
        </p:nvGrpSpPr>
        <p:grpSpPr>
          <a:xfrm rot="-6290241">
            <a:off x="6616653" y="1866320"/>
            <a:ext cx="8041603" cy="8787340"/>
            <a:chOff x="2950669" y="-4116586"/>
            <a:chExt cx="12607265" cy="14624731"/>
          </a:xfrm>
        </p:grpSpPr>
        <p:sp>
          <p:nvSpPr>
            <p:cNvPr id="196" name="Google Shape;196;p5"/>
            <p:cNvSpPr/>
            <p:nvPr/>
          </p:nvSpPr>
          <p:spPr>
            <a:xfrm rot="9420272">
              <a:off x="4855953" y="-2246936"/>
              <a:ext cx="8673602" cy="11518530"/>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97" name="Google Shape;197;p5"/>
            <p:cNvSpPr/>
            <p:nvPr/>
          </p:nvSpPr>
          <p:spPr>
            <a:xfrm rot="9420272">
              <a:off x="5048022" y="-2833465"/>
              <a:ext cx="8756895" cy="10755934"/>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98" name="Google Shape;198;p5"/>
            <p:cNvSpPr/>
            <p:nvPr/>
          </p:nvSpPr>
          <p:spPr>
            <a:xfrm rot="9420272">
              <a:off x="5218811" y="-1993836"/>
              <a:ext cx="7570428"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99" name="Google Shape;199;p5"/>
          <p:cNvSpPr txBox="1"/>
          <p:nvPr/>
        </p:nvSpPr>
        <p:spPr>
          <a:xfrm>
            <a:off x="615296" y="256402"/>
            <a:ext cx="10699336" cy="49244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t-IT" sz="3200" b="1" i="0" u="none" strike="noStrike" cap="none">
                <a:solidFill>
                  <a:srgbClr val="002060"/>
                </a:solidFill>
                <a:latin typeface="Quattrocento Sans"/>
                <a:ea typeface="Quattrocento Sans"/>
                <a:cs typeface="Quattrocento Sans"/>
                <a:sym typeface="Quattrocento Sans"/>
              </a:rPr>
              <a:t>Dataset</a:t>
            </a:r>
            <a:endParaRPr/>
          </a:p>
        </p:txBody>
      </p:sp>
      <p:sp>
        <p:nvSpPr>
          <p:cNvPr id="200" name="Google Shape;200;p5"/>
          <p:cNvSpPr txBox="1"/>
          <p:nvPr/>
        </p:nvSpPr>
        <p:spPr>
          <a:xfrm>
            <a:off x="615296" y="839387"/>
            <a:ext cx="1069933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2400" b="1" i="0" u="none" strike="noStrike" cap="none">
                <a:solidFill>
                  <a:srgbClr val="002060"/>
                </a:solidFill>
                <a:latin typeface="Quattrocento Sans"/>
                <a:ea typeface="Quattrocento Sans"/>
                <a:cs typeface="Quattrocento Sans"/>
                <a:sym typeface="Quattrocento Sans"/>
              </a:rPr>
              <a:t>Splitting training set e test set e controllo dati</a:t>
            </a:r>
            <a:endParaRPr sz="1800" b="1" i="0" u="none" strike="noStrike" cap="none">
              <a:solidFill>
                <a:srgbClr val="002060"/>
              </a:solidFill>
              <a:latin typeface="Quattrocento Sans"/>
              <a:ea typeface="Quattrocento Sans"/>
              <a:cs typeface="Quattrocento Sans"/>
              <a:sym typeface="Quattrocento Sans"/>
            </a:endParaRPr>
          </a:p>
        </p:txBody>
      </p:sp>
      <p:sp>
        <p:nvSpPr>
          <p:cNvPr id="201" name="Google Shape;201;p5"/>
          <p:cNvSpPr txBox="1"/>
          <p:nvPr/>
        </p:nvSpPr>
        <p:spPr>
          <a:xfrm>
            <a:off x="766058" y="1431477"/>
            <a:ext cx="10810500" cy="13236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600" b="0" i="0" u="none" strike="noStrike" cap="none">
                <a:solidFill>
                  <a:srgbClr val="002060"/>
                </a:solidFill>
                <a:latin typeface="Calibri"/>
                <a:ea typeface="Calibri"/>
                <a:cs typeface="Calibri"/>
                <a:sym typeface="Calibri"/>
              </a:rPr>
              <a:t>Prima di raggruppare i due dataset (Vino Bianco e Vino Rosso), è stata aggiunta una colonna </a:t>
            </a:r>
            <a:r>
              <a:rPr lang="it-IT" sz="1600" b="1" i="0" u="none" strike="noStrike" cap="none">
                <a:solidFill>
                  <a:srgbClr val="002060"/>
                </a:solidFill>
                <a:latin typeface="Calibri"/>
                <a:ea typeface="Calibri"/>
                <a:cs typeface="Calibri"/>
                <a:sym typeface="Calibri"/>
              </a:rPr>
              <a:t>color </a:t>
            </a:r>
            <a:r>
              <a:rPr lang="it-IT" sz="1600" b="0" i="0" u="none" strike="noStrike" cap="none">
                <a:solidFill>
                  <a:srgbClr val="002060"/>
                </a:solidFill>
                <a:latin typeface="Calibri"/>
                <a:ea typeface="Calibri"/>
                <a:cs typeface="Calibri"/>
                <a:sym typeface="Calibri"/>
              </a:rPr>
              <a:t>di tipo char avente i nomi corrispettivi “white” e “red”. Una volta che si sono uniti i due dataset, abbiamo normalizzato le seguenti colonne:</a:t>
            </a:r>
            <a:endParaRPr/>
          </a:p>
          <a:p>
            <a:pPr marL="285750" marR="0" lvl="0" indent="-285750" algn="just" rtl="0">
              <a:spcBef>
                <a:spcPts val="0"/>
              </a:spcBef>
              <a:spcAft>
                <a:spcPts val="0"/>
              </a:spcAft>
              <a:buClr>
                <a:srgbClr val="002060"/>
              </a:buClr>
              <a:buSzPts val="1600"/>
              <a:buFont typeface="Arial"/>
              <a:buChar char="•"/>
            </a:pPr>
            <a:r>
              <a:rPr lang="it-IT" sz="1600" b="0" i="0" u="none" strike="noStrike" cap="none">
                <a:solidFill>
                  <a:srgbClr val="002060"/>
                </a:solidFill>
                <a:latin typeface="Calibri"/>
                <a:ea typeface="Calibri"/>
                <a:cs typeface="Calibri"/>
                <a:sym typeface="Calibri"/>
              </a:rPr>
              <a:t>Quality con i valori [1, 2, 3, 4, 5, 6, 7, 8, 9]: abbiamo deciso di assegnare secondo una logica binaria i valori [1;5] al valore “0” per descrivere se non fosse sufficientemente buono, mentre per i valori [6;9] il valore “1” per descrivere se il vino fosse sufficientemente buono; </a:t>
            </a:r>
            <a:endParaRPr/>
          </a:p>
        </p:txBody>
      </p:sp>
      <p:pic>
        <p:nvPicPr>
          <p:cNvPr id="202" name="Google Shape;202;p5"/>
          <p:cNvPicPr preferRelativeResize="0"/>
          <p:nvPr/>
        </p:nvPicPr>
        <p:blipFill rotWithShape="1">
          <a:blip r:embed="rId3">
            <a:alphaModFix/>
          </a:blip>
          <a:srcRect/>
          <a:stretch/>
        </p:blipFill>
        <p:spPr>
          <a:xfrm>
            <a:off x="615296" y="3384068"/>
            <a:ext cx="3561994" cy="3060407"/>
          </a:xfrm>
          <a:prstGeom prst="rect">
            <a:avLst/>
          </a:prstGeom>
          <a:noFill/>
          <a:ln>
            <a:noFill/>
          </a:ln>
        </p:spPr>
      </p:pic>
      <p:sp>
        <p:nvSpPr>
          <p:cNvPr id="203" name="Google Shape;203;p5"/>
          <p:cNvSpPr txBox="1"/>
          <p:nvPr/>
        </p:nvSpPr>
        <p:spPr>
          <a:xfrm>
            <a:off x="4331900" y="3621425"/>
            <a:ext cx="3561900" cy="1816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600" b="0" i="0" u="none" strike="noStrike" cap="none">
                <a:solidFill>
                  <a:srgbClr val="002060"/>
                </a:solidFill>
                <a:latin typeface="Calibri"/>
                <a:ea typeface="Calibri"/>
                <a:cs typeface="Calibri"/>
                <a:sym typeface="Calibri"/>
              </a:rPr>
              <a:t>Abbiamo fatto un plotting della variabile categorica che ci permetteva di individuare all’interno del dataset quanti vini fossero etichettati come “Sufficienti” e quanti “Non Sufficienti”. Dal grafico notiamo che prevalgono i vini “Sufficienti”.</a:t>
            </a:r>
            <a:endParaRPr sz="1800" b="0" i="0" u="none" strike="noStrike" cap="none">
              <a:solidFill>
                <a:srgbClr val="002060"/>
              </a:solidFill>
              <a:latin typeface="Calibri"/>
              <a:ea typeface="Calibri"/>
              <a:cs typeface="Calibri"/>
              <a:sym typeface="Calibri"/>
            </a:endParaRPr>
          </a:p>
        </p:txBody>
      </p:sp>
      <p:sp>
        <p:nvSpPr>
          <p:cNvPr id="204" name="Google Shape;204;p5"/>
          <p:cNvSpPr txBox="1"/>
          <p:nvPr/>
        </p:nvSpPr>
        <p:spPr>
          <a:xfrm>
            <a:off x="766057" y="2720170"/>
            <a:ext cx="9317979" cy="584775"/>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002060"/>
              </a:buClr>
              <a:buSzPts val="1600"/>
              <a:buFont typeface="Arial"/>
              <a:buChar char="•"/>
            </a:pPr>
            <a:r>
              <a:rPr lang="it-IT" sz="1600" b="0" i="0" u="none" strike="noStrike" cap="none">
                <a:solidFill>
                  <a:srgbClr val="002060"/>
                </a:solidFill>
                <a:latin typeface="Calibri"/>
                <a:ea typeface="Calibri"/>
                <a:cs typeface="Calibri"/>
                <a:sym typeface="Calibri"/>
              </a:rPr>
              <a:t>Color: abbiamo deciso di assegnare secondo una logica binaria all’etichetta “white” il valore “1” e all’etichetta “red” il valore “0”.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6"/>
          <p:cNvSpPr txBox="1"/>
          <p:nvPr/>
        </p:nvSpPr>
        <p:spPr>
          <a:xfrm>
            <a:off x="2367185" y="5554767"/>
            <a:ext cx="9494377"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600" b="0" i="0" u="none" strike="noStrike" cap="none">
                <a:solidFill>
                  <a:srgbClr val="002060"/>
                </a:solidFill>
                <a:latin typeface="Calibri"/>
                <a:ea typeface="Calibri"/>
                <a:cs typeface="Calibri"/>
                <a:sym typeface="Calibri"/>
              </a:rPr>
              <a:t>Abbiamo scelto di rimuovere </a:t>
            </a:r>
            <a:r>
              <a:rPr lang="it-IT" sz="1600" b="1" i="0" u="none" strike="noStrike" cap="none">
                <a:solidFill>
                  <a:srgbClr val="002060"/>
                </a:solidFill>
                <a:latin typeface="Calibri"/>
                <a:ea typeface="Calibri"/>
                <a:cs typeface="Calibri"/>
                <a:sym typeface="Calibri"/>
              </a:rPr>
              <a:t>total.sulfur.dioxide</a:t>
            </a:r>
            <a:r>
              <a:rPr lang="it-IT" sz="1600" b="0" i="0" u="none" strike="noStrike" cap="none">
                <a:solidFill>
                  <a:srgbClr val="002060"/>
                </a:solidFill>
                <a:latin typeface="Calibri"/>
                <a:ea typeface="Calibri"/>
                <a:cs typeface="Calibri"/>
                <a:sym typeface="Calibri"/>
              </a:rPr>
              <a:t>, dopo aver notato che nel grafico della correlazione nello spazio della PCA essa è più vicina all’origine, e di conseguenza cattura una minore varianza.</a:t>
            </a:r>
            <a:endParaRPr/>
          </a:p>
        </p:txBody>
      </p:sp>
      <p:sp>
        <p:nvSpPr>
          <p:cNvPr id="210" name="Google Shape;210;p6"/>
          <p:cNvSpPr txBox="1"/>
          <p:nvPr/>
        </p:nvSpPr>
        <p:spPr>
          <a:xfrm>
            <a:off x="615296" y="256402"/>
            <a:ext cx="11246266" cy="49244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t-IT" sz="3200" b="1" i="0" u="none" strike="noStrike" cap="none">
                <a:solidFill>
                  <a:srgbClr val="002060"/>
                </a:solidFill>
                <a:latin typeface="Quattrocento Sans"/>
                <a:ea typeface="Quattrocento Sans"/>
                <a:cs typeface="Quattrocento Sans"/>
                <a:sym typeface="Quattrocento Sans"/>
              </a:rPr>
              <a:t>Dataset</a:t>
            </a:r>
            <a:endParaRPr/>
          </a:p>
        </p:txBody>
      </p:sp>
      <p:sp>
        <p:nvSpPr>
          <p:cNvPr id="211" name="Google Shape;211;p6"/>
          <p:cNvSpPr txBox="1"/>
          <p:nvPr/>
        </p:nvSpPr>
        <p:spPr>
          <a:xfrm>
            <a:off x="615296" y="785119"/>
            <a:ext cx="1124626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2400" b="1" i="0" u="none" strike="noStrike" cap="none">
                <a:solidFill>
                  <a:srgbClr val="002060"/>
                </a:solidFill>
                <a:latin typeface="Quattrocento Sans"/>
                <a:ea typeface="Quattrocento Sans"/>
                <a:cs typeface="Quattrocento Sans"/>
                <a:sym typeface="Quattrocento Sans"/>
              </a:rPr>
              <a:t>PCA e Modifiche ai train e test</a:t>
            </a:r>
            <a:endParaRPr sz="1800" b="1" i="0" u="none" strike="noStrike" cap="none">
              <a:solidFill>
                <a:srgbClr val="002060"/>
              </a:solidFill>
              <a:latin typeface="Quattrocento Sans"/>
              <a:ea typeface="Quattrocento Sans"/>
              <a:cs typeface="Quattrocento Sans"/>
              <a:sym typeface="Quattrocento Sans"/>
            </a:endParaRPr>
          </a:p>
        </p:txBody>
      </p:sp>
      <p:pic>
        <p:nvPicPr>
          <p:cNvPr id="212" name="Google Shape;212;p6"/>
          <p:cNvPicPr preferRelativeResize="0"/>
          <p:nvPr/>
        </p:nvPicPr>
        <p:blipFill rotWithShape="1">
          <a:blip r:embed="rId3">
            <a:alphaModFix/>
          </a:blip>
          <a:srcRect l="13244" r="13125"/>
          <a:stretch/>
        </p:blipFill>
        <p:spPr>
          <a:xfrm>
            <a:off x="8739704" y="2254432"/>
            <a:ext cx="3010559" cy="2941470"/>
          </a:xfrm>
          <a:prstGeom prst="rect">
            <a:avLst/>
          </a:prstGeom>
          <a:noFill/>
          <a:ln>
            <a:noFill/>
          </a:ln>
        </p:spPr>
      </p:pic>
      <p:sp>
        <p:nvSpPr>
          <p:cNvPr id="213" name="Google Shape;213;p6"/>
          <p:cNvSpPr txBox="1"/>
          <p:nvPr/>
        </p:nvSpPr>
        <p:spPr>
          <a:xfrm>
            <a:off x="4947111" y="2301666"/>
            <a:ext cx="3519720" cy="304698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600" b="0" i="0" u="none" strike="noStrike" cap="none">
                <a:solidFill>
                  <a:srgbClr val="002060"/>
                </a:solidFill>
                <a:latin typeface="Calibri"/>
                <a:ea typeface="Calibri"/>
                <a:cs typeface="Calibri"/>
                <a:sym typeface="Calibri"/>
              </a:rPr>
              <a:t>Tramite il secondo grafico (a destra) possiamo effettuare alcune considerazioni: il nostro dubbio iniziale relativo alla eccessiva correlazione tra </a:t>
            </a:r>
            <a:r>
              <a:rPr lang="it-IT" sz="1600" b="1" i="0" u="none" strike="noStrike" cap="none">
                <a:solidFill>
                  <a:srgbClr val="002060"/>
                </a:solidFill>
                <a:latin typeface="Calibri"/>
                <a:ea typeface="Calibri"/>
                <a:cs typeface="Calibri"/>
                <a:sym typeface="Calibri"/>
              </a:rPr>
              <a:t>free.sulfur.dioxide</a:t>
            </a:r>
            <a:r>
              <a:rPr lang="it-IT" sz="1600" b="0" i="0" u="none" strike="noStrike" cap="none">
                <a:solidFill>
                  <a:srgbClr val="002060"/>
                </a:solidFill>
                <a:latin typeface="Calibri"/>
                <a:ea typeface="Calibri"/>
                <a:cs typeface="Calibri"/>
                <a:sym typeface="Calibri"/>
              </a:rPr>
              <a:t> e </a:t>
            </a:r>
            <a:r>
              <a:rPr lang="it-IT" sz="1600" b="1" i="0" u="none" strike="noStrike" cap="none">
                <a:solidFill>
                  <a:srgbClr val="002060"/>
                </a:solidFill>
                <a:latin typeface="Calibri"/>
                <a:ea typeface="Calibri"/>
                <a:cs typeface="Calibri"/>
                <a:sym typeface="Calibri"/>
              </a:rPr>
              <a:t>total.sulfur.dioxide </a:t>
            </a:r>
            <a:r>
              <a:rPr lang="it-IT" sz="1600" b="0" i="0" u="none" strike="noStrike" cap="none">
                <a:solidFill>
                  <a:srgbClr val="002060"/>
                </a:solidFill>
                <a:latin typeface="Calibri"/>
                <a:ea typeface="Calibri"/>
                <a:cs typeface="Calibri"/>
                <a:sym typeface="Calibri"/>
              </a:rPr>
              <a:t>è corretto e mostrato anche dalla PCA. Stupisce invece come nello spazio determinato dalla PCA vi sia una correlazione tra </a:t>
            </a:r>
            <a:r>
              <a:rPr lang="it-IT" sz="1600" b="1" i="0" u="none" strike="noStrike" cap="none">
                <a:solidFill>
                  <a:srgbClr val="002060"/>
                </a:solidFill>
                <a:latin typeface="Calibri"/>
                <a:ea typeface="Calibri"/>
                <a:cs typeface="Calibri"/>
                <a:sym typeface="Calibri"/>
              </a:rPr>
              <a:t>citric.acid</a:t>
            </a:r>
            <a:r>
              <a:rPr lang="it-IT" sz="1600" b="0" i="0" u="none" strike="noStrike" cap="none">
                <a:solidFill>
                  <a:srgbClr val="002060"/>
                </a:solidFill>
                <a:latin typeface="Calibri"/>
                <a:ea typeface="Calibri"/>
                <a:cs typeface="Calibri"/>
                <a:sym typeface="Calibri"/>
              </a:rPr>
              <a:t> e </a:t>
            </a:r>
            <a:r>
              <a:rPr lang="it-IT" sz="1600" b="1" i="0" u="none" strike="noStrike" cap="none">
                <a:solidFill>
                  <a:srgbClr val="002060"/>
                </a:solidFill>
                <a:latin typeface="Calibri"/>
                <a:ea typeface="Calibri"/>
                <a:cs typeface="Calibri"/>
                <a:sym typeface="Calibri"/>
              </a:rPr>
              <a:t>residual.sugar</a:t>
            </a:r>
            <a:r>
              <a:rPr lang="it-IT" sz="1600" b="0" i="0" u="none" strike="noStrike" cap="none">
                <a:solidFill>
                  <a:srgbClr val="002060"/>
                </a:solidFill>
                <a:latin typeface="Calibri"/>
                <a:ea typeface="Calibri"/>
                <a:cs typeface="Calibri"/>
                <a:sym typeface="Calibri"/>
              </a:rPr>
              <a:t>, non mostrata dal plot effettuato precedentemente per determinare una possibile correlazione.</a:t>
            </a:r>
            <a:endParaRPr sz="1800" b="0" i="0" u="none" strike="noStrike" cap="none">
              <a:solidFill>
                <a:srgbClr val="002060"/>
              </a:solidFill>
              <a:latin typeface="Calibri"/>
              <a:ea typeface="Calibri"/>
              <a:cs typeface="Calibri"/>
              <a:sym typeface="Calibri"/>
            </a:endParaRPr>
          </a:p>
        </p:txBody>
      </p:sp>
      <p:sp>
        <p:nvSpPr>
          <p:cNvPr id="214" name="Google Shape;214;p6"/>
          <p:cNvSpPr txBox="1"/>
          <p:nvPr/>
        </p:nvSpPr>
        <p:spPr>
          <a:xfrm>
            <a:off x="615296" y="1387668"/>
            <a:ext cx="11246266"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600" b="0" i="0" u="none" strike="noStrike" cap="none">
                <a:solidFill>
                  <a:srgbClr val="002060"/>
                </a:solidFill>
                <a:latin typeface="Calibri"/>
                <a:ea typeface="Calibri"/>
                <a:cs typeface="Calibri"/>
                <a:sym typeface="Calibri"/>
              </a:rPr>
              <a:t>Dopo aver suddiviso il nostro Dataset in Training Set e Test Set, abbiamo deciso di fare una analisi esplorativa del nostro Dataset, in particolar modo per verificare se esistano delle Feature in esso da rimuovere. Per fare ciò, inizialmente ci siamo affidati al calcolo della correlazione di tutte le variabili numeriche presenti nel nostro Dataset. </a:t>
            </a:r>
            <a:endParaRPr/>
          </a:p>
        </p:txBody>
      </p:sp>
      <p:pic>
        <p:nvPicPr>
          <p:cNvPr id="215" name="Google Shape;215;p6"/>
          <p:cNvPicPr preferRelativeResize="0"/>
          <p:nvPr/>
        </p:nvPicPr>
        <p:blipFill rotWithShape="1">
          <a:blip r:embed="rId4">
            <a:alphaModFix/>
          </a:blip>
          <a:srcRect/>
          <a:stretch/>
        </p:blipFill>
        <p:spPr>
          <a:xfrm>
            <a:off x="441737" y="2244010"/>
            <a:ext cx="4400550" cy="3162300"/>
          </a:xfrm>
          <a:prstGeom prst="rect">
            <a:avLst/>
          </a:prstGeom>
          <a:noFill/>
          <a:ln>
            <a:noFill/>
          </a:ln>
        </p:spPr>
      </p:pic>
      <p:grpSp>
        <p:nvGrpSpPr>
          <p:cNvPr id="216" name="Google Shape;216;p6" descr="Questa immagine è una forma astratta. "/>
          <p:cNvGrpSpPr/>
          <p:nvPr/>
        </p:nvGrpSpPr>
        <p:grpSpPr>
          <a:xfrm rot="-9853399">
            <a:off x="-4479978" y="2534472"/>
            <a:ext cx="8041604" cy="8787340"/>
            <a:chOff x="2950669" y="-4116586"/>
            <a:chExt cx="12607265" cy="14624731"/>
          </a:xfrm>
        </p:grpSpPr>
        <p:sp>
          <p:nvSpPr>
            <p:cNvPr id="217" name="Google Shape;217;p6"/>
            <p:cNvSpPr/>
            <p:nvPr/>
          </p:nvSpPr>
          <p:spPr>
            <a:xfrm rot="9420272">
              <a:off x="4855953" y="-2246936"/>
              <a:ext cx="8673602" cy="11518530"/>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18" name="Google Shape;218;p6"/>
            <p:cNvSpPr/>
            <p:nvPr/>
          </p:nvSpPr>
          <p:spPr>
            <a:xfrm rot="9420272">
              <a:off x="5048022" y="-2833465"/>
              <a:ext cx="8756895" cy="10755934"/>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19" name="Google Shape;219;p6"/>
            <p:cNvSpPr/>
            <p:nvPr/>
          </p:nvSpPr>
          <p:spPr>
            <a:xfrm rot="9420272">
              <a:off x="5218811" y="-1993836"/>
              <a:ext cx="7570428"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grpSp>
        <p:nvGrpSpPr>
          <p:cNvPr id="224" name="Google Shape;224;p7" descr="Questa immagine è una forma astratta. "/>
          <p:cNvGrpSpPr/>
          <p:nvPr/>
        </p:nvGrpSpPr>
        <p:grpSpPr>
          <a:xfrm rot="-821761">
            <a:off x="-3106591" y="2728100"/>
            <a:ext cx="8041604" cy="8787340"/>
            <a:chOff x="2950669" y="-4116586"/>
            <a:chExt cx="12607265" cy="14624731"/>
          </a:xfrm>
        </p:grpSpPr>
        <p:sp>
          <p:nvSpPr>
            <p:cNvPr id="225" name="Google Shape;225;p7"/>
            <p:cNvSpPr/>
            <p:nvPr/>
          </p:nvSpPr>
          <p:spPr>
            <a:xfrm rot="9420272">
              <a:off x="4855953" y="-2246936"/>
              <a:ext cx="8673602" cy="11518530"/>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26" name="Google Shape;226;p7"/>
            <p:cNvSpPr/>
            <p:nvPr/>
          </p:nvSpPr>
          <p:spPr>
            <a:xfrm rot="9420272">
              <a:off x="5048022" y="-2833465"/>
              <a:ext cx="8756895" cy="10755934"/>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27" name="Google Shape;227;p7"/>
            <p:cNvSpPr/>
            <p:nvPr/>
          </p:nvSpPr>
          <p:spPr>
            <a:xfrm rot="9420272">
              <a:off x="5218811" y="-1993836"/>
              <a:ext cx="7570428"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28" name="Google Shape;228;p7"/>
          <p:cNvSpPr txBox="1"/>
          <p:nvPr/>
        </p:nvSpPr>
        <p:spPr>
          <a:xfrm>
            <a:off x="3405974" y="256402"/>
            <a:ext cx="5380051" cy="49244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t-IT" sz="3200" b="1" i="0" u="none" strike="noStrike" cap="none">
                <a:solidFill>
                  <a:srgbClr val="002060"/>
                </a:solidFill>
                <a:latin typeface="Quattrocento Sans"/>
                <a:ea typeface="Quattrocento Sans"/>
                <a:cs typeface="Quattrocento Sans"/>
                <a:sym typeface="Quattrocento Sans"/>
              </a:rPr>
              <a:t>Decision Tree</a:t>
            </a:r>
            <a:endParaRPr sz="3200" b="1" i="0" u="none" strike="noStrike" cap="none">
              <a:solidFill>
                <a:srgbClr val="002060"/>
              </a:solidFill>
              <a:latin typeface="Quattrocento Sans"/>
              <a:ea typeface="Quattrocento Sans"/>
              <a:cs typeface="Quattrocento Sans"/>
              <a:sym typeface="Quattrocento Sans"/>
            </a:endParaRPr>
          </a:p>
        </p:txBody>
      </p:sp>
      <p:sp>
        <p:nvSpPr>
          <p:cNvPr id="229" name="Google Shape;229;p7"/>
          <p:cNvSpPr txBox="1"/>
          <p:nvPr/>
        </p:nvSpPr>
        <p:spPr>
          <a:xfrm>
            <a:off x="551244" y="806123"/>
            <a:ext cx="1113085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2400" b="1" i="0" u="none" strike="noStrike" cap="none">
                <a:solidFill>
                  <a:srgbClr val="002060"/>
                </a:solidFill>
                <a:latin typeface="Quattrocento Sans"/>
                <a:ea typeface="Quattrocento Sans"/>
                <a:cs typeface="Quattrocento Sans"/>
                <a:sym typeface="Quattrocento Sans"/>
              </a:rPr>
              <a:t>Perché abbiamo utilizzato Decision Tree?</a:t>
            </a:r>
            <a:endParaRPr sz="1800" b="1" i="0" u="none" strike="noStrike" cap="none">
              <a:solidFill>
                <a:srgbClr val="002060"/>
              </a:solidFill>
              <a:latin typeface="Quattrocento Sans"/>
              <a:ea typeface="Quattrocento Sans"/>
              <a:cs typeface="Quattrocento Sans"/>
              <a:sym typeface="Quattrocento Sans"/>
            </a:endParaRPr>
          </a:p>
        </p:txBody>
      </p:sp>
      <p:sp>
        <p:nvSpPr>
          <p:cNvPr id="230" name="Google Shape;230;p7"/>
          <p:cNvSpPr txBox="1"/>
          <p:nvPr/>
        </p:nvSpPr>
        <p:spPr>
          <a:xfrm>
            <a:off x="551244" y="1408500"/>
            <a:ext cx="6926325" cy="107721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600" b="0" i="0" u="none" strike="noStrike" cap="none">
                <a:solidFill>
                  <a:srgbClr val="002060"/>
                </a:solidFill>
                <a:latin typeface="Calibri"/>
                <a:ea typeface="Calibri"/>
                <a:cs typeface="Calibri"/>
                <a:sym typeface="Calibri"/>
              </a:rPr>
              <a:t>Abbiamo deciso di utilizzare il modello dell’albero di decisione in quanto volevamo un modello che fosse chiaro nel rappresentare visivamente ed esplicitamente le decisioni prese, così da avere un controllo visivo e semplificato degli attributi con maggiore influenza nella decisione del modello.</a:t>
            </a:r>
            <a:endParaRPr sz="1800" b="0" i="0" u="none" strike="noStrike" cap="none">
              <a:solidFill>
                <a:srgbClr val="002060"/>
              </a:solidFill>
              <a:latin typeface="Calibri"/>
              <a:ea typeface="Calibri"/>
              <a:cs typeface="Calibri"/>
              <a:sym typeface="Calibri"/>
            </a:endParaRPr>
          </a:p>
        </p:txBody>
      </p:sp>
      <p:sp>
        <p:nvSpPr>
          <p:cNvPr id="231" name="Google Shape;231;p7"/>
          <p:cNvSpPr txBox="1"/>
          <p:nvPr/>
        </p:nvSpPr>
        <p:spPr>
          <a:xfrm>
            <a:off x="551244" y="2505436"/>
            <a:ext cx="6175721"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2400" b="1" i="0" u="none" strike="noStrike" cap="none">
                <a:solidFill>
                  <a:srgbClr val="002060"/>
                </a:solidFill>
                <a:latin typeface="Quattrocento Sans"/>
                <a:ea typeface="Quattrocento Sans"/>
                <a:cs typeface="Quattrocento Sans"/>
                <a:sym typeface="Quattrocento Sans"/>
              </a:rPr>
              <a:t>Primo sviluppo</a:t>
            </a:r>
            <a:endParaRPr sz="1800" b="1" i="0" u="none" strike="noStrike" cap="none">
              <a:solidFill>
                <a:srgbClr val="002060"/>
              </a:solidFill>
              <a:latin typeface="Quattrocento Sans"/>
              <a:ea typeface="Quattrocento Sans"/>
              <a:cs typeface="Quattrocento Sans"/>
              <a:sym typeface="Quattrocento Sans"/>
            </a:endParaRPr>
          </a:p>
        </p:txBody>
      </p:sp>
      <p:pic>
        <p:nvPicPr>
          <p:cNvPr id="232" name="Google Shape;232;p7"/>
          <p:cNvPicPr preferRelativeResize="0"/>
          <p:nvPr/>
        </p:nvPicPr>
        <p:blipFill rotWithShape="1">
          <a:blip r:embed="rId3">
            <a:alphaModFix/>
          </a:blip>
          <a:srcRect/>
          <a:stretch/>
        </p:blipFill>
        <p:spPr>
          <a:xfrm>
            <a:off x="4968274" y="4898042"/>
            <a:ext cx="6814952" cy="1012445"/>
          </a:xfrm>
          <a:prstGeom prst="rect">
            <a:avLst/>
          </a:prstGeom>
          <a:noFill/>
          <a:ln>
            <a:noFill/>
          </a:ln>
        </p:spPr>
      </p:pic>
      <p:sp>
        <p:nvSpPr>
          <p:cNvPr id="233" name="Google Shape;233;p7"/>
          <p:cNvSpPr txBox="1"/>
          <p:nvPr/>
        </p:nvSpPr>
        <p:spPr>
          <a:xfrm>
            <a:off x="652370" y="3085076"/>
            <a:ext cx="6175720" cy="132343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600" b="0" i="0" u="none" strike="noStrike" cap="none">
                <a:solidFill>
                  <a:srgbClr val="002060"/>
                </a:solidFill>
                <a:latin typeface="Calibri"/>
                <a:ea typeface="Calibri"/>
                <a:cs typeface="Calibri"/>
                <a:sym typeface="Calibri"/>
              </a:rPr>
              <a:t>La prima funzione che abbiamo utilizzato è “rpart”. Gli argomenti obbligatori della funzione sono la “formula”, e “data”. Rispettivamente in formula vuole l’attributo che sarà l’output dell’albero di decisione, e tutti gli altri attributi, mentre con data si intende il dataset per il train, cioè tutti quei dati utilizzati per creare e “allenare” il modello.</a:t>
            </a:r>
            <a:endParaRPr sz="1800" b="0" i="0" u="none" strike="noStrike" cap="none">
              <a:solidFill>
                <a:srgbClr val="002060"/>
              </a:solidFill>
              <a:latin typeface="Calibri"/>
              <a:ea typeface="Calibri"/>
              <a:cs typeface="Calibri"/>
              <a:sym typeface="Calibri"/>
            </a:endParaRPr>
          </a:p>
        </p:txBody>
      </p:sp>
      <p:pic>
        <p:nvPicPr>
          <p:cNvPr id="234" name="Google Shape;234;p7"/>
          <p:cNvPicPr preferRelativeResize="0"/>
          <p:nvPr/>
        </p:nvPicPr>
        <p:blipFill rotWithShape="1">
          <a:blip r:embed="rId4">
            <a:alphaModFix/>
          </a:blip>
          <a:srcRect/>
          <a:stretch/>
        </p:blipFill>
        <p:spPr>
          <a:xfrm>
            <a:off x="7895027" y="1410208"/>
            <a:ext cx="4057650" cy="259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8"/>
          <p:cNvSpPr txBox="1"/>
          <p:nvPr/>
        </p:nvSpPr>
        <p:spPr>
          <a:xfrm>
            <a:off x="3405974" y="256402"/>
            <a:ext cx="5380051" cy="49244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t-IT" sz="3200" b="1" i="0" u="none" strike="noStrike" cap="none">
                <a:solidFill>
                  <a:srgbClr val="002060"/>
                </a:solidFill>
                <a:latin typeface="Quattrocento Sans"/>
                <a:ea typeface="Quattrocento Sans"/>
                <a:cs typeface="Quattrocento Sans"/>
                <a:sym typeface="Quattrocento Sans"/>
              </a:rPr>
              <a:t>Decision Tree</a:t>
            </a:r>
            <a:endParaRPr sz="3200" b="1" i="0" u="none" strike="noStrike" cap="none">
              <a:solidFill>
                <a:srgbClr val="002060"/>
              </a:solidFill>
              <a:latin typeface="Quattrocento Sans"/>
              <a:ea typeface="Quattrocento Sans"/>
              <a:cs typeface="Quattrocento Sans"/>
              <a:sym typeface="Quattrocento Sans"/>
            </a:endParaRPr>
          </a:p>
        </p:txBody>
      </p:sp>
      <p:sp>
        <p:nvSpPr>
          <p:cNvPr id="240" name="Google Shape;240;p8"/>
          <p:cNvSpPr txBox="1"/>
          <p:nvPr/>
        </p:nvSpPr>
        <p:spPr>
          <a:xfrm>
            <a:off x="551243" y="959389"/>
            <a:ext cx="1113085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2400" b="1" i="0" u="none" strike="noStrike" cap="none">
                <a:solidFill>
                  <a:srgbClr val="002060"/>
                </a:solidFill>
                <a:latin typeface="Quattrocento Sans"/>
                <a:ea typeface="Quattrocento Sans"/>
                <a:cs typeface="Quattrocento Sans"/>
                <a:sym typeface="Quattrocento Sans"/>
              </a:rPr>
              <a:t>Secondo sviluppo</a:t>
            </a:r>
            <a:endParaRPr sz="1800" b="1" i="0" u="none" strike="noStrike" cap="none">
              <a:solidFill>
                <a:srgbClr val="002060"/>
              </a:solidFill>
              <a:latin typeface="Quattrocento Sans"/>
              <a:ea typeface="Quattrocento Sans"/>
              <a:cs typeface="Quattrocento Sans"/>
              <a:sym typeface="Quattrocento Sans"/>
            </a:endParaRPr>
          </a:p>
        </p:txBody>
      </p:sp>
      <p:sp>
        <p:nvSpPr>
          <p:cNvPr id="241" name="Google Shape;241;p8"/>
          <p:cNvSpPr txBox="1"/>
          <p:nvPr/>
        </p:nvSpPr>
        <p:spPr>
          <a:xfrm>
            <a:off x="583698" y="1861544"/>
            <a:ext cx="6954300" cy="1600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600" b="0" i="0" u="none" strike="noStrike" cap="none">
                <a:solidFill>
                  <a:srgbClr val="002060"/>
                </a:solidFill>
                <a:latin typeface="Calibri"/>
                <a:ea typeface="Calibri"/>
                <a:cs typeface="Calibri"/>
                <a:sym typeface="Calibri"/>
              </a:rPr>
              <a:t>Dopo aver testato il nostro modello abbiamo provato a migliorarlo sia per avere una accuratezza migliore sia per avere maggiore flessibilità nell’utilizzare la funzione “rpart”.</a:t>
            </a:r>
            <a:endParaRPr/>
          </a:p>
          <a:p>
            <a:pPr marL="0" marR="0" lvl="0" indent="0" algn="just" rtl="0">
              <a:spcBef>
                <a:spcPts val="0"/>
              </a:spcBef>
              <a:spcAft>
                <a:spcPts val="0"/>
              </a:spcAft>
              <a:buNone/>
            </a:pPr>
            <a:endParaRPr sz="1600" b="0" i="0" u="none" strike="noStrike" cap="none">
              <a:solidFill>
                <a:srgbClr val="002060"/>
              </a:solidFill>
              <a:latin typeface="Calibri"/>
              <a:ea typeface="Calibri"/>
              <a:cs typeface="Calibri"/>
              <a:sym typeface="Calibri"/>
            </a:endParaRPr>
          </a:p>
          <a:p>
            <a:pPr marL="285750" marR="0" lvl="0" indent="-184150" algn="just" rtl="0">
              <a:spcBef>
                <a:spcPts val="0"/>
              </a:spcBef>
              <a:spcAft>
                <a:spcPts val="0"/>
              </a:spcAft>
              <a:buClr>
                <a:schemeClr val="dk1"/>
              </a:buClr>
              <a:buSzPts val="1600"/>
              <a:buFont typeface="Arial"/>
              <a:buNone/>
            </a:pPr>
            <a:endParaRPr sz="1600" b="0" i="0" u="none" strike="noStrike" cap="none">
              <a:solidFill>
                <a:srgbClr val="002060"/>
              </a:solidFill>
              <a:latin typeface="Calibri"/>
              <a:ea typeface="Calibri"/>
              <a:cs typeface="Calibri"/>
              <a:sym typeface="Calibri"/>
            </a:endParaRPr>
          </a:p>
          <a:p>
            <a:pPr marL="0" marR="0" lvl="0" indent="0" algn="just" rtl="0">
              <a:spcBef>
                <a:spcPts val="0"/>
              </a:spcBef>
              <a:spcAft>
                <a:spcPts val="0"/>
              </a:spcAft>
              <a:buNone/>
            </a:pPr>
            <a:endParaRPr sz="1800" b="0" i="0" u="none" strike="noStrike" cap="none">
              <a:solidFill>
                <a:srgbClr val="002060"/>
              </a:solidFill>
              <a:latin typeface="Calibri"/>
              <a:ea typeface="Calibri"/>
              <a:cs typeface="Calibri"/>
              <a:sym typeface="Calibri"/>
            </a:endParaRPr>
          </a:p>
        </p:txBody>
      </p:sp>
      <p:pic>
        <p:nvPicPr>
          <p:cNvPr id="242" name="Google Shape;242;p8"/>
          <p:cNvPicPr preferRelativeResize="0"/>
          <p:nvPr/>
        </p:nvPicPr>
        <p:blipFill rotWithShape="1">
          <a:blip r:embed="rId3">
            <a:alphaModFix/>
          </a:blip>
          <a:srcRect/>
          <a:stretch/>
        </p:blipFill>
        <p:spPr>
          <a:xfrm>
            <a:off x="7908245" y="163837"/>
            <a:ext cx="3884911" cy="2471118"/>
          </a:xfrm>
          <a:prstGeom prst="rect">
            <a:avLst/>
          </a:prstGeom>
          <a:noFill/>
          <a:ln>
            <a:noFill/>
          </a:ln>
        </p:spPr>
      </p:pic>
      <p:pic>
        <p:nvPicPr>
          <p:cNvPr id="243" name="Google Shape;243;p8"/>
          <p:cNvPicPr preferRelativeResize="0"/>
          <p:nvPr/>
        </p:nvPicPr>
        <p:blipFill rotWithShape="1">
          <a:blip r:embed="rId4">
            <a:alphaModFix/>
          </a:blip>
          <a:srcRect/>
          <a:stretch/>
        </p:blipFill>
        <p:spPr>
          <a:xfrm>
            <a:off x="4299029" y="4057474"/>
            <a:ext cx="3333750" cy="2333625"/>
          </a:xfrm>
          <a:prstGeom prst="rect">
            <a:avLst/>
          </a:prstGeom>
          <a:noFill/>
          <a:ln>
            <a:noFill/>
          </a:ln>
        </p:spPr>
      </p:pic>
      <p:pic>
        <p:nvPicPr>
          <p:cNvPr id="244" name="Google Shape;244;p8"/>
          <p:cNvPicPr preferRelativeResize="0"/>
          <p:nvPr/>
        </p:nvPicPr>
        <p:blipFill rotWithShape="1">
          <a:blip r:embed="rId5">
            <a:alphaModFix/>
          </a:blip>
          <a:srcRect/>
          <a:stretch/>
        </p:blipFill>
        <p:spPr>
          <a:xfrm>
            <a:off x="3984243" y="3167062"/>
            <a:ext cx="5676900" cy="523875"/>
          </a:xfrm>
          <a:prstGeom prst="rect">
            <a:avLst/>
          </a:prstGeom>
          <a:noFill/>
          <a:ln>
            <a:noFill/>
          </a:ln>
        </p:spPr>
      </p:pic>
      <p:grpSp>
        <p:nvGrpSpPr>
          <p:cNvPr id="245" name="Google Shape;245;p8" descr="Questa immagine è una forma astratta. "/>
          <p:cNvGrpSpPr/>
          <p:nvPr/>
        </p:nvGrpSpPr>
        <p:grpSpPr>
          <a:xfrm rot="-6290018">
            <a:off x="6557733" y="1856283"/>
            <a:ext cx="8041641" cy="8787186"/>
            <a:chOff x="2950669" y="-4116586"/>
            <a:chExt cx="12607265" cy="14624731"/>
          </a:xfrm>
        </p:grpSpPr>
        <p:sp>
          <p:nvSpPr>
            <p:cNvPr id="246" name="Google Shape;246;p8"/>
            <p:cNvSpPr/>
            <p:nvPr/>
          </p:nvSpPr>
          <p:spPr>
            <a:xfrm rot="9420272">
              <a:off x="4855953" y="-2246936"/>
              <a:ext cx="8673602" cy="11518530"/>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47" name="Google Shape;247;p8"/>
            <p:cNvSpPr/>
            <p:nvPr/>
          </p:nvSpPr>
          <p:spPr>
            <a:xfrm rot="9420272">
              <a:off x="5048022" y="-2833465"/>
              <a:ext cx="8756895" cy="10755934"/>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48" name="Google Shape;248;p8"/>
            <p:cNvSpPr/>
            <p:nvPr/>
          </p:nvSpPr>
          <p:spPr>
            <a:xfrm rot="9420272">
              <a:off x="5218811" y="-1993836"/>
              <a:ext cx="7570428"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49" name="Google Shape;249;p8"/>
          <p:cNvSpPr txBox="1"/>
          <p:nvPr/>
        </p:nvSpPr>
        <p:spPr>
          <a:xfrm>
            <a:off x="515383" y="3550358"/>
            <a:ext cx="3149379" cy="255454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600" b="0" i="0" u="none" strike="noStrike" cap="none">
                <a:solidFill>
                  <a:srgbClr val="002060"/>
                </a:solidFill>
                <a:latin typeface="Calibri"/>
                <a:ea typeface="Calibri"/>
                <a:cs typeface="Calibri"/>
                <a:sym typeface="Calibri"/>
              </a:rPr>
              <a:t>Abbiamo quindi deciso di utilizzare la funzione “train” per migliorare il nostro modello. Questa funzione imposta una griglia di parametri di ottimizzazione per una serie di routine di classificazione e regressione, si adatta a ciascun modello e calcola una misura delle prestazioni basata sul ricampionamento.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9"/>
          <p:cNvSpPr txBox="1"/>
          <p:nvPr/>
        </p:nvSpPr>
        <p:spPr>
          <a:xfrm>
            <a:off x="3405974" y="256402"/>
            <a:ext cx="5380051" cy="49244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t-IT" sz="3200" b="1" i="0" u="none" strike="noStrike" cap="none">
                <a:solidFill>
                  <a:srgbClr val="002060"/>
                </a:solidFill>
                <a:latin typeface="Quattrocento Sans"/>
                <a:ea typeface="Quattrocento Sans"/>
                <a:cs typeface="Quattrocento Sans"/>
                <a:sym typeface="Quattrocento Sans"/>
              </a:rPr>
              <a:t>Decision Tree</a:t>
            </a:r>
            <a:endParaRPr sz="3200" b="1" i="0" u="none" strike="noStrike" cap="none">
              <a:solidFill>
                <a:srgbClr val="002060"/>
              </a:solidFill>
              <a:latin typeface="Quattrocento Sans"/>
              <a:ea typeface="Quattrocento Sans"/>
              <a:cs typeface="Quattrocento Sans"/>
              <a:sym typeface="Quattrocento Sans"/>
            </a:endParaRPr>
          </a:p>
        </p:txBody>
      </p:sp>
      <p:sp>
        <p:nvSpPr>
          <p:cNvPr id="255" name="Google Shape;255;p9"/>
          <p:cNvSpPr txBox="1"/>
          <p:nvPr/>
        </p:nvSpPr>
        <p:spPr>
          <a:xfrm>
            <a:off x="551243" y="848291"/>
            <a:ext cx="1113085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2400" b="1" i="0" u="none" strike="noStrike" cap="none">
                <a:solidFill>
                  <a:srgbClr val="002060"/>
                </a:solidFill>
                <a:latin typeface="Quattrocento Sans"/>
                <a:ea typeface="Quattrocento Sans"/>
                <a:cs typeface="Quattrocento Sans"/>
                <a:sym typeface="Quattrocento Sans"/>
              </a:rPr>
              <a:t>Terzo sviluppo 1</a:t>
            </a:r>
            <a:endParaRPr sz="1800" b="1" i="0" u="none" strike="noStrike" cap="none">
              <a:solidFill>
                <a:srgbClr val="002060"/>
              </a:solidFill>
              <a:latin typeface="Quattrocento Sans"/>
              <a:ea typeface="Quattrocento Sans"/>
              <a:cs typeface="Quattrocento Sans"/>
              <a:sym typeface="Quattrocento Sans"/>
            </a:endParaRPr>
          </a:p>
        </p:txBody>
      </p:sp>
      <p:sp>
        <p:nvSpPr>
          <p:cNvPr id="256" name="Google Shape;256;p9"/>
          <p:cNvSpPr txBox="1"/>
          <p:nvPr/>
        </p:nvSpPr>
        <p:spPr>
          <a:xfrm>
            <a:off x="490747" y="1493400"/>
            <a:ext cx="9209100" cy="13236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600" b="0" i="0" u="none" strike="noStrike" cap="none">
                <a:solidFill>
                  <a:srgbClr val="002060"/>
                </a:solidFill>
                <a:latin typeface="Calibri"/>
                <a:ea typeface="Calibri"/>
                <a:cs typeface="Calibri"/>
                <a:sym typeface="Calibri"/>
              </a:rPr>
              <a:t>Dopo una attenta valutazione dei dati, ci siamo concentrati sul migliorare l’accuratezza del nostro modello.</a:t>
            </a:r>
            <a:endParaRPr/>
          </a:p>
          <a:p>
            <a:pPr marL="0" marR="0" lvl="0" indent="0" algn="just" rtl="0">
              <a:spcBef>
                <a:spcPts val="0"/>
              </a:spcBef>
              <a:spcAft>
                <a:spcPts val="0"/>
              </a:spcAft>
              <a:buNone/>
            </a:pPr>
            <a:r>
              <a:rPr lang="it-IT" sz="1600" b="0" i="0" u="none" strike="noStrike" cap="none">
                <a:solidFill>
                  <a:srgbClr val="002060"/>
                </a:solidFill>
                <a:latin typeface="Calibri"/>
                <a:ea typeface="Calibri"/>
                <a:cs typeface="Calibri"/>
                <a:sym typeface="Calibri"/>
              </a:rPr>
              <a:t>Nella funzione “trainControl” abbiamo aggiunto gli argomenti:</a:t>
            </a:r>
            <a:endParaRPr/>
          </a:p>
          <a:p>
            <a:pPr marL="285750" marR="0" lvl="0" indent="-285750" algn="just" rtl="0">
              <a:spcBef>
                <a:spcPts val="0"/>
              </a:spcBef>
              <a:spcAft>
                <a:spcPts val="0"/>
              </a:spcAft>
              <a:buClr>
                <a:srgbClr val="002060"/>
              </a:buClr>
              <a:buSzPts val="1600"/>
              <a:buFont typeface="Arial"/>
              <a:buChar char="•"/>
            </a:pPr>
            <a:r>
              <a:rPr lang="it-IT" sz="1600" b="1" i="0" u="none" strike="noStrike" cap="none">
                <a:solidFill>
                  <a:srgbClr val="002060"/>
                </a:solidFill>
                <a:latin typeface="Calibri"/>
                <a:ea typeface="Calibri"/>
                <a:cs typeface="Calibri"/>
                <a:sym typeface="Calibri"/>
              </a:rPr>
              <a:t>classProbs</a:t>
            </a:r>
            <a:r>
              <a:rPr lang="it-IT" sz="1600" b="0" i="0" u="none" strike="noStrike" cap="none">
                <a:solidFill>
                  <a:srgbClr val="002060"/>
                </a:solidFill>
                <a:latin typeface="Calibri"/>
                <a:ea typeface="Calibri"/>
                <a:cs typeface="Calibri"/>
                <a:sym typeface="Calibri"/>
              </a:rPr>
              <a:t>, se a true, il metodo train ricalcola le classi di probabilità per la classificazione del modello per ogni ricampionamento.</a:t>
            </a:r>
            <a:endParaRPr/>
          </a:p>
          <a:p>
            <a:pPr marL="285750" marR="0" lvl="0" indent="-285750" algn="just" rtl="0">
              <a:spcBef>
                <a:spcPts val="0"/>
              </a:spcBef>
              <a:spcAft>
                <a:spcPts val="0"/>
              </a:spcAft>
              <a:buClr>
                <a:srgbClr val="002060"/>
              </a:buClr>
              <a:buSzPts val="1600"/>
              <a:buFont typeface="Arial"/>
              <a:buChar char="•"/>
            </a:pPr>
            <a:r>
              <a:rPr lang="it-IT" sz="1600" b="1" i="0" u="none" strike="noStrike" cap="none">
                <a:solidFill>
                  <a:srgbClr val="002060"/>
                </a:solidFill>
                <a:latin typeface="Calibri"/>
                <a:ea typeface="Calibri"/>
                <a:cs typeface="Calibri"/>
                <a:sym typeface="Calibri"/>
              </a:rPr>
              <a:t>summyFunction</a:t>
            </a:r>
            <a:r>
              <a:rPr lang="it-IT" sz="1600" b="0" i="0" u="none" strike="noStrike" cap="none">
                <a:solidFill>
                  <a:srgbClr val="002060"/>
                </a:solidFill>
                <a:latin typeface="Calibri"/>
                <a:ea typeface="Calibri"/>
                <a:cs typeface="Calibri"/>
                <a:sym typeface="Calibri"/>
              </a:rPr>
              <a:t>, una funzione per calcolare le metriche delle prestazioni attraverso i ricampionamenti.</a:t>
            </a:r>
            <a:endParaRPr/>
          </a:p>
        </p:txBody>
      </p:sp>
      <p:pic>
        <p:nvPicPr>
          <p:cNvPr id="257" name="Google Shape;257;p9"/>
          <p:cNvPicPr preferRelativeResize="0"/>
          <p:nvPr/>
        </p:nvPicPr>
        <p:blipFill rotWithShape="1">
          <a:blip r:embed="rId3">
            <a:alphaModFix/>
          </a:blip>
          <a:srcRect/>
          <a:stretch/>
        </p:blipFill>
        <p:spPr>
          <a:xfrm>
            <a:off x="916352" y="3220586"/>
            <a:ext cx="8248650" cy="447675"/>
          </a:xfrm>
          <a:prstGeom prst="rect">
            <a:avLst/>
          </a:prstGeom>
          <a:noFill/>
          <a:ln>
            <a:noFill/>
          </a:ln>
        </p:spPr>
      </p:pic>
      <p:pic>
        <p:nvPicPr>
          <p:cNvPr id="258" name="Google Shape;258;p9"/>
          <p:cNvPicPr preferRelativeResize="0"/>
          <p:nvPr/>
        </p:nvPicPr>
        <p:blipFill rotWithShape="1">
          <a:blip r:embed="rId4">
            <a:alphaModFix/>
          </a:blip>
          <a:srcRect/>
          <a:stretch/>
        </p:blipFill>
        <p:spPr>
          <a:xfrm>
            <a:off x="4777304" y="4071861"/>
            <a:ext cx="3295650" cy="2381250"/>
          </a:xfrm>
          <a:prstGeom prst="rect">
            <a:avLst/>
          </a:prstGeom>
          <a:noFill/>
          <a:ln>
            <a:noFill/>
          </a:ln>
        </p:spPr>
      </p:pic>
      <p:sp>
        <p:nvSpPr>
          <p:cNvPr id="259" name="Google Shape;259;p9"/>
          <p:cNvSpPr txBox="1"/>
          <p:nvPr/>
        </p:nvSpPr>
        <p:spPr>
          <a:xfrm>
            <a:off x="664820" y="4071826"/>
            <a:ext cx="3685500" cy="23088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600" b="0" i="0" u="none" strike="noStrike" cap="none">
                <a:solidFill>
                  <a:srgbClr val="002060"/>
                </a:solidFill>
                <a:latin typeface="Calibri"/>
                <a:ea typeface="Calibri"/>
                <a:cs typeface="Calibri"/>
                <a:sym typeface="Calibri"/>
              </a:rPr>
              <a:t>Nella funzione “train” invece ci siamo concentrati sul trovare quale fosse il miglior </a:t>
            </a:r>
            <a:r>
              <a:rPr lang="it-IT" sz="1600" b="1" i="0" u="none" strike="noStrike" cap="none">
                <a:solidFill>
                  <a:srgbClr val="002060"/>
                </a:solidFill>
                <a:latin typeface="Calibri"/>
                <a:ea typeface="Calibri"/>
                <a:cs typeface="Calibri"/>
                <a:sym typeface="Calibri"/>
              </a:rPr>
              <a:t>tuneLength</a:t>
            </a:r>
            <a:r>
              <a:rPr lang="it-IT" sz="1600" b="0" i="0" u="none" strike="noStrike" cap="none">
                <a:solidFill>
                  <a:srgbClr val="002060"/>
                </a:solidFill>
                <a:latin typeface="Calibri"/>
                <a:ea typeface="Calibri"/>
                <a:cs typeface="Calibri"/>
                <a:sym typeface="Calibri"/>
              </a:rPr>
              <a:t>.</a:t>
            </a:r>
            <a:endParaRPr/>
          </a:p>
          <a:p>
            <a:pPr marL="0" marR="0" lvl="0" indent="0" algn="just" rtl="0">
              <a:spcBef>
                <a:spcPts val="0"/>
              </a:spcBef>
              <a:spcAft>
                <a:spcPts val="0"/>
              </a:spcAft>
              <a:buNone/>
            </a:pPr>
            <a:endParaRPr sz="1600" b="0" i="0" u="none" strike="noStrike" cap="none">
              <a:solidFill>
                <a:srgbClr val="002060"/>
              </a:solidFill>
              <a:latin typeface="Calibri"/>
              <a:ea typeface="Calibri"/>
              <a:cs typeface="Calibri"/>
              <a:sym typeface="Calibri"/>
            </a:endParaRPr>
          </a:p>
          <a:p>
            <a:pPr marL="0" marR="0" lvl="0" indent="0" algn="just" rtl="0">
              <a:spcBef>
                <a:spcPts val="0"/>
              </a:spcBef>
              <a:spcAft>
                <a:spcPts val="0"/>
              </a:spcAft>
              <a:buNone/>
            </a:pPr>
            <a:endParaRPr sz="1600" b="0" i="0" u="none" strike="noStrike" cap="none">
              <a:solidFill>
                <a:srgbClr val="002060"/>
              </a:solidFill>
              <a:latin typeface="Calibri"/>
              <a:ea typeface="Calibri"/>
              <a:cs typeface="Calibri"/>
              <a:sym typeface="Calibri"/>
            </a:endParaRPr>
          </a:p>
          <a:p>
            <a:pPr marL="0" marR="0" lvl="0" indent="0" algn="just" rtl="0">
              <a:spcBef>
                <a:spcPts val="0"/>
              </a:spcBef>
              <a:spcAft>
                <a:spcPts val="0"/>
              </a:spcAft>
              <a:buNone/>
            </a:pPr>
            <a:r>
              <a:rPr lang="it-IT" sz="1600">
                <a:solidFill>
                  <a:srgbClr val="002060"/>
                </a:solidFill>
                <a:latin typeface="Calibri"/>
                <a:ea typeface="Calibri"/>
                <a:cs typeface="Calibri"/>
                <a:sym typeface="Calibri"/>
              </a:rPr>
              <a:t>Grazie a queste modifiche abbiamo ottenuto un albero diverso, con più nodi e </a:t>
            </a:r>
            <a:r>
              <a:rPr lang="it-IT" sz="1600" b="0" i="0" u="none" strike="noStrike" cap="none">
                <a:solidFill>
                  <a:srgbClr val="002060"/>
                </a:solidFill>
                <a:latin typeface="Calibri"/>
                <a:ea typeface="Calibri"/>
                <a:cs typeface="Calibri"/>
                <a:sym typeface="Calibri"/>
              </a:rPr>
              <a:t>l’accuratezza e le altre statistiche sono leggermente migliorate.</a:t>
            </a:r>
            <a:endParaRPr/>
          </a:p>
        </p:txBody>
      </p:sp>
      <p:grpSp>
        <p:nvGrpSpPr>
          <p:cNvPr id="260" name="Google Shape;260;p9" descr="Questa immagine è una forma astratta. "/>
          <p:cNvGrpSpPr/>
          <p:nvPr/>
        </p:nvGrpSpPr>
        <p:grpSpPr>
          <a:xfrm rot="-6290241">
            <a:off x="6616653" y="1866320"/>
            <a:ext cx="8041603" cy="8787340"/>
            <a:chOff x="2950669" y="-4116586"/>
            <a:chExt cx="12607265" cy="14624731"/>
          </a:xfrm>
        </p:grpSpPr>
        <p:sp>
          <p:nvSpPr>
            <p:cNvPr id="261" name="Google Shape;261;p9"/>
            <p:cNvSpPr/>
            <p:nvPr/>
          </p:nvSpPr>
          <p:spPr>
            <a:xfrm rot="9420272">
              <a:off x="4855953" y="-2246936"/>
              <a:ext cx="8673602" cy="11518530"/>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62" name="Google Shape;262;p9"/>
            <p:cNvSpPr/>
            <p:nvPr/>
          </p:nvSpPr>
          <p:spPr>
            <a:xfrm rot="9420272">
              <a:off x="5048022" y="-2833465"/>
              <a:ext cx="8756895" cy="10755934"/>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63" name="Google Shape;263;p9"/>
            <p:cNvSpPr/>
            <p:nvPr/>
          </p:nvSpPr>
          <p:spPr>
            <a:xfrm rot="9420272">
              <a:off x="5218811" y="-1993836"/>
              <a:ext cx="7570428"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1658</Words>
  <Application>Microsoft Office PowerPoint</Application>
  <PresentationFormat>Widescreen</PresentationFormat>
  <Paragraphs>149</Paragraphs>
  <Slides>18</Slides>
  <Notes>18</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18</vt:i4>
      </vt:variant>
    </vt:vector>
  </HeadingPairs>
  <TitlesOfParts>
    <vt:vector size="22" baseType="lpstr">
      <vt:lpstr>Arial</vt:lpstr>
      <vt:lpstr>Quattrocento Sans</vt:lpstr>
      <vt:lpstr>Calibri</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s.pievaioli@campus.unimib.it</dc:creator>
  <cp:lastModifiedBy>Stefano Pievaioli</cp:lastModifiedBy>
  <cp:revision>1</cp:revision>
  <dcterms:created xsi:type="dcterms:W3CDTF">2021-05-24T14:39:16Z</dcterms:created>
  <dcterms:modified xsi:type="dcterms:W3CDTF">2021-09-10T19:36:49Z</dcterms:modified>
</cp:coreProperties>
</file>