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7" r:id="rId4"/>
    <p:sldId id="260" r:id="rId5"/>
    <p:sldId id="268" r:id="rId6"/>
    <p:sldId id="265" r:id="rId7"/>
    <p:sldId id="269" r:id="rId8"/>
    <p:sldId id="270" r:id="rId9"/>
    <p:sldId id="271" r:id="rId10"/>
    <p:sldId id="272" r:id="rId11"/>
    <p:sldId id="266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E1"/>
    <a:srgbClr val="7BEBD8"/>
    <a:srgbClr val="002060"/>
    <a:srgbClr val="8335E5"/>
    <a:srgbClr val="6B8D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52" autoAdjust="0"/>
  </p:normalViewPr>
  <p:slideViewPr>
    <p:cSldViewPr snapToGrid="0" showGuides="1">
      <p:cViewPr varScale="1">
        <p:scale>
          <a:sx n="112" d="100"/>
          <a:sy n="112" d="100"/>
        </p:scale>
        <p:origin x="78" y="10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863134-B124-47F9-A1F1-3A08879C58C1}" type="datetime1">
              <a:rPr lang="it-IT" smtClean="0"/>
              <a:t>23/07/2021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2A385-5963-4977-9C86-CDE59C865B44}" type="datetime1">
              <a:rPr lang="it-IT" noProof="0" smtClean="0"/>
              <a:pPr/>
              <a:t>23/07/2021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15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367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63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31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156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87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60967D-D4B9-4068-884F-8D2CEA8C87EE}" type="datetime1">
              <a:rPr lang="it-IT" noProof="0" smtClean="0"/>
              <a:t>23/07/2021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9C9243-4D56-40A1-98F4-818EEBB7C4FA}" type="datetime1">
              <a:rPr lang="it-IT" noProof="0" smtClean="0"/>
              <a:t>23/07/2021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6D244-7785-4484-8104-8E205376B43D}" type="datetime1">
              <a:rPr lang="it-IT" noProof="0" smtClean="0"/>
              <a:t>23/07/2021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5D525-41A4-4789-BA32-40BB2D251F72}" type="datetime1">
              <a:rPr lang="it-IT" noProof="0" smtClean="0"/>
              <a:t>23/07/2021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2E70C1-4EAC-476C-A9BB-5A1984C0B060}" type="datetime1">
              <a:rPr lang="it-IT" noProof="0" smtClean="0"/>
              <a:t>23/07/2021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83CF96-417F-4482-8DCA-2452702AF724}" type="datetime1">
              <a:rPr lang="it-IT" noProof="0" smtClean="0"/>
              <a:t>23/07/2021</a:t>
            </a:fld>
            <a:endParaRPr lang="it-IT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1AE6F1-7D46-4B7A-9562-B9D5F685B101}" type="datetime1">
              <a:rPr lang="it-IT" noProof="0" smtClean="0"/>
              <a:t>23/07/2021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BA63C-B941-476A-88D4-E66C4A3D6602}" type="datetime1">
              <a:rPr lang="it-IT" noProof="0" smtClean="0"/>
              <a:t>23/07/2021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77230D-8160-43DD-AD7F-BA41EEB02A18}" type="datetime1">
              <a:rPr lang="it-IT" noProof="0" smtClean="0"/>
              <a:t>23/07/2021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2A45BA-5330-469D-8822-65CAE3C4DCFD}" type="datetime1">
              <a:rPr lang="it-IT" noProof="0" smtClean="0"/>
              <a:t>23/07/2021</a:t>
            </a:fld>
            <a:endParaRPr lang="it-IT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FEB1B-6331-491B-897B-E0B3280E361A}" type="datetime1">
              <a:rPr lang="it-IT" noProof="0" smtClean="0"/>
              <a:t>23/07/2021</a:t>
            </a:fld>
            <a:endParaRPr lang="it-IT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9AAA3AB-E65D-4A29-86FE-48DC10EABEE7}" type="datetime1">
              <a:rPr lang="it-IT" noProof="0" smtClean="0"/>
              <a:t>23/07/2021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 descr="Questa immagine è una forma decorativa astrat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igura a mano libera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19" name="Figura a mano libera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20" name="Figura a mano libera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</p:grpSp>
      <p:sp>
        <p:nvSpPr>
          <p:cNvPr id="24" name="Casella di tes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470019" y="3899006"/>
            <a:ext cx="235755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48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MOALU</a:t>
            </a:r>
            <a:endParaRPr lang="it-IT" sz="5400" b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470018" y="4841870"/>
            <a:ext cx="2701891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Multi-Operation ALU</a:t>
            </a:r>
          </a:p>
        </p:txBody>
      </p:sp>
      <p:sp>
        <p:nvSpPr>
          <p:cNvPr id="27" name="Tito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/>
          <a:lstStyle/>
          <a:p>
            <a:r>
              <a:rPr lang="it-IT"/>
              <a:t>Risorse umane diapositiva 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4E29A2C-F7AD-4AAF-8646-96ACDE960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09" b="782"/>
          <a:stretch/>
        </p:blipFill>
        <p:spPr>
          <a:xfrm>
            <a:off x="622013" y="451993"/>
            <a:ext cx="1533740" cy="1562067"/>
          </a:xfrm>
          <a:prstGeom prst="rect">
            <a:avLst/>
          </a:prstGeom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8A337B34-F414-4744-9E2C-C1D00F62DD0F}"/>
              </a:ext>
            </a:extLst>
          </p:cNvPr>
          <p:cNvSpPr/>
          <p:nvPr/>
        </p:nvSpPr>
        <p:spPr>
          <a:xfrm>
            <a:off x="470018" y="5969402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Stefano Pievaioli matr. 816592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/>
              <a:t>Risorse umane diapositiva 8</a:t>
            </a:r>
          </a:p>
        </p:txBody>
      </p:sp>
      <p:sp>
        <p:nvSpPr>
          <p:cNvPr id="63" name="Casella di testo 1">
            <a:extLst>
              <a:ext uri="{FF2B5EF4-FFF2-40B4-BE49-F238E27FC236}">
                <a16:creationId xmlns:a16="http://schemas.microsoft.com/office/drawing/2014/main" id="{2DD81292-4E67-4573-9EA3-650EB50CB4BE}"/>
              </a:ext>
            </a:extLst>
          </p:cNvPr>
          <p:cNvSpPr txBox="1"/>
          <p:nvPr/>
        </p:nvSpPr>
        <p:spPr>
          <a:xfrm>
            <a:off x="2516022" y="323097"/>
            <a:ext cx="715995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32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4F17F38-D783-45F5-AEAE-7948BE9AF744}"/>
              </a:ext>
            </a:extLst>
          </p:cNvPr>
          <p:cNvSpPr txBox="1"/>
          <p:nvPr/>
        </p:nvSpPr>
        <p:spPr>
          <a:xfrm>
            <a:off x="5610589" y="1575742"/>
            <a:ext cx="56620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it-IT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Durante lo svolgimento del progetto non ho riscontrato «difficoltà» o problemi riguardanti il codice.  L’unico errore che ho notato è che il blocchetto TX, che non è altro che un registro PISO, inverte i bit del primo dato. (se A = 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“100”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l’uscita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invece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“001”). </a:t>
            </a:r>
            <a:endParaRPr lang="it-IT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1" name="Gruppo 20" descr="Questa immagine rappresenta un uomo con la barba. ">
            <a:extLst>
              <a:ext uri="{FF2B5EF4-FFF2-40B4-BE49-F238E27FC236}">
                <a16:creationId xmlns:a16="http://schemas.microsoft.com/office/drawing/2014/main" id="{F8F3AC37-AF1C-46BA-BDF8-38848EB83C7A}"/>
              </a:ext>
            </a:extLst>
          </p:cNvPr>
          <p:cNvGrpSpPr/>
          <p:nvPr/>
        </p:nvGrpSpPr>
        <p:grpSpPr>
          <a:xfrm>
            <a:off x="514351" y="815540"/>
            <a:ext cx="4430272" cy="6043606"/>
            <a:chOff x="117404" y="1951388"/>
            <a:chExt cx="3810340" cy="5197917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6692EE85-5107-4ACB-8B89-DCCC25543BC0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FE0D16BC-799F-41AC-B410-D7C5F1CE8320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35" name="Figura a mano libera 5">
                <a:extLst>
                  <a:ext uri="{FF2B5EF4-FFF2-40B4-BE49-F238E27FC236}">
                    <a16:creationId xmlns:a16="http://schemas.microsoft.com/office/drawing/2014/main" id="{940E6657-943D-4CCF-8421-409C2F69B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  <p:sp>
            <p:nvSpPr>
              <p:cNvPr id="36" name="Figura a mano libera 6">
                <a:extLst>
                  <a:ext uri="{FF2B5EF4-FFF2-40B4-BE49-F238E27FC236}">
                    <a16:creationId xmlns:a16="http://schemas.microsoft.com/office/drawing/2014/main" id="{BA4EF4B6-1156-4D07-A9E7-646AEDC4F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  <p:sp>
            <p:nvSpPr>
              <p:cNvPr id="37" name="Figura a mano libera 7">
                <a:extLst>
                  <a:ext uri="{FF2B5EF4-FFF2-40B4-BE49-F238E27FC236}">
                    <a16:creationId xmlns:a16="http://schemas.microsoft.com/office/drawing/2014/main" id="{EFF82742-62D7-4408-A6BB-ED44DFFDC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  <p:sp>
            <p:nvSpPr>
              <p:cNvPr id="38" name="Figura a mano libera 8">
                <a:extLst>
                  <a:ext uri="{FF2B5EF4-FFF2-40B4-BE49-F238E27FC236}">
                    <a16:creationId xmlns:a16="http://schemas.microsoft.com/office/drawing/2014/main" id="{36C97083-A5F8-42E0-937D-2BE1D10FB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  <p:sp>
            <p:nvSpPr>
              <p:cNvPr id="39" name="Figura a mano libera 9">
                <a:extLst>
                  <a:ext uri="{FF2B5EF4-FFF2-40B4-BE49-F238E27FC236}">
                    <a16:creationId xmlns:a16="http://schemas.microsoft.com/office/drawing/2014/main" id="{D13BA63C-4D0E-4667-AFC8-C22F6751D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  <p:sp>
            <p:nvSpPr>
              <p:cNvPr id="40" name="Figura a mano libera 10">
                <a:extLst>
                  <a:ext uri="{FF2B5EF4-FFF2-40B4-BE49-F238E27FC236}">
                    <a16:creationId xmlns:a16="http://schemas.microsoft.com/office/drawing/2014/main" id="{839091B5-BA33-458C-8726-FCEB9817F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  <p:sp>
            <p:nvSpPr>
              <p:cNvPr id="41" name="Figura a mano libera 11">
                <a:extLst>
                  <a:ext uri="{FF2B5EF4-FFF2-40B4-BE49-F238E27FC236}">
                    <a16:creationId xmlns:a16="http://schemas.microsoft.com/office/drawing/2014/main" id="{8CB82799-B2BC-4204-80E7-EF6D895A2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  <p:sp>
            <p:nvSpPr>
              <p:cNvPr id="42" name="Figura a mano libera 12">
                <a:extLst>
                  <a:ext uri="{FF2B5EF4-FFF2-40B4-BE49-F238E27FC236}">
                    <a16:creationId xmlns:a16="http://schemas.microsoft.com/office/drawing/2014/main" id="{9C499D81-5981-4992-AA31-C04FD0E76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  <p:sp>
            <p:nvSpPr>
              <p:cNvPr id="43" name="Figura a mano libera 13">
                <a:extLst>
                  <a:ext uri="{FF2B5EF4-FFF2-40B4-BE49-F238E27FC236}">
                    <a16:creationId xmlns:a16="http://schemas.microsoft.com/office/drawing/2014/main" id="{8F66265E-56A9-4A0E-9EA2-6E7ECD558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  <p:sp>
            <p:nvSpPr>
              <p:cNvPr id="44" name="Figura a mano libera 14">
                <a:extLst>
                  <a:ext uri="{FF2B5EF4-FFF2-40B4-BE49-F238E27FC236}">
                    <a16:creationId xmlns:a16="http://schemas.microsoft.com/office/drawing/2014/main" id="{1B21F217-4237-46E5-AB44-1C82F9311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  <p:sp>
            <p:nvSpPr>
              <p:cNvPr id="45" name="Figura a mano libera 15">
                <a:extLst>
                  <a:ext uri="{FF2B5EF4-FFF2-40B4-BE49-F238E27FC236}">
                    <a16:creationId xmlns:a16="http://schemas.microsoft.com/office/drawing/2014/main" id="{46C97B53-B9AB-48C4-8EEF-122DAC2C0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  <p:sp>
            <p:nvSpPr>
              <p:cNvPr id="46" name="Figura a mano libera 16">
                <a:extLst>
                  <a:ext uri="{FF2B5EF4-FFF2-40B4-BE49-F238E27FC236}">
                    <a16:creationId xmlns:a16="http://schemas.microsoft.com/office/drawing/2014/main" id="{45A1C581-1BD8-4940-9533-CE4E4F5675F3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  <p:sp>
            <p:nvSpPr>
              <p:cNvPr id="47" name="Figura a mano libera 17">
                <a:extLst>
                  <a:ext uri="{FF2B5EF4-FFF2-40B4-BE49-F238E27FC236}">
                    <a16:creationId xmlns:a16="http://schemas.microsoft.com/office/drawing/2014/main" id="{D90673DE-BD1D-4091-9AD9-196A7F91E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</p:grp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74B2C84C-809F-428F-9AE4-2B9E96830385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9DC2D8BF-C489-42C9-800C-B722AD8ACC97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32" name="Rombo 31">
              <a:extLst>
                <a:ext uri="{FF2B5EF4-FFF2-40B4-BE49-F238E27FC236}">
                  <a16:creationId xmlns:a16="http://schemas.microsoft.com/office/drawing/2014/main" id="{1B24B9A4-47C8-4D28-87FA-C9F692C40F3F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  <p:sp>
          <p:nvSpPr>
            <p:cNvPr id="33" name="Rombo 32">
              <a:extLst>
                <a:ext uri="{FF2B5EF4-FFF2-40B4-BE49-F238E27FC236}">
                  <a16:creationId xmlns:a16="http://schemas.microsoft.com/office/drawing/2014/main" id="{B9137F9E-A36D-4AD0-BF56-8FB3FA99AA4B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  <p:sp>
          <p:nvSpPr>
            <p:cNvPr id="34" name="Rombo 33">
              <a:extLst>
                <a:ext uri="{FF2B5EF4-FFF2-40B4-BE49-F238E27FC236}">
                  <a16:creationId xmlns:a16="http://schemas.microsoft.com/office/drawing/2014/main" id="{352F0FEA-802A-4EC4-8E63-D48C137A9016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</p:grpSp>
      <p:sp>
        <p:nvSpPr>
          <p:cNvPr id="48" name="Casella di testo 1">
            <a:extLst>
              <a:ext uri="{FF2B5EF4-FFF2-40B4-BE49-F238E27FC236}">
                <a16:creationId xmlns:a16="http://schemas.microsoft.com/office/drawing/2014/main" id="{BD85834A-06F5-4686-80FE-12267E1EB4BA}"/>
              </a:ext>
            </a:extLst>
          </p:cNvPr>
          <p:cNvSpPr txBox="1"/>
          <p:nvPr/>
        </p:nvSpPr>
        <p:spPr>
          <a:xfrm>
            <a:off x="5734051" y="1012456"/>
            <a:ext cx="55385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2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it-IT" sz="2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mperfezioni</a:t>
            </a:r>
          </a:p>
        </p:txBody>
      </p:sp>
      <p:sp>
        <p:nvSpPr>
          <p:cNvPr id="49" name="Casella di testo 1">
            <a:extLst>
              <a:ext uri="{FF2B5EF4-FFF2-40B4-BE49-F238E27FC236}">
                <a16:creationId xmlns:a16="http://schemas.microsoft.com/office/drawing/2014/main" id="{CE497C48-1D99-476B-BA56-D0CBCE42E7D3}"/>
              </a:ext>
            </a:extLst>
          </p:cNvPr>
          <p:cNvSpPr txBox="1"/>
          <p:nvPr/>
        </p:nvSpPr>
        <p:spPr>
          <a:xfrm>
            <a:off x="5672318" y="3543892"/>
            <a:ext cx="55385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it-IT" sz="24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ossibili</a:t>
            </a:r>
            <a:r>
              <a:rPr lang="it-IT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migliorie future 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FD55623-2ACD-47CA-A352-B35FF049599E}"/>
              </a:ext>
            </a:extLst>
          </p:cNvPr>
          <p:cNvSpPr txBox="1"/>
          <p:nvPr/>
        </p:nvSpPr>
        <p:spPr>
          <a:xfrm>
            <a:off x="5610588" y="4127144"/>
            <a:ext cx="56620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Per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migliorare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il Progetto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potrebbero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aggiungere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due bit di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uscita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che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indicano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se la MOALU e’ in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fase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operazione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o di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ricezione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(es. BUSY). </a:t>
            </a:r>
          </a:p>
        </p:txBody>
      </p:sp>
    </p:spTree>
    <p:extLst>
      <p:ext uri="{BB962C8B-B14F-4D97-AF65-F5344CB8AC3E}">
        <p14:creationId xmlns:p14="http://schemas.microsoft.com/office/powerpoint/2010/main" val="123372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 di tes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5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Grazie</a:t>
            </a:r>
          </a:p>
        </p:txBody>
      </p:sp>
      <p:grpSp>
        <p:nvGrpSpPr>
          <p:cNvPr id="23" name="Gruppo 22" descr="Questa immagine è una forma astratta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igura a mano libera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21" name="Figura a mano libera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22" name="Figura a mano libera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</p:grpSp>
      <p:sp>
        <p:nvSpPr>
          <p:cNvPr id="25" name="Titolo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/>
              <a:t>Risorse umane diapositiva 10</a:t>
            </a:r>
          </a:p>
        </p:txBody>
      </p:sp>
      <p:grpSp>
        <p:nvGrpSpPr>
          <p:cNvPr id="19" name="Gruppo 18" descr="Questa immagine è un logo con scritto &quot;24&quot;. ">
            <a:extLst>
              <a:ext uri="{FF2B5EF4-FFF2-40B4-BE49-F238E27FC236}">
                <a16:creationId xmlns:a16="http://schemas.microsoft.com/office/drawing/2014/main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Rettangolo: Angoli arrotondati 23">
              <a:extLst>
                <a:ext uri="{FF2B5EF4-FFF2-40B4-BE49-F238E27FC236}">
                  <a16:creationId xmlns:a16="http://schemas.microsoft.com/office/drawing/2014/main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/>
            </a:p>
          </p:txBody>
        </p: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Figura a mano libera 11">
                <a:hlinkClick r:id="rId3"/>
                <a:extLst>
                  <a:ext uri="{FF2B5EF4-FFF2-40B4-BE49-F238E27FC236}">
                    <a16:creationId xmlns:a16="http://schemas.microsoft.com/office/drawing/2014/main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  <p:sp>
            <p:nvSpPr>
              <p:cNvPr id="28" name="Figura a mano libera 12">
                <a:extLst>
                  <a:ext uri="{FF2B5EF4-FFF2-40B4-BE49-F238E27FC236}">
                    <a16:creationId xmlns:a16="http://schemas.microsoft.com/office/drawing/2014/main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</p:grpSp>
      </p:grpSp>
      <p:pic>
        <p:nvPicPr>
          <p:cNvPr id="29" name="Immagine 28">
            <a:extLst>
              <a:ext uri="{FF2B5EF4-FFF2-40B4-BE49-F238E27FC236}">
                <a16:creationId xmlns:a16="http://schemas.microsoft.com/office/drawing/2014/main" id="{A60CD1BF-02E3-4B15-801D-E47E006F7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09" b="782"/>
          <a:stretch/>
        </p:blipFill>
        <p:spPr>
          <a:xfrm>
            <a:off x="622013" y="451993"/>
            <a:ext cx="1533740" cy="1562067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9735572F-6D13-480C-9799-81D29CD3FFFF}"/>
              </a:ext>
            </a:extLst>
          </p:cNvPr>
          <p:cNvSpPr/>
          <p:nvPr/>
        </p:nvSpPr>
        <p:spPr>
          <a:xfrm>
            <a:off x="733192" y="5267384"/>
            <a:ext cx="542658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 di tes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962025" y="689410"/>
            <a:ext cx="255296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Introduzione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8389"/>
            <a:ext cx="0" cy="68496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2149000"/>
            <a:ext cx="5702818" cy="3528657"/>
            <a:chOff x="518433" y="1783065"/>
            <a:chExt cx="5702818" cy="3528657"/>
          </a:xfrm>
        </p:grpSpPr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83065"/>
              <a:ext cx="5702818" cy="307777"/>
              <a:chOff x="518433" y="1942142"/>
              <a:chExt cx="5702818" cy="307777"/>
            </a:xfrm>
          </p:grpSpPr>
          <p:sp>
            <p:nvSpPr>
              <p:cNvPr id="6" name="Rettangolo: Angoli arrotondati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/>
              </a:p>
            </p:txBody>
          </p: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67157" y="1942142"/>
                <a:ext cx="5054094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2000" i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Schema a blocchi</a:t>
                </a:r>
              </a:p>
            </p:txBody>
          </p:sp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924627"/>
              <a:ext cx="4159057" cy="1323223"/>
              <a:chOff x="518433" y="2866765"/>
              <a:chExt cx="4159057" cy="1323223"/>
            </a:xfrm>
          </p:grpSpPr>
          <p:sp>
            <p:nvSpPr>
              <p:cNvPr id="9" name="Rettangolo: Angoli arrotondati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66765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41295" y="3882211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2000" i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Test bench</a:t>
                </a:r>
              </a:p>
            </p:txBody>
          </p: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2874161"/>
              <a:ext cx="4174190" cy="2437561"/>
              <a:chOff x="518433" y="2613285"/>
              <a:chExt cx="4174190" cy="2437561"/>
            </a:xfrm>
          </p:grpSpPr>
          <p:sp>
            <p:nvSpPr>
              <p:cNvPr id="11" name="Rettangolo: Angoli arrotondati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481855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/>
              </a:p>
            </p:txBody>
          </p:sp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56428" y="2613285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2000" i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FSM</a:t>
                </a:r>
              </a:p>
            </p:txBody>
          </p:sp>
        </p:grp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934793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62" name="Gruppo 61" descr="Questa immagine è la mano di una donna che scrive su un foglio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igura a mano libera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46" name="Figura a mano libera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47" name="Figura a mano libera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48" name="Figura a mano libera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49" name="Figura a mano libera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50" name="Figura a mano libera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51" name="Figura a mano libera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grpSp>
          <p:nvGrpSpPr>
            <p:cNvPr id="60" name="Gruppo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igura a mano libera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  <p:sp>
            <p:nvSpPr>
              <p:cNvPr id="53" name="Figura a mano libera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/>
              </a:p>
            </p:txBody>
          </p:sp>
        </p:grpSp>
        <p:sp>
          <p:nvSpPr>
            <p:cNvPr id="54" name="Figura a mano libera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55" name="Figura a mano libera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56" name="Figura a mano libera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57" name="Figura a mano libera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58" name="Figura a mano libera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36" name="Tito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/>
              <a:t>Risorse umane diapositiva 2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865E9F38-93BD-43AF-A744-9162A20393FE}"/>
              </a:ext>
            </a:extLst>
          </p:cNvPr>
          <p:cNvSpPr/>
          <p:nvPr/>
        </p:nvSpPr>
        <p:spPr>
          <a:xfrm>
            <a:off x="1156428" y="2466546"/>
            <a:ext cx="5251168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 rtl="0"/>
            <a:r>
              <a:rPr lang="it-IT" sz="14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Breve descrizione dello schema a blocchi che ho realizzato. 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63F8561-F694-4EB4-BC8F-D5A75C34B87B}"/>
              </a:ext>
            </a:extLst>
          </p:cNvPr>
          <p:cNvSpPr/>
          <p:nvPr/>
        </p:nvSpPr>
        <p:spPr>
          <a:xfrm>
            <a:off x="1141295" y="3631080"/>
            <a:ext cx="3925652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 rtl="0"/>
            <a:r>
              <a:rPr lang="it-IT" sz="14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Descrizione di come ho realizato la FSM.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338BB73F-9FC2-4EC3-88D8-1E3C8F3A49AF}"/>
              </a:ext>
            </a:extLst>
          </p:cNvPr>
          <p:cNvSpPr/>
          <p:nvPr/>
        </p:nvSpPr>
        <p:spPr>
          <a:xfrm>
            <a:off x="1141295" y="4622034"/>
            <a:ext cx="3925652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 rtl="0"/>
            <a:r>
              <a:rPr lang="it-IT" sz="14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Risultati ottenuti</a:t>
            </a:r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7467B236-6C74-42BB-8483-EA21CA4E9F74}"/>
              </a:ext>
            </a:extLst>
          </p:cNvPr>
          <p:cNvSpPr/>
          <p:nvPr/>
        </p:nvSpPr>
        <p:spPr>
          <a:xfrm>
            <a:off x="970083" y="1385543"/>
            <a:ext cx="5251168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 rtl="0"/>
            <a:r>
              <a:rPr lang="it-IT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L’obiettivo dell’elaborato è quello di progettare una MOALU. Ho diviso il progetto in 3 parti principali e, a seguire, una conclusione:  </a:t>
            </a:r>
          </a:p>
        </p:txBody>
      </p:sp>
      <p:sp>
        <p:nvSpPr>
          <p:cNvPr id="40" name="Rettangolo: Angoli arrotondati 8">
            <a:extLst>
              <a:ext uri="{FF2B5EF4-FFF2-40B4-BE49-F238E27FC236}">
                <a16:creationId xmlns:a16="http://schemas.microsoft.com/office/drawing/2014/main" id="{2BA565E3-A646-426D-AADF-B16C33D9B361}"/>
              </a:ext>
            </a:extLst>
          </p:cNvPr>
          <p:cNvSpPr/>
          <p:nvPr/>
        </p:nvSpPr>
        <p:spPr>
          <a:xfrm>
            <a:off x="518433" y="434369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6EBFE8B0-1344-43AD-ACEF-A81F0CF08C3A}"/>
              </a:ext>
            </a:extLst>
          </p:cNvPr>
          <p:cNvSpPr/>
          <p:nvPr/>
        </p:nvSpPr>
        <p:spPr>
          <a:xfrm>
            <a:off x="1167671" y="5407620"/>
            <a:ext cx="353619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igura a mano libera 11">
            <a:extLst>
              <a:ext uri="{FF2B5EF4-FFF2-40B4-BE49-F238E27FC236}">
                <a16:creationId xmlns:a16="http://schemas.microsoft.com/office/drawing/2014/main" id="{B254F3C8-0D5D-463F-9783-2DFE9A77A283}"/>
              </a:ext>
            </a:extLst>
          </p:cNvPr>
          <p:cNvSpPr>
            <a:spLocks/>
          </p:cNvSpPr>
          <p:nvPr/>
        </p:nvSpPr>
        <p:spPr bwMode="auto">
          <a:xfrm rot="14243042">
            <a:off x="-3482796" y="-2651153"/>
            <a:ext cx="6520788" cy="8556672"/>
          </a:xfrm>
          <a:custGeom>
            <a:avLst/>
            <a:gdLst>
              <a:gd name="T0" fmla="*/ 1504 w 2516"/>
              <a:gd name="T1" fmla="*/ 2980 h 3095"/>
              <a:gd name="T2" fmla="*/ 2237 w 2516"/>
              <a:gd name="T3" fmla="*/ 2283 h 3095"/>
              <a:gd name="T4" fmla="*/ 1468 w 2516"/>
              <a:gd name="T5" fmla="*/ 1052 h 3095"/>
              <a:gd name="T6" fmla="*/ 979 w 2516"/>
              <a:gd name="T7" fmla="*/ 648 h 3095"/>
              <a:gd name="T8" fmla="*/ 411 w 2516"/>
              <a:gd name="T9" fmla="*/ 195 h 3095"/>
              <a:gd name="T10" fmla="*/ 397 w 2516"/>
              <a:gd name="T11" fmla="*/ 1117 h 3095"/>
              <a:gd name="T12" fmla="*/ 194 w 2516"/>
              <a:gd name="T13" fmla="*/ 1767 h 3095"/>
              <a:gd name="T14" fmla="*/ 866 w 2516"/>
              <a:gd name="T15" fmla="*/ 2349 h 3095"/>
              <a:gd name="T16" fmla="*/ 1275 w 2516"/>
              <a:gd name="T17" fmla="*/ 2766 h 3095"/>
              <a:gd name="T18" fmla="*/ 1504 w 2516"/>
              <a:gd name="T19" fmla="*/ 298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3095">
                <a:moveTo>
                  <a:pt x="1504" y="2980"/>
                </a:moveTo>
                <a:cubicBezTo>
                  <a:pt x="1504" y="2980"/>
                  <a:pt x="1958" y="3095"/>
                  <a:pt x="2237" y="2283"/>
                </a:cubicBezTo>
                <a:cubicBezTo>
                  <a:pt x="2516" y="1472"/>
                  <a:pt x="1745" y="1159"/>
                  <a:pt x="1468" y="1052"/>
                </a:cubicBezTo>
                <a:cubicBezTo>
                  <a:pt x="1191" y="945"/>
                  <a:pt x="1126" y="907"/>
                  <a:pt x="979" y="648"/>
                </a:cubicBezTo>
                <a:cubicBezTo>
                  <a:pt x="832" y="389"/>
                  <a:pt x="822" y="0"/>
                  <a:pt x="411" y="195"/>
                </a:cubicBezTo>
                <a:cubicBezTo>
                  <a:pt x="0" y="391"/>
                  <a:pt x="384" y="948"/>
                  <a:pt x="397" y="1117"/>
                </a:cubicBezTo>
                <a:cubicBezTo>
                  <a:pt x="411" y="1286"/>
                  <a:pt x="128" y="1580"/>
                  <a:pt x="194" y="1767"/>
                </a:cubicBezTo>
                <a:cubicBezTo>
                  <a:pt x="259" y="1954"/>
                  <a:pt x="273" y="2154"/>
                  <a:pt x="866" y="2349"/>
                </a:cubicBezTo>
                <a:cubicBezTo>
                  <a:pt x="866" y="2349"/>
                  <a:pt x="1186" y="2374"/>
                  <a:pt x="1275" y="2766"/>
                </a:cubicBezTo>
                <a:cubicBezTo>
                  <a:pt x="1275" y="2766"/>
                  <a:pt x="1340" y="2988"/>
                  <a:pt x="1504" y="2980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/>
          </a:p>
        </p:txBody>
      </p:sp>
      <p:sp>
        <p:nvSpPr>
          <p:cNvPr id="125" name="Titolo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/>
              <a:t>Risorse umane diapositiva 4</a:t>
            </a:r>
          </a:p>
        </p:txBody>
      </p:sp>
      <p:sp>
        <p:nvSpPr>
          <p:cNvPr id="126" name="Casella di testo 1">
            <a:extLst>
              <a:ext uri="{FF2B5EF4-FFF2-40B4-BE49-F238E27FC236}">
                <a16:creationId xmlns:a16="http://schemas.microsoft.com/office/drawing/2014/main" id="{DA00CBD1-70AE-415E-B7AE-FAD8C6390148}"/>
              </a:ext>
            </a:extLst>
          </p:cNvPr>
          <p:cNvSpPr txBox="1"/>
          <p:nvPr/>
        </p:nvSpPr>
        <p:spPr>
          <a:xfrm>
            <a:off x="2580577" y="375025"/>
            <a:ext cx="91784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32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Schema a Blocchi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D855AF7-FB7D-4D37-B4A8-DCD72768910C}"/>
              </a:ext>
            </a:extLst>
          </p:cNvPr>
          <p:cNvSpPr txBox="1"/>
          <p:nvPr/>
        </p:nvSpPr>
        <p:spPr>
          <a:xfrm>
            <a:off x="2580577" y="1393218"/>
            <a:ext cx="55977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it-IT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 </a:t>
            </a:r>
            <a:r>
              <a:rPr lang="it-IT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MOALU</a:t>
            </a:r>
            <a:r>
              <a:rPr lang="it-IT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ha 4 ingressi:</a:t>
            </a:r>
            <a:endParaRPr lang="en-US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algn="just" rtl="0">
              <a:buFontTx/>
              <a:buChar char="-"/>
            </a:pPr>
            <a:r>
              <a:rPr lang="en-US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X</a:t>
            </a:r>
            <a:r>
              <a:rPr lang="en-US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ingress</a:t>
            </a:r>
            <a:r>
              <a:rPr lang="it-IT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 seriale che regola la Finite State Machine.</a:t>
            </a:r>
          </a:p>
          <a:p>
            <a:pPr marL="285750" indent="-285750" algn="just" rtl="0">
              <a:buFontTx/>
              <a:buChar char="-"/>
            </a:pPr>
            <a:r>
              <a:rPr lang="it-IT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Reset</a:t>
            </a:r>
            <a:r>
              <a:rPr lang="it-IT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bit che azzera i registri e porta il sistema in stand-by a logica negativa ( ‘1’ reset non attivo, ‘0’ reset attivo).</a:t>
            </a:r>
          </a:p>
          <a:p>
            <a:pPr marL="285750" indent="-285750" algn="just" rtl="0">
              <a:buFontTx/>
              <a:buChar char="-"/>
            </a:pPr>
            <a:r>
              <a:rPr lang="it-IT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Change</a:t>
            </a:r>
            <a:r>
              <a:rPr lang="it-IT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bit che cambia l’argomento di C2 o inverte il minuendo con il sottraendo della Differenza ( se Change = ‘0’ -&gt; C2(A) e/o A – B,  se Change = ‘1’ -&gt; C2(B) e/o B – A).</a:t>
            </a:r>
          </a:p>
          <a:p>
            <a:pPr marL="285750" indent="-285750" algn="just" rtl="0">
              <a:buFontTx/>
              <a:buChar char="-"/>
            </a:pPr>
            <a:r>
              <a:rPr lang="it-IT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Clk</a:t>
            </a:r>
            <a:r>
              <a:rPr lang="it-IT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Clock del sistema.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1C4F076-5B19-4B36-9B5B-B6B0287688F1}"/>
              </a:ext>
            </a:extLst>
          </p:cNvPr>
          <p:cNvSpPr txBox="1"/>
          <p:nvPr/>
        </p:nvSpPr>
        <p:spPr>
          <a:xfrm>
            <a:off x="809910" y="4431365"/>
            <a:ext cx="105721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Le uscite invece sono:</a:t>
            </a:r>
          </a:p>
          <a:p>
            <a:pPr marL="285750" indent="-285750" algn="just" rtl="0">
              <a:buFontTx/>
              <a:buChar char="-"/>
            </a:pPr>
            <a:r>
              <a:rPr lang="en-US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Y</a:t>
            </a:r>
            <a:r>
              <a:rPr lang="en-US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uscita seriale dell’operazione TX.</a:t>
            </a:r>
          </a:p>
          <a:p>
            <a:pPr marL="285750" indent="-285750" algn="just" rtl="0">
              <a:buFontTx/>
              <a:buChar char="-"/>
            </a:pPr>
            <a:r>
              <a:rPr lang="en-US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YALU</a:t>
            </a:r>
            <a:r>
              <a:rPr lang="en-US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uscita parallela del registro RegOut, contenente il risultato delle operazioni svolte dall’ALU.</a:t>
            </a:r>
          </a:p>
          <a:p>
            <a:pPr marL="285750" indent="-285750" algn="just" rtl="0">
              <a:buFontTx/>
              <a:buChar char="-"/>
            </a:pPr>
            <a:r>
              <a:rPr lang="it-IT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Error</a:t>
            </a:r>
            <a:r>
              <a:rPr lang="it-IT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bit a uno quando viene inserita la combinazione ‘110’. Permane in questo stato fino ad un reset.</a:t>
            </a:r>
          </a:p>
          <a:p>
            <a:pPr marL="285750" indent="-285750" algn="just" rtl="0">
              <a:buFontTx/>
              <a:buChar char="-"/>
            </a:pPr>
            <a:r>
              <a:rPr lang="it-IT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Done</a:t>
            </a:r>
            <a:r>
              <a:rPr lang="it-IT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bit che va ad indicare il risultato sull’uscita Y o YALU.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3D1A29C1-A34E-458E-AEAF-7219EFF2D3D5}"/>
              </a:ext>
            </a:extLst>
          </p:cNvPr>
          <p:cNvGrpSpPr/>
          <p:nvPr/>
        </p:nvGrpSpPr>
        <p:grpSpPr>
          <a:xfrm>
            <a:off x="8593645" y="1593590"/>
            <a:ext cx="3089489" cy="2241448"/>
            <a:chOff x="8593645" y="1593590"/>
            <a:chExt cx="3089489" cy="2241448"/>
          </a:xfrm>
        </p:grpSpPr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51DAFD85-7D91-415D-8065-26DAB6BDB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646" y="1593590"/>
              <a:ext cx="3089488" cy="1895232"/>
            </a:xfrm>
            <a:prstGeom prst="rect">
              <a:avLst/>
            </a:pr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F5BFEBAF-E098-47D8-B64B-AAC4D9A740DF}"/>
                </a:ext>
              </a:extLst>
            </p:cNvPr>
            <p:cNvSpPr txBox="1"/>
            <p:nvPr/>
          </p:nvSpPr>
          <p:spPr>
            <a:xfrm>
              <a:off x="8593645" y="3558039"/>
              <a:ext cx="30894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en-US" sz="1200" b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Figura 1</a:t>
              </a:r>
              <a:r>
                <a:rPr lang="en-US" sz="120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Schema I/O MOALU</a:t>
              </a:r>
              <a:r>
                <a:rPr lang="en-US" sz="1200" i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</a:t>
              </a:r>
              <a:endParaRPr lang="it-IT" sz="12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80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igura a mano libera 11">
            <a:extLst>
              <a:ext uri="{FF2B5EF4-FFF2-40B4-BE49-F238E27FC236}">
                <a16:creationId xmlns:a16="http://schemas.microsoft.com/office/drawing/2014/main" id="{B254F3C8-0D5D-463F-9783-2DFE9A77A283}"/>
              </a:ext>
            </a:extLst>
          </p:cNvPr>
          <p:cNvSpPr>
            <a:spLocks/>
          </p:cNvSpPr>
          <p:nvPr/>
        </p:nvSpPr>
        <p:spPr bwMode="auto">
          <a:xfrm rot="14243042">
            <a:off x="-3482796" y="-2651153"/>
            <a:ext cx="6520788" cy="8556672"/>
          </a:xfrm>
          <a:custGeom>
            <a:avLst/>
            <a:gdLst>
              <a:gd name="T0" fmla="*/ 1504 w 2516"/>
              <a:gd name="T1" fmla="*/ 2980 h 3095"/>
              <a:gd name="T2" fmla="*/ 2237 w 2516"/>
              <a:gd name="T3" fmla="*/ 2283 h 3095"/>
              <a:gd name="T4" fmla="*/ 1468 w 2516"/>
              <a:gd name="T5" fmla="*/ 1052 h 3095"/>
              <a:gd name="T6" fmla="*/ 979 w 2516"/>
              <a:gd name="T7" fmla="*/ 648 h 3095"/>
              <a:gd name="T8" fmla="*/ 411 w 2516"/>
              <a:gd name="T9" fmla="*/ 195 h 3095"/>
              <a:gd name="T10" fmla="*/ 397 w 2516"/>
              <a:gd name="T11" fmla="*/ 1117 h 3095"/>
              <a:gd name="T12" fmla="*/ 194 w 2516"/>
              <a:gd name="T13" fmla="*/ 1767 h 3095"/>
              <a:gd name="T14" fmla="*/ 866 w 2516"/>
              <a:gd name="T15" fmla="*/ 2349 h 3095"/>
              <a:gd name="T16" fmla="*/ 1275 w 2516"/>
              <a:gd name="T17" fmla="*/ 2766 h 3095"/>
              <a:gd name="T18" fmla="*/ 1504 w 2516"/>
              <a:gd name="T19" fmla="*/ 298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3095">
                <a:moveTo>
                  <a:pt x="1504" y="2980"/>
                </a:moveTo>
                <a:cubicBezTo>
                  <a:pt x="1504" y="2980"/>
                  <a:pt x="1958" y="3095"/>
                  <a:pt x="2237" y="2283"/>
                </a:cubicBezTo>
                <a:cubicBezTo>
                  <a:pt x="2516" y="1472"/>
                  <a:pt x="1745" y="1159"/>
                  <a:pt x="1468" y="1052"/>
                </a:cubicBezTo>
                <a:cubicBezTo>
                  <a:pt x="1191" y="945"/>
                  <a:pt x="1126" y="907"/>
                  <a:pt x="979" y="648"/>
                </a:cubicBezTo>
                <a:cubicBezTo>
                  <a:pt x="832" y="389"/>
                  <a:pt x="822" y="0"/>
                  <a:pt x="411" y="195"/>
                </a:cubicBezTo>
                <a:cubicBezTo>
                  <a:pt x="0" y="391"/>
                  <a:pt x="384" y="948"/>
                  <a:pt x="397" y="1117"/>
                </a:cubicBezTo>
                <a:cubicBezTo>
                  <a:pt x="411" y="1286"/>
                  <a:pt x="128" y="1580"/>
                  <a:pt x="194" y="1767"/>
                </a:cubicBezTo>
                <a:cubicBezTo>
                  <a:pt x="259" y="1954"/>
                  <a:pt x="273" y="2154"/>
                  <a:pt x="866" y="2349"/>
                </a:cubicBezTo>
                <a:cubicBezTo>
                  <a:pt x="866" y="2349"/>
                  <a:pt x="1186" y="2374"/>
                  <a:pt x="1275" y="2766"/>
                </a:cubicBezTo>
                <a:cubicBezTo>
                  <a:pt x="1275" y="2766"/>
                  <a:pt x="1340" y="2988"/>
                  <a:pt x="1504" y="2980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/>
          </a:p>
        </p:txBody>
      </p:sp>
      <p:grpSp>
        <p:nvGrpSpPr>
          <p:cNvPr id="27" name="Gruppo 26" descr="Questa immagine rappresenta un uomo visto da dietro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851731" y="4595577"/>
            <a:ext cx="1631020" cy="1556595"/>
            <a:chOff x="4832350" y="3127375"/>
            <a:chExt cx="2668588" cy="2679700"/>
          </a:xfrm>
        </p:grpSpPr>
        <p:sp>
          <p:nvSpPr>
            <p:cNvPr id="5" name="Figura a mano libera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4" name="Forma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6" name="Figura a mano libera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7" name="Figura a mano libera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8" name="Figura a mano libera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9" name="Figura a mano libera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10" name="Figura a mano libera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1" name="Figura a mano libera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12" name="Figura a mano libera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13" name="Figura a mano libera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14" name="Figura a mano libera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15" name="Figura a mano libera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16" name="Figura a mano libera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17" name="Figura a mano libera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18" name="Figura a mano libera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19" name="Figura a mano libera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20" name="Figura a mano libera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150" name="Figura a mano libera: Forma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125" name="Titolo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/>
              <a:t>Risorse umane diapositiva 4</a:t>
            </a:r>
          </a:p>
        </p:txBody>
      </p:sp>
      <p:sp>
        <p:nvSpPr>
          <p:cNvPr id="126" name="Casella di testo 1">
            <a:extLst>
              <a:ext uri="{FF2B5EF4-FFF2-40B4-BE49-F238E27FC236}">
                <a16:creationId xmlns:a16="http://schemas.microsoft.com/office/drawing/2014/main" id="{DA00CBD1-70AE-415E-B7AE-FAD8C6390148}"/>
              </a:ext>
            </a:extLst>
          </p:cNvPr>
          <p:cNvSpPr txBox="1"/>
          <p:nvPr/>
        </p:nvSpPr>
        <p:spPr>
          <a:xfrm>
            <a:off x="2563485" y="304588"/>
            <a:ext cx="917843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32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Schema a Blocchi 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94C6F40F-2AE8-4B78-9467-1F31DD980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779" y="1224731"/>
            <a:ext cx="7407335" cy="5224816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788595A-7E45-4D4D-9F40-C2ABF8A159C9}"/>
              </a:ext>
            </a:extLst>
          </p:cNvPr>
          <p:cNvSpPr txBox="1"/>
          <p:nvPr/>
        </p:nvSpPr>
        <p:spPr>
          <a:xfrm>
            <a:off x="3597779" y="1319408"/>
            <a:ext cx="1854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it-IT" sz="14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MOALU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53C3B81-E7F5-4B7C-A0C1-ABF5C4CF320E}"/>
              </a:ext>
            </a:extLst>
          </p:cNvPr>
          <p:cNvSpPr txBox="1"/>
          <p:nvPr/>
        </p:nvSpPr>
        <p:spPr>
          <a:xfrm>
            <a:off x="5588950" y="1228756"/>
            <a:ext cx="2563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it-IT" sz="14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Finite State Machine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2A9A72D-FCA0-4A96-99B7-E1918BC561A9}"/>
              </a:ext>
            </a:extLst>
          </p:cNvPr>
          <p:cNvSpPr txBox="1"/>
          <p:nvPr/>
        </p:nvSpPr>
        <p:spPr>
          <a:xfrm>
            <a:off x="2734654" y="3854566"/>
            <a:ext cx="101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it-IT" sz="14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Registri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84E506B-9669-4F13-A8C1-BC4344F06F73}"/>
              </a:ext>
            </a:extLst>
          </p:cNvPr>
          <p:cNvSpPr txBox="1"/>
          <p:nvPr/>
        </p:nvSpPr>
        <p:spPr>
          <a:xfrm>
            <a:off x="10499089" y="3480751"/>
            <a:ext cx="101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it-IT" sz="14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Uscite</a:t>
            </a: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/>
              <a:t>Risorse umane diapositiva 8</a:t>
            </a:r>
          </a:p>
        </p:txBody>
      </p:sp>
      <p:sp>
        <p:nvSpPr>
          <p:cNvPr id="63" name="Casella di testo 1">
            <a:extLst>
              <a:ext uri="{FF2B5EF4-FFF2-40B4-BE49-F238E27FC236}">
                <a16:creationId xmlns:a16="http://schemas.microsoft.com/office/drawing/2014/main" id="{2DD81292-4E67-4573-9EA3-650EB50CB4BE}"/>
              </a:ext>
            </a:extLst>
          </p:cNvPr>
          <p:cNvSpPr txBox="1"/>
          <p:nvPr/>
        </p:nvSpPr>
        <p:spPr>
          <a:xfrm>
            <a:off x="2516022" y="323097"/>
            <a:ext cx="715995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32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Finite State Machine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0489B7-B503-4BE9-9151-543F066A43F4}"/>
              </a:ext>
            </a:extLst>
          </p:cNvPr>
          <p:cNvSpPr txBox="1"/>
          <p:nvPr/>
        </p:nvSpPr>
        <p:spPr>
          <a:xfrm>
            <a:off x="519714" y="1324851"/>
            <a:ext cx="55977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figura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2 è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rappresentato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lo schema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semplificato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della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FSM. Non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sono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riuscito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disegnare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la FSM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realizzata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nella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MOALU in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quanto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essa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resta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negli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stati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attraverso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l’utilizzo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un </a:t>
            </a:r>
            <a:r>
              <a:rPr lang="en-US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counter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</a:p>
          <a:p>
            <a:pPr algn="just" rtl="0"/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Quando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la FSM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entra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uno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degli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stati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di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operazione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come ad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esempio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 SRX,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attraverso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il counter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integrato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resta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quello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stato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fino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al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termine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dell’operazione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  <a:p>
            <a:pPr algn="just" rtl="0"/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Una volta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che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ha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terminato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l’operazione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torna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nello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stato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S1 o S0 in base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all’input</a:t>
            </a:r>
            <a:r>
              <a:rPr lang="en-US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X.</a:t>
            </a:r>
            <a:endParaRPr lang="it-IT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64BFFE8-BE5C-4A5B-9235-911294C9463C}"/>
              </a:ext>
            </a:extLst>
          </p:cNvPr>
          <p:cNvSpPr txBox="1"/>
          <p:nvPr/>
        </p:nvSpPr>
        <p:spPr>
          <a:xfrm>
            <a:off x="7134171" y="3532399"/>
            <a:ext cx="30894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Figura 2</a:t>
            </a:r>
            <a:r>
              <a:rPr lang="en-US" sz="12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Schema FSM</a:t>
            </a:r>
            <a:r>
              <a:rPr lang="en-US" sz="12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it-IT" sz="1200" i="1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1A67CF1-084F-4A6F-BAB6-E10FE988D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057" y="1518120"/>
            <a:ext cx="4105994" cy="1910880"/>
          </a:xfrm>
          <a:prstGeom prst="rect">
            <a:avLst/>
          </a:prstGeom>
        </p:spPr>
      </p:pic>
      <p:sp>
        <p:nvSpPr>
          <p:cNvPr id="11" name="Figura a mano libera 11">
            <a:extLst>
              <a:ext uri="{FF2B5EF4-FFF2-40B4-BE49-F238E27FC236}">
                <a16:creationId xmlns:a16="http://schemas.microsoft.com/office/drawing/2014/main" id="{72D80A02-65B5-4C86-A896-D7FCBAEB6453}"/>
              </a:ext>
            </a:extLst>
          </p:cNvPr>
          <p:cNvSpPr>
            <a:spLocks/>
          </p:cNvSpPr>
          <p:nvPr/>
        </p:nvSpPr>
        <p:spPr bwMode="auto">
          <a:xfrm rot="19348132">
            <a:off x="9355750" y="-3368679"/>
            <a:ext cx="6520788" cy="8556672"/>
          </a:xfrm>
          <a:custGeom>
            <a:avLst/>
            <a:gdLst>
              <a:gd name="T0" fmla="*/ 1504 w 2516"/>
              <a:gd name="T1" fmla="*/ 2980 h 3095"/>
              <a:gd name="T2" fmla="*/ 2237 w 2516"/>
              <a:gd name="T3" fmla="*/ 2283 h 3095"/>
              <a:gd name="T4" fmla="*/ 1468 w 2516"/>
              <a:gd name="T5" fmla="*/ 1052 h 3095"/>
              <a:gd name="T6" fmla="*/ 979 w 2516"/>
              <a:gd name="T7" fmla="*/ 648 h 3095"/>
              <a:gd name="T8" fmla="*/ 411 w 2516"/>
              <a:gd name="T9" fmla="*/ 195 h 3095"/>
              <a:gd name="T10" fmla="*/ 397 w 2516"/>
              <a:gd name="T11" fmla="*/ 1117 h 3095"/>
              <a:gd name="T12" fmla="*/ 194 w 2516"/>
              <a:gd name="T13" fmla="*/ 1767 h 3095"/>
              <a:gd name="T14" fmla="*/ 866 w 2516"/>
              <a:gd name="T15" fmla="*/ 2349 h 3095"/>
              <a:gd name="T16" fmla="*/ 1275 w 2516"/>
              <a:gd name="T17" fmla="*/ 2766 h 3095"/>
              <a:gd name="T18" fmla="*/ 1504 w 2516"/>
              <a:gd name="T19" fmla="*/ 298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3095">
                <a:moveTo>
                  <a:pt x="1504" y="2980"/>
                </a:moveTo>
                <a:cubicBezTo>
                  <a:pt x="1504" y="2980"/>
                  <a:pt x="1958" y="3095"/>
                  <a:pt x="2237" y="2283"/>
                </a:cubicBezTo>
                <a:cubicBezTo>
                  <a:pt x="2516" y="1472"/>
                  <a:pt x="1745" y="1159"/>
                  <a:pt x="1468" y="1052"/>
                </a:cubicBezTo>
                <a:cubicBezTo>
                  <a:pt x="1191" y="945"/>
                  <a:pt x="1126" y="907"/>
                  <a:pt x="979" y="648"/>
                </a:cubicBezTo>
                <a:cubicBezTo>
                  <a:pt x="832" y="389"/>
                  <a:pt x="822" y="0"/>
                  <a:pt x="411" y="195"/>
                </a:cubicBezTo>
                <a:cubicBezTo>
                  <a:pt x="0" y="391"/>
                  <a:pt x="384" y="948"/>
                  <a:pt x="397" y="1117"/>
                </a:cubicBezTo>
                <a:cubicBezTo>
                  <a:pt x="411" y="1286"/>
                  <a:pt x="128" y="1580"/>
                  <a:pt x="194" y="1767"/>
                </a:cubicBezTo>
                <a:cubicBezTo>
                  <a:pt x="259" y="1954"/>
                  <a:pt x="273" y="2154"/>
                  <a:pt x="866" y="2349"/>
                </a:cubicBezTo>
                <a:cubicBezTo>
                  <a:pt x="866" y="2349"/>
                  <a:pt x="1186" y="2374"/>
                  <a:pt x="1275" y="2766"/>
                </a:cubicBezTo>
                <a:cubicBezTo>
                  <a:pt x="1275" y="2766"/>
                  <a:pt x="1340" y="2988"/>
                  <a:pt x="1504" y="2980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FBF213-3E4A-4D48-940E-0906CDDF1561}"/>
              </a:ext>
            </a:extLst>
          </p:cNvPr>
          <p:cNvSpPr txBox="1"/>
          <p:nvPr/>
        </p:nvSpPr>
        <p:spPr>
          <a:xfrm>
            <a:off x="519715" y="6023627"/>
            <a:ext cx="2918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200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Figura 3</a:t>
            </a:r>
            <a:r>
              <a:rPr lang="en-US" sz="12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Codice VHDL per lo stato S01 </a:t>
            </a:r>
            <a:r>
              <a:rPr lang="en-US" sz="12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it-IT" sz="1200" i="1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AE9D49A-F588-4373-88A4-BA09D64727FF}"/>
              </a:ext>
            </a:extLst>
          </p:cNvPr>
          <p:cNvSpPr txBox="1"/>
          <p:nvPr/>
        </p:nvSpPr>
        <p:spPr>
          <a:xfrm>
            <a:off x="3824889" y="3899127"/>
            <a:ext cx="50480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it-IT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Il Counter </a:t>
            </a:r>
            <a:r>
              <a:rPr lang="it-IT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è la variabile che viene incrementata a ogni fronte positivo del clock. Quando sono nello stato </a:t>
            </a:r>
            <a:r>
              <a:rPr lang="it-IT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Sxx</a:t>
            </a:r>
            <a:r>
              <a:rPr lang="it-IT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il bit di X successivo mi porta in uno stato operazione. Quindi azzero il counter e alzo l’uscita in base all’operazione </a:t>
            </a:r>
            <a:r>
              <a:rPr lang="it-IT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 fare (come in figura 2). </a:t>
            </a:r>
            <a:r>
              <a:rPr lang="it-IT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Quando sono nello stato operazione il valore di X viene </a:t>
            </a:r>
            <a:r>
              <a:rPr lang="it-IT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cosiderato</a:t>
            </a:r>
            <a:r>
              <a:rPr lang="it-IT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solo quando ho terminato l’operazione, ovvero quando il counter termina l’esecuzione.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442134C2-9DAB-4AB1-9265-ED3CC845040B}"/>
              </a:ext>
            </a:extLst>
          </p:cNvPr>
          <p:cNvGrpSpPr/>
          <p:nvPr/>
        </p:nvGrpSpPr>
        <p:grpSpPr>
          <a:xfrm>
            <a:off x="8872973" y="3967492"/>
            <a:ext cx="2971800" cy="2743218"/>
            <a:chOff x="8872973" y="3967492"/>
            <a:chExt cx="2971800" cy="2743218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3C35C55C-111F-408B-B9CE-2250C2679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72973" y="3967492"/>
              <a:ext cx="2971800" cy="2257425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47B085A7-3880-499E-A2DB-14FCF809D8F5}"/>
                </a:ext>
              </a:extLst>
            </p:cNvPr>
            <p:cNvSpPr txBox="1"/>
            <p:nvPr/>
          </p:nvSpPr>
          <p:spPr>
            <a:xfrm>
              <a:off x="8872973" y="6249045"/>
              <a:ext cx="29717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en-US" sz="1200" b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Figura 4</a:t>
              </a:r>
              <a:r>
                <a:rPr lang="en-US" sz="120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Codice VHDL per lo stato Comparazione </a:t>
              </a:r>
              <a:r>
                <a:rPr lang="en-US" sz="1200" i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</a:t>
              </a:r>
              <a:endParaRPr lang="it-IT" sz="12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pic>
        <p:nvPicPr>
          <p:cNvPr id="19" name="Immagine 18">
            <a:extLst>
              <a:ext uri="{FF2B5EF4-FFF2-40B4-BE49-F238E27FC236}">
                <a16:creationId xmlns:a16="http://schemas.microsoft.com/office/drawing/2014/main" id="{B6F9213F-3290-478E-84B3-3666EF787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71" y="4258004"/>
            <a:ext cx="30099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1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/>
              <a:t>Risorse umane diapositiva 8</a:t>
            </a:r>
          </a:p>
        </p:txBody>
      </p:sp>
      <p:sp>
        <p:nvSpPr>
          <p:cNvPr id="63" name="Casella di testo 1">
            <a:extLst>
              <a:ext uri="{FF2B5EF4-FFF2-40B4-BE49-F238E27FC236}">
                <a16:creationId xmlns:a16="http://schemas.microsoft.com/office/drawing/2014/main" id="{2DD81292-4E67-4573-9EA3-650EB50CB4BE}"/>
              </a:ext>
            </a:extLst>
          </p:cNvPr>
          <p:cNvSpPr txBox="1"/>
          <p:nvPr/>
        </p:nvSpPr>
        <p:spPr>
          <a:xfrm>
            <a:off x="2516022" y="323097"/>
            <a:ext cx="715995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32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Finite State Machine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D2F1E58-EF92-427A-BAE3-5CF880DF9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5" y="972989"/>
            <a:ext cx="11422069" cy="5315692"/>
          </a:xfrm>
          <a:prstGeom prst="rect">
            <a:avLst/>
          </a:prstGeom>
        </p:spPr>
      </p:pic>
      <p:sp>
        <p:nvSpPr>
          <p:cNvPr id="11" name="Figura a mano libera 11">
            <a:extLst>
              <a:ext uri="{FF2B5EF4-FFF2-40B4-BE49-F238E27FC236}">
                <a16:creationId xmlns:a16="http://schemas.microsoft.com/office/drawing/2014/main" id="{72D80A02-65B5-4C86-A896-D7FCBAEB6453}"/>
              </a:ext>
            </a:extLst>
          </p:cNvPr>
          <p:cNvSpPr>
            <a:spLocks/>
          </p:cNvSpPr>
          <p:nvPr/>
        </p:nvSpPr>
        <p:spPr bwMode="auto">
          <a:xfrm rot="19348132">
            <a:off x="9355750" y="-3368679"/>
            <a:ext cx="6520788" cy="8556672"/>
          </a:xfrm>
          <a:custGeom>
            <a:avLst/>
            <a:gdLst>
              <a:gd name="T0" fmla="*/ 1504 w 2516"/>
              <a:gd name="T1" fmla="*/ 2980 h 3095"/>
              <a:gd name="T2" fmla="*/ 2237 w 2516"/>
              <a:gd name="T3" fmla="*/ 2283 h 3095"/>
              <a:gd name="T4" fmla="*/ 1468 w 2516"/>
              <a:gd name="T5" fmla="*/ 1052 h 3095"/>
              <a:gd name="T6" fmla="*/ 979 w 2516"/>
              <a:gd name="T7" fmla="*/ 648 h 3095"/>
              <a:gd name="T8" fmla="*/ 411 w 2516"/>
              <a:gd name="T9" fmla="*/ 195 h 3095"/>
              <a:gd name="T10" fmla="*/ 397 w 2516"/>
              <a:gd name="T11" fmla="*/ 1117 h 3095"/>
              <a:gd name="T12" fmla="*/ 194 w 2516"/>
              <a:gd name="T13" fmla="*/ 1767 h 3095"/>
              <a:gd name="T14" fmla="*/ 866 w 2516"/>
              <a:gd name="T15" fmla="*/ 2349 h 3095"/>
              <a:gd name="T16" fmla="*/ 1275 w 2516"/>
              <a:gd name="T17" fmla="*/ 2766 h 3095"/>
              <a:gd name="T18" fmla="*/ 1504 w 2516"/>
              <a:gd name="T19" fmla="*/ 298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3095">
                <a:moveTo>
                  <a:pt x="1504" y="2980"/>
                </a:moveTo>
                <a:cubicBezTo>
                  <a:pt x="1504" y="2980"/>
                  <a:pt x="1958" y="3095"/>
                  <a:pt x="2237" y="2283"/>
                </a:cubicBezTo>
                <a:cubicBezTo>
                  <a:pt x="2516" y="1472"/>
                  <a:pt x="1745" y="1159"/>
                  <a:pt x="1468" y="1052"/>
                </a:cubicBezTo>
                <a:cubicBezTo>
                  <a:pt x="1191" y="945"/>
                  <a:pt x="1126" y="907"/>
                  <a:pt x="979" y="648"/>
                </a:cubicBezTo>
                <a:cubicBezTo>
                  <a:pt x="832" y="389"/>
                  <a:pt x="822" y="0"/>
                  <a:pt x="411" y="195"/>
                </a:cubicBezTo>
                <a:cubicBezTo>
                  <a:pt x="0" y="391"/>
                  <a:pt x="384" y="948"/>
                  <a:pt x="397" y="1117"/>
                </a:cubicBezTo>
                <a:cubicBezTo>
                  <a:pt x="411" y="1286"/>
                  <a:pt x="128" y="1580"/>
                  <a:pt x="194" y="1767"/>
                </a:cubicBezTo>
                <a:cubicBezTo>
                  <a:pt x="259" y="1954"/>
                  <a:pt x="273" y="2154"/>
                  <a:pt x="866" y="2349"/>
                </a:cubicBezTo>
                <a:cubicBezTo>
                  <a:pt x="866" y="2349"/>
                  <a:pt x="1186" y="2374"/>
                  <a:pt x="1275" y="2766"/>
                </a:cubicBezTo>
                <a:cubicBezTo>
                  <a:pt x="1275" y="2766"/>
                  <a:pt x="1340" y="2988"/>
                  <a:pt x="1504" y="2980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/>
              <a:t>Risorse umane diapositiva 8</a:t>
            </a:r>
          </a:p>
        </p:txBody>
      </p:sp>
      <p:sp>
        <p:nvSpPr>
          <p:cNvPr id="63" name="Casella di testo 1">
            <a:extLst>
              <a:ext uri="{FF2B5EF4-FFF2-40B4-BE49-F238E27FC236}">
                <a16:creationId xmlns:a16="http://schemas.microsoft.com/office/drawing/2014/main" id="{2DD81292-4E67-4573-9EA3-650EB50CB4BE}"/>
              </a:ext>
            </a:extLst>
          </p:cNvPr>
          <p:cNvSpPr txBox="1"/>
          <p:nvPr/>
        </p:nvSpPr>
        <p:spPr>
          <a:xfrm>
            <a:off x="2516022" y="323097"/>
            <a:ext cx="715995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32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bench 1</a:t>
            </a:r>
          </a:p>
        </p:txBody>
      </p:sp>
      <p:sp>
        <p:nvSpPr>
          <p:cNvPr id="11" name="Figura a mano libera 11">
            <a:extLst>
              <a:ext uri="{FF2B5EF4-FFF2-40B4-BE49-F238E27FC236}">
                <a16:creationId xmlns:a16="http://schemas.microsoft.com/office/drawing/2014/main" id="{72D80A02-65B5-4C86-A896-D7FCBAEB6453}"/>
              </a:ext>
            </a:extLst>
          </p:cNvPr>
          <p:cNvSpPr>
            <a:spLocks/>
          </p:cNvSpPr>
          <p:nvPr/>
        </p:nvSpPr>
        <p:spPr bwMode="auto">
          <a:xfrm rot="18531374">
            <a:off x="-3463873" y="2443293"/>
            <a:ext cx="6520788" cy="8556672"/>
          </a:xfrm>
          <a:custGeom>
            <a:avLst/>
            <a:gdLst>
              <a:gd name="T0" fmla="*/ 1504 w 2516"/>
              <a:gd name="T1" fmla="*/ 2980 h 3095"/>
              <a:gd name="T2" fmla="*/ 2237 w 2516"/>
              <a:gd name="T3" fmla="*/ 2283 h 3095"/>
              <a:gd name="T4" fmla="*/ 1468 w 2516"/>
              <a:gd name="T5" fmla="*/ 1052 h 3095"/>
              <a:gd name="T6" fmla="*/ 979 w 2516"/>
              <a:gd name="T7" fmla="*/ 648 h 3095"/>
              <a:gd name="T8" fmla="*/ 411 w 2516"/>
              <a:gd name="T9" fmla="*/ 195 h 3095"/>
              <a:gd name="T10" fmla="*/ 397 w 2516"/>
              <a:gd name="T11" fmla="*/ 1117 h 3095"/>
              <a:gd name="T12" fmla="*/ 194 w 2516"/>
              <a:gd name="T13" fmla="*/ 1767 h 3095"/>
              <a:gd name="T14" fmla="*/ 866 w 2516"/>
              <a:gd name="T15" fmla="*/ 2349 h 3095"/>
              <a:gd name="T16" fmla="*/ 1275 w 2516"/>
              <a:gd name="T17" fmla="*/ 2766 h 3095"/>
              <a:gd name="T18" fmla="*/ 1504 w 2516"/>
              <a:gd name="T19" fmla="*/ 298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3095">
                <a:moveTo>
                  <a:pt x="1504" y="2980"/>
                </a:moveTo>
                <a:cubicBezTo>
                  <a:pt x="1504" y="2980"/>
                  <a:pt x="1958" y="3095"/>
                  <a:pt x="2237" y="2283"/>
                </a:cubicBezTo>
                <a:cubicBezTo>
                  <a:pt x="2516" y="1472"/>
                  <a:pt x="1745" y="1159"/>
                  <a:pt x="1468" y="1052"/>
                </a:cubicBezTo>
                <a:cubicBezTo>
                  <a:pt x="1191" y="945"/>
                  <a:pt x="1126" y="907"/>
                  <a:pt x="979" y="648"/>
                </a:cubicBezTo>
                <a:cubicBezTo>
                  <a:pt x="832" y="389"/>
                  <a:pt x="822" y="0"/>
                  <a:pt x="411" y="195"/>
                </a:cubicBezTo>
                <a:cubicBezTo>
                  <a:pt x="0" y="391"/>
                  <a:pt x="384" y="948"/>
                  <a:pt x="397" y="1117"/>
                </a:cubicBezTo>
                <a:cubicBezTo>
                  <a:pt x="411" y="1286"/>
                  <a:pt x="128" y="1580"/>
                  <a:pt x="194" y="1767"/>
                </a:cubicBezTo>
                <a:cubicBezTo>
                  <a:pt x="259" y="1954"/>
                  <a:pt x="273" y="2154"/>
                  <a:pt x="866" y="2349"/>
                </a:cubicBezTo>
                <a:cubicBezTo>
                  <a:pt x="866" y="2349"/>
                  <a:pt x="1186" y="2374"/>
                  <a:pt x="1275" y="2766"/>
                </a:cubicBezTo>
                <a:cubicBezTo>
                  <a:pt x="1275" y="2766"/>
                  <a:pt x="1340" y="2988"/>
                  <a:pt x="1504" y="2980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DC9903-2E67-4459-8246-4CDA38189D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"/>
          <a:stretch/>
        </p:blipFill>
        <p:spPr>
          <a:xfrm>
            <a:off x="122490" y="1370919"/>
            <a:ext cx="11947020" cy="3092763"/>
          </a:xfrm>
          <a:prstGeom prst="rect">
            <a:avLst/>
          </a:prstGeom>
        </p:spPr>
      </p:pic>
      <p:sp>
        <p:nvSpPr>
          <p:cNvPr id="12" name="Casella di testo 1">
            <a:extLst>
              <a:ext uri="{FF2B5EF4-FFF2-40B4-BE49-F238E27FC236}">
                <a16:creationId xmlns:a16="http://schemas.microsoft.com/office/drawing/2014/main" id="{8D6C7519-13AD-475F-A1A0-D4CD6343043F}"/>
              </a:ext>
            </a:extLst>
          </p:cNvPr>
          <p:cNvSpPr txBox="1"/>
          <p:nvPr/>
        </p:nvSpPr>
        <p:spPr>
          <a:xfrm>
            <a:off x="2516022" y="812824"/>
            <a:ext cx="71599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2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RX → Somma → TX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33C922BA-D9B7-441F-A8EF-C86305EB7E77}"/>
              </a:ext>
            </a:extLst>
          </p:cNvPr>
          <p:cNvCxnSpPr>
            <a:cxnSpLocks/>
          </p:cNvCxnSpPr>
          <p:nvPr/>
        </p:nvCxnSpPr>
        <p:spPr>
          <a:xfrm>
            <a:off x="7751036" y="1241978"/>
            <a:ext cx="0" cy="3552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66B214C-6012-44BC-A488-534D3BF842E7}"/>
              </a:ext>
            </a:extLst>
          </p:cNvPr>
          <p:cNvCxnSpPr>
            <a:cxnSpLocks/>
          </p:cNvCxnSpPr>
          <p:nvPr/>
        </p:nvCxnSpPr>
        <p:spPr>
          <a:xfrm>
            <a:off x="3322891" y="1249098"/>
            <a:ext cx="0" cy="3552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536DB5F-EBAB-42D1-8046-8A0DC527153F}"/>
              </a:ext>
            </a:extLst>
          </p:cNvPr>
          <p:cNvCxnSpPr>
            <a:cxnSpLocks/>
          </p:cNvCxnSpPr>
          <p:nvPr/>
        </p:nvCxnSpPr>
        <p:spPr>
          <a:xfrm>
            <a:off x="5758441" y="1249098"/>
            <a:ext cx="0" cy="3552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E7C4CBA-9F98-47F6-9603-CC5FFD10177C}"/>
              </a:ext>
            </a:extLst>
          </p:cNvPr>
          <p:cNvCxnSpPr/>
          <p:nvPr/>
        </p:nvCxnSpPr>
        <p:spPr>
          <a:xfrm>
            <a:off x="3495230" y="4734370"/>
            <a:ext cx="20338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8903FDC-0E32-40AE-B367-A799275F44DB}"/>
              </a:ext>
            </a:extLst>
          </p:cNvPr>
          <p:cNvCxnSpPr>
            <a:cxnSpLocks/>
          </p:cNvCxnSpPr>
          <p:nvPr/>
        </p:nvCxnSpPr>
        <p:spPr>
          <a:xfrm>
            <a:off x="5826808" y="4734370"/>
            <a:ext cx="179993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9C1C7E9-42B8-4279-B8C0-CB5ED4B8447F}"/>
              </a:ext>
            </a:extLst>
          </p:cNvPr>
          <p:cNvCxnSpPr>
            <a:cxnSpLocks/>
          </p:cNvCxnSpPr>
          <p:nvPr/>
        </p:nvCxnSpPr>
        <p:spPr>
          <a:xfrm>
            <a:off x="11800318" y="1235191"/>
            <a:ext cx="0" cy="3552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E4FAF7F-B1F5-4714-8934-B8D992F822D5}"/>
              </a:ext>
            </a:extLst>
          </p:cNvPr>
          <p:cNvCxnSpPr>
            <a:cxnSpLocks/>
          </p:cNvCxnSpPr>
          <p:nvPr/>
        </p:nvCxnSpPr>
        <p:spPr>
          <a:xfrm>
            <a:off x="7876042" y="4734370"/>
            <a:ext cx="38402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A860D38-40E5-40AE-97FE-CD7ED09DD15F}"/>
              </a:ext>
            </a:extLst>
          </p:cNvPr>
          <p:cNvSpPr txBox="1"/>
          <p:nvPr/>
        </p:nvSpPr>
        <p:spPr>
          <a:xfrm>
            <a:off x="3322891" y="5045265"/>
            <a:ext cx="2360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endParaRPr lang="it-IT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AB264F5-B100-450A-B75F-352F35281868}"/>
              </a:ext>
            </a:extLst>
          </p:cNvPr>
          <p:cNvSpPr txBox="1"/>
          <p:nvPr/>
        </p:nvSpPr>
        <p:spPr>
          <a:xfrm>
            <a:off x="3495230" y="4990075"/>
            <a:ext cx="210226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it-IT" sz="1100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RX</a:t>
            </a:r>
          </a:p>
          <a:p>
            <a:pPr algn="just" rtl="0"/>
            <a:r>
              <a:rPr lang="it-IT" sz="11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Una volta inseriti i 3 uno la fsm passa in stato RX nel quale abilita i due regirstri. Le uscite a 1 sono RXA e RXB</a:t>
            </a:r>
            <a:endParaRPr lang="it-IT" sz="11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74625E0-0AE2-4ADD-A894-49FDA67DADF5}"/>
              </a:ext>
            </a:extLst>
          </p:cNvPr>
          <p:cNvSpPr txBox="1"/>
          <p:nvPr/>
        </p:nvSpPr>
        <p:spPr>
          <a:xfrm>
            <a:off x="5826808" y="4977327"/>
            <a:ext cx="179993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it-IT" sz="11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SOMMA</a:t>
            </a:r>
          </a:p>
          <a:p>
            <a:pPr algn="just" rtl="0"/>
            <a:r>
              <a:rPr lang="it-IT" sz="11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Dopo i 3 bit dei valori A e B, passa nello stato di somma, esegue la somma e il clock successivo scrive il valore nel </a:t>
            </a:r>
            <a:r>
              <a:rPr lang="it-IT" sz="11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regtro</a:t>
            </a:r>
            <a:r>
              <a:rPr lang="it-IT" sz="11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11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RegOut</a:t>
            </a:r>
            <a:r>
              <a:rPr lang="it-IT" sz="11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Nel clock successivo possiamo vedere l’uscita YALU con il valore dell’operazione e il bit a </a:t>
            </a:r>
            <a:r>
              <a:rPr lang="it-IT" sz="11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Done</a:t>
            </a:r>
            <a:r>
              <a:rPr lang="it-IT" sz="11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a 1.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5D2354D-0770-4A76-A5FA-E171AA7522F7}"/>
              </a:ext>
            </a:extLst>
          </p:cNvPr>
          <p:cNvSpPr txBox="1"/>
          <p:nvPr/>
        </p:nvSpPr>
        <p:spPr>
          <a:xfrm>
            <a:off x="7876041" y="4977327"/>
            <a:ext cx="392427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it-IT" sz="1100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TX</a:t>
            </a:r>
          </a:p>
          <a:p>
            <a:pPr algn="just" rtl="0"/>
            <a:r>
              <a:rPr lang="it-IT" sz="11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Dopo i 3 bit dei valori A e B, passa nello stato di somma, esegue la somma e il clock successivo scrive il valore nel regtro RegOut. Il clock successivo possiamo vedere l’uscita YALU con il valore dell’operazione e il bit a Done a 1.</a:t>
            </a:r>
            <a:endParaRPr lang="it-IT" sz="11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6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/>
              <a:t>Risorse umane diapositiva 8</a:t>
            </a:r>
          </a:p>
        </p:txBody>
      </p:sp>
      <p:sp>
        <p:nvSpPr>
          <p:cNvPr id="63" name="Casella di testo 1">
            <a:extLst>
              <a:ext uri="{FF2B5EF4-FFF2-40B4-BE49-F238E27FC236}">
                <a16:creationId xmlns:a16="http://schemas.microsoft.com/office/drawing/2014/main" id="{2DD81292-4E67-4573-9EA3-650EB50CB4BE}"/>
              </a:ext>
            </a:extLst>
          </p:cNvPr>
          <p:cNvSpPr txBox="1"/>
          <p:nvPr/>
        </p:nvSpPr>
        <p:spPr>
          <a:xfrm>
            <a:off x="2516022" y="323097"/>
            <a:ext cx="715995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32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bench 2</a:t>
            </a:r>
          </a:p>
        </p:txBody>
      </p:sp>
      <p:sp>
        <p:nvSpPr>
          <p:cNvPr id="5" name="Casella di testo 1">
            <a:extLst>
              <a:ext uri="{FF2B5EF4-FFF2-40B4-BE49-F238E27FC236}">
                <a16:creationId xmlns:a16="http://schemas.microsoft.com/office/drawing/2014/main" id="{EBCC35FF-2EDD-4C2A-979E-73B520B3076D}"/>
              </a:ext>
            </a:extLst>
          </p:cNvPr>
          <p:cNvSpPr txBox="1"/>
          <p:nvPr/>
        </p:nvSpPr>
        <p:spPr>
          <a:xfrm>
            <a:off x="2516022" y="812824"/>
            <a:ext cx="71599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2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RX → Sottrazione → TX → C2 → Stand-By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653CDE8-C599-447F-A72E-49AE0B79B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t="3735"/>
          <a:stretch/>
        </p:blipFill>
        <p:spPr>
          <a:xfrm>
            <a:off x="51272" y="1339451"/>
            <a:ext cx="12063813" cy="3173181"/>
          </a:xfrm>
          <a:prstGeom prst="rect">
            <a:avLst/>
          </a:prstGeom>
        </p:spPr>
      </p:pic>
      <p:sp>
        <p:nvSpPr>
          <p:cNvPr id="11" name="Figura a mano libera 11">
            <a:extLst>
              <a:ext uri="{FF2B5EF4-FFF2-40B4-BE49-F238E27FC236}">
                <a16:creationId xmlns:a16="http://schemas.microsoft.com/office/drawing/2014/main" id="{72D80A02-65B5-4C86-A896-D7FCBAEB6453}"/>
              </a:ext>
            </a:extLst>
          </p:cNvPr>
          <p:cNvSpPr>
            <a:spLocks/>
          </p:cNvSpPr>
          <p:nvPr/>
        </p:nvSpPr>
        <p:spPr bwMode="auto">
          <a:xfrm rot="17419710">
            <a:off x="-4778994" y="2579664"/>
            <a:ext cx="6520788" cy="8556672"/>
          </a:xfrm>
          <a:custGeom>
            <a:avLst/>
            <a:gdLst>
              <a:gd name="T0" fmla="*/ 1504 w 2516"/>
              <a:gd name="T1" fmla="*/ 2980 h 3095"/>
              <a:gd name="T2" fmla="*/ 2237 w 2516"/>
              <a:gd name="T3" fmla="*/ 2283 h 3095"/>
              <a:gd name="T4" fmla="*/ 1468 w 2516"/>
              <a:gd name="T5" fmla="*/ 1052 h 3095"/>
              <a:gd name="T6" fmla="*/ 979 w 2516"/>
              <a:gd name="T7" fmla="*/ 648 h 3095"/>
              <a:gd name="T8" fmla="*/ 411 w 2516"/>
              <a:gd name="T9" fmla="*/ 195 h 3095"/>
              <a:gd name="T10" fmla="*/ 397 w 2516"/>
              <a:gd name="T11" fmla="*/ 1117 h 3095"/>
              <a:gd name="T12" fmla="*/ 194 w 2516"/>
              <a:gd name="T13" fmla="*/ 1767 h 3095"/>
              <a:gd name="T14" fmla="*/ 866 w 2516"/>
              <a:gd name="T15" fmla="*/ 2349 h 3095"/>
              <a:gd name="T16" fmla="*/ 1275 w 2516"/>
              <a:gd name="T17" fmla="*/ 2766 h 3095"/>
              <a:gd name="T18" fmla="*/ 1504 w 2516"/>
              <a:gd name="T19" fmla="*/ 298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3095">
                <a:moveTo>
                  <a:pt x="1504" y="2980"/>
                </a:moveTo>
                <a:cubicBezTo>
                  <a:pt x="1504" y="2980"/>
                  <a:pt x="1958" y="3095"/>
                  <a:pt x="2237" y="2283"/>
                </a:cubicBezTo>
                <a:cubicBezTo>
                  <a:pt x="2516" y="1472"/>
                  <a:pt x="1745" y="1159"/>
                  <a:pt x="1468" y="1052"/>
                </a:cubicBezTo>
                <a:cubicBezTo>
                  <a:pt x="1191" y="945"/>
                  <a:pt x="1126" y="907"/>
                  <a:pt x="979" y="648"/>
                </a:cubicBezTo>
                <a:cubicBezTo>
                  <a:pt x="832" y="389"/>
                  <a:pt x="822" y="0"/>
                  <a:pt x="411" y="195"/>
                </a:cubicBezTo>
                <a:cubicBezTo>
                  <a:pt x="0" y="391"/>
                  <a:pt x="384" y="948"/>
                  <a:pt x="397" y="1117"/>
                </a:cubicBezTo>
                <a:cubicBezTo>
                  <a:pt x="411" y="1286"/>
                  <a:pt x="128" y="1580"/>
                  <a:pt x="194" y="1767"/>
                </a:cubicBezTo>
                <a:cubicBezTo>
                  <a:pt x="259" y="1954"/>
                  <a:pt x="273" y="2154"/>
                  <a:pt x="866" y="2349"/>
                </a:cubicBezTo>
                <a:cubicBezTo>
                  <a:pt x="866" y="2349"/>
                  <a:pt x="1186" y="2374"/>
                  <a:pt x="1275" y="2766"/>
                </a:cubicBezTo>
                <a:cubicBezTo>
                  <a:pt x="1275" y="2766"/>
                  <a:pt x="1340" y="2988"/>
                  <a:pt x="1504" y="2980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9C1E1BE-7165-4965-918D-00B20CCB610D}"/>
              </a:ext>
            </a:extLst>
          </p:cNvPr>
          <p:cNvCxnSpPr>
            <a:cxnSpLocks/>
          </p:cNvCxnSpPr>
          <p:nvPr/>
        </p:nvCxnSpPr>
        <p:spPr>
          <a:xfrm>
            <a:off x="2865691" y="1201473"/>
            <a:ext cx="0" cy="3552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063BFD9-B6C8-4BEF-A226-B31C5B56BB49}"/>
              </a:ext>
            </a:extLst>
          </p:cNvPr>
          <p:cNvCxnSpPr>
            <a:cxnSpLocks/>
          </p:cNvCxnSpPr>
          <p:nvPr/>
        </p:nvCxnSpPr>
        <p:spPr>
          <a:xfrm>
            <a:off x="4701166" y="1210998"/>
            <a:ext cx="0" cy="3552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722C8D7-3BA4-45EB-B25B-67E2F16D9186}"/>
              </a:ext>
            </a:extLst>
          </p:cNvPr>
          <p:cNvCxnSpPr>
            <a:cxnSpLocks/>
          </p:cNvCxnSpPr>
          <p:nvPr/>
        </p:nvCxnSpPr>
        <p:spPr>
          <a:xfrm>
            <a:off x="2933255" y="4713139"/>
            <a:ext cx="16577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BFA6C4-A3D7-4AA2-A958-413E758236A3}"/>
              </a:ext>
            </a:extLst>
          </p:cNvPr>
          <p:cNvSpPr txBox="1"/>
          <p:nvPr/>
        </p:nvSpPr>
        <p:spPr>
          <a:xfrm>
            <a:off x="2933255" y="4968844"/>
            <a:ext cx="165779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it-IT" sz="1100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RX</a:t>
            </a:r>
          </a:p>
          <a:p>
            <a:pPr algn="just" rtl="0"/>
            <a:r>
              <a:rPr lang="it-IT" sz="11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Una volta inseriti i 3 uno la fsm passa in stato RX nel quale abilita i due regirstri. Le uscite a 1 sono RXA e RXB</a:t>
            </a:r>
            <a:endParaRPr lang="it-IT" sz="11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D85085F1-D7D8-4EC7-962F-50B2887E9010}"/>
              </a:ext>
            </a:extLst>
          </p:cNvPr>
          <p:cNvCxnSpPr>
            <a:cxnSpLocks/>
          </p:cNvCxnSpPr>
          <p:nvPr/>
        </p:nvCxnSpPr>
        <p:spPr>
          <a:xfrm>
            <a:off x="6520441" y="1230048"/>
            <a:ext cx="0" cy="3552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03195D3-018C-4CD3-B2E5-D9467F738A49}"/>
              </a:ext>
            </a:extLst>
          </p:cNvPr>
          <p:cNvSpPr txBox="1"/>
          <p:nvPr/>
        </p:nvSpPr>
        <p:spPr>
          <a:xfrm>
            <a:off x="4791575" y="4891665"/>
            <a:ext cx="165779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it-IT" sz="1100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SOTTRAZIONE</a:t>
            </a:r>
          </a:p>
          <a:p>
            <a:pPr algn="just" rtl="0"/>
            <a:r>
              <a:rPr lang="it-IT" sz="11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Come per la somma esegue la sottrazione e il clock successivo scrive il valore nel regtro RegOut. Il clock successivo possiamo vedere l’uscita YALU con il valore dell’operazione e il bit a Done a 1.</a:t>
            </a:r>
            <a:endParaRPr lang="it-IT" sz="11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BB06F91-314C-41A0-981A-5C34915AEDF1}"/>
              </a:ext>
            </a:extLst>
          </p:cNvPr>
          <p:cNvCxnSpPr>
            <a:cxnSpLocks/>
          </p:cNvCxnSpPr>
          <p:nvPr/>
        </p:nvCxnSpPr>
        <p:spPr>
          <a:xfrm>
            <a:off x="4791575" y="4723376"/>
            <a:ext cx="16577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86EBACF8-8B31-4341-A63E-9D52135E1ADD}"/>
              </a:ext>
            </a:extLst>
          </p:cNvPr>
          <p:cNvCxnSpPr>
            <a:cxnSpLocks/>
          </p:cNvCxnSpPr>
          <p:nvPr/>
        </p:nvCxnSpPr>
        <p:spPr>
          <a:xfrm>
            <a:off x="9206491" y="1272776"/>
            <a:ext cx="0" cy="3552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00A6074-A8B5-4B9B-A8CA-7593F09E056A}"/>
              </a:ext>
            </a:extLst>
          </p:cNvPr>
          <p:cNvSpPr txBox="1"/>
          <p:nvPr/>
        </p:nvSpPr>
        <p:spPr>
          <a:xfrm>
            <a:off x="6620375" y="4891665"/>
            <a:ext cx="2514101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it-IT" sz="1100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TX</a:t>
            </a:r>
          </a:p>
          <a:p>
            <a:pPr algn="just" rtl="0"/>
            <a:r>
              <a:rPr lang="it-IT" sz="11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Dopo i 3 bit dei valori A e B, passa nello stato di somma, esegue la somma e il clock successivo scrive il valore nel regtro RegOut. Il clock successivo possiamo vedere l’uscita YALU con il valore dell’operazione e il bit a Done a 1.</a:t>
            </a:r>
            <a:endParaRPr lang="it-IT" sz="11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668F1D3-B678-4AC8-9524-A92AA1C56B11}"/>
              </a:ext>
            </a:extLst>
          </p:cNvPr>
          <p:cNvCxnSpPr>
            <a:cxnSpLocks/>
          </p:cNvCxnSpPr>
          <p:nvPr/>
        </p:nvCxnSpPr>
        <p:spPr>
          <a:xfrm>
            <a:off x="6620375" y="4722664"/>
            <a:ext cx="25140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BB6C50D-4742-4A2F-80E1-EAEA869D9C09}"/>
              </a:ext>
            </a:extLst>
          </p:cNvPr>
          <p:cNvCxnSpPr>
            <a:cxnSpLocks/>
          </p:cNvCxnSpPr>
          <p:nvPr/>
        </p:nvCxnSpPr>
        <p:spPr>
          <a:xfrm>
            <a:off x="10749541" y="1265700"/>
            <a:ext cx="0" cy="3552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BC8C309-E1D8-4BFE-836A-1A1C5CE6B1A8}"/>
              </a:ext>
            </a:extLst>
          </p:cNvPr>
          <p:cNvSpPr txBox="1"/>
          <p:nvPr/>
        </p:nvSpPr>
        <p:spPr>
          <a:xfrm>
            <a:off x="9305481" y="4891665"/>
            <a:ext cx="136251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it-IT" sz="1100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C2</a:t>
            </a:r>
          </a:p>
          <a:p>
            <a:pPr algn="just" rtl="0"/>
            <a:r>
              <a:rPr lang="it-IT" sz="11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Come per sottrazione.</a:t>
            </a:r>
            <a:endParaRPr lang="it-IT" sz="11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1266CBD-6EAB-42FE-A340-03E6E5FC7D14}"/>
              </a:ext>
            </a:extLst>
          </p:cNvPr>
          <p:cNvCxnSpPr>
            <a:cxnSpLocks/>
          </p:cNvCxnSpPr>
          <p:nvPr/>
        </p:nvCxnSpPr>
        <p:spPr>
          <a:xfrm flipV="1">
            <a:off x="9305481" y="4723377"/>
            <a:ext cx="1362519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D883D38-35BA-4CC9-9EDB-38BABECAF360}"/>
              </a:ext>
            </a:extLst>
          </p:cNvPr>
          <p:cNvCxnSpPr>
            <a:cxnSpLocks/>
          </p:cNvCxnSpPr>
          <p:nvPr/>
        </p:nvCxnSpPr>
        <p:spPr>
          <a:xfrm>
            <a:off x="11625841" y="1272776"/>
            <a:ext cx="0" cy="3552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7AB8650E-C74B-48A4-8576-ED06F334B918}"/>
              </a:ext>
            </a:extLst>
          </p:cNvPr>
          <p:cNvCxnSpPr>
            <a:cxnSpLocks/>
          </p:cNvCxnSpPr>
          <p:nvPr/>
        </p:nvCxnSpPr>
        <p:spPr>
          <a:xfrm>
            <a:off x="10856587" y="4734636"/>
            <a:ext cx="681259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5E772A1-4757-4152-B98F-EAD3862BBC69}"/>
              </a:ext>
            </a:extLst>
          </p:cNvPr>
          <p:cNvSpPr txBox="1"/>
          <p:nvPr/>
        </p:nvSpPr>
        <p:spPr>
          <a:xfrm>
            <a:off x="10706099" y="4882237"/>
            <a:ext cx="9822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it-IT" sz="1100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StandBy</a:t>
            </a:r>
          </a:p>
        </p:txBody>
      </p:sp>
    </p:spTree>
    <p:extLst>
      <p:ext uri="{BB962C8B-B14F-4D97-AF65-F5344CB8AC3E}">
        <p14:creationId xmlns:p14="http://schemas.microsoft.com/office/powerpoint/2010/main" val="192995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o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r>
              <a:rPr lang="it-IT"/>
              <a:t>Risorse umane diapositiva 8</a:t>
            </a:r>
          </a:p>
        </p:txBody>
      </p:sp>
      <p:sp>
        <p:nvSpPr>
          <p:cNvPr id="63" name="Casella di testo 1">
            <a:extLst>
              <a:ext uri="{FF2B5EF4-FFF2-40B4-BE49-F238E27FC236}">
                <a16:creationId xmlns:a16="http://schemas.microsoft.com/office/drawing/2014/main" id="{2DD81292-4E67-4573-9EA3-650EB50CB4BE}"/>
              </a:ext>
            </a:extLst>
          </p:cNvPr>
          <p:cNvSpPr txBox="1"/>
          <p:nvPr/>
        </p:nvSpPr>
        <p:spPr>
          <a:xfrm>
            <a:off x="2516022" y="323097"/>
            <a:ext cx="715995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32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bench 3</a:t>
            </a:r>
          </a:p>
        </p:txBody>
      </p:sp>
      <p:sp>
        <p:nvSpPr>
          <p:cNvPr id="11" name="Figura a mano libera 11">
            <a:extLst>
              <a:ext uri="{FF2B5EF4-FFF2-40B4-BE49-F238E27FC236}">
                <a16:creationId xmlns:a16="http://schemas.microsoft.com/office/drawing/2014/main" id="{72D80A02-65B5-4C86-A896-D7FCBAEB6453}"/>
              </a:ext>
            </a:extLst>
          </p:cNvPr>
          <p:cNvSpPr>
            <a:spLocks/>
          </p:cNvSpPr>
          <p:nvPr/>
        </p:nvSpPr>
        <p:spPr bwMode="auto">
          <a:xfrm rot="19852712">
            <a:off x="-3516768" y="1858712"/>
            <a:ext cx="6520788" cy="8556672"/>
          </a:xfrm>
          <a:custGeom>
            <a:avLst/>
            <a:gdLst>
              <a:gd name="T0" fmla="*/ 1504 w 2516"/>
              <a:gd name="T1" fmla="*/ 2980 h 3095"/>
              <a:gd name="T2" fmla="*/ 2237 w 2516"/>
              <a:gd name="T3" fmla="*/ 2283 h 3095"/>
              <a:gd name="T4" fmla="*/ 1468 w 2516"/>
              <a:gd name="T5" fmla="*/ 1052 h 3095"/>
              <a:gd name="T6" fmla="*/ 979 w 2516"/>
              <a:gd name="T7" fmla="*/ 648 h 3095"/>
              <a:gd name="T8" fmla="*/ 411 w 2516"/>
              <a:gd name="T9" fmla="*/ 195 h 3095"/>
              <a:gd name="T10" fmla="*/ 397 w 2516"/>
              <a:gd name="T11" fmla="*/ 1117 h 3095"/>
              <a:gd name="T12" fmla="*/ 194 w 2516"/>
              <a:gd name="T13" fmla="*/ 1767 h 3095"/>
              <a:gd name="T14" fmla="*/ 866 w 2516"/>
              <a:gd name="T15" fmla="*/ 2349 h 3095"/>
              <a:gd name="T16" fmla="*/ 1275 w 2516"/>
              <a:gd name="T17" fmla="*/ 2766 h 3095"/>
              <a:gd name="T18" fmla="*/ 1504 w 2516"/>
              <a:gd name="T19" fmla="*/ 298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3095">
                <a:moveTo>
                  <a:pt x="1504" y="2980"/>
                </a:moveTo>
                <a:cubicBezTo>
                  <a:pt x="1504" y="2980"/>
                  <a:pt x="1958" y="3095"/>
                  <a:pt x="2237" y="2283"/>
                </a:cubicBezTo>
                <a:cubicBezTo>
                  <a:pt x="2516" y="1472"/>
                  <a:pt x="1745" y="1159"/>
                  <a:pt x="1468" y="1052"/>
                </a:cubicBezTo>
                <a:cubicBezTo>
                  <a:pt x="1191" y="945"/>
                  <a:pt x="1126" y="907"/>
                  <a:pt x="979" y="648"/>
                </a:cubicBezTo>
                <a:cubicBezTo>
                  <a:pt x="832" y="389"/>
                  <a:pt x="822" y="0"/>
                  <a:pt x="411" y="195"/>
                </a:cubicBezTo>
                <a:cubicBezTo>
                  <a:pt x="0" y="391"/>
                  <a:pt x="384" y="948"/>
                  <a:pt x="397" y="1117"/>
                </a:cubicBezTo>
                <a:cubicBezTo>
                  <a:pt x="411" y="1286"/>
                  <a:pt x="128" y="1580"/>
                  <a:pt x="194" y="1767"/>
                </a:cubicBezTo>
                <a:cubicBezTo>
                  <a:pt x="259" y="1954"/>
                  <a:pt x="273" y="2154"/>
                  <a:pt x="866" y="2349"/>
                </a:cubicBezTo>
                <a:cubicBezTo>
                  <a:pt x="866" y="2349"/>
                  <a:pt x="1186" y="2374"/>
                  <a:pt x="1275" y="2766"/>
                </a:cubicBezTo>
                <a:cubicBezTo>
                  <a:pt x="1275" y="2766"/>
                  <a:pt x="1340" y="2988"/>
                  <a:pt x="1504" y="2980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/>
          </a:p>
        </p:txBody>
      </p:sp>
      <p:sp>
        <p:nvSpPr>
          <p:cNvPr id="5" name="Casella di testo 1">
            <a:extLst>
              <a:ext uri="{FF2B5EF4-FFF2-40B4-BE49-F238E27FC236}">
                <a16:creationId xmlns:a16="http://schemas.microsoft.com/office/drawing/2014/main" id="{10CBAB00-A677-4E3C-BB44-7B559413AB25}"/>
              </a:ext>
            </a:extLst>
          </p:cNvPr>
          <p:cNvSpPr txBox="1"/>
          <p:nvPr/>
        </p:nvSpPr>
        <p:spPr>
          <a:xfrm>
            <a:off x="2516022" y="812824"/>
            <a:ext cx="71599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2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Stand-By → RX → Comparazione → TX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EB31A1E-2A19-4D1D-9A72-F5EACC2F73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b="-808"/>
          <a:stretch/>
        </p:blipFill>
        <p:spPr>
          <a:xfrm>
            <a:off x="94005" y="1394986"/>
            <a:ext cx="12055267" cy="3185454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BC607C-176F-4DCC-9415-01797516981C}"/>
              </a:ext>
            </a:extLst>
          </p:cNvPr>
          <p:cNvCxnSpPr>
            <a:cxnSpLocks/>
          </p:cNvCxnSpPr>
          <p:nvPr/>
        </p:nvCxnSpPr>
        <p:spPr>
          <a:xfrm>
            <a:off x="2253241" y="1225127"/>
            <a:ext cx="0" cy="3552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864FFD9A-132F-4F68-8ACD-6335ECC69295}"/>
              </a:ext>
            </a:extLst>
          </p:cNvPr>
          <p:cNvCxnSpPr>
            <a:cxnSpLocks/>
          </p:cNvCxnSpPr>
          <p:nvPr/>
        </p:nvCxnSpPr>
        <p:spPr>
          <a:xfrm>
            <a:off x="3129541" y="1232203"/>
            <a:ext cx="0" cy="3552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65CBDFC-2CE8-45BB-872F-8B76617954E8}"/>
              </a:ext>
            </a:extLst>
          </p:cNvPr>
          <p:cNvCxnSpPr>
            <a:cxnSpLocks/>
          </p:cNvCxnSpPr>
          <p:nvPr/>
        </p:nvCxnSpPr>
        <p:spPr>
          <a:xfrm>
            <a:off x="2360287" y="4703588"/>
            <a:ext cx="667243" cy="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37DF84-E5A5-4DC6-AD9A-BF63EC0479A0}"/>
              </a:ext>
            </a:extLst>
          </p:cNvPr>
          <p:cNvSpPr txBox="1"/>
          <p:nvPr/>
        </p:nvSpPr>
        <p:spPr>
          <a:xfrm>
            <a:off x="2360285" y="4841664"/>
            <a:ext cx="6672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it-IT" sz="1100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StandBy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E69779B-69E8-4B24-B2BB-BB23D8491CBD}"/>
              </a:ext>
            </a:extLst>
          </p:cNvPr>
          <p:cNvCxnSpPr>
            <a:cxnSpLocks/>
          </p:cNvCxnSpPr>
          <p:nvPr/>
        </p:nvCxnSpPr>
        <p:spPr>
          <a:xfrm>
            <a:off x="4977391" y="1210998"/>
            <a:ext cx="0" cy="3552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6524900-D47B-4D9A-8473-E9B18E14CC82}"/>
              </a:ext>
            </a:extLst>
          </p:cNvPr>
          <p:cNvCxnSpPr>
            <a:cxnSpLocks/>
          </p:cNvCxnSpPr>
          <p:nvPr/>
        </p:nvCxnSpPr>
        <p:spPr>
          <a:xfrm>
            <a:off x="3209480" y="4713139"/>
            <a:ext cx="16577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59C134F-462C-47BA-9138-643C0B66D409}"/>
              </a:ext>
            </a:extLst>
          </p:cNvPr>
          <p:cNvSpPr txBox="1"/>
          <p:nvPr/>
        </p:nvSpPr>
        <p:spPr>
          <a:xfrm>
            <a:off x="3209479" y="4861391"/>
            <a:ext cx="1657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it-IT" sz="1100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RX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3D4AA3A-99AF-4CA7-81B7-FE74D241EE5C}"/>
              </a:ext>
            </a:extLst>
          </p:cNvPr>
          <p:cNvCxnSpPr>
            <a:cxnSpLocks/>
          </p:cNvCxnSpPr>
          <p:nvPr/>
        </p:nvCxnSpPr>
        <p:spPr>
          <a:xfrm>
            <a:off x="6796666" y="1213927"/>
            <a:ext cx="0" cy="3552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1C90B4-96C3-4DDD-BD8F-9A69FA820E40}"/>
              </a:ext>
            </a:extLst>
          </p:cNvPr>
          <p:cNvSpPr txBox="1"/>
          <p:nvPr/>
        </p:nvSpPr>
        <p:spPr>
          <a:xfrm>
            <a:off x="5049225" y="4871877"/>
            <a:ext cx="1657795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it-IT" sz="1100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SOTTRAZIONE</a:t>
            </a:r>
          </a:p>
          <a:p>
            <a:pPr algn="just" rtl="0"/>
            <a:r>
              <a:rPr lang="it-IT" sz="110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Come per tutte le operazioni dell’ALU esegue la comparazione e il clock successivo scrive il valore nel regtro RegOut. Il clock successivo possiamo vedere l’uscita YALU con il valore dell’operazione e il bit a Done a 1.</a:t>
            </a:r>
            <a:endParaRPr lang="it-IT" sz="11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E11BB65-FEDC-44CC-95CD-04E35B339DC1}"/>
              </a:ext>
            </a:extLst>
          </p:cNvPr>
          <p:cNvCxnSpPr>
            <a:cxnSpLocks/>
          </p:cNvCxnSpPr>
          <p:nvPr/>
        </p:nvCxnSpPr>
        <p:spPr>
          <a:xfrm>
            <a:off x="5049225" y="4703588"/>
            <a:ext cx="16577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7BB7AF8-5AAA-4DFA-A755-116988D1B2D1}"/>
              </a:ext>
            </a:extLst>
          </p:cNvPr>
          <p:cNvCxnSpPr>
            <a:cxnSpLocks/>
          </p:cNvCxnSpPr>
          <p:nvPr/>
        </p:nvCxnSpPr>
        <p:spPr>
          <a:xfrm>
            <a:off x="9244591" y="1232203"/>
            <a:ext cx="0" cy="355221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26D5870-6D1B-4AC9-8013-A2CEAD15975E}"/>
              </a:ext>
            </a:extLst>
          </p:cNvPr>
          <p:cNvCxnSpPr>
            <a:cxnSpLocks/>
          </p:cNvCxnSpPr>
          <p:nvPr/>
        </p:nvCxnSpPr>
        <p:spPr>
          <a:xfrm>
            <a:off x="6888971" y="4688489"/>
            <a:ext cx="22836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7928476-949C-472B-B292-6C6BEFE216AE}"/>
              </a:ext>
            </a:extLst>
          </p:cNvPr>
          <p:cNvSpPr txBox="1"/>
          <p:nvPr/>
        </p:nvSpPr>
        <p:spPr>
          <a:xfrm>
            <a:off x="6888970" y="4836741"/>
            <a:ext cx="22836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it-IT" sz="1100" b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1270828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6_TF33668227.potx" id="{156A04D8-77F6-4BBB-A3FD-930C12A4DC38}" vid="{ECD44498-0903-4A40-BC87-A032514F0DE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Risorse umane, da 24Slides</Template>
  <TotalTime>1113</TotalTime>
  <Words>914</Words>
  <Application>Microsoft Office PowerPoint</Application>
  <PresentationFormat>Widescreen</PresentationFormat>
  <Paragraphs>94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Tema di Office</vt:lpstr>
      <vt:lpstr>Risorse umane diapositiva 1</vt:lpstr>
      <vt:lpstr>Risorse umane diapositiva 2</vt:lpstr>
      <vt:lpstr>Risorse umane diapositiva 4</vt:lpstr>
      <vt:lpstr>Risorse umane diapositiva 4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8</vt:lpstr>
      <vt:lpstr>Risorse umane diapositiva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Risorse umane diapositiva 1</dc:title>
  <dc:creator>s.pievaioli@campus.unimib.it</dc:creator>
  <cp:lastModifiedBy>s.pievaioli@campus.unimib.it</cp:lastModifiedBy>
  <cp:revision>94</cp:revision>
  <dcterms:created xsi:type="dcterms:W3CDTF">2021-05-24T14:39:16Z</dcterms:created>
  <dcterms:modified xsi:type="dcterms:W3CDTF">2021-07-23T15:02:26Z</dcterms:modified>
</cp:coreProperties>
</file>