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6"/>
  </p:notesMasterIdLst>
  <p:sldIdLst>
    <p:sldId id="298" r:id="rId5"/>
    <p:sldId id="320" r:id="rId7"/>
    <p:sldId id="270" r:id="rId8"/>
    <p:sldId id="318" r:id="rId9"/>
    <p:sldId id="338" r:id="rId10"/>
    <p:sldId id="293" r:id="rId11"/>
    <p:sldId id="283" r:id="rId12"/>
    <p:sldId id="339" r:id="rId13"/>
    <p:sldId id="294" r:id="rId14"/>
    <p:sldId id="285" r:id="rId15"/>
    <p:sldId id="340" r:id="rId16"/>
    <p:sldId id="295" r:id="rId17"/>
    <p:sldId id="286" r:id="rId18"/>
    <p:sldId id="341" r:id="rId19"/>
    <p:sldId id="296" r:id="rId20"/>
    <p:sldId id="315" r:id="rId21"/>
    <p:sldId id="287" r:id="rId22"/>
    <p:sldId id="288" r:id="rId23"/>
    <p:sldId id="342" r:id="rId24"/>
    <p:sldId id="297" r:id="rId25"/>
    <p:sldId id="316" r:id="rId26"/>
    <p:sldId id="277" r:id="rId27"/>
    <p:sldId id="313" r:id="rId28"/>
    <p:sldId id="280" r:id="rId29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4" Type="http://schemas.openxmlformats.org/officeDocument/2006/relationships/tags" Target="tags/tag34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4" Type="http://schemas.openxmlformats.org/officeDocument/2006/relationships/tags" Target="../tags/tag141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5" Type="http://schemas.openxmlformats.org/officeDocument/2006/relationships/tags" Target="../tags/tag160.xml"/><Relationship Id="rId14" Type="http://schemas.openxmlformats.org/officeDocument/2006/relationships/tags" Target="../tags/tag159.xml"/><Relationship Id="rId13" Type="http://schemas.openxmlformats.org/officeDocument/2006/relationships/tags" Target="../tags/tag15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3" Type="http://schemas.openxmlformats.org/officeDocument/2006/relationships/tags" Target="../tags/tag228.xml"/><Relationship Id="rId12" Type="http://schemas.openxmlformats.org/officeDocument/2006/relationships/tags" Target="../tags/tag227.xml"/><Relationship Id="rId11" Type="http://schemas.openxmlformats.org/officeDocument/2006/relationships/tags" Target="../tags/tag226.xml"/><Relationship Id="rId10" Type="http://schemas.openxmlformats.org/officeDocument/2006/relationships/tags" Target="../tags/tag225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1" Type="http://schemas.openxmlformats.org/officeDocument/2006/relationships/tags" Target="../tags/tag258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66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3" Type="http://schemas.openxmlformats.org/officeDocument/2006/relationships/tags" Target="../tags/tag270.xml"/><Relationship Id="rId12" Type="http://schemas.openxmlformats.org/officeDocument/2006/relationships/tags" Target="../tags/tag269.xml"/><Relationship Id="rId11" Type="http://schemas.openxmlformats.org/officeDocument/2006/relationships/tags" Target="../tags/tag268.xml"/><Relationship Id="rId10" Type="http://schemas.openxmlformats.org/officeDocument/2006/relationships/tags" Target="../tags/tag26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3" Type="http://schemas.openxmlformats.org/officeDocument/2006/relationships/tags" Target="../tags/tag282.xml"/><Relationship Id="rId12" Type="http://schemas.openxmlformats.org/officeDocument/2006/relationships/tags" Target="../tags/tag281.xml"/><Relationship Id="rId11" Type="http://schemas.openxmlformats.org/officeDocument/2006/relationships/tags" Target="../tags/tag280.xml"/><Relationship Id="rId10" Type="http://schemas.openxmlformats.org/officeDocument/2006/relationships/tags" Target="../tags/tag279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05740" y="1098195"/>
            <a:ext cx="8762591" cy="29478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7117678" y="1098194"/>
            <a:ext cx="1848749" cy="180242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195761" y="2666003"/>
            <a:ext cx="1415561" cy="138009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7103269" y="5548313"/>
            <a:ext cx="1350169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562928" y="5586413"/>
            <a:ext cx="536734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166336" y="5587365"/>
            <a:ext cx="66675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298258" y="5587365"/>
            <a:ext cx="190024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662733" y="1464095"/>
            <a:ext cx="6858000" cy="1422559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662732" y="3120390"/>
            <a:ext cx="6858000" cy="667703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662733" y="4645075"/>
            <a:ext cx="2524073" cy="434743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5713095"/>
            <a:ext cx="9186863" cy="2876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507581" y="2402068"/>
            <a:ext cx="4682831" cy="691516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507581" y="3184197"/>
            <a:ext cx="4682831" cy="1050755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7210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83920" y="1571631"/>
            <a:ext cx="3962432" cy="4041680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1571631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199549" y="1092518"/>
            <a:ext cx="8762524" cy="4226243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066800" y="3905250"/>
            <a:ext cx="3962400" cy="9525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7110534" y="1092003"/>
            <a:ext cx="1848749" cy="180242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195761" y="3942021"/>
            <a:ext cx="1415561" cy="138009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990599" y="2639786"/>
            <a:ext cx="4990201" cy="1205503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7295319" y="857212"/>
            <a:ext cx="1848749" cy="180242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4967288"/>
            <a:ext cx="1059656" cy="103346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476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19600" y="1085400"/>
            <a:ext cx="8704800" cy="468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4799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3617595" cy="5149691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16193" y="876580"/>
            <a:ext cx="1306354" cy="12739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292566"/>
            <a:ext cx="732473" cy="71437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21802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143470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199786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3787" y="868680"/>
            <a:ext cx="932974" cy="910114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7758589" y="857250"/>
            <a:ext cx="1385411" cy="135112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59000" y="210195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59581" y="29632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858" y="4629151"/>
            <a:ext cx="9144000" cy="13715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858" y="5286375"/>
            <a:ext cx="732473" cy="71437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53628" y="211815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445500" y="47425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4631"/>
            <a:ext cx="9144000" cy="6858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4816" y="1002030"/>
            <a:ext cx="8278178" cy="391001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34700" y="210465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681800" y="210465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429300" y="44698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4689900" y="44671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141810" y="375435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95483" y="5"/>
            <a:ext cx="9322027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lt1"/>
                </a:solidFill>
              </a:endParaRPr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lt1"/>
                </a:solidFill>
              </a:endParaRPr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3343278" y="5860568"/>
            <a:ext cx="997432" cy="5800725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047739" y="2842611"/>
            <a:ext cx="5338159" cy="838901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715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047739" y="3971224"/>
            <a:ext cx="5338159" cy="50723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575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2722907" y="4733589"/>
            <a:ext cx="1892347" cy="30962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015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4801641" y="4733589"/>
            <a:ext cx="1892345" cy="30962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015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3001198" y="5613400"/>
            <a:ext cx="6142802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015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3890252" y="2465874"/>
            <a:ext cx="427628" cy="530915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015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9144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015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015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2625680" y="3182635"/>
            <a:ext cx="3892639" cy="555545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225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2625680" y="4067741"/>
            <a:ext cx="3892639" cy="1107770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125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59807" y="6389433"/>
            <a:ext cx="2025000" cy="237600"/>
          </a:xfrm>
        </p:spPr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3087000" y="6389433"/>
            <a:ext cx="2970000" cy="237600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6457950" y="6389433"/>
            <a:ext cx="2025000" cy="237600"/>
          </a:xfrm>
        </p:spPr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1626121"/>
            <a:ext cx="3962432" cy="4041680"/>
          </a:xfrm>
        </p:spPr>
        <p:txBody>
          <a:bodyPr lIns="90170" tIns="46990" rIns="90170" bIns="46990">
            <a:normAutofit/>
          </a:bodyPr>
          <a:lstStyle>
            <a:lvl1pPr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7" y="1000133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125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125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7956257" y="5053054"/>
            <a:ext cx="1187744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7" y="1626121"/>
            <a:ext cx="8139178" cy="404168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691281" y="2778617"/>
            <a:ext cx="3761438" cy="1139780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6452719" y="3180660"/>
            <a:ext cx="327554" cy="406670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627" tIns="35242" rIns="67627" bIns="35242" rtlCol="0" anchor="ctr">
              <a:normAutofit/>
            </a:bodyPr>
            <a:lstStyle/>
            <a:p>
              <a:pPr algn="ctr"/>
              <a:endParaRPr lang="zh-CN" altLang="en-US" sz="1015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627" tIns="35242" rIns="67627" bIns="35242" rtlCol="0" anchor="ctr">
              <a:normAutofit/>
            </a:bodyPr>
            <a:lstStyle/>
            <a:p>
              <a:pPr algn="ctr"/>
              <a:endParaRPr lang="zh-CN" altLang="en-US" sz="1015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2363726" y="3187277"/>
            <a:ext cx="327554" cy="406670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627" tIns="35242" rIns="67627" bIns="35242" rtlCol="0" anchor="ctr">
              <a:normAutofit/>
            </a:bodyPr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627" tIns="35242" rIns="67627" bIns="35242" rtlCol="0" anchor="ctr">
              <a:normAutofit/>
            </a:bodyPr>
            <a:lstStyle/>
            <a:p>
              <a:pPr algn="ctr"/>
              <a:endParaRPr lang="zh-CN" altLang="en-US" sz="1015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3001198" y="6045200"/>
            <a:ext cx="6142802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628650" y="861887"/>
            <a:ext cx="7886700" cy="405363"/>
          </a:xfrm>
        </p:spPr>
        <p:txBody>
          <a:bodyPr>
            <a:normAutofit/>
          </a:bodyPr>
          <a:lstStyle>
            <a:lvl1pPr>
              <a:defRPr sz="124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19551" y="304165"/>
            <a:ext cx="8704898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8190309" y="533241"/>
            <a:ext cx="553403" cy="687229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265986" y="5766276"/>
            <a:ext cx="553403" cy="687229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61200" y="1339650"/>
            <a:ext cx="7219800" cy="542700"/>
          </a:xfrm>
        </p:spPr>
        <p:txBody>
          <a:bodyPr anchor="ctr"/>
          <a:lstStyle>
            <a:lvl1pPr>
              <a:defRPr sz="18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960835" y="2594250"/>
            <a:ext cx="7219950" cy="2583900"/>
          </a:xfrm>
        </p:spPr>
        <p:txBody>
          <a:bodyPr>
            <a:normAutofit/>
          </a:bodyPr>
          <a:lstStyle>
            <a:lvl1pPr marL="0" indent="0"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595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437400" y="880650"/>
            <a:ext cx="2970000" cy="661500"/>
          </a:xfrm>
        </p:spPr>
        <p:txBody>
          <a:bodyPr anchor="ctr">
            <a:normAutofit/>
          </a:bodyPr>
          <a:lstStyle>
            <a:lvl1pPr>
              <a:defRPr sz="18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440100" y="2275650"/>
            <a:ext cx="2967300" cy="30699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9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257175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9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51435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9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771525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9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0287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9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3825900" y="1405930"/>
            <a:ext cx="4860000" cy="3815953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9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257175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9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51435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9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771525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9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0287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9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3617595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459000" y="859500"/>
            <a:ext cx="8232300" cy="469800"/>
          </a:xfrm>
        </p:spPr>
        <p:txBody>
          <a:bodyPr anchor="ctr"/>
          <a:lstStyle>
            <a:lvl1pPr algn="ctr">
              <a:defRPr sz="2025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459000" y="1763100"/>
            <a:ext cx="8231981" cy="621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459581" y="3236850"/>
            <a:ext cx="8224200" cy="25731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257175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514350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771525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028700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4441372" y="0"/>
            <a:ext cx="4702628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4441372" y="0"/>
            <a:ext cx="4702628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453390" y="739934"/>
            <a:ext cx="8232458" cy="423863"/>
          </a:xfrm>
        </p:spPr>
        <p:txBody>
          <a:bodyPr anchor="ctr"/>
          <a:lstStyle>
            <a:lvl1pPr algn="ctr">
              <a:lnSpc>
                <a:spcPct val="100000"/>
              </a:lnSpc>
              <a:defRPr sz="18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453628" y="2082600"/>
            <a:ext cx="8243100" cy="2408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257175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51435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771525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0287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445500" y="5306850"/>
            <a:ext cx="8251200" cy="7587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9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3001198" y="6045200"/>
            <a:ext cx="6142802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9144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015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34700" y="292846"/>
            <a:ext cx="8278200" cy="3314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35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257175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514350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771525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028700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4681800" y="2025000"/>
            <a:ext cx="4025700" cy="217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257175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514350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771525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028700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429300" y="4914450"/>
            <a:ext cx="4006800" cy="5859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4689900" y="4910850"/>
            <a:ext cx="4025700" cy="5859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4093369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5050631" y="5323840"/>
            <a:ext cx="4093369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142100" y="1637550"/>
            <a:ext cx="6858000" cy="1790100"/>
          </a:xfrm>
        </p:spPr>
        <p:txBody>
          <a:bodyPr anchor="b"/>
          <a:lstStyle>
            <a:lvl1pPr algn="ctr">
              <a:defRPr sz="3375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141810" y="4069800"/>
            <a:ext cx="6858000" cy="1242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88.xml"/><Relationship Id="rId23" Type="http://schemas.openxmlformats.org/officeDocument/2006/relationships/tags" Target="../tags/tag287.xml"/><Relationship Id="rId22" Type="http://schemas.openxmlformats.org/officeDocument/2006/relationships/tags" Target="../tags/tag286.xml"/><Relationship Id="rId21" Type="http://schemas.openxmlformats.org/officeDocument/2006/relationships/tags" Target="../tags/tag285.xml"/><Relationship Id="rId20" Type="http://schemas.openxmlformats.org/officeDocument/2006/relationships/tags" Target="../tags/tag284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83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  <p:txStyles>
    <p:titleStyle>
      <a:lvl1pPr algn="l" defTabSz="514350" rtl="0" eaLnBrk="1" fontAlgn="auto" latinLnBrk="0" hangingPunct="1">
        <a:lnSpc>
          <a:spcPct val="100000"/>
        </a:lnSpc>
        <a:spcBef>
          <a:spcPct val="0"/>
        </a:spcBef>
        <a:buNone/>
        <a:defRPr sz="135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289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38608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905510" algn="l"/>
        </a:tabLst>
        <a:defRPr sz="9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64325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90043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1576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41478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0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2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24.xml"/><Relationship Id="rId1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25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26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27.xml"/><Relationship Id="rId1" Type="http://schemas.openxmlformats.org/officeDocument/2006/relationships/image" Target="../media/image1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28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29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30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31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32.xml"/><Relationship Id="rId1" Type="http://schemas.openxmlformats.org/officeDocument/2006/relationships/image" Target="../media/image18.GI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9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33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34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7.xml"/><Relationship Id="rId3" Type="http://schemas.openxmlformats.org/officeDocument/2006/relationships/tags" Target="../tags/tag336.xml"/><Relationship Id="rId2" Type="http://schemas.openxmlformats.org/officeDocument/2006/relationships/image" Target="../media/image21.png"/><Relationship Id="rId1" Type="http://schemas.openxmlformats.org/officeDocument/2006/relationships/tags" Target="../tags/tag335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340.xml"/><Relationship Id="rId1" Type="http://schemas.openxmlformats.org/officeDocument/2006/relationships/tags" Target="../tags/tag3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01.xml"/><Relationship Id="rId8" Type="http://schemas.openxmlformats.org/officeDocument/2006/relationships/tags" Target="../tags/tag300.xml"/><Relationship Id="rId7" Type="http://schemas.openxmlformats.org/officeDocument/2006/relationships/tags" Target="../tags/tag299.xml"/><Relationship Id="rId6" Type="http://schemas.openxmlformats.org/officeDocument/2006/relationships/tags" Target="../tags/tag298.xml"/><Relationship Id="rId5" Type="http://schemas.openxmlformats.org/officeDocument/2006/relationships/tags" Target="../tags/tag297.xml"/><Relationship Id="rId4" Type="http://schemas.openxmlformats.org/officeDocument/2006/relationships/tags" Target="../tags/tag296.xml"/><Relationship Id="rId3" Type="http://schemas.openxmlformats.org/officeDocument/2006/relationships/tags" Target="../tags/tag295.xml"/><Relationship Id="rId25" Type="http://schemas.openxmlformats.org/officeDocument/2006/relationships/notesSlide" Target="../notesSlides/notesSlide2.xml"/><Relationship Id="rId24" Type="http://schemas.openxmlformats.org/officeDocument/2006/relationships/slideLayout" Target="../slideLayouts/slideLayout18.xml"/><Relationship Id="rId23" Type="http://schemas.openxmlformats.org/officeDocument/2006/relationships/tags" Target="../tags/tag315.xml"/><Relationship Id="rId22" Type="http://schemas.openxmlformats.org/officeDocument/2006/relationships/tags" Target="../tags/tag314.xml"/><Relationship Id="rId21" Type="http://schemas.openxmlformats.org/officeDocument/2006/relationships/tags" Target="../tags/tag313.xml"/><Relationship Id="rId20" Type="http://schemas.openxmlformats.org/officeDocument/2006/relationships/tags" Target="../tags/tag312.xml"/><Relationship Id="rId2" Type="http://schemas.openxmlformats.org/officeDocument/2006/relationships/tags" Target="../tags/tag294.xml"/><Relationship Id="rId19" Type="http://schemas.openxmlformats.org/officeDocument/2006/relationships/tags" Target="../tags/tag311.xml"/><Relationship Id="rId18" Type="http://schemas.openxmlformats.org/officeDocument/2006/relationships/tags" Target="../tags/tag310.xml"/><Relationship Id="rId17" Type="http://schemas.openxmlformats.org/officeDocument/2006/relationships/tags" Target="../tags/tag309.xml"/><Relationship Id="rId16" Type="http://schemas.openxmlformats.org/officeDocument/2006/relationships/tags" Target="../tags/tag308.xml"/><Relationship Id="rId15" Type="http://schemas.openxmlformats.org/officeDocument/2006/relationships/tags" Target="../tags/tag307.xml"/><Relationship Id="rId14" Type="http://schemas.openxmlformats.org/officeDocument/2006/relationships/tags" Target="../tags/tag306.xml"/><Relationship Id="rId13" Type="http://schemas.openxmlformats.org/officeDocument/2006/relationships/tags" Target="../tags/tag305.xml"/><Relationship Id="rId12" Type="http://schemas.openxmlformats.org/officeDocument/2006/relationships/tags" Target="../tags/tag304.xml"/><Relationship Id="rId11" Type="http://schemas.openxmlformats.org/officeDocument/2006/relationships/tags" Target="../tags/tag303.xml"/><Relationship Id="rId10" Type="http://schemas.openxmlformats.org/officeDocument/2006/relationships/tags" Target="../tags/tag302.xml"/><Relationship Id="rId1" Type="http://schemas.openxmlformats.org/officeDocument/2006/relationships/tags" Target="../tags/tag29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17.xml"/><Relationship Id="rId2" Type="http://schemas.openxmlformats.org/officeDocument/2006/relationships/image" Target="../media/image3.png"/><Relationship Id="rId1" Type="http://schemas.openxmlformats.org/officeDocument/2006/relationships/tags" Target="../tags/tag3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18.xml"/><Relationship Id="rId1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19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20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21.xml"/><Relationship Id="rId1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2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33705" y="2842895"/>
            <a:ext cx="8382635" cy="838835"/>
          </a:xfrm>
        </p:spPr>
        <p:txBody>
          <a:bodyPr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dirty="0">
                <a:solidFill>
                  <a:schemeClr val="accent1"/>
                </a:solidFill>
                <a:sym typeface="Arial" panose="020B0604020202020204" pitchFamily="34" charset="0"/>
              </a:rPr>
              <a:t>排序算法时间消耗分析</a:t>
            </a:r>
            <a:endParaRPr lang="zh-CN" altLang="en-US" sz="6000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915285" y="4220845"/>
            <a:ext cx="3295650" cy="896620"/>
          </a:xfrm>
        </p:spPr>
        <p:txBody>
          <a:bodyPr>
            <a:no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3200" dirty="0">
                <a:solidFill>
                  <a:schemeClr val="accent1"/>
                </a:solidFill>
                <a:sym typeface="Arial" panose="020B0604020202020204" pitchFamily="34" charset="0"/>
              </a:rPr>
              <a:t>一组</a:t>
            </a:r>
            <a:endParaRPr lang="zh-CN" altLang="en-US" sz="3200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04181"/>
            <a:ext cx="8139178" cy="331473"/>
          </a:xfrm>
        </p:spPr>
        <p:txBody>
          <a:bodyPr/>
          <a:p>
            <a:r>
              <a:rPr lang="en-US" altLang="zh-CN"/>
              <a:t>3.</a:t>
            </a:r>
            <a:r>
              <a:t>简单选择排序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140" y="1124585"/>
            <a:ext cx="7672705" cy="50996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615636"/>
            <a:ext cx="8139178" cy="331473"/>
          </a:xfrm>
        </p:spPr>
        <p:txBody>
          <a:bodyPr/>
          <a:p>
            <a:r>
              <a:rPr lang="zh-CN" altLang="en-US"/>
              <a:t>算法思路：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795" y="1270635"/>
            <a:ext cx="6975475" cy="4041775"/>
          </a:xfrm>
        </p:spPr>
        <p:txBody>
          <a:bodyPr/>
          <a:p>
            <a:r>
              <a:rPr lang="zh-CN" altLang="en-US" sz="2400"/>
              <a:t>找到数组中最小的元素，拎出来，将它和数组的第一个元素交换位置； 在剩下的元素中继续寻找最小的元素，拎出来，和数组的第二个元素交换位置; 如此循环，直到整个数组排序完成。</a:t>
            </a:r>
            <a:endParaRPr lang="zh-CN" altLang="en-US" sz="2400"/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709613" y="4006850"/>
            <a:ext cx="7724774" cy="23622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626F6FF65A5676F985989C7A9DE6A4F"/>
          <p:cNvPicPr>
            <a:picLocks noChangeAspect="1"/>
          </p:cNvPicPr>
          <p:nvPr/>
        </p:nvPicPr>
        <p:blipFill>
          <a:blip r:embed="rId1"/>
          <a:srcRect l="1890" t="1431" r="973" b="4033"/>
          <a:stretch>
            <a:fillRect/>
          </a:stretch>
        </p:blipFill>
        <p:spPr>
          <a:xfrm>
            <a:off x="237490" y="584200"/>
            <a:ext cx="6656705" cy="553783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6948170" y="2070735"/>
            <a:ext cx="1962785" cy="271653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sz="2400">
                <a:sym typeface="+mn-ea"/>
              </a:rPr>
              <a:t>平均</a:t>
            </a:r>
            <a:r>
              <a:rPr lang="en-US" altLang="zh-CN" sz="2400">
                <a:sym typeface="+mn-ea"/>
              </a:rPr>
              <a:t>:O(n^2)</a:t>
            </a:r>
            <a:endParaRPr lang="en-US" altLang="zh-CN" sz="24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最好</a:t>
            </a:r>
            <a:r>
              <a:rPr lang="en-US" altLang="zh-CN" sz="2400"/>
              <a:t>:O(n</a:t>
            </a:r>
            <a:r>
              <a:rPr lang="en-US" altLang="zh-CN" sz="2400">
                <a:sym typeface="+mn-ea"/>
              </a:rPr>
              <a:t>^2</a:t>
            </a:r>
            <a:r>
              <a:rPr lang="en-US" altLang="zh-CN" sz="2400"/>
              <a:t>)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sz="2400"/>
              <a:t>最坏</a:t>
            </a:r>
            <a:r>
              <a:rPr lang="en-US" altLang="zh-CN" sz="2400"/>
              <a:t>:</a:t>
            </a:r>
            <a:r>
              <a:rPr lang="en-US" altLang="zh-CN" sz="2400">
                <a:sym typeface="+mn-ea"/>
              </a:rPr>
              <a:t>O(n^2)</a:t>
            </a:r>
            <a:endParaRPr lang="en-US" altLang="zh-CN" sz="24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400">
                <a:sym typeface="+mn-ea"/>
              </a:rPr>
              <a:t>不稳定</a:t>
            </a:r>
            <a:endParaRPr lang="en-US" altLang="zh-CN" sz="24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sz="2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260036"/>
            <a:ext cx="8139178" cy="331473"/>
          </a:xfrm>
        </p:spPr>
        <p:txBody>
          <a:bodyPr/>
          <a:p>
            <a:r>
              <a:rPr lang="en-US" altLang="zh-CN"/>
              <a:t>4.</a:t>
            </a:r>
            <a:r>
              <a:t>快速排序</a:t>
            </a:r>
            <a:endParaRPr lang="en-US"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3940" y="980440"/>
            <a:ext cx="7108190" cy="5438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00371"/>
            <a:ext cx="8139178" cy="331473"/>
          </a:xfrm>
        </p:spPr>
        <p:txBody>
          <a:bodyPr/>
          <a:p>
            <a:r>
              <a:rPr lang="zh-CN" altLang="en-US"/>
              <a:t>算法思路：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8085" y="1055370"/>
            <a:ext cx="6477000" cy="3970655"/>
          </a:xfrm>
        </p:spPr>
        <p:txBody>
          <a:bodyPr/>
          <a:p>
            <a:r>
              <a:rPr sz="2400">
                <a:sym typeface="+mn-ea"/>
              </a:rPr>
              <a:t>通过一趟排序将要排序的数据分割成独立的两部分，其中一部分的所有数据都比另外一部分的所有数据都要小，然后再按此方法对这两部分数据分别进行快速排序，整个排序过程可以递归进行，以此达到整个数据变成有序序列</a:t>
            </a:r>
            <a:endParaRPr lang="zh-CN" altLang="en-US" sz="2400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755333" y="4004945"/>
            <a:ext cx="7724774" cy="24003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FC84FB7889A14956B6D411D3986E7B37"/>
          <p:cNvPicPr>
            <a:picLocks noChangeAspect="1"/>
          </p:cNvPicPr>
          <p:nvPr/>
        </p:nvPicPr>
        <p:blipFill>
          <a:blip r:embed="rId1"/>
          <a:srcRect l="1643" t="1561" r="1241" b="4683"/>
          <a:stretch>
            <a:fillRect/>
          </a:stretch>
        </p:blipFill>
        <p:spPr>
          <a:xfrm>
            <a:off x="219075" y="755015"/>
            <a:ext cx="6607810" cy="5492115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6732270" y="2070735"/>
            <a:ext cx="2195830" cy="271653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sz="2400">
                <a:sym typeface="+mn-ea"/>
              </a:rPr>
              <a:t>平均</a:t>
            </a:r>
            <a:r>
              <a:rPr lang="en-US" altLang="zh-CN" sz="2400">
                <a:sym typeface="+mn-ea"/>
              </a:rPr>
              <a:t>:O(</a:t>
            </a:r>
            <a:r>
              <a:rPr lang="en-US" altLang="zh-CN" sz="2400">
                <a:sym typeface="+mn-ea"/>
              </a:rPr>
              <a:t>nlogn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最好</a:t>
            </a:r>
            <a:r>
              <a:rPr lang="en-US" altLang="zh-CN" sz="2400"/>
              <a:t>:O(</a:t>
            </a:r>
            <a:r>
              <a:rPr lang="en-US" altLang="zh-CN" sz="2400">
                <a:sym typeface="+mn-ea"/>
              </a:rPr>
              <a:t>nlogn</a:t>
            </a:r>
            <a:r>
              <a:rPr lang="en-US" altLang="zh-CN" sz="2400"/>
              <a:t>)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sz="2400"/>
              <a:t>最坏</a:t>
            </a:r>
            <a:r>
              <a:rPr lang="en-US" altLang="zh-CN" sz="2400"/>
              <a:t>:</a:t>
            </a:r>
            <a:r>
              <a:rPr lang="en-US" altLang="zh-CN" sz="2400">
                <a:sym typeface="+mn-ea"/>
              </a:rPr>
              <a:t>O(n^2)</a:t>
            </a:r>
            <a:endParaRPr lang="en-US" altLang="zh-CN" sz="24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400">
                <a:sym typeface="+mn-ea"/>
              </a:rPr>
              <a:t>不稳定</a:t>
            </a:r>
            <a:endParaRPr lang="en-US" altLang="zh-CN" sz="24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sz="2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5805" y="548640"/>
            <a:ext cx="7692390" cy="57645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122" y="548326"/>
            <a:ext cx="8139178" cy="331473"/>
          </a:xfrm>
        </p:spPr>
        <p:txBody>
          <a:bodyPr/>
          <a:p>
            <a:r>
              <a:rPr lang="en-US" altLang="zh-CN"/>
              <a:t>5.</a:t>
            </a:r>
            <a:r>
              <a:t>堆排序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O(n)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750" y="1268730"/>
            <a:ext cx="7846060" cy="4866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895" y="692150"/>
            <a:ext cx="7646670" cy="54127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85106"/>
            <a:ext cx="8139178" cy="331473"/>
          </a:xfrm>
        </p:spPr>
        <p:txBody>
          <a:bodyPr/>
          <a:p>
            <a:r>
              <a:rPr lang="zh-CN" altLang="en-US"/>
              <a:t>算法思路：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638816"/>
            <a:ext cx="8139178" cy="4041680"/>
          </a:xfrm>
        </p:spPr>
        <p:txBody>
          <a:bodyPr/>
          <a:p>
            <a:pPr>
              <a:lnSpc>
                <a:spcPct val="120000"/>
              </a:lnSpc>
            </a:pPr>
            <a:r>
              <a:rPr sz="2000">
                <a:sym typeface="+mn-ea"/>
              </a:rPr>
              <a:t>首先将待排序的数组构造成一个大根堆，此时，整个数组的最大值就是堆结构的顶端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sz="2000">
                <a:sym typeface="+mn-ea"/>
              </a:rPr>
              <a:t>将顶端的数与末尾的数交换，此时，末尾的数为最大值，剩余待排序数组个数为n-1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sz="2000">
                <a:sym typeface="+mn-ea"/>
              </a:rPr>
              <a:t>将剩余的n-1个数再构造成大根堆，再将顶端数与n-1位置的数交换，如此反复执行，便能得到有序数组</a:t>
            </a:r>
            <a:endParaRPr lang="zh-CN" altLang="en-US" sz="2000"/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1966278" y="3212465"/>
            <a:ext cx="5210175" cy="34671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285" y="404495"/>
            <a:ext cx="8139430" cy="303530"/>
          </a:xfrm>
        </p:spPr>
        <p:txBody>
          <a:bodyPr/>
          <a:p>
            <a:r>
              <a:rPr lang="en-US" altLang="zh-CN" sz="2800"/>
              <a:t>python</a:t>
            </a:r>
            <a:r>
              <a:rPr sz="2800"/>
              <a:t>和</a:t>
            </a:r>
            <a:r>
              <a:rPr lang="en-US" altLang="zh-CN" sz="2800"/>
              <a:t>C++</a:t>
            </a:r>
            <a:r>
              <a:rPr sz="2800"/>
              <a:t>的时间差距</a:t>
            </a:r>
            <a:endParaRPr sz="280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3764280" y="1492250"/>
            <a:ext cx="1616075" cy="528955"/>
          </a:xfrm>
        </p:spPr>
        <p:txBody>
          <a:bodyPr/>
          <a:p>
            <a:pPr marL="0" indent="0">
              <a:buNone/>
            </a:pPr>
            <a:r>
              <a:rPr lang="en-US" altLang="zh-CN" sz="2400"/>
              <a:t>30</a:t>
            </a:r>
            <a:r>
              <a:rPr sz="2400"/>
              <a:t>倍左右</a:t>
            </a:r>
            <a:endParaRPr sz="2400"/>
          </a:p>
        </p:txBody>
      </p:sp>
      <p:pic>
        <p:nvPicPr>
          <p:cNvPr id="100" name="图片 99"/>
          <p:cNvPicPr/>
          <p:nvPr/>
        </p:nvPicPr>
        <p:blipFill>
          <a:blip r:embed="rId1"/>
          <a:srcRect l="18823" r="15331" b="35145"/>
          <a:stretch>
            <a:fillRect/>
          </a:stretch>
        </p:blipFill>
        <p:spPr>
          <a:xfrm>
            <a:off x="645795" y="2379980"/>
            <a:ext cx="3068955" cy="31426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rcRect l="12766" r="30591"/>
          <a:stretch>
            <a:fillRect/>
          </a:stretch>
        </p:blipFill>
        <p:spPr>
          <a:xfrm>
            <a:off x="5579745" y="2419350"/>
            <a:ext cx="2567305" cy="28778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1"/>
          <a:srcRect l="18823" r="15331" b="35145"/>
          <a:stretch>
            <a:fillRect/>
          </a:stretch>
        </p:blipFill>
        <p:spPr>
          <a:xfrm>
            <a:off x="646430" y="2524760"/>
            <a:ext cx="3068955" cy="31426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/>
          <p:nvPr/>
        </p:nvPicPr>
        <p:blipFill>
          <a:blip r:embed="rId2"/>
          <a:srcRect l="12766" r="30591"/>
          <a:stretch>
            <a:fillRect/>
          </a:stretch>
        </p:blipFill>
        <p:spPr>
          <a:xfrm>
            <a:off x="5580380" y="2564130"/>
            <a:ext cx="2567305" cy="28778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5E6F2787AC2AE7AB926CBBABF72A971E"/>
          <p:cNvPicPr>
            <a:picLocks noChangeAspect="1"/>
          </p:cNvPicPr>
          <p:nvPr/>
        </p:nvPicPr>
        <p:blipFill>
          <a:blip r:embed="rId1"/>
          <a:srcRect l="703" t="1117" r="2842" b="3577"/>
          <a:stretch>
            <a:fillRect/>
          </a:stretch>
        </p:blipFill>
        <p:spPr>
          <a:xfrm>
            <a:off x="226060" y="614045"/>
            <a:ext cx="6529705" cy="5582920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6732270" y="2070735"/>
            <a:ext cx="2195830" cy="271653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sz="2400">
                <a:sym typeface="+mn-ea"/>
              </a:rPr>
              <a:t>平均</a:t>
            </a:r>
            <a:r>
              <a:rPr lang="en-US" altLang="zh-CN" sz="2400">
                <a:sym typeface="+mn-ea"/>
              </a:rPr>
              <a:t>:O(</a:t>
            </a:r>
            <a:r>
              <a:rPr lang="en-US" altLang="zh-CN" sz="2400">
                <a:sym typeface="+mn-ea"/>
              </a:rPr>
              <a:t>nlogn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最好</a:t>
            </a:r>
            <a:r>
              <a:rPr lang="en-US" altLang="zh-CN" sz="2400"/>
              <a:t>:O(</a:t>
            </a:r>
            <a:r>
              <a:rPr lang="en-US" altLang="zh-CN" sz="2400">
                <a:sym typeface="+mn-ea"/>
              </a:rPr>
              <a:t>nlogn</a:t>
            </a:r>
            <a:r>
              <a:rPr lang="en-US" altLang="zh-CN" sz="2400"/>
              <a:t>)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sz="2400"/>
              <a:t>最坏</a:t>
            </a:r>
            <a:r>
              <a:rPr lang="en-US" altLang="zh-CN" sz="2400"/>
              <a:t>:</a:t>
            </a:r>
            <a:r>
              <a:rPr lang="en-US" altLang="zh-CN" sz="2400">
                <a:sym typeface="+mn-ea"/>
              </a:rPr>
              <a:t>O(</a:t>
            </a:r>
            <a:r>
              <a:rPr lang="en-US" altLang="zh-CN" sz="2400">
                <a:sym typeface="+mn-ea"/>
              </a:rPr>
              <a:t>nlogn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400">
                <a:sym typeface="+mn-ea"/>
              </a:rPr>
              <a:t>不稳定</a:t>
            </a:r>
            <a:endParaRPr lang="en-US" altLang="zh-CN" sz="24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sz="2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0715" y="548640"/>
            <a:ext cx="7862570" cy="5814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4860" y="405045"/>
            <a:ext cx="8232300" cy="4239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时间消耗</a:t>
            </a:r>
            <a:r>
              <a:rPr lang="zh-CN" altLang="en-US"/>
              <a:t>对比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61695" y="1196340"/>
            <a:ext cx="7258685" cy="53676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/>
          </a:bodyPr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rcRect l="1663" t="9100" r="1629" b="5263"/>
          <a:stretch>
            <a:fillRect/>
          </a:stretch>
        </p:blipFill>
        <p:spPr>
          <a:xfrm>
            <a:off x="878205" y="476250"/>
            <a:ext cx="7387590" cy="50171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67725" y="5516615"/>
            <a:ext cx="8251200" cy="7587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>
                <a:sym typeface="+mn-ea"/>
              </a:rPr>
              <a:t>冒泡排序</a:t>
            </a:r>
            <a:r>
              <a:rPr lang="en-US" altLang="zh-CN" sz="2400">
                <a:sym typeface="+mn-ea"/>
              </a:rPr>
              <a:t>&gt;</a:t>
            </a:r>
            <a:r>
              <a:rPr lang="zh-CN" altLang="en-US" sz="2400">
                <a:sym typeface="+mn-ea"/>
              </a:rPr>
              <a:t>选择排序</a:t>
            </a:r>
            <a:r>
              <a:rPr lang="en-US" altLang="zh-CN" sz="2400">
                <a:sym typeface="+mn-ea"/>
              </a:rPr>
              <a:t>&gt;</a:t>
            </a:r>
            <a:r>
              <a:rPr lang="zh-CN" altLang="en-US" sz="2400">
                <a:sym typeface="+mn-ea"/>
              </a:rPr>
              <a:t>插入排序</a:t>
            </a:r>
            <a:r>
              <a:rPr lang="en-US" altLang="zh-CN" sz="2400">
                <a:sym typeface="+mn-ea"/>
              </a:rPr>
              <a:t>&gt;</a:t>
            </a:r>
            <a:r>
              <a:rPr lang="zh-CN" altLang="en-US" sz="2400">
                <a:sym typeface="+mn-ea"/>
              </a:rPr>
              <a:t>堆排序</a:t>
            </a:r>
            <a:r>
              <a:rPr lang="en-US" altLang="zh-CN" sz="2400">
                <a:sym typeface="+mn-ea"/>
              </a:rPr>
              <a:t>&gt;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快速排序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90600" y="2639695"/>
            <a:ext cx="6089650" cy="120523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857250"/>
            <a:ext cx="9144476" cy="8315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highlight>
                <a:srgbClr val="1171F1"/>
              </a:highligh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5" name="文本框 224"/>
          <p:cNvSpPr txBox="1"/>
          <p:nvPr>
            <p:custDataLst>
              <p:tags r:id="rId2"/>
            </p:custDataLst>
          </p:nvPr>
        </p:nvSpPr>
        <p:spPr>
          <a:xfrm>
            <a:off x="2606516" y="2378393"/>
            <a:ext cx="2430000" cy="4505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冒泡排序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2" name="文本框 221"/>
          <p:cNvSpPr txBox="1"/>
          <p:nvPr>
            <p:custDataLst>
              <p:tags r:id="rId3"/>
            </p:custDataLst>
          </p:nvPr>
        </p:nvSpPr>
        <p:spPr>
          <a:xfrm>
            <a:off x="2609141" y="1905546"/>
            <a:ext cx="611505" cy="57626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33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33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 rot="10800000">
            <a:off x="2702010" y="2468474"/>
            <a:ext cx="810101" cy="4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2607469" y="3681889"/>
            <a:ext cx="2430000" cy="4662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直接插入排序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8" name="文本框 117"/>
          <p:cNvSpPr txBox="1"/>
          <p:nvPr>
            <p:custDataLst>
              <p:tags r:id="rId6"/>
            </p:custDataLst>
          </p:nvPr>
        </p:nvSpPr>
        <p:spPr>
          <a:xfrm>
            <a:off x="2614856" y="3216466"/>
            <a:ext cx="611505" cy="57626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33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33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19" name="直接连接符 118"/>
          <p:cNvCxnSpPr/>
          <p:nvPr>
            <p:custDataLst>
              <p:tags r:id="rId7"/>
            </p:custDataLst>
          </p:nvPr>
        </p:nvCxnSpPr>
        <p:spPr>
          <a:xfrm rot="10800000">
            <a:off x="2707725" y="3774155"/>
            <a:ext cx="810101" cy="4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>
            <p:custDataLst>
              <p:tags r:id="rId8"/>
            </p:custDataLst>
          </p:nvPr>
        </p:nvSpPr>
        <p:spPr>
          <a:xfrm>
            <a:off x="5703094" y="2378393"/>
            <a:ext cx="2430000" cy="4505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快速排序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6" name="文本框 125"/>
          <p:cNvSpPr txBox="1"/>
          <p:nvPr>
            <p:custDataLst>
              <p:tags r:id="rId9"/>
            </p:custDataLst>
          </p:nvPr>
        </p:nvSpPr>
        <p:spPr>
          <a:xfrm>
            <a:off x="5705719" y="1912690"/>
            <a:ext cx="611505" cy="57626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33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33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27" name="直接连接符 126"/>
          <p:cNvCxnSpPr/>
          <p:nvPr>
            <p:custDataLst>
              <p:tags r:id="rId10"/>
            </p:custDataLst>
          </p:nvPr>
        </p:nvCxnSpPr>
        <p:spPr>
          <a:xfrm rot="10800000">
            <a:off x="5798588" y="2468474"/>
            <a:ext cx="810101" cy="4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>
            <p:custDataLst>
              <p:tags r:id="rId11"/>
            </p:custDataLst>
          </p:nvPr>
        </p:nvSpPr>
        <p:spPr>
          <a:xfrm>
            <a:off x="5711434" y="3211227"/>
            <a:ext cx="611505" cy="57626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33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05</a:t>
            </a:r>
            <a:endParaRPr lang="en-US" altLang="zh-CN" sz="33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31" name="直接连接符 130"/>
          <p:cNvCxnSpPr/>
          <p:nvPr>
            <p:custDataLst>
              <p:tags r:id="rId12"/>
            </p:custDataLst>
          </p:nvPr>
        </p:nvCxnSpPr>
        <p:spPr>
          <a:xfrm rot="10800000">
            <a:off x="5804303" y="3774155"/>
            <a:ext cx="810101" cy="4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3"/>
            </p:custDataLst>
          </p:nvPr>
        </p:nvSpPr>
        <p:spPr>
          <a:xfrm>
            <a:off x="2633663" y="4980146"/>
            <a:ext cx="2430000" cy="4662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简单选择排序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4"/>
            </p:custDataLst>
          </p:nvPr>
        </p:nvSpPr>
        <p:spPr>
          <a:xfrm>
            <a:off x="2641050" y="4514723"/>
            <a:ext cx="611505" cy="57626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33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33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>
            <p:custDataLst>
              <p:tags r:id="rId15"/>
            </p:custDataLst>
          </p:nvPr>
        </p:nvCxnSpPr>
        <p:spPr>
          <a:xfrm rot="10800000">
            <a:off x="2733919" y="5072412"/>
            <a:ext cx="810101" cy="4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16"/>
            </p:custDataLst>
          </p:nvPr>
        </p:nvSpPr>
        <p:spPr>
          <a:xfrm>
            <a:off x="566738" y="1379696"/>
            <a:ext cx="1410176" cy="5214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rtlCol="0" anchor="ctr" anchorCtr="1">
            <a:normAutofit/>
          </a:bodyPr>
          <a:lstStyle/>
          <a:p>
            <a:pPr algn="ctr"/>
            <a:r>
              <a:rPr lang="zh-CN" altLang="en-US" sz="2400" b="1" spc="800" dirty="0">
                <a:ln>
                  <a:noFill/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目录</a:t>
            </a:r>
            <a:endParaRPr lang="zh-CN" altLang="en-US" sz="2400" b="1" spc="800" dirty="0">
              <a:ln>
                <a:noFill/>
              </a:ln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7"/>
            </p:custDataLst>
          </p:nvPr>
        </p:nvSpPr>
        <p:spPr>
          <a:xfrm>
            <a:off x="5723731" y="3684270"/>
            <a:ext cx="2430000" cy="466249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堆排序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8"/>
            </p:custDataLst>
          </p:nvPr>
        </p:nvSpPr>
        <p:spPr>
          <a:xfrm>
            <a:off x="5710164" y="3216942"/>
            <a:ext cx="611505" cy="57626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r>
              <a:rPr lang="en-US" altLang="zh-CN" sz="33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05</a:t>
            </a:r>
            <a:endParaRPr lang="en-US" altLang="zh-CN" sz="33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>
            <p:custDataLst>
              <p:tags r:id="rId19"/>
            </p:custDataLst>
          </p:nvPr>
        </p:nvCxnSpPr>
        <p:spPr>
          <a:xfrm rot="10800000">
            <a:off x="5803033" y="3779870"/>
            <a:ext cx="810101" cy="4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20"/>
            </p:custDataLst>
          </p:nvPr>
        </p:nvSpPr>
        <p:spPr>
          <a:xfrm>
            <a:off x="5702776" y="4942205"/>
            <a:ext cx="2430000" cy="466249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时间消耗对比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21"/>
            </p:custDataLst>
          </p:nvPr>
        </p:nvSpPr>
        <p:spPr>
          <a:xfrm>
            <a:off x="5710164" y="4472337"/>
            <a:ext cx="611505" cy="57626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r>
              <a:rPr lang="en-US" altLang="zh-CN" sz="33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06</a:t>
            </a:r>
            <a:endParaRPr lang="en-US" altLang="zh-CN" sz="33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22"/>
            </p:custDataLst>
          </p:nvPr>
        </p:nvCxnSpPr>
        <p:spPr>
          <a:xfrm rot="10800000">
            <a:off x="5803033" y="5035265"/>
            <a:ext cx="810101" cy="4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04181"/>
            <a:ext cx="8139178" cy="331473"/>
          </a:xfrm>
        </p:spPr>
        <p:txBody>
          <a:bodyPr/>
          <a:p>
            <a:r>
              <a:rPr lang="en-US" altLang="zh-CN"/>
              <a:t>1.</a:t>
            </a:r>
            <a:r>
              <a:t>冒泡排序</a:t>
            </a: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5650" y="1052195"/>
            <a:ext cx="7069455" cy="54051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830901"/>
            <a:ext cx="8139178" cy="331473"/>
          </a:xfrm>
        </p:spPr>
        <p:txBody>
          <a:bodyPr/>
          <a:p>
            <a:r>
              <a:rPr lang="zh-CN" altLang="en-US"/>
              <a:t>算法思路：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485900"/>
            <a:ext cx="7025640" cy="4041775"/>
          </a:xfrm>
        </p:spPr>
        <p:txBody>
          <a:bodyPr/>
          <a:p>
            <a:r>
              <a:rPr sz="2400">
                <a:sym typeface="+mn-ea"/>
              </a:rPr>
              <a:t>它重复地走访过要排序的数列，一次比较两个元素，如果他们的顺序错误就把他们交换过来。走访数列的工作是重复地进行直到没有再需要交换，也就是说该数列已经排序完成。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38175" y="3645853"/>
            <a:ext cx="7867650" cy="24479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8170" y="2070735"/>
            <a:ext cx="1962785" cy="2716530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sz="2400">
                <a:sym typeface="+mn-ea"/>
              </a:rPr>
              <a:t>平均</a:t>
            </a:r>
            <a:r>
              <a:rPr lang="en-US" altLang="zh-CN" sz="2400">
                <a:sym typeface="+mn-ea"/>
              </a:rPr>
              <a:t>:O(n^2)</a:t>
            </a:r>
            <a:endParaRPr lang="en-US" altLang="zh-CN" sz="24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最好</a:t>
            </a:r>
            <a:r>
              <a:rPr lang="en-US" altLang="zh-CN" sz="2400"/>
              <a:t>:O(n)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sz="2400"/>
              <a:t>最坏</a:t>
            </a:r>
            <a:r>
              <a:rPr lang="en-US" altLang="zh-CN" sz="2400"/>
              <a:t>:</a:t>
            </a:r>
            <a:r>
              <a:rPr lang="en-US" altLang="zh-CN" sz="2400">
                <a:sym typeface="+mn-ea"/>
              </a:rPr>
              <a:t>O(n^2)</a:t>
            </a:r>
            <a:endParaRPr lang="en-US" altLang="zh-CN" sz="24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400">
                <a:sym typeface="+mn-ea"/>
              </a:rPr>
              <a:t>稳定</a:t>
            </a:r>
            <a:endParaRPr lang="en-US" altLang="zh-CN" sz="24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sz="2400"/>
          </a:p>
        </p:txBody>
      </p:sp>
      <p:pic>
        <p:nvPicPr>
          <p:cNvPr id="4" name="图片 3" descr="A366F01D03C2D7A9C22710796DFCBEE4"/>
          <p:cNvPicPr>
            <a:picLocks noChangeAspect="1"/>
          </p:cNvPicPr>
          <p:nvPr/>
        </p:nvPicPr>
        <p:blipFill>
          <a:blip r:embed="rId1"/>
          <a:srcRect l="1827" t="1481" r="1664" b="5373"/>
          <a:stretch>
            <a:fillRect/>
          </a:stretch>
        </p:blipFill>
        <p:spPr>
          <a:xfrm>
            <a:off x="300355" y="744855"/>
            <a:ext cx="6372225" cy="5152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548326"/>
            <a:ext cx="8139178" cy="331473"/>
          </a:xfrm>
        </p:spPr>
        <p:txBody>
          <a:bodyPr/>
          <a:p>
            <a:r>
              <a:rPr lang="en-US" altLang="zh-CN"/>
              <a:t>2.</a:t>
            </a:r>
            <a:r>
              <a:t>直接插入排序</a:t>
            </a:r>
            <a:endParaRPr lang="en-US" altLang="zh-CN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140" y="1340485"/>
            <a:ext cx="7689215" cy="4933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28616"/>
            <a:ext cx="8139178" cy="331473"/>
          </a:xfrm>
        </p:spPr>
        <p:txBody>
          <a:bodyPr/>
          <a:p>
            <a:r>
              <a:rPr lang="zh-CN" altLang="en-US"/>
              <a:t>算法思路：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925836"/>
            <a:ext cx="8139178" cy="4041680"/>
          </a:xfrm>
        </p:spPr>
        <p:txBody>
          <a:bodyPr/>
          <a:p>
            <a:pPr>
              <a:lnSpc>
                <a:spcPct val="120000"/>
              </a:lnSpc>
            </a:pPr>
            <a:r>
              <a:rPr lang="zh-CN" altLang="en-US" sz="2000"/>
              <a:t>将数组的第一个元素代表为已排序序列。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用下一个元素往已排序序列进行插入，插入到相应位置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循环之前的步骤，直到将所有的元素都插入到已排序序列中</a:t>
            </a:r>
            <a:endParaRPr lang="zh-CN" altLang="en-US" sz="2000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709930" y="2590800"/>
            <a:ext cx="7724775" cy="38481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5D671A19A153124B02FBEAD46CFD3389"/>
          <p:cNvPicPr>
            <a:picLocks noChangeAspect="1"/>
          </p:cNvPicPr>
          <p:nvPr/>
        </p:nvPicPr>
        <p:blipFill>
          <a:blip r:embed="rId1"/>
          <a:srcRect l="712" t="1885" r="1793" b="3770"/>
          <a:stretch>
            <a:fillRect/>
          </a:stretch>
        </p:blipFill>
        <p:spPr>
          <a:xfrm>
            <a:off x="237490" y="729615"/>
            <a:ext cx="6524625" cy="546608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6948170" y="2070735"/>
            <a:ext cx="1962785" cy="271653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sz="2400">
                <a:sym typeface="+mn-ea"/>
              </a:rPr>
              <a:t>平均</a:t>
            </a:r>
            <a:r>
              <a:rPr lang="en-US" altLang="zh-CN" sz="2400">
                <a:sym typeface="+mn-ea"/>
              </a:rPr>
              <a:t>:O(n^2)</a:t>
            </a:r>
            <a:endParaRPr lang="en-US" altLang="zh-CN" sz="24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最好</a:t>
            </a:r>
            <a:r>
              <a:rPr lang="en-US" altLang="zh-CN" sz="2400"/>
              <a:t>:O(n)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sz="2400"/>
              <a:t>最坏</a:t>
            </a:r>
            <a:r>
              <a:rPr lang="en-US" altLang="zh-CN" sz="2400"/>
              <a:t>:</a:t>
            </a:r>
            <a:r>
              <a:rPr lang="en-US" altLang="zh-CN" sz="2400">
                <a:sym typeface="+mn-ea"/>
              </a:rPr>
              <a:t>O(n^2)</a:t>
            </a:r>
            <a:endParaRPr lang="en-US" altLang="zh-CN" sz="24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400">
                <a:sym typeface="+mn-ea"/>
              </a:rPr>
              <a:t>稳定</a:t>
            </a:r>
            <a:endParaRPr lang="en-US" altLang="zh-CN" sz="24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sz="2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c95711d-003c-4603-9bd6-5846c2047408}"/>
</p:tagLst>
</file>

<file path=ppt/tags/tag2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1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2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27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27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289.xml><?xml version="1.0" encoding="utf-8"?>
<p:tagLst xmlns:p="http://schemas.openxmlformats.org/presentationml/2006/main">
  <p:tag name="KSO_WM_UNIT_ISCONTENTSTITLE" val="0"/>
  <p:tag name="KSO_WM_UNIT_ISNUMDGMTITLE" val="0"/>
  <p:tag name="KSO_WM_UNIT_PRESET_TEXT" val="Add the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45_1*b*2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91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  <p:tag name="KSO_WM_SPECIAL_SOURCE" val="bdnull"/>
</p:tagLst>
</file>

<file path=ppt/tags/tag292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6915_5*i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6915_5*l_h_f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6915_5*l_h_i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6915_5*l_h_i*1_1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97.xml><?xml version="1.0" encoding="utf-8"?>
<p:tagLst xmlns:p="http://schemas.openxmlformats.org/presentationml/2006/main">
  <p:tag name="KSO_WM_UNIT_SUBTYPE" val="a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6915_5*l_h_f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6915_5*l_h_i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6915_5*l_h_i*1_2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6915_5*l_h_f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6915_5*l_h_i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6915_5*l_h_i*1_4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6915_5*l_h_i*1_5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206915_5*l_h_i*1_5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0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6915_5*l_h_f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6915_5*l_h_i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6915_5*l_h_i*1_3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08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6915_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0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06915_5*l_h_f*1_5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6915_5*l_h_i*1_5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206915_5*l_h_i*1_5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1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06915_5*l_h_f*1_5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6915_5*l_h_i*1_5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206915_5*l_h_i*1_5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15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SLIDE_LAYOUT" val="a_l"/>
  <p:tag name="KSO_WM_SLIDE_LAYOUT_CNT" val="1_1"/>
  <p:tag name="KSO_WM_SPECIAL_SOURCE" val="bdnull"/>
</p:tagLst>
</file>

<file path=ppt/tags/tag316.xml><?xml version="1.0" encoding="utf-8"?>
<p:tagLst xmlns:p="http://schemas.openxmlformats.org/presentationml/2006/main">
  <p:tag name="KSO_WM_UNIT_PLACING_PICTURE_USER_VIEWPORT" val="{&quot;height&quot;:5844,&quot;width&quot;:7644}"/>
</p:tagLst>
</file>

<file path=ppt/tags/tag317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318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31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321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322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323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32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325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326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327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328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32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331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332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333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33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2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30"/>
  <p:tag name="KSO_WM_UNIT_TYPE" val="a"/>
  <p:tag name="KSO_WM_UNIT_INDEX" val="1"/>
  <p:tag name="KSO_WM_UNIT_PRESET_TEXT" val="单击此处添加标题"/>
</p:tagLst>
</file>

<file path=ppt/tags/tag336.xml><?xml version="1.0" encoding="utf-8"?>
<p:tagLst xmlns:p="http://schemas.openxmlformats.org/presentationml/2006/main">
  <p:tag name="KSO_WM_SLIDE_ID" val="custom20206915_12"/>
  <p:tag name="KSO_WM_TEMPLATE_SUBCATEGORY" val="0"/>
  <p:tag name="KSO_WM_TEMPLATE_MASTER_TYPE" val="1"/>
  <p:tag name="KSO_WM_TEMPLATE_COLOR_TYPE" val="1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66*434"/>
  <p:tag name="KSO_WM_SLIDE_POSITION" val="46*52"/>
  <p:tag name="KSO_WM_SLIDE_LAYOUT" val="a_d_f"/>
  <p:tag name="KSO_WM_SLIDE_LAYOUT_CNT" val="1_1_1"/>
  <p:tag name="KSO_WM_SPECIAL_SOURCE" val="bdnull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2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159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</p:tagLst>
</file>

<file path=ppt/tags/tag338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  <p:tag name="KSO_WM_SPECIAL_SOURCE" val="bdnull"/>
</p:tagLst>
</file>

<file path=ppt/tags/tag341.xml><?xml version="1.0" encoding="utf-8"?>
<p:tagLst xmlns:p="http://schemas.openxmlformats.org/presentationml/2006/main">
  <p:tag name="KSO_DOCER_TEMPLATE_OPEN_ONCE_MARK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WPS 演示</Application>
  <PresentationFormat/>
  <Paragraphs>109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汉仪旗黑-85S</vt:lpstr>
      <vt:lpstr>Viner Hand ITC</vt:lpstr>
      <vt:lpstr>Arial Unicode MS</vt:lpstr>
      <vt:lpstr>Calibri</vt:lpstr>
      <vt:lpstr>默认设计模板</vt:lpstr>
      <vt:lpstr>1_Office 主题​​</vt:lpstr>
      <vt:lpstr>2_Office 主题​​</vt:lpstr>
      <vt:lpstr>排序算法时间消耗分析</vt:lpstr>
      <vt:lpstr>python和C++的时间差距</vt:lpstr>
      <vt:lpstr>PowerPoint 演示文稿</vt:lpstr>
      <vt:lpstr>1.冒泡排序</vt:lpstr>
      <vt:lpstr>算法思路：</vt:lpstr>
      <vt:lpstr>PowerPoint 演示文稿</vt:lpstr>
      <vt:lpstr>2.直接插入排序</vt:lpstr>
      <vt:lpstr>算法思路：</vt:lpstr>
      <vt:lpstr>PowerPoint 演示文稿</vt:lpstr>
      <vt:lpstr>3.简单选择排序</vt:lpstr>
      <vt:lpstr>算法思路： </vt:lpstr>
      <vt:lpstr>PowerPoint 演示文稿</vt:lpstr>
      <vt:lpstr>4.快速排序</vt:lpstr>
      <vt:lpstr>算法思路：</vt:lpstr>
      <vt:lpstr>PowerPoint 演示文稿</vt:lpstr>
      <vt:lpstr>PowerPoint 演示文稿</vt:lpstr>
      <vt:lpstr>5.堆排序 O(n)</vt:lpstr>
      <vt:lpstr>PowerPoint 演示文稿</vt:lpstr>
      <vt:lpstr>算法思路：</vt:lpstr>
      <vt:lpstr>PowerPoint 演示文稿</vt:lpstr>
      <vt:lpstr>PowerPoint 演示文稿</vt:lpstr>
      <vt:lpstr>时间消耗对比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排序算法时间消耗分析</dc:title>
  <dc:creator>卡卡</dc:creator>
  <cp:lastModifiedBy>Beng</cp:lastModifiedBy>
  <cp:revision>45</cp:revision>
  <dcterms:created xsi:type="dcterms:W3CDTF">2022-03-26T05:35:00Z</dcterms:created>
  <dcterms:modified xsi:type="dcterms:W3CDTF">2022-04-11T04:35:28Z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57FD76731A3644B1B0FF3EEFD7FE990B</vt:lpwstr>
  </property>
</Properties>
</file>