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62" r:id="rId5"/>
    <p:sldId id="263" r:id="rId6"/>
    <p:sldId id="280" r:id="rId7"/>
    <p:sldId id="281" r:id="rId8"/>
    <p:sldId id="29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4" r:id="rId17"/>
  </p:sldIdLst>
  <p:sldSz cx="12192000" cy="6858000"/>
  <p:notesSz cx="6858000" cy="9144000"/>
  <p:embeddedFontLst>
    <p:embeddedFont>
      <p:font typeface="微软雅黑" panose="020B0503020204020204" charset="-122"/>
      <p:regular r:id="rId22"/>
    </p:embeddedFont>
    <p:embeddedFont>
      <p:font typeface="等线 Light" panose="02010600030101010101" charset="-122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10" y="468"/>
      </p:cViewPr>
      <p:guideLst>
        <p:guide orient="horz" pos="21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均匀分布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10w</c:v>
                </c:pt>
                <c:pt idx="1">
                  <c:v>100w</c:v>
                </c:pt>
                <c:pt idx="2">
                  <c:v>1kw</c:v>
                </c:pt>
                <c:pt idx="3">
                  <c:v>1e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0.008</c:v>
                </c:pt>
                <c:pt idx="1">
                  <c:v>0.077</c:v>
                </c:pt>
                <c:pt idx="2">
                  <c:v>0.669</c:v>
                </c:pt>
                <c:pt idx="3">
                  <c:v>7.113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二项分布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10w</c:v>
                </c:pt>
                <c:pt idx="1">
                  <c:v>100w</c:v>
                </c:pt>
                <c:pt idx="2">
                  <c:v>1kw</c:v>
                </c:pt>
                <c:pt idx="3">
                  <c:v>1e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0.005</c:v>
                </c:pt>
                <c:pt idx="1">
                  <c:v>0.051</c:v>
                </c:pt>
                <c:pt idx="2">
                  <c:v>0.598</c:v>
                </c:pt>
                <c:pt idx="3">
                  <c:v>5.616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正态分布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10w</c:v>
                </c:pt>
                <c:pt idx="1">
                  <c:v>100w</c:v>
                </c:pt>
                <c:pt idx="2">
                  <c:v>1kw</c:v>
                </c:pt>
                <c:pt idx="3">
                  <c:v>1e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0.007</c:v>
                </c:pt>
                <c:pt idx="1">
                  <c:v>0.062</c:v>
                </c:pt>
                <c:pt idx="2">
                  <c:v>0.575</c:v>
                </c:pt>
                <c:pt idx="3">
                  <c:v>6.844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63887321"/>
        <c:axId val="152926859"/>
      </c:lineChart>
      <c:catAx>
        <c:axId val="16388732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2926859"/>
        <c:crosses val="autoZero"/>
        <c:auto val="1"/>
        <c:lblAlgn val="ctr"/>
        <c:lblOffset val="100"/>
        <c:noMultiLvlLbl val="0"/>
      </c:catAx>
      <c:valAx>
        <c:axId val="1529268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388732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均匀分布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10w</c:v>
                </c:pt>
                <c:pt idx="1">
                  <c:v>100w</c:v>
                </c:pt>
                <c:pt idx="2">
                  <c:v>1kw</c:v>
                </c:pt>
                <c:pt idx="3">
                  <c:v>1e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0.001</c:v>
                </c:pt>
                <c:pt idx="1">
                  <c:v>0.004</c:v>
                </c:pt>
                <c:pt idx="2">
                  <c:v>0.082</c:v>
                </c:pt>
                <c:pt idx="3">
                  <c:v>4.483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二项分布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10w</c:v>
                </c:pt>
                <c:pt idx="1">
                  <c:v>100w</c:v>
                </c:pt>
                <c:pt idx="2">
                  <c:v>1kw</c:v>
                </c:pt>
                <c:pt idx="3">
                  <c:v>1e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0.002</c:v>
                </c:pt>
                <c:pt idx="1">
                  <c:v>0.005</c:v>
                </c:pt>
                <c:pt idx="2">
                  <c:v>0.35</c:v>
                </c:pt>
                <c:pt idx="3">
                  <c:v>31.986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正态分布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10w</c:v>
                </c:pt>
                <c:pt idx="1">
                  <c:v>100w</c:v>
                </c:pt>
                <c:pt idx="2">
                  <c:v>1kw</c:v>
                </c:pt>
                <c:pt idx="3">
                  <c:v>1e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0.001</c:v>
                </c:pt>
                <c:pt idx="1">
                  <c:v>0.003</c:v>
                </c:pt>
                <c:pt idx="2">
                  <c:v>0.198</c:v>
                </c:pt>
                <c:pt idx="3">
                  <c:v>11.342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49507786"/>
        <c:axId val="863674030"/>
      </c:lineChart>
      <c:catAx>
        <c:axId val="64950778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63674030"/>
        <c:crosses val="autoZero"/>
        <c:auto val="1"/>
        <c:lblAlgn val="ctr"/>
        <c:lblOffset val="100"/>
        <c:noMultiLvlLbl val="0"/>
      </c:catAx>
      <c:valAx>
        <c:axId val="86367403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950778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随机选择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10w</c:v>
                </c:pt>
                <c:pt idx="1">
                  <c:v>100w</c:v>
                </c:pt>
                <c:pt idx="2">
                  <c:v>1kw</c:v>
                </c:pt>
                <c:pt idx="3">
                  <c:v>1e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0.008</c:v>
                </c:pt>
                <c:pt idx="1">
                  <c:v>0.077</c:v>
                </c:pt>
                <c:pt idx="2">
                  <c:v>0.669</c:v>
                </c:pt>
                <c:pt idx="3">
                  <c:v>7.113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BFPTR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10w</c:v>
                </c:pt>
                <c:pt idx="1">
                  <c:v>100w</c:v>
                </c:pt>
                <c:pt idx="2">
                  <c:v>1kw</c:v>
                </c:pt>
                <c:pt idx="3">
                  <c:v>1e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0.001</c:v>
                </c:pt>
                <c:pt idx="1">
                  <c:v>0.004</c:v>
                </c:pt>
                <c:pt idx="2">
                  <c:v>0.082</c:v>
                </c:pt>
                <c:pt idx="3">
                  <c:v>4.483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10w</c:v>
                </c:pt>
                <c:pt idx="1">
                  <c:v>100w</c:v>
                </c:pt>
                <c:pt idx="2">
                  <c:v>1kw</c:v>
                </c:pt>
                <c:pt idx="3">
                  <c:v>1e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17914121"/>
        <c:axId val="905235134"/>
      </c:lineChart>
      <c:catAx>
        <c:axId val="51791412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5235134"/>
        <c:crosses val="autoZero"/>
        <c:auto val="1"/>
        <c:lblAlgn val="ctr"/>
        <c:lblOffset val="100"/>
        <c:noMultiLvlLbl val="0"/>
      </c:catAx>
      <c:valAx>
        <c:axId val="90523513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791412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均匀分布1</c:v>
                </c:pt>
                <c:pt idx="1">
                  <c:v>均匀分布2</c:v>
                </c:pt>
                <c:pt idx="2">
                  <c:v>均匀分布3</c:v>
                </c:pt>
                <c:pt idx="3">
                  <c:v>均匀分布4</c:v>
                </c:pt>
                <c:pt idx="4">
                  <c:v>二项分布1</c:v>
                </c:pt>
                <c:pt idx="5">
                  <c:v>二项分布2</c:v>
                </c:pt>
                <c:pt idx="6">
                  <c:v>二项分布3</c:v>
                </c:pt>
                <c:pt idx="7">
                  <c:v>二项分布4</c:v>
                </c:pt>
                <c:pt idx="8">
                  <c:v>正态分布1</c:v>
                </c:pt>
                <c:pt idx="9">
                  <c:v>正态分布2</c:v>
                </c:pt>
                <c:pt idx="10">
                  <c:v>正态分布3</c:v>
                </c:pt>
                <c:pt idx="11">
                  <c:v>正态分布4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105013</c:v>
                </c:pt>
                <c:pt idx="1">
                  <c:v>105000</c:v>
                </c:pt>
                <c:pt idx="2">
                  <c:v>104973</c:v>
                </c:pt>
                <c:pt idx="3">
                  <c:v>104999</c:v>
                </c:pt>
                <c:pt idx="4">
                  <c:v>99999</c:v>
                </c:pt>
                <c:pt idx="5">
                  <c:v>99999</c:v>
                </c:pt>
                <c:pt idx="6">
                  <c:v>100000</c:v>
                </c:pt>
                <c:pt idx="7">
                  <c:v>99999</c:v>
                </c:pt>
                <c:pt idx="8">
                  <c:v>59999</c:v>
                </c:pt>
                <c:pt idx="9">
                  <c:v>59999</c:v>
                </c:pt>
                <c:pt idx="10">
                  <c:v>59999</c:v>
                </c:pt>
                <c:pt idx="11">
                  <c:v>59999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中位数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均匀分布1</c:v>
                </c:pt>
                <c:pt idx="1">
                  <c:v>均匀分布2</c:v>
                </c:pt>
                <c:pt idx="2">
                  <c:v>均匀分布3</c:v>
                </c:pt>
                <c:pt idx="3">
                  <c:v>均匀分布4</c:v>
                </c:pt>
                <c:pt idx="4">
                  <c:v>二项分布1</c:v>
                </c:pt>
                <c:pt idx="5">
                  <c:v>二项分布2</c:v>
                </c:pt>
                <c:pt idx="6">
                  <c:v>二项分布3</c:v>
                </c:pt>
                <c:pt idx="7">
                  <c:v>二项分布4</c:v>
                </c:pt>
                <c:pt idx="8">
                  <c:v>正态分布1</c:v>
                </c:pt>
                <c:pt idx="9">
                  <c:v>正态分布2</c:v>
                </c:pt>
                <c:pt idx="10">
                  <c:v>正态分布3</c:v>
                </c:pt>
                <c:pt idx="11">
                  <c:v>正态分布4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105021</c:v>
                </c:pt>
                <c:pt idx="1">
                  <c:v>105002</c:v>
                </c:pt>
                <c:pt idx="2">
                  <c:v>104969</c:v>
                </c:pt>
                <c:pt idx="3">
                  <c:v>105035</c:v>
                </c:pt>
                <c:pt idx="4">
                  <c:v>100000</c:v>
                </c:pt>
                <c:pt idx="5">
                  <c:v>100000</c:v>
                </c:pt>
                <c:pt idx="6">
                  <c:v>100000</c:v>
                </c:pt>
                <c:pt idx="7">
                  <c:v>100000</c:v>
                </c:pt>
                <c:pt idx="8">
                  <c:v>59999</c:v>
                </c:pt>
                <c:pt idx="9">
                  <c:v>60000</c:v>
                </c:pt>
                <c:pt idx="10">
                  <c:v>60000</c:v>
                </c:pt>
                <c:pt idx="11">
                  <c:v>60000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657842"/>
        <c:axId val="17977945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众数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均匀分布1</c:v>
                </c:pt>
                <c:pt idx="1">
                  <c:v>均匀分布2</c:v>
                </c:pt>
                <c:pt idx="2">
                  <c:v>均匀分布3</c:v>
                </c:pt>
                <c:pt idx="3">
                  <c:v>均匀分布4</c:v>
                </c:pt>
                <c:pt idx="4">
                  <c:v>二项分布1</c:v>
                </c:pt>
                <c:pt idx="5">
                  <c:v>二项分布2</c:v>
                </c:pt>
                <c:pt idx="6">
                  <c:v>二项分布3</c:v>
                </c:pt>
                <c:pt idx="7">
                  <c:v>二项分布4</c:v>
                </c:pt>
                <c:pt idx="8">
                  <c:v>正态分布1</c:v>
                </c:pt>
                <c:pt idx="9">
                  <c:v>正态分布2</c:v>
                </c:pt>
                <c:pt idx="10">
                  <c:v>正态分布3</c:v>
                </c:pt>
                <c:pt idx="11">
                  <c:v>正态分布4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25992</c:v>
                </c:pt>
                <c:pt idx="1">
                  <c:v>120261</c:v>
                </c:pt>
                <c:pt idx="2">
                  <c:v>44742</c:v>
                </c:pt>
                <c:pt idx="3">
                  <c:v>129730</c:v>
                </c:pt>
                <c:pt idx="4">
                  <c:v>100013</c:v>
                </c:pt>
                <c:pt idx="5">
                  <c:v>100022</c:v>
                </c:pt>
                <c:pt idx="6">
                  <c:v>100011</c:v>
                </c:pt>
                <c:pt idx="7">
                  <c:v>99999</c:v>
                </c:pt>
                <c:pt idx="8">
                  <c:v>60088</c:v>
                </c:pt>
                <c:pt idx="9">
                  <c:v>59981</c:v>
                </c:pt>
                <c:pt idx="10">
                  <c:v>59965</c:v>
                </c:pt>
                <c:pt idx="11">
                  <c:v>60032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56657842"/>
        <c:axId val="179779451"/>
      </c:lineChart>
      <c:catAx>
        <c:axId val="65665784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779451"/>
        <c:crosses val="autoZero"/>
        <c:auto val="1"/>
        <c:lblAlgn val="ctr"/>
        <c:lblOffset val="100"/>
        <c:noMultiLvlLbl val="0"/>
      </c:catAx>
      <c:valAx>
        <c:axId val="1797794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665784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DDC3D-5E3A-46EC-8A51-9A5BB9B296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F50C5-4883-4A98-8FFB-E379AFBEB1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D78-E70C-4B16-9B2E-D9321CB34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DE48-B339-4BFB-8367-D9D6D9C1C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D78-E70C-4B16-9B2E-D9321CB34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DE48-B339-4BFB-8367-D9D6D9C1C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D78-E70C-4B16-9B2E-D9321CB34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DE48-B339-4BFB-8367-D9D6D9C1C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D78-E70C-4B16-9B2E-D9321CB34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DE48-B339-4BFB-8367-D9D6D9C1C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D78-E70C-4B16-9B2E-D9321CB34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DE48-B339-4BFB-8367-D9D6D9C1C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D78-E70C-4B16-9B2E-D9321CB34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DE48-B339-4BFB-8367-D9D6D9C1C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D78-E70C-4B16-9B2E-D9321CB34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DE48-B339-4BFB-8367-D9D6D9C1C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D78-E70C-4B16-9B2E-D9321CB34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DE48-B339-4BFB-8367-D9D6D9C1C0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ED78-E70C-4B16-9B2E-D9321CB34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DE48-B339-4BFB-8367-D9D6D9C1C0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5.xml"/><Relationship Id="rId7" Type="http://schemas.openxmlformats.org/officeDocument/2006/relationships/image" Target="../media/image12.png"/><Relationship Id="rId6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tags" Target="../tags/tag3.xml"/><Relationship Id="rId3" Type="http://schemas.openxmlformats.org/officeDocument/2006/relationships/image" Target="../media/image10.png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14.png"/><Relationship Id="rId10" Type="http://schemas.openxmlformats.org/officeDocument/2006/relationships/tags" Target="../tags/tag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91891" y="4180261"/>
            <a:ext cx="34082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8163" y="2733410"/>
            <a:ext cx="5555674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算法模拟统计</a:t>
            </a:r>
            <a:endParaRPr lang="zh-CN" altLang="en-US" sz="6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2180590" y="145415"/>
          <a:ext cx="7769860" cy="655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05" y="1656715"/>
            <a:ext cx="7362190" cy="35134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9426" y="385848"/>
            <a:ext cx="32485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总数据</a:t>
            </a:r>
            <a:endParaRPr lang="zh-CN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1856740" y="155575"/>
          <a:ext cx="8792845" cy="6475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426" y="385848"/>
            <a:ext cx="32485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众数</a:t>
            </a:r>
            <a:endParaRPr lang="zh-CN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3370" y="969645"/>
            <a:ext cx="6525895" cy="542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30" y="1135380"/>
            <a:ext cx="5057775" cy="49885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9426" y="385848"/>
            <a:ext cx="32485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89230" y="592455"/>
          <a:ext cx="11777980" cy="607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426" y="385848"/>
            <a:ext cx="32485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8215" y="1167765"/>
            <a:ext cx="10641965" cy="5094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b="1"/>
              <a:t>平均数</a:t>
            </a:r>
            <a:endParaRPr lang="zh-CN" altLang="en-US" sz="2400"/>
          </a:p>
          <a:p>
            <a:pPr marL="342900" indent="-342900" algn="l"/>
            <a:r>
              <a:rPr lang="en-US" altLang="zh-CN" sz="2400"/>
              <a:t>	</a:t>
            </a:r>
            <a:r>
              <a:rPr lang="zh-CN" altLang="en-US" sz="2400"/>
              <a:t>特点：计算用到所有的数据，它能够充分利用数据提供的信息。</a:t>
            </a:r>
            <a:endParaRPr lang="zh-CN" altLang="en-US" sz="2400"/>
          </a:p>
          <a:p>
            <a:pPr marL="342900" indent="-342900" algn="l"/>
            <a:r>
              <a:rPr lang="en-US" altLang="zh-CN" sz="2400"/>
              <a:t>    		    </a:t>
            </a:r>
            <a:r>
              <a:rPr lang="zh-CN" altLang="en-US" sz="2400"/>
              <a:t>但它受极端值的影响较大。</a:t>
            </a:r>
            <a:endParaRPr lang="zh-CN" altLang="en-US" sz="2400"/>
          </a:p>
          <a:p>
            <a:pPr marL="342900" indent="-342900" algn="l"/>
            <a:r>
              <a:rPr lang="en-US" altLang="zh-CN" sz="2400"/>
              <a:t>    </a:t>
            </a:r>
            <a:r>
              <a:rPr lang="zh-CN" altLang="en-US" sz="2400"/>
              <a:t>应用场合：没有极端值的情况下数据集中趋势的刻画。</a:t>
            </a:r>
            <a:endParaRPr lang="zh-CN" altLang="en-US" sz="2400"/>
          </a:p>
          <a:p>
            <a:pPr marL="457200" indent="-4572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b="1"/>
              <a:t>中位数</a:t>
            </a:r>
            <a:endParaRPr lang="zh-CN" altLang="en-US" sz="2800" b="1"/>
          </a:p>
          <a:p>
            <a:pPr marL="342900" indent="-342900" algn="l"/>
            <a:r>
              <a:rPr lang="en-US" altLang="zh-CN" sz="2400"/>
              <a:t>	</a:t>
            </a:r>
            <a:r>
              <a:rPr lang="zh-CN" altLang="en-US" sz="2400"/>
              <a:t>特点：中位数是一组数据中间位置的代表值。</a:t>
            </a:r>
            <a:endParaRPr lang="zh-CN" altLang="en-US" sz="2400"/>
          </a:p>
          <a:p>
            <a:pPr algn="l"/>
            <a:r>
              <a:rPr lang="en-US" altLang="zh-CN" sz="2400"/>
              <a:t>	    </a:t>
            </a:r>
            <a:r>
              <a:rPr lang="zh-CN" altLang="en-US" sz="2400"/>
              <a:t>不受极端值的影响，但不能充分利用每个数据所提供的信息。</a:t>
            </a:r>
            <a:endParaRPr lang="zh-CN" altLang="en-US" sz="2400"/>
          </a:p>
          <a:p>
            <a:pPr algn="l"/>
            <a:r>
              <a:rPr lang="en-US" altLang="zh-CN" sz="2400"/>
              <a:t>    </a:t>
            </a:r>
            <a:r>
              <a:rPr lang="zh-CN" altLang="en-US" sz="2400"/>
              <a:t>应用场合：有极端值，且无某数据出现多次的情况下集中趋势的刻画。</a:t>
            </a:r>
            <a:endParaRPr lang="zh-CN" altLang="en-US" sz="2400"/>
          </a:p>
          <a:p>
            <a:pPr marL="457200" indent="-4572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800" b="1"/>
              <a:t>众数</a:t>
            </a:r>
            <a:endParaRPr lang="zh-CN" altLang="en-US" sz="2800" b="1"/>
          </a:p>
          <a:p>
            <a:pPr marL="342900" indent="-342900" algn="l"/>
            <a:r>
              <a:rPr lang="en-US" altLang="zh-CN" sz="2400"/>
              <a:t>	</a:t>
            </a:r>
            <a:r>
              <a:rPr lang="zh-CN" altLang="en-US" sz="2400"/>
              <a:t>特点：众数是一组数据中出现次数最多的数据。</a:t>
            </a:r>
            <a:endParaRPr lang="zh-CN" altLang="en-US" sz="2400"/>
          </a:p>
          <a:p>
            <a:pPr algn="l"/>
            <a:r>
              <a:rPr lang="en-US" altLang="zh-CN" sz="2400"/>
              <a:t>	    </a:t>
            </a:r>
            <a:r>
              <a:rPr lang="zh-CN" altLang="en-US" sz="2400"/>
              <a:t>不受极端值的影响，但它不能像平均数那样充分利用数据。</a:t>
            </a:r>
            <a:endParaRPr lang="zh-CN" altLang="en-US" sz="2400"/>
          </a:p>
          <a:p>
            <a:pPr algn="l"/>
            <a:r>
              <a:rPr lang="en-US" altLang="zh-CN" sz="2400"/>
              <a:t>    </a:t>
            </a:r>
            <a:r>
              <a:rPr lang="zh-CN" altLang="en-US" sz="2400"/>
              <a:t>应用场合：有极端值，有某些数据多次重复出现时。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18163" y="2733410"/>
            <a:ext cx="555567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感谢观看</a:t>
            </a:r>
            <a:endParaRPr lang="zh-CN" altLang="en-US" sz="7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3455" y="3192594"/>
            <a:ext cx="2225271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716" y="2882844"/>
            <a:ext cx="210757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521960" y="1281430"/>
            <a:ext cx="1108075" cy="6438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4307" y="1277307"/>
            <a:ext cx="29373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平均数</a:t>
            </a:r>
            <a:endParaRPr lang="zh-CN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21960" y="3766820"/>
            <a:ext cx="1108075" cy="6438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4307" y="3762783"/>
            <a:ext cx="29373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众数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21960" y="2524125"/>
            <a:ext cx="1108075" cy="6438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54307" y="2520045"/>
            <a:ext cx="29373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中位数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21960" y="5009515"/>
            <a:ext cx="1108075" cy="6438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54307" y="5005521"/>
            <a:ext cx="29373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426" y="385848"/>
            <a:ext cx="32485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平均数</a:t>
            </a:r>
            <a:endParaRPr lang="zh-CN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3885" y="1730375"/>
            <a:ext cx="5904230" cy="3397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426" y="385848"/>
            <a:ext cx="32485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中位数</a:t>
            </a:r>
            <a:endParaRPr lang="zh-CN" altLang="en-US" sz="3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63200" y="2562291"/>
            <a:ext cx="227576" cy="227574"/>
          </a:xfrm>
          <a:prstGeom prst="ellipse">
            <a:avLst/>
          </a:prstGeom>
          <a:solidFill>
            <a:srgbClr val="577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363200" y="4039309"/>
            <a:ext cx="227576" cy="227574"/>
          </a:xfrm>
          <a:prstGeom prst="ellipse">
            <a:avLst/>
          </a:prstGeom>
          <a:solidFill>
            <a:srgbClr val="577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36741" y="2401831"/>
            <a:ext cx="31580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随机选择算法</a:t>
            </a:r>
            <a:endParaRPr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36741" y="3899576"/>
            <a:ext cx="31580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BFPTR</a:t>
            </a:r>
            <a:r>
              <a:rPr 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endParaRPr 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9426" y="385848"/>
            <a:ext cx="32485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随机选择算法</a:t>
            </a:r>
            <a:endParaRPr lang="zh-CN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7160" y="1344930"/>
            <a:ext cx="6837680" cy="416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1428115"/>
            <a:ext cx="5440680" cy="3878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965" y="1428115"/>
            <a:ext cx="5733415" cy="3878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6240" y="1097915"/>
            <a:ext cx="6318885" cy="4662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2089150" y="134620"/>
          <a:ext cx="8043545" cy="642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4305" y="1202055"/>
            <a:ext cx="3649980" cy="4497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9140" y="1202055"/>
            <a:ext cx="7225030" cy="25977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9426" y="385848"/>
            <a:ext cx="32485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BFPTR算法</a:t>
            </a:r>
            <a:endParaRPr lang="zh-CN" alt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9140" y="970280"/>
            <a:ext cx="8114030" cy="3317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9140" y="970280"/>
            <a:ext cx="4330065" cy="5543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611370" y="969645"/>
            <a:ext cx="6068695" cy="25253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069205" y="970280"/>
            <a:ext cx="5611495" cy="5542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432,&quot;width&quot;:5964}"/>
</p:tagLst>
</file>

<file path=ppt/tags/tag2.xml><?xml version="1.0" encoding="utf-8"?>
<p:tagLst xmlns:p="http://schemas.openxmlformats.org/presentationml/2006/main">
  <p:tag name="KSO_WM_UNIT_PLACING_PICTURE_USER_VIEWPORT" val="{&quot;height&quot;:3348,&quot;width&quot;:9312}"/>
</p:tagLst>
</file>

<file path=ppt/tags/tag3.xml><?xml version="1.0" encoding="utf-8"?>
<p:tagLst xmlns:p="http://schemas.openxmlformats.org/presentationml/2006/main">
  <p:tag name="KSO_WM_UNIT_PLACING_PICTURE_USER_VIEWPORT" val="{&quot;height&quot;:5224,&quot;width&quot;:12778}"/>
</p:tagLst>
</file>

<file path=ppt/tags/tag4.xml><?xml version="1.0" encoding="utf-8"?>
<p:tagLst xmlns:p="http://schemas.openxmlformats.org/presentationml/2006/main">
  <p:tag name="KSO_WM_UNIT_PLACING_PICTURE_USER_VIEWPORT" val="{&quot;height&quot;:8730,&quot;width&quot;:6819}"/>
</p:tagLst>
</file>

<file path=ppt/tags/tag5.xml><?xml version="1.0" encoding="utf-8"?>
<p:tagLst xmlns:p="http://schemas.openxmlformats.org/presentationml/2006/main">
  <p:tag name="KSO_WM_UNIT_PLACING_PICTURE_USER_VIEWPORT" val="{&quot;height&quot;:3977,&quot;width&quot;:9557}"/>
</p:tagLst>
</file>

<file path=ppt/tags/tag6.xml><?xml version="1.0" encoding="utf-8"?>
<p:tagLst xmlns:p="http://schemas.openxmlformats.org/presentationml/2006/main">
  <p:tag name="KSO_WM_UNIT_PLACING_PICTURE_USER_VIEWPORT" val="{&quot;height&quot;:8729,&quot;width&quot;:883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WPS 演示</Application>
  <PresentationFormat>宽屏</PresentationFormat>
  <Paragraphs>59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Beng</cp:lastModifiedBy>
  <cp:revision>48</cp:revision>
  <dcterms:created xsi:type="dcterms:W3CDTF">2019-10-28T04:15:00Z</dcterms:created>
  <dcterms:modified xsi:type="dcterms:W3CDTF">2022-04-26T12:18:30Z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KSOTemplateUUID">
    <vt:lpwstr>v1.0_mb_kFnhNMwh9cMs9fGNJ4Cffg==</vt:lpwstr>
  </property>
  <property fmtid="{D5CDD505-2E9C-101B-9397-08002B2CF9AE}" pid="4" name="ICV">
    <vt:lpwstr>9B6CFCF6D1624584B33F8A11EBE00558</vt:lpwstr>
  </property>
</Properties>
</file>