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70" r:id="rId5"/>
    <p:sldId id="268" r:id="rId6"/>
    <p:sldId id="269" r:id="rId7"/>
    <p:sldId id="274" r:id="rId8"/>
    <p:sldId id="280" r:id="rId9"/>
    <p:sldId id="257" r:id="rId10"/>
    <p:sldId id="275" r:id="rId11"/>
    <p:sldId id="276" r:id="rId12"/>
    <p:sldId id="277" r:id="rId13"/>
    <p:sldId id="265" r:id="rId14"/>
    <p:sldId id="262" r:id="rId15"/>
    <p:sldId id="267" r:id="rId16"/>
    <p:sldId id="271" r:id="rId17"/>
    <p:sldId id="272" r:id="rId18"/>
    <p:sldId id="273" r:id="rId19"/>
    <p:sldId id="279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63" d="100"/>
          <a:sy n="163" d="100"/>
        </p:scale>
        <p:origin x="-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14" Type="http://schemas.openxmlformats.org/officeDocument/2006/relationships/slide" Target="slides/slide13.xml"/><Relationship Id="rId23" Type="http://schemas.openxmlformats.org/officeDocument/2006/relationships/presProps" Target="presProps.xml"/><Relationship Id="rId4" Type="http://schemas.openxmlformats.org/officeDocument/2006/relationships/slide" Target="slides/slide3.xml"/><Relationship Id="rId26" Type="http://schemas.openxmlformats.org/officeDocument/2006/relationships/tableStyles" Target="tableStyle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printerSettings" Target="printerSettings/printerSettings1.bin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772C-334E-4644-A30F-647B2ABB30B1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F39-146B-374A-88C4-D9AF83B5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772C-334E-4644-A30F-647B2ABB30B1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F39-146B-374A-88C4-D9AF83B5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772C-334E-4644-A30F-647B2ABB30B1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F39-146B-374A-88C4-D9AF83B5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772C-334E-4644-A30F-647B2ABB30B1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F39-146B-374A-88C4-D9AF83B5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772C-334E-4644-A30F-647B2ABB30B1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F39-146B-374A-88C4-D9AF83B5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772C-334E-4644-A30F-647B2ABB30B1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F39-146B-374A-88C4-D9AF83B5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772C-334E-4644-A30F-647B2ABB30B1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F39-146B-374A-88C4-D9AF83B5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772C-334E-4644-A30F-647B2ABB30B1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F39-146B-374A-88C4-D9AF83B5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772C-334E-4644-A30F-647B2ABB30B1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F39-146B-374A-88C4-D9AF83B5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772C-334E-4644-A30F-647B2ABB30B1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F39-146B-374A-88C4-D9AF83B5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772C-334E-4644-A30F-647B2ABB30B1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F39-146B-374A-88C4-D9AF83B5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772C-334E-4644-A30F-647B2ABB30B1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26F39-146B-374A-88C4-D9AF83B5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GPU-accelerated fractal imaging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Jeremy Ehrhardt</a:t>
            </a:r>
            <a:endParaRPr lang="en-US" dirty="0" smtClean="0"/>
          </a:p>
          <a:p>
            <a:r>
              <a:rPr lang="en-US" dirty="0" smtClean="0"/>
              <a:t>CS </a:t>
            </a:r>
            <a:r>
              <a:rPr lang="en-US" dirty="0" smtClean="0"/>
              <a:t>81 - Spring </a:t>
            </a:r>
            <a:r>
              <a:rPr lang="en-US" dirty="0" smtClean="0"/>
              <a:t>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smtClean="0"/>
              <a:t>(no enlargement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Tradeoff between speckles and blocking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6126163"/>
            <a:ext cx="264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Fractal encoder (</a:t>
            </a:r>
            <a:r>
              <a:rPr lang="en-US" dirty="0" smtClean="0"/>
              <a:t>GPU, </a:t>
            </a:r>
            <a:r>
              <a:rPr lang="en-US" b="1" dirty="0" smtClean="0"/>
              <a:t>8:4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6126163"/>
            <a:ext cx="264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Fractal encoder (GPU, </a:t>
            </a:r>
            <a:r>
              <a:rPr lang="en-US" b="1" dirty="0" smtClean="0"/>
              <a:t>4:2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600"/>
            <a:ext cx="3251200" cy="325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514600"/>
            <a:ext cx="3251200" cy="325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smtClean="0"/>
              <a:t>(no enlargement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6126163"/>
            <a:ext cx="264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Fractal encoder (</a:t>
            </a:r>
            <a:r>
              <a:rPr lang="en-US" dirty="0" smtClean="0"/>
              <a:t>GPU, </a:t>
            </a:r>
            <a:r>
              <a:rPr lang="en-US" b="1" dirty="0" smtClean="0"/>
              <a:t>8:4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6126163"/>
            <a:ext cx="264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Fractal encoder (GPU, </a:t>
            </a:r>
            <a:r>
              <a:rPr lang="en-US" b="1" dirty="0" smtClean="0"/>
              <a:t>4:2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600"/>
            <a:ext cx="3251200" cy="3251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514600"/>
            <a:ext cx="3251200" cy="325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smtClean="0"/>
              <a:t>(no enlargement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6126163"/>
            <a:ext cx="264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Fractal encoder (</a:t>
            </a:r>
            <a:r>
              <a:rPr lang="en-US" dirty="0" smtClean="0"/>
              <a:t>GPU, </a:t>
            </a:r>
            <a:r>
              <a:rPr lang="en-US" b="1" dirty="0" smtClean="0"/>
              <a:t>8:4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6126163"/>
            <a:ext cx="264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Fractal encoder (GPU, </a:t>
            </a:r>
            <a:r>
              <a:rPr lang="en-US" b="1" dirty="0" smtClean="0"/>
              <a:t>4:2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514600"/>
            <a:ext cx="3251200" cy="3251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14600"/>
            <a:ext cx="3251200" cy="325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055" y="2514600"/>
            <a:ext cx="3251200" cy="325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smtClean="0"/>
              <a:t>(2x </a:t>
            </a:r>
            <a:r>
              <a:rPr lang="en-US" dirty="0" smtClean="0"/>
              <a:t>enlargement)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594360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Reduced 2x, then enlarged 2x</a:t>
            </a:r>
            <a:endParaRPr lang="en-US" dirty="0" smtClean="0"/>
          </a:p>
          <a:p>
            <a:pPr algn="ctr"/>
            <a:r>
              <a:rPr lang="en-US" dirty="0" smtClean="0"/>
              <a:t>with fractal </a:t>
            </a:r>
            <a:r>
              <a:rPr lang="en-US" dirty="0" err="1" smtClean="0"/>
              <a:t>scaler</a:t>
            </a:r>
            <a:r>
              <a:rPr lang="en-US" dirty="0" smtClean="0"/>
              <a:t> (GPU, </a:t>
            </a:r>
            <a:r>
              <a:rPr lang="en-US" b="1" dirty="0" smtClean="0"/>
              <a:t>8:4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14600"/>
            <a:ext cx="3251200" cy="3251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" y="594360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Reduced 2x, then enlarged 2x</a:t>
            </a:r>
            <a:endParaRPr lang="en-US" dirty="0" smtClean="0"/>
          </a:p>
          <a:p>
            <a:pPr algn="ctr"/>
            <a:r>
              <a:rPr lang="en-US" dirty="0" smtClean="0"/>
              <a:t>with fractal </a:t>
            </a:r>
            <a:r>
              <a:rPr lang="en-US" dirty="0" err="1" smtClean="0"/>
              <a:t>scaler</a:t>
            </a:r>
            <a:r>
              <a:rPr lang="en-US" dirty="0" smtClean="0"/>
              <a:t> (GPU, </a:t>
            </a:r>
            <a:r>
              <a:rPr lang="en-US" b="1" dirty="0" smtClean="0"/>
              <a:t>4:2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055" y="2514600"/>
            <a:ext cx="3251200" cy="325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(4x enlargement)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594360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Reduced 4x, then enlarged 4x</a:t>
            </a:r>
            <a:endParaRPr lang="en-US" dirty="0" smtClean="0"/>
          </a:p>
          <a:p>
            <a:pPr algn="ctr"/>
            <a:r>
              <a:rPr lang="en-US" dirty="0" smtClean="0"/>
              <a:t>with fractal </a:t>
            </a:r>
            <a:r>
              <a:rPr lang="en-US" dirty="0" err="1" smtClean="0"/>
              <a:t>scaler</a:t>
            </a:r>
            <a:r>
              <a:rPr lang="en-US" dirty="0" smtClean="0"/>
              <a:t> (GPU, </a:t>
            </a:r>
            <a:r>
              <a:rPr lang="en-US" b="1" dirty="0" smtClean="0"/>
              <a:t>8:4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14600"/>
            <a:ext cx="3251200" cy="3251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5800" y="594360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Reduced 4x, then enlarged 4x</a:t>
            </a:r>
            <a:endParaRPr lang="en-US" dirty="0" smtClean="0"/>
          </a:p>
          <a:p>
            <a:pPr algn="ctr"/>
            <a:r>
              <a:rPr lang="en-US" dirty="0" smtClean="0"/>
              <a:t>with fractal </a:t>
            </a:r>
            <a:r>
              <a:rPr lang="en-US" dirty="0" err="1" smtClean="0"/>
              <a:t>scaler</a:t>
            </a:r>
            <a:r>
              <a:rPr lang="en-US" dirty="0" smtClean="0"/>
              <a:t> (GPU, </a:t>
            </a:r>
            <a:r>
              <a:rPr lang="en-US" b="1" dirty="0" smtClean="0"/>
              <a:t>4:2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055" y="2514600"/>
            <a:ext cx="3251200" cy="325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593467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Reduced 2x, then enlarged 2x</a:t>
            </a:r>
            <a:endParaRPr lang="en-US" dirty="0" smtClean="0"/>
          </a:p>
          <a:p>
            <a:pPr algn="ctr"/>
            <a:r>
              <a:rPr lang="en-US" dirty="0" smtClean="0"/>
              <a:t>with fractal </a:t>
            </a:r>
            <a:r>
              <a:rPr lang="en-US" dirty="0" err="1" smtClean="0"/>
              <a:t>scaler</a:t>
            </a:r>
            <a:r>
              <a:rPr lang="en-US" dirty="0" smtClean="0"/>
              <a:t> (GPU, 8:4)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93467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Reduced 2x, then enlarged 2x</a:t>
            </a:r>
          </a:p>
          <a:p>
            <a:pPr algn="ctr"/>
            <a:r>
              <a:rPr lang="en-US" dirty="0" smtClean="0"/>
              <a:t>with Mitchell filtering</a:t>
            </a:r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14600"/>
            <a:ext cx="3251200" cy="325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err="1" smtClean="0"/>
              <a:t>vs</a:t>
            </a:r>
            <a:r>
              <a:rPr lang="en-US" dirty="0" smtClean="0"/>
              <a:t>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267200" cy="889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GPU </a:t>
            </a:r>
            <a:r>
              <a:rPr lang="en-US" dirty="0" smtClean="0"/>
              <a:t>has speckle noise</a:t>
            </a:r>
          </a:p>
          <a:p>
            <a:pPr lvl="1"/>
            <a:r>
              <a:rPr lang="en-US" dirty="0" smtClean="0"/>
              <a:t>Probably </a:t>
            </a:r>
            <a:r>
              <a:rPr lang="en-US" dirty="0" smtClean="0"/>
              <a:t>due to lower accuracy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6126163"/>
            <a:ext cx="100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CPU, 8:4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89201"/>
            <a:ext cx="3251200" cy="325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055" y="2489200"/>
            <a:ext cx="3251200" cy="3251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77000" y="6126163"/>
            <a:ext cx="100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GPU, 8:4</a:t>
            </a:r>
          </a:p>
          <a:p>
            <a:endParaRPr lang="en-US" dirty="0"/>
          </a:p>
        </p:txBody>
      </p:sp>
      <p:sp>
        <p:nvSpPr>
          <p:cNvPr id="13" name="Frame 12"/>
          <p:cNvSpPr/>
          <p:nvPr/>
        </p:nvSpPr>
        <p:spPr>
          <a:xfrm>
            <a:off x="8060055" y="4267200"/>
            <a:ext cx="457200" cy="4572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7467600" y="3048000"/>
            <a:ext cx="457200" cy="4572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5867400" y="3733800"/>
            <a:ext cx="457200" cy="4572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err="1" smtClean="0"/>
              <a:t>vs</a:t>
            </a:r>
            <a:r>
              <a:rPr lang="en-US" dirty="0" smtClean="0"/>
              <a:t> CPU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6126163"/>
            <a:ext cx="977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CPU, 4:2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6126163"/>
            <a:ext cx="100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GPU, 4:2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89201"/>
            <a:ext cx="3251200" cy="3251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489200"/>
            <a:ext cx="3251200" cy="3251200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457200" y="1600201"/>
            <a:ext cx="4267200" cy="889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GPU has speckle noise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Probably due to lower accuracy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nature of decoding process would tend to magnify errors</a:t>
            </a:r>
          </a:p>
          <a:p>
            <a:pPr lvl="1"/>
            <a:r>
              <a:rPr lang="en-US" dirty="0" smtClean="0"/>
              <a:t>Testing on double-precision GPU needed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GPU-accelerated decoder</a:t>
            </a:r>
          </a:p>
          <a:p>
            <a:r>
              <a:rPr lang="en-US" dirty="0" smtClean="0"/>
              <a:t>CUDA or </a:t>
            </a:r>
            <a:r>
              <a:rPr lang="en-US" dirty="0" err="1" smtClean="0"/>
              <a:t>OpenCL</a:t>
            </a:r>
            <a:r>
              <a:rPr lang="en-US" dirty="0" smtClean="0"/>
              <a:t> port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reconstruction filters blur edges, detail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286000"/>
            <a:ext cx="3657600" cy="3657600"/>
          </a:xfrm>
          <a:prstGeom prst="rect">
            <a:avLst/>
          </a:prstGeom>
        </p:spPr>
      </p:pic>
      <p:pic>
        <p:nvPicPr>
          <p:cNvPr id="5" name="Picture 4" descr="lena-out-sm orig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0"/>
            <a:ext cx="3657600" cy="36576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67200" y="3810000"/>
            <a:ext cx="8382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62600" y="612616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Reduced 4x, then enlarged 4x</a:t>
            </a:r>
            <a:endParaRPr lang="en-US" dirty="0" smtClean="0"/>
          </a:p>
          <a:p>
            <a:pPr algn="ctr"/>
            <a:r>
              <a:rPr lang="en-US" dirty="0" smtClean="0"/>
              <a:t>with Mitchell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6126163"/>
            <a:ext cx="91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0" name="Frame 9"/>
          <p:cNvSpPr/>
          <p:nvPr/>
        </p:nvSpPr>
        <p:spPr>
          <a:xfrm>
            <a:off x="7467600" y="4953000"/>
            <a:ext cx="457200" cy="4572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2667000" y="5029200"/>
            <a:ext cx="381000" cy="3810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838200" y="3962400"/>
            <a:ext cx="685800" cy="6858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5638800" y="3962400"/>
            <a:ext cx="685800" cy="6858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encoder quality getting higher</a:t>
            </a:r>
          </a:p>
          <a:p>
            <a:pPr lvl="1"/>
            <a:r>
              <a:rPr lang="en-US" dirty="0" smtClean="0"/>
              <a:t>Extremely slow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GPU encoder is fast but has accuracy issues</a:t>
            </a:r>
          </a:p>
          <a:p>
            <a:pPr lvl="1"/>
            <a:r>
              <a:rPr lang="en-US" dirty="0" smtClean="0"/>
              <a:t>Where are they?</a:t>
            </a:r>
          </a:p>
          <a:p>
            <a:pPr lvl="1"/>
            <a:r>
              <a:rPr lang="en-US" dirty="0" smtClean="0"/>
              <a:t>Can they be fixed or compensated for?</a:t>
            </a:r>
          </a:p>
          <a:p>
            <a:pPr lvl="1"/>
            <a:r>
              <a:rPr lang="en-US" dirty="0" smtClean="0"/>
              <a:t>CUDA or </a:t>
            </a:r>
            <a:r>
              <a:rPr lang="en-US" dirty="0" err="1" smtClean="0"/>
              <a:t>OpenCL</a:t>
            </a:r>
            <a:r>
              <a:rPr lang="en-US" dirty="0" smtClean="0"/>
              <a:t> port would help here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Fractal </a:t>
            </a:r>
            <a:r>
              <a:rPr lang="en-US" dirty="0" smtClean="0"/>
              <a:t>encoding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scale-independent </a:t>
            </a:r>
            <a:r>
              <a:rPr lang="en-US" dirty="0" smtClean="0"/>
              <a:t>model of </a:t>
            </a:r>
            <a:r>
              <a:rPr lang="en-US" dirty="0" smtClean="0"/>
              <a:t>image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 smtClean="0"/>
              <a:t>self-similar regions of image</a:t>
            </a:r>
          </a:p>
          <a:p>
            <a:pPr lvl="2"/>
            <a:r>
              <a:rPr lang="en-US" dirty="0" smtClean="0"/>
              <a:t>Contractive </a:t>
            </a:r>
            <a:r>
              <a:rPr lang="en-US" dirty="0" smtClean="0"/>
              <a:t>transformations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Decoding fractal representation</a:t>
            </a:r>
          </a:p>
          <a:p>
            <a:pPr lvl="1"/>
            <a:r>
              <a:rPr lang="en-US" dirty="0" smtClean="0"/>
              <a:t>Any scale</a:t>
            </a:r>
          </a:p>
          <a:p>
            <a:pPr lvl="2"/>
            <a:r>
              <a:rPr lang="en-US" dirty="0" smtClean="0"/>
              <a:t>Larger than original image</a:t>
            </a:r>
          </a:p>
          <a:p>
            <a:pPr lvl="1"/>
            <a:r>
              <a:rPr lang="en-US" dirty="0" smtClean="0"/>
              <a:t>Preserves appearance of high-frequency detail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 smtClean="0"/>
              <a:t>visual quality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encoding algorithm</a:t>
            </a:r>
          </a:p>
          <a:p>
            <a:pPr lvl="1"/>
            <a:r>
              <a:rPr lang="en-US" dirty="0" smtClean="0"/>
              <a:t>Divide image into small </a:t>
            </a:r>
            <a:r>
              <a:rPr lang="en-US" b="1" dirty="0" smtClean="0"/>
              <a:t>range </a:t>
            </a:r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Generate </a:t>
            </a:r>
            <a:r>
              <a:rPr lang="en-US" b="1" dirty="0" smtClean="0"/>
              <a:t>domain </a:t>
            </a:r>
            <a:r>
              <a:rPr lang="en-US" dirty="0" smtClean="0"/>
              <a:t>blocks from image somehow</a:t>
            </a:r>
          </a:p>
          <a:p>
            <a:pPr lvl="1"/>
            <a:r>
              <a:rPr lang="en-US" dirty="0" smtClean="0"/>
              <a:t>For each range block</a:t>
            </a:r>
          </a:p>
          <a:p>
            <a:pPr lvl="2"/>
            <a:r>
              <a:rPr lang="en-US" dirty="0" smtClean="0"/>
              <a:t>For each domain block</a:t>
            </a:r>
          </a:p>
          <a:p>
            <a:pPr lvl="3"/>
            <a:r>
              <a:rPr lang="en-US" dirty="0" smtClean="0"/>
              <a:t>Find </a:t>
            </a:r>
            <a:r>
              <a:rPr lang="en-US" u="sng" dirty="0" smtClean="0"/>
              <a:t>s</a:t>
            </a:r>
            <a:r>
              <a:rPr lang="en-US" dirty="0" smtClean="0"/>
              <a:t>cale and </a:t>
            </a:r>
            <a:r>
              <a:rPr lang="en-US" u="sng" dirty="0" smtClean="0"/>
              <a:t>o</a:t>
            </a:r>
            <a:r>
              <a:rPr lang="en-US" dirty="0" smtClean="0"/>
              <a:t>ffset for pixel luminance</a:t>
            </a:r>
          </a:p>
          <a:p>
            <a:pPr lvl="3"/>
            <a:r>
              <a:rPr lang="en-US" dirty="0" smtClean="0"/>
              <a:t>R = </a:t>
            </a:r>
            <a:r>
              <a:rPr lang="en-US" dirty="0" err="1" smtClean="0"/>
              <a:t>t(D</a:t>
            </a:r>
            <a:r>
              <a:rPr lang="en-US" dirty="0" smtClean="0"/>
              <a:t>) = </a:t>
            </a:r>
            <a:r>
              <a:rPr lang="en-US" dirty="0" err="1" smtClean="0"/>
              <a:t>s</a:t>
            </a:r>
            <a:r>
              <a:rPr lang="en-US" dirty="0" smtClean="0"/>
              <a:t> * D + </a:t>
            </a:r>
            <a:r>
              <a:rPr lang="en-US" dirty="0" err="1" smtClean="0"/>
              <a:t>o</a:t>
            </a:r>
            <a:endParaRPr lang="en-US" dirty="0" smtClean="0"/>
          </a:p>
          <a:p>
            <a:pPr lvl="2"/>
            <a:r>
              <a:rPr lang="en-US" dirty="0" smtClean="0"/>
              <a:t>Pick </a:t>
            </a:r>
            <a:r>
              <a:rPr lang="en-US" dirty="0" smtClean="0"/>
              <a:t>domain with lowest mean squared error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Encoding highly parallelizable</a:t>
            </a:r>
          </a:p>
          <a:p>
            <a:pPr lvl="1"/>
            <a:r>
              <a:rPr lang="en-US" dirty="0" smtClean="0"/>
              <a:t>Range selections don’t depend on other ranges</a:t>
            </a:r>
            <a:endParaRPr lang="en-US" dirty="0" smtClean="0"/>
          </a:p>
          <a:p>
            <a:pPr lvl="1"/>
            <a:r>
              <a:rPr lang="en-US" dirty="0" smtClean="0"/>
              <a:t>Process multiple ranges at a time</a:t>
            </a:r>
          </a:p>
          <a:p>
            <a:pPr lvl="1"/>
            <a:r>
              <a:rPr lang="en-US" dirty="0" smtClean="0"/>
              <a:t>Process multiple domains for a range at a time</a:t>
            </a:r>
          </a:p>
          <a:p>
            <a:pPr lvl="1"/>
            <a:r>
              <a:rPr lang="en-US" dirty="0" smtClean="0"/>
              <a:t>Process multiple pixels in range, domain, or product at a time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Decoding also parallelizable</a:t>
            </a:r>
          </a:p>
          <a:p>
            <a:pPr lvl="1"/>
            <a:r>
              <a:rPr lang="en-US" dirty="0" smtClean="0"/>
              <a:t>Short number of iterations (~10)</a:t>
            </a:r>
          </a:p>
          <a:p>
            <a:pPr lvl="1"/>
            <a:r>
              <a:rPr lang="en-US" dirty="0" smtClean="0"/>
              <a:t>Take transform list from encoding</a:t>
            </a:r>
          </a:p>
          <a:p>
            <a:pPr lvl="1"/>
            <a:r>
              <a:rPr lang="en-US" dirty="0" smtClean="0"/>
              <a:t>Decide on output size</a:t>
            </a:r>
          </a:p>
          <a:p>
            <a:pPr lvl="1"/>
            <a:r>
              <a:rPr lang="en-US" dirty="0" smtClean="0"/>
              <a:t>For each pixel in output</a:t>
            </a:r>
          </a:p>
          <a:p>
            <a:pPr lvl="2"/>
            <a:r>
              <a:rPr lang="en-US" dirty="0" smtClean="0"/>
              <a:t>Source, scale, offset don’t change across iterations</a:t>
            </a:r>
          </a:p>
          <a:p>
            <a:pPr lvl="2"/>
            <a:r>
              <a:rPr lang="en-US" dirty="0" smtClean="0"/>
              <a:t>Value depends only on image at previous iteration</a:t>
            </a:r>
          </a:p>
          <a:p>
            <a:pPr lvl="2"/>
            <a:r>
              <a:rPr lang="en-US" dirty="0" smtClean="0"/>
              <a:t>Maps naturally to pixel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encoder and decoder</a:t>
            </a:r>
          </a:p>
          <a:p>
            <a:pPr lvl="1"/>
            <a:r>
              <a:rPr lang="en-US" dirty="0" smtClean="0"/>
              <a:t>Python, using </a:t>
            </a:r>
            <a:r>
              <a:rPr lang="en-US" dirty="0" err="1" smtClean="0"/>
              <a:t>NumPy</a:t>
            </a:r>
            <a:r>
              <a:rPr lang="en-US" dirty="0" smtClean="0"/>
              <a:t> fast array extension</a:t>
            </a:r>
          </a:p>
          <a:p>
            <a:r>
              <a:rPr lang="en-US" dirty="0" smtClean="0"/>
              <a:t>GPU-assisted encoder</a:t>
            </a:r>
          </a:p>
          <a:p>
            <a:pPr lvl="1"/>
            <a:r>
              <a:rPr lang="en-US" dirty="0" smtClean="0"/>
              <a:t>Most work done in GLSL pixel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Implementations similar</a:t>
            </a:r>
          </a:p>
          <a:p>
            <a:pPr lvl="1"/>
            <a:r>
              <a:rPr lang="en-US" dirty="0" smtClean="0"/>
              <a:t>Easy debugging</a:t>
            </a:r>
          </a:p>
          <a:p>
            <a:pPr lvl="1"/>
            <a:r>
              <a:rPr lang="en-US" dirty="0" smtClean="0"/>
              <a:t>All images were decoded in software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</a:t>
            </a:r>
            <a:r>
              <a:rPr lang="en-US" dirty="0" smtClean="0"/>
              <a:t>times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371600"/>
                <a:gridCol w="1600200"/>
                <a:gridCol w="21336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Encoder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 dimensions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(seconds)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baseline="0" dirty="0" smtClean="0"/>
                        <a:t> 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256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baseline="0" dirty="0" smtClean="0"/>
                        <a:t> 256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baseline="0" dirty="0" smtClean="0"/>
                        <a:t> 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baseline="0" dirty="0" smtClean="0"/>
                        <a:t> 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625334"/>
            <a:ext cx="549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Domain and range sizes are pixels along edge of a square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3434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800" b="1" dirty="0" smtClean="0"/>
              <a:t>CPU</a:t>
            </a:r>
            <a:r>
              <a:rPr lang="en-US" sz="2800" dirty="0" smtClean="0"/>
              <a:t>: Intel </a:t>
            </a:r>
            <a:r>
              <a:rPr lang="en-US" sz="2800" noProof="0" dirty="0" smtClean="0"/>
              <a:t>Core 2 Duo @ 2.16 GHz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800" noProof="0" dirty="0" smtClean="0"/>
              <a:t>2 GB RAM @ 0.667 GHz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800" b="1" dirty="0" smtClean="0"/>
              <a:t>GPU</a:t>
            </a:r>
            <a:r>
              <a:rPr lang="en-US" sz="2800" dirty="0" smtClean="0"/>
              <a:t>: </a:t>
            </a:r>
            <a:r>
              <a:rPr lang="en-US" sz="2800" dirty="0" err="1" smtClean="0"/>
              <a:t>nVidia</a:t>
            </a:r>
            <a:r>
              <a:rPr lang="en-US" sz="2800" dirty="0" smtClean="0"/>
              <a:t> </a:t>
            </a:r>
            <a:r>
              <a:rPr lang="en-US" sz="2800" dirty="0" err="1" smtClean="0"/>
              <a:t>GeForce</a:t>
            </a:r>
            <a:r>
              <a:rPr lang="en-US" sz="2800" dirty="0" smtClean="0"/>
              <a:t> 7600 GT @ 0.56 GHz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800" dirty="0" smtClean="0"/>
              <a:t>256 MB RAM @ 0.7 GHz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611</Words>
  <Application>Microsoft Macintosh PowerPoint</Application>
  <PresentationFormat>On-screen Show (4:3)</PresentationFormat>
  <Paragraphs>132</Paragraphs>
  <Slides>20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GPU-accelerated fractal imaging</vt:lpstr>
      <vt:lpstr>Motivation</vt:lpstr>
      <vt:lpstr>Motivation</vt:lpstr>
      <vt:lpstr>Motivation</vt:lpstr>
      <vt:lpstr>Motivation</vt:lpstr>
      <vt:lpstr>Using the GPU</vt:lpstr>
      <vt:lpstr>Using the GPU</vt:lpstr>
      <vt:lpstr>What I Did</vt:lpstr>
      <vt:lpstr>Encoding times</vt:lpstr>
      <vt:lpstr>Results (no enlargement)</vt:lpstr>
      <vt:lpstr>Results (no enlargement)</vt:lpstr>
      <vt:lpstr>Results (no enlargement)</vt:lpstr>
      <vt:lpstr>Results (2x enlargement)</vt:lpstr>
      <vt:lpstr>Results (4x enlargement)</vt:lpstr>
      <vt:lpstr>Side by Side</vt:lpstr>
      <vt:lpstr>GPU vs CPU</vt:lpstr>
      <vt:lpstr>GPU vs CPU</vt:lpstr>
      <vt:lpstr>Accuracy issues</vt:lpstr>
      <vt:lpstr>Wish list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81</dc:title>
  <dc:creator>Jeremy Ehrhardt</dc:creator>
  <cp:lastModifiedBy>Jeremy Ehrhardt</cp:lastModifiedBy>
  <cp:revision>57</cp:revision>
  <dcterms:created xsi:type="dcterms:W3CDTF">2009-06-09T14:51:47Z</dcterms:created>
  <dcterms:modified xsi:type="dcterms:W3CDTF">2009-06-09T17:14:18Z</dcterms:modified>
</cp:coreProperties>
</file>