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5" r:id="rId13"/>
  </p:sldIdLst>
  <p:sldSz cx="9144000" cy="5143500" type="screen16x9"/>
  <p:notesSz cx="6858000" cy="9144000"/>
  <p:embeddedFontLst>
    <p:embeddedFont>
      <p:font typeface="Muli" panose="020B0604020202020204" charset="0"/>
      <p:regular r:id="rId15"/>
      <p:bold r:id="rId16"/>
      <p:italic r:id="rId17"/>
      <p:boldItalic r:id="rId18"/>
    </p:embeddedFont>
    <p:embeddedFont>
      <p:font typeface="Roboto Slab" panose="020B0604020202020204" charset="0"/>
      <p:regular r:id="rId19"/>
      <p:bold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Nixie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13182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793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990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023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16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0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3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07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86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5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66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219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15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6" y="-81000"/>
            <a:ext cx="1525499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8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1" y="4121458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dos.csail.mit.edu/papers/ton:chord/paper-ton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3.amazonaws.com/academia.edu.documents/39697744/Otimizando_Requisies_de_Contedo_em_Redes20151104-30030-108xo62.pdf?AWSAccessKeyId=AKIAIWOWYYGZ2Y53UL3A&amp;Expires=1493001361&amp;Signature=tgSodPtySnAz0aJfGB2vkm4RkOA%3D&amp;response-content-disposition=inline;%20filename%3DOtimizando_Requisic_oes_de_Conte_udo_em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2075300" y="2068775"/>
            <a:ext cx="6343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P2P      IOT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-80387" y="920866"/>
            <a:ext cx="5783400" cy="294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50000"/>
              </a:lnSpc>
              <a:spcBef>
                <a:spcPts val="60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Bruno Dutra</a:t>
            </a:r>
          </a:p>
          <a:p>
            <a:pPr marL="457200" lvl="0" indent="-298450" rtl="0">
              <a:lnSpc>
                <a:spcPct val="150000"/>
              </a:lnSpc>
              <a:spcBef>
                <a:spcPts val="60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Cassio Ribeiro</a:t>
            </a:r>
          </a:p>
          <a:p>
            <a:pPr marL="457200" lvl="0" indent="-298450" rtl="0">
              <a:lnSpc>
                <a:spcPct val="150000"/>
              </a:lnSpc>
              <a:spcBef>
                <a:spcPts val="60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Gabriel Tavares</a:t>
            </a:r>
          </a:p>
          <a:p>
            <a:pPr marL="457200" lvl="0" indent="-298450" rtl="0">
              <a:lnSpc>
                <a:spcPct val="150000"/>
              </a:lnSpc>
              <a:spcBef>
                <a:spcPts val="60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Homero Silva</a:t>
            </a:r>
          </a:p>
          <a:p>
            <a:pPr marL="457200" lvl="0" indent="-298450" rtl="0">
              <a:lnSpc>
                <a:spcPct val="150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João Fiuza</a:t>
            </a:r>
          </a:p>
          <a:p>
            <a:pPr marL="457200" lvl="0" indent="-298450" rtl="0">
              <a:lnSpc>
                <a:spcPct val="150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Pedro Gabriel</a:t>
            </a:r>
          </a:p>
          <a:p>
            <a:pPr marL="457200" lvl="0" indent="-298450" rtl="0">
              <a:lnSpc>
                <a:spcPct val="150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Rafael Silva</a:t>
            </a:r>
          </a:p>
          <a:p>
            <a:pPr marL="457200" lvl="0" indent="-298450" rtl="0">
              <a:lnSpc>
                <a:spcPct val="150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Régio Lopes</a:t>
            </a:r>
          </a:p>
          <a:p>
            <a:pPr marL="457200" lvl="0" indent="-298450" rtl="0">
              <a:lnSpc>
                <a:spcPct val="150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Ricardo Nogueira</a:t>
            </a:r>
          </a:p>
          <a:p>
            <a:pPr marL="457200" lvl="0" indent="-298450" rtl="0">
              <a:lnSpc>
                <a:spcPct val="150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Thais Carvalho</a:t>
            </a:r>
          </a:p>
          <a:p>
            <a:pPr marL="457200" lvl="0" indent="-298450" rtl="0">
              <a:lnSpc>
                <a:spcPct val="150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Thiago Sales</a:t>
            </a:r>
          </a:p>
          <a:p>
            <a:pPr marL="457200" lvl="0" indent="-298450" rtl="0">
              <a:lnSpc>
                <a:spcPct val="150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Thiago Pita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2000" dirty="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498708" y="422855"/>
            <a:ext cx="336393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Questões</a:t>
            </a:r>
            <a:endParaRPr lang="en" sz="3200" dirty="0"/>
          </a:p>
        </p:txBody>
      </p:sp>
      <p:sp>
        <p:nvSpPr>
          <p:cNvPr id="336" name="Shape 336"/>
          <p:cNvSpPr txBox="1"/>
          <p:nvPr/>
        </p:nvSpPr>
        <p:spPr>
          <a:xfrm>
            <a:off x="3030327" y="1508369"/>
            <a:ext cx="2835466" cy="540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8750" lvl="0">
              <a:lnSpc>
                <a:spcPct val="150000"/>
              </a:lnSpc>
              <a:buClr>
                <a:srgbClr val="C6DAEC"/>
              </a:buClr>
              <a:buSzPct val="100000"/>
            </a:pPr>
            <a:r>
              <a:rPr lang="pt-BR" sz="9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???</a:t>
            </a:r>
            <a:endParaRPr lang="en" sz="9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58750" lvl="0" rtl="0">
              <a:lnSpc>
                <a:spcPct val="150000"/>
              </a:lnSpc>
              <a:spcBef>
                <a:spcPts val="0"/>
              </a:spcBef>
              <a:buClr>
                <a:srgbClr val="C6DAEC"/>
              </a:buClr>
              <a:buSzPct val="100000"/>
            </a:pPr>
            <a:endParaRPr lang="en" sz="9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endParaRPr sz="9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57" y="4058359"/>
            <a:ext cx="946989" cy="8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3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498708" y="422855"/>
            <a:ext cx="336393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Questões</a:t>
            </a:r>
            <a:endParaRPr lang="en" sz="3200" dirty="0"/>
          </a:p>
        </p:txBody>
      </p:sp>
      <p:sp>
        <p:nvSpPr>
          <p:cNvPr id="336" name="Shape 336"/>
          <p:cNvSpPr txBox="1"/>
          <p:nvPr/>
        </p:nvSpPr>
        <p:spPr>
          <a:xfrm>
            <a:off x="2391508" y="1829916"/>
            <a:ext cx="4328395" cy="540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8750" lvl="0">
              <a:lnSpc>
                <a:spcPct val="150000"/>
              </a:lnSpc>
              <a:buClr>
                <a:srgbClr val="C6DAEC"/>
              </a:buClr>
              <a:buSzPct val="100000"/>
            </a:pPr>
            <a:r>
              <a:rPr lang="pt-BR" sz="6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Obrigado</a:t>
            </a:r>
            <a:endParaRPr lang="en" sz="6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58750" lvl="0" rtl="0">
              <a:lnSpc>
                <a:spcPct val="150000"/>
              </a:lnSpc>
              <a:spcBef>
                <a:spcPts val="0"/>
              </a:spcBef>
              <a:buClr>
                <a:srgbClr val="C6DAEC"/>
              </a:buClr>
              <a:buSzPct val="100000"/>
            </a:pPr>
            <a:endParaRPr lang="en" sz="6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endParaRPr sz="6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57" y="4058359"/>
            <a:ext cx="946989" cy="8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07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Bibliografia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349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Chord: A Scalable Peer-to-peer Lookup Protocol for Internet Applications. Disponível em: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https://pdos.csail.mit.edu/papers/ton:chord/paper-ton.pdf</a:t>
            </a:r>
            <a:r>
              <a:rPr lang="en" sz="1200"/>
              <a:t>. 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>
                <a:solidFill>
                  <a:srgbClr val="C6DAEC"/>
                </a:solidFill>
              </a:rPr>
              <a:t>Otimizando Requisições de Conteúdo em Redes Par-a-Par Sobre Redes Ad Hoc. Disponível em: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s3.amazonaws.com/academia.edu.documents/39697744/Otimizando_Requisies_de_Contedo_em_Redes20151104-30030-108xo62.pdf?AWSAccessKeyId=AKIAIWOWYYGZ2Y53UL3A&amp;Expires=1493001361&amp;Signature=tgSodPtySnAz0aJfGB2vkm4RkOA%3D&amp;response-content-disposition=inline%3B%20filename%3DOtimizando_Requisic_oes_de_Conte_udo_em.pdf</a:t>
            </a:r>
            <a:r>
              <a:rPr lang="en" sz="1200">
                <a:solidFill>
                  <a:srgbClr val="C6DAEC"/>
                </a:solidFill>
              </a:rPr>
              <a:t>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  <a:buSzPct val="100000"/>
            </a:pPr>
            <a:endParaRPr sz="1200">
              <a:solidFill>
                <a:srgbClr val="C6DAEC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498708" y="422855"/>
            <a:ext cx="336393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Agenda</a:t>
            </a:r>
            <a:endParaRPr lang="en" dirty="0"/>
          </a:p>
        </p:txBody>
      </p:sp>
      <p:sp>
        <p:nvSpPr>
          <p:cNvPr id="336" name="Shape 336"/>
          <p:cNvSpPr txBox="1"/>
          <p:nvPr/>
        </p:nvSpPr>
        <p:spPr>
          <a:xfrm>
            <a:off x="1183875" y="1618900"/>
            <a:ext cx="7256100" cy="28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AutoNum type="arabicPeriod"/>
            </a:pP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Objetivo;</a:t>
            </a:r>
          </a:p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Muli"/>
              <a:buAutoNum type="arabicPeriod"/>
            </a:pP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Riscos;</a:t>
            </a:r>
            <a:endParaRPr lang="en" sz="1600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Muli"/>
              <a:buAutoNum type="arabicPeriod"/>
            </a:pP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CHORD;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AutoNum type="arabicPeriod"/>
            </a:pP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Arquitetura proposta;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AutoNum type="arabicPeriod"/>
            </a:pP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Solução desenvolvida;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C6DAEC"/>
              </a:buClr>
              <a:buSzPct val="100000"/>
              <a:buFont typeface="Muli"/>
              <a:buAutoNum type="arabicPeriod"/>
            </a:pP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Trabalhos futuros;</a:t>
            </a: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endParaRPr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82" y="2431700"/>
            <a:ext cx="2912766" cy="291276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498708" y="422855"/>
            <a:ext cx="336393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Objetivo</a:t>
            </a:r>
            <a:endParaRPr lang="en" dirty="0"/>
          </a:p>
        </p:txBody>
      </p:sp>
      <p:sp>
        <p:nvSpPr>
          <p:cNvPr id="336" name="Shape 336"/>
          <p:cNvSpPr txBox="1"/>
          <p:nvPr/>
        </p:nvSpPr>
        <p:spPr>
          <a:xfrm>
            <a:off x="1183875" y="1618900"/>
            <a:ext cx="7256100" cy="28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8750" lvl="0" rtl="0">
              <a:lnSpc>
                <a:spcPct val="150000"/>
              </a:lnSpc>
              <a:spcBef>
                <a:spcPts val="0"/>
              </a:spcBef>
              <a:buClr>
                <a:srgbClr val="C6DAEC"/>
              </a:buClr>
              <a:buSzPct val="100000"/>
            </a:pP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Desenvolver uma aplicação, que possa, através do algoritimo CHORD, apresentar as informações obtidas da base de dados do RAISE, organizá-las no formato de anel CHORD, e realizar as pesquisas dentro do mesmo</a:t>
            </a: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endParaRPr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44" y="2716068"/>
            <a:ext cx="2265485" cy="22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221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498708" y="422855"/>
            <a:ext cx="336393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Riscos</a:t>
            </a:r>
            <a:endParaRPr lang="en" dirty="0"/>
          </a:p>
        </p:txBody>
      </p:sp>
      <p:sp>
        <p:nvSpPr>
          <p:cNvPr id="336" name="Shape 336"/>
          <p:cNvSpPr txBox="1"/>
          <p:nvPr/>
        </p:nvSpPr>
        <p:spPr>
          <a:xfrm>
            <a:off x="1183875" y="1618900"/>
            <a:ext cx="7256100" cy="28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Muli"/>
              <a:buAutoNum type="arabicPeriod"/>
            </a:pP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Problemas na autenticação com o RAISE</a:t>
            </a: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Muli"/>
              <a:buAutoNum type="arabicPeriod"/>
            </a:pPr>
            <a:r>
              <a:rPr lang="en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Erros de implementação do </a:t>
            </a: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CHORD</a:t>
            </a: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Muli"/>
              <a:buAutoNum type="arabicPeriod"/>
            </a:pPr>
            <a:r>
              <a:rPr lang="en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Falta de tempo para implementação da aplicação</a:t>
            </a:r>
          </a:p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Muli"/>
              <a:buAutoNum type="arabicPeriod"/>
            </a:pPr>
            <a:r>
              <a:rPr lang="en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Erros de definição</a:t>
            </a:r>
          </a:p>
          <a:p>
            <a:pPr marL="158750" lvl="0" rtl="0">
              <a:lnSpc>
                <a:spcPct val="150000"/>
              </a:lnSpc>
              <a:spcBef>
                <a:spcPts val="0"/>
              </a:spcBef>
              <a:buClr>
                <a:srgbClr val="C6DAEC"/>
              </a:buClr>
              <a:buSzPct val="100000"/>
            </a:pP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endParaRPr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77" y="2736135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71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498708" y="422855"/>
            <a:ext cx="336393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CHORD</a:t>
            </a:r>
            <a:endParaRPr lang="en" dirty="0"/>
          </a:p>
        </p:txBody>
      </p:sp>
      <p:sp>
        <p:nvSpPr>
          <p:cNvPr id="336" name="Shape 336"/>
          <p:cNvSpPr txBox="1"/>
          <p:nvPr/>
        </p:nvSpPr>
        <p:spPr>
          <a:xfrm>
            <a:off x="1123585" y="1608852"/>
            <a:ext cx="7256100" cy="28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Algorítimo criado pelo MIT</a:t>
            </a:r>
          </a:p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Baseado em DHT (Data Hash Table)</a:t>
            </a:r>
          </a:p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Grande escalabilidade e processamento</a:t>
            </a:r>
            <a:endParaRPr lang="en" sz="1600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Objetos </a:t>
            </a:r>
            <a:r>
              <a:rPr lang="en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são do tipo CHAVE / VALOR</a:t>
            </a: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58750" lvl="0" rtl="0">
              <a:lnSpc>
                <a:spcPct val="150000"/>
              </a:lnSpc>
              <a:spcBef>
                <a:spcPts val="0"/>
              </a:spcBef>
              <a:buClr>
                <a:srgbClr val="C6DAEC"/>
              </a:buClr>
              <a:buSzPct val="100000"/>
            </a:pP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endParaRPr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26035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871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498708" y="422855"/>
            <a:ext cx="336393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Arquitetura</a:t>
            </a:r>
            <a:endParaRPr lang="en" dirty="0"/>
          </a:p>
        </p:txBody>
      </p:sp>
      <p:grpSp>
        <p:nvGrpSpPr>
          <p:cNvPr id="10" name="Grupo 9"/>
          <p:cNvGrpSpPr/>
          <p:nvPr/>
        </p:nvGrpSpPr>
        <p:grpSpPr>
          <a:xfrm>
            <a:off x="6313120" y="3608774"/>
            <a:ext cx="2549526" cy="1251752"/>
            <a:chOff x="5559505" y="3582945"/>
            <a:chExt cx="2549526" cy="1251752"/>
          </a:xfrm>
        </p:grpSpPr>
        <p:pic>
          <p:nvPicPr>
            <p:cNvPr id="5" name="Shape 349" descr="pulltorefresh1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01195" y="3582945"/>
              <a:ext cx="1187525" cy="62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349" descr="pulltorefresh1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94958" y="3895883"/>
              <a:ext cx="1187525" cy="62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349" descr="pulltorefresh1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21506" y="4208821"/>
              <a:ext cx="1187525" cy="62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Shape 349" descr="pulltorefresh1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9505" y="3895883"/>
              <a:ext cx="1187525" cy="62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349" descr="pulltorefresh1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33981" y="4208821"/>
              <a:ext cx="1187525" cy="6258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34" y="1266169"/>
            <a:ext cx="1784190" cy="1792156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669640" y="1599235"/>
            <a:ext cx="2309569" cy="1948586"/>
            <a:chOff x="1478660" y="1668820"/>
            <a:chExt cx="1182600" cy="976182"/>
          </a:xfrm>
        </p:grpSpPr>
        <p:pic>
          <p:nvPicPr>
            <p:cNvPr id="11" name="Imagem 10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660" y="1668821"/>
              <a:ext cx="591300" cy="551865"/>
            </a:xfrm>
            <a:prstGeom prst="rect">
              <a:avLst/>
            </a:prstGeom>
          </p:spPr>
        </p:pic>
        <p:pic>
          <p:nvPicPr>
            <p:cNvPr id="12" name="Imagem 11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960" y="1668820"/>
              <a:ext cx="591300" cy="551865"/>
            </a:xfrm>
            <a:prstGeom prst="rect">
              <a:avLst/>
            </a:prstGeom>
          </p:spPr>
        </p:pic>
        <p:pic>
          <p:nvPicPr>
            <p:cNvPr id="13" name="Imagem 12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299" y="2093137"/>
              <a:ext cx="591300" cy="551865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/>
        </p:nvGrpSpPr>
        <p:grpSpPr>
          <a:xfrm>
            <a:off x="527551" y="3608774"/>
            <a:ext cx="1027611" cy="852736"/>
            <a:chOff x="366777" y="2902492"/>
            <a:chExt cx="1027611" cy="852736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36" y="2902492"/>
              <a:ext cx="493852" cy="493852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57" y="3261376"/>
              <a:ext cx="493852" cy="493852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77" y="2902492"/>
              <a:ext cx="493852" cy="493852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2975888" y="3808924"/>
            <a:ext cx="2970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Os smart objects encaminham suas informações ao RAISE que é consultado pelos anéis do CHORD que por sua vez são consumidos pelos usuários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749753" y="340614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Smart Objects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228285" y="1299839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RAISE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369604" y="133078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CHORD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5607" y="447160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Usuários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27" name="Grupo 26"/>
          <p:cNvGrpSpPr/>
          <p:nvPr/>
        </p:nvGrpSpPr>
        <p:grpSpPr>
          <a:xfrm rot="18833377">
            <a:off x="774477" y="2885243"/>
            <a:ext cx="1222291" cy="502596"/>
            <a:chOff x="794431" y="2579424"/>
            <a:chExt cx="1222291" cy="502596"/>
          </a:xfrm>
        </p:grpSpPr>
        <p:sp>
          <p:nvSpPr>
            <p:cNvPr id="26" name="Seta para a direita 25"/>
            <p:cNvSpPr/>
            <p:nvPr/>
          </p:nvSpPr>
          <p:spPr>
            <a:xfrm>
              <a:off x="794431" y="2579424"/>
              <a:ext cx="1099048" cy="26724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Seta para a direita 32"/>
            <p:cNvSpPr/>
            <p:nvPr/>
          </p:nvSpPr>
          <p:spPr>
            <a:xfrm rot="10800000">
              <a:off x="917674" y="2814780"/>
              <a:ext cx="1099048" cy="26724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4024999" y="1967591"/>
            <a:ext cx="655960" cy="502596"/>
            <a:chOff x="794431" y="2579424"/>
            <a:chExt cx="1222291" cy="502596"/>
          </a:xfrm>
        </p:grpSpPr>
        <p:sp>
          <p:nvSpPr>
            <p:cNvPr id="36" name="Seta para a direita 35"/>
            <p:cNvSpPr/>
            <p:nvPr/>
          </p:nvSpPr>
          <p:spPr>
            <a:xfrm>
              <a:off x="794431" y="2579424"/>
              <a:ext cx="1099048" cy="26724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Seta para a direita 36"/>
            <p:cNvSpPr/>
            <p:nvPr/>
          </p:nvSpPr>
          <p:spPr>
            <a:xfrm rot="10800000">
              <a:off x="917674" y="2814780"/>
              <a:ext cx="1099048" cy="26724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Seta para a direita 38"/>
          <p:cNvSpPr/>
          <p:nvPr/>
        </p:nvSpPr>
        <p:spPr>
          <a:xfrm rot="13421953">
            <a:off x="6357358" y="2863404"/>
            <a:ext cx="1099048" cy="2672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25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498708" y="422855"/>
            <a:ext cx="336393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Solução</a:t>
            </a:r>
            <a:endParaRPr lang="en" dirty="0"/>
          </a:p>
        </p:txBody>
      </p:sp>
      <p:sp>
        <p:nvSpPr>
          <p:cNvPr id="336" name="Shape 336"/>
          <p:cNvSpPr txBox="1"/>
          <p:nvPr/>
        </p:nvSpPr>
        <p:spPr>
          <a:xfrm>
            <a:off x="1123585" y="1608852"/>
            <a:ext cx="7256100" cy="28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App de captura de informações:</a:t>
            </a: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58750" lvl="0" rtl="0">
              <a:lnSpc>
                <a:spcPct val="150000"/>
              </a:lnSpc>
              <a:spcBef>
                <a:spcPts val="0"/>
              </a:spcBef>
              <a:buClr>
                <a:srgbClr val="C6DAEC"/>
              </a:buClr>
              <a:buSzPct val="100000"/>
            </a:pP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endParaRPr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712" y="4329665"/>
            <a:ext cx="683288" cy="67198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0" y="2138059"/>
            <a:ext cx="1650628" cy="28635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58" y="2138059"/>
            <a:ext cx="5090827" cy="2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019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498708" y="422855"/>
            <a:ext cx="336393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Solução</a:t>
            </a:r>
            <a:endParaRPr lang="en" dirty="0"/>
          </a:p>
        </p:txBody>
      </p:sp>
      <p:sp>
        <p:nvSpPr>
          <p:cNvPr id="336" name="Shape 336"/>
          <p:cNvSpPr txBox="1"/>
          <p:nvPr/>
        </p:nvSpPr>
        <p:spPr>
          <a:xfrm>
            <a:off x="1123585" y="1608852"/>
            <a:ext cx="7256100" cy="28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DEMO do CHORD:</a:t>
            </a: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58750" lvl="0" rtl="0">
              <a:lnSpc>
                <a:spcPct val="150000"/>
              </a:lnSpc>
              <a:spcBef>
                <a:spcPts val="0"/>
              </a:spcBef>
              <a:buClr>
                <a:srgbClr val="C6DAEC"/>
              </a:buClr>
              <a:buSzPct val="100000"/>
            </a:pP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endParaRPr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85" y="2249656"/>
            <a:ext cx="2220046" cy="20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54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498708" y="422855"/>
            <a:ext cx="336393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Trabalhos Futuros</a:t>
            </a:r>
            <a:endParaRPr lang="en" sz="3200" dirty="0"/>
          </a:p>
        </p:txBody>
      </p:sp>
      <p:sp>
        <p:nvSpPr>
          <p:cNvPr id="336" name="Shape 336"/>
          <p:cNvSpPr txBox="1"/>
          <p:nvPr/>
        </p:nvSpPr>
        <p:spPr>
          <a:xfrm>
            <a:off x="1123585" y="1608852"/>
            <a:ext cx="7256100" cy="28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Ajuste na implementação do Join:</a:t>
            </a:r>
          </a:p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Implementação do Leave;</a:t>
            </a:r>
          </a:p>
          <a:p>
            <a:pPr marL="457200" lvl="0" indent="-298450">
              <a:lnSpc>
                <a:spcPct val="150000"/>
              </a:lnSpc>
              <a:buClr>
                <a:srgbClr val="C6DAEC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Implementação do Search</a:t>
            </a: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58750" lvl="0" rtl="0">
              <a:lnSpc>
                <a:spcPct val="150000"/>
              </a:lnSpc>
              <a:spcBef>
                <a:spcPts val="0"/>
              </a:spcBef>
              <a:buClr>
                <a:srgbClr val="C6DAEC"/>
              </a:buClr>
              <a:buSzPct val="100000"/>
            </a:pP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endParaRPr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93" y="2149173"/>
            <a:ext cx="2220046" cy="20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570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224</Words>
  <Application>Microsoft Office PowerPoint</Application>
  <PresentationFormat>Apresentação no Ecrã (16:9)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Muli</vt:lpstr>
      <vt:lpstr>Roboto Slab</vt:lpstr>
      <vt:lpstr>Arial</vt:lpstr>
      <vt:lpstr>Helvetica Neue</vt:lpstr>
      <vt:lpstr>Nixie One</vt:lpstr>
      <vt:lpstr>Imogen template</vt:lpstr>
      <vt:lpstr>P2P      IOT</vt:lpstr>
      <vt:lpstr>Agenda</vt:lpstr>
      <vt:lpstr>Objetivo</vt:lpstr>
      <vt:lpstr>Riscos</vt:lpstr>
      <vt:lpstr>CHORD</vt:lpstr>
      <vt:lpstr>Arquitetura</vt:lpstr>
      <vt:lpstr>Solução</vt:lpstr>
      <vt:lpstr>Solução</vt:lpstr>
      <vt:lpstr>Trabalhos Futuros</vt:lpstr>
      <vt:lpstr>Questões</vt:lpstr>
      <vt:lpstr>Questões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     IOT</dc:title>
  <dc:creator>Homero Adriano Almeida Da Silva</dc:creator>
  <cp:lastModifiedBy>Homero Adriano A. da Silva</cp:lastModifiedBy>
  <cp:revision>15</cp:revision>
  <dcterms:modified xsi:type="dcterms:W3CDTF">2017-06-29T18:39:19Z</dcterms:modified>
</cp:coreProperties>
</file>