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29"/>
  </p:notesMasterIdLst>
  <p:handoutMasterIdLst>
    <p:handoutMasterId r:id="rId30"/>
  </p:handoutMasterIdLst>
  <p:sldIdLst>
    <p:sldId id="401" r:id="rId5"/>
    <p:sldId id="403" r:id="rId6"/>
    <p:sldId id="404" r:id="rId7"/>
    <p:sldId id="396" r:id="rId8"/>
    <p:sldId id="397" r:id="rId9"/>
    <p:sldId id="405" r:id="rId10"/>
    <p:sldId id="410" r:id="rId11"/>
    <p:sldId id="413" r:id="rId12"/>
    <p:sldId id="414" r:id="rId13"/>
    <p:sldId id="411" r:id="rId14"/>
    <p:sldId id="415" r:id="rId15"/>
    <p:sldId id="416" r:id="rId16"/>
    <p:sldId id="417" r:id="rId17"/>
    <p:sldId id="428" r:id="rId18"/>
    <p:sldId id="426" r:id="rId19"/>
    <p:sldId id="427" r:id="rId20"/>
    <p:sldId id="419" r:id="rId21"/>
    <p:sldId id="418" r:id="rId22"/>
    <p:sldId id="420" r:id="rId23"/>
    <p:sldId id="423" r:id="rId24"/>
    <p:sldId id="421" r:id="rId25"/>
    <p:sldId id="422" r:id="rId26"/>
    <p:sldId id="425" r:id="rId27"/>
    <p:sldId id="409" r:id="rId28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08" autoAdjust="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Edge Browser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 Choice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87.6</c:v>
                </c:pt>
                <c:pt idx="2">
                  <c:v>25.7</c:v>
                </c:pt>
                <c:pt idx="3">
                  <c:v>10.199999999999999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AE-4A5D-A91A-C5026186C6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People Who Like Edge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AE-4A5D-A91A-C5026186C6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6546672"/>
        <c:axId val="596547032"/>
      </c:lineChart>
      <c:catAx>
        <c:axId val="59654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547032"/>
        <c:crosses val="autoZero"/>
        <c:auto val="1"/>
        <c:lblAlgn val="ctr"/>
        <c:lblOffset val="100"/>
        <c:noMultiLvlLbl val="0"/>
      </c:catAx>
      <c:valAx>
        <c:axId val="596547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546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E2188A-CD17-4E3E-AB0E-7A5017BF1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3D623-433B-4523-9829-805747DBC3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EF7BB0-3EA7-4436-9434-950FCCD7FE5A}" type="datetime1">
              <a:rPr lang="en-GB" smtClean="0"/>
              <a:t>02/10/2023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A1CC4-7C05-4403-B82F-FA1957CDFA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769E3-387F-4E51-9B72-40457A518A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460E3B-D3A0-4EBC-BAC3-B01E8FF895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158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CAE08-3B3B-4E39-A27D-95B4FAD4A917}" type="datetime1">
              <a:rPr lang="en-GB" smtClean="0"/>
              <a:pPr/>
              <a:t>02/10/2023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0EDF81-139F-488C-872B-4720FBA6BF98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327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72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029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n-GB" noProof="0" smtClean="0"/>
              <a:t>22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02255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80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800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520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Talk about Microsoft, Google and Apple ecosystems and how the default isn’t necessarily what the user wants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637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108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010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817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429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34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rtlCol="0"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rtlCol="0"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en-GB" noProof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rtlCol="0" anchor="ctr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/>
            </a:lvl1pPr>
          </a:lstStyle>
          <a:p>
            <a:pPr rtl="0"/>
            <a:r>
              <a:rPr lang="en-GB" noProof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9713C8C-8E70-45D5-AE59-23E60168254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ilma:8090/display/SOF/Package+Management+For+Windows" TargetMode="External"/><Relationship Id="rId2" Type="http://schemas.openxmlformats.org/officeDocument/2006/relationships/hyperlink" Target="http://wilma:8090/display/SOF/Change+Outlook%27s+Default+Web+Browser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ilma:8090/display/SOF/Alacritty+A+Better+Terminal+Application" TargetMode="External"/><Relationship Id="rId4" Type="http://schemas.openxmlformats.org/officeDocument/2006/relationships/hyperlink" Target="http://wilma:8090/display/SOF/Windows+10+Workflow+For+Power+Users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hocolatey.org/why-chocolatey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Improving Windows Workflows For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Alex Howson</a:t>
            </a: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08A1-FEAA-4F21-96E4-5A57CFAA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“Save time by automating repetitive processes”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3DD3A-BCEA-4181-8BC4-61E1A84D5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8580" y="2086325"/>
            <a:ext cx="4434840" cy="1188720"/>
          </a:xfrm>
        </p:spPr>
        <p:txBody>
          <a:bodyPr rtlCol="0"/>
          <a:lstStyle/>
          <a:p>
            <a:pPr rtl="0"/>
            <a:r>
              <a:rPr lang="en-GB" cap="none" dirty="0">
                <a:solidFill>
                  <a:srgbClr val="FFFFFF"/>
                </a:solidFill>
                <a:latin typeface="+mj-lt"/>
              </a:rPr>
              <a:t>Sun</a:t>
            </a:r>
            <a:r>
              <a:rPr lang="en-GB" dirty="0">
                <a:solidFill>
                  <a:srgbClr val="FFFFFF"/>
                </a:solidFill>
              </a:rPr>
              <a:t> Tzu Said (Probably)</a:t>
            </a:r>
            <a:endParaRPr lang="en-GB" cap="none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5442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78FAAB-8DFA-4475-B8B6-51A3ED19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sz="4800" dirty="0"/>
              <a:t>Terminal Application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237BABF-398B-4F17-B288-42D7047C2B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 err="1"/>
              <a:t>Alacritty</a:t>
            </a:r>
            <a:endParaRPr lang="en-GB" dirty="0"/>
          </a:p>
        </p:txBody>
      </p:sp>
      <p:pic>
        <p:nvPicPr>
          <p:cNvPr id="7" name="Picture Placeholder 6" descr="A logo on a square box&#10;&#10;Description automatically generated">
            <a:extLst>
              <a:ext uri="{FF2B5EF4-FFF2-40B4-BE49-F238E27FC236}">
                <a16:creationId xmlns:a16="http://schemas.microsoft.com/office/drawing/2014/main" id="{A9649464-C652-BDB4-4226-DEDC5C090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6441" r="6441"/>
          <a:stretch>
            <a:fillRect/>
          </a:stretch>
        </p:blipFill>
        <p:spPr>
          <a:xfrm>
            <a:off x="-9525" y="-9525"/>
            <a:ext cx="6105525" cy="6240463"/>
          </a:xfrm>
        </p:spPr>
      </p:pic>
    </p:spTree>
    <p:extLst>
      <p:ext uri="{BB962C8B-B14F-4D97-AF65-F5344CB8AC3E}">
        <p14:creationId xmlns:p14="http://schemas.microsoft.com/office/powerpoint/2010/main" val="569224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57B4-501C-3498-9941-EB84563A5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Alacritty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F62D6-67EA-D70D-4E20-8F09D65CE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Alacritty</a:t>
            </a:r>
            <a:r>
              <a:rPr lang="en-GB" dirty="0"/>
              <a:t> is a rust powered terminal that is hardware accelerated terminal application.</a:t>
            </a:r>
          </a:p>
          <a:p>
            <a:r>
              <a:rPr lang="en-GB" dirty="0"/>
              <a:t>It is highly configurable using a “</a:t>
            </a:r>
            <a:r>
              <a:rPr lang="en-GB" dirty="0" err="1"/>
              <a:t>alacritty.yml</a:t>
            </a:r>
            <a:r>
              <a:rPr lang="en-GB" dirty="0"/>
              <a:t>” configuration file stored in “%APPDATA%/</a:t>
            </a:r>
            <a:r>
              <a:rPr lang="en-GB" dirty="0" err="1"/>
              <a:t>alacritty</a:t>
            </a:r>
            <a:r>
              <a:rPr lang="en-GB" dirty="0"/>
              <a:t>/</a:t>
            </a:r>
            <a:r>
              <a:rPr lang="en-GB" dirty="0" err="1"/>
              <a:t>alacritty.yml</a:t>
            </a:r>
            <a:r>
              <a:rPr lang="en-GB" dirty="0"/>
              <a:t>”.</a:t>
            </a:r>
          </a:p>
          <a:p>
            <a:r>
              <a:rPr lang="en-GB" dirty="0"/>
              <a:t>The configuration supports different shells, multiplexers (terminal tabs), themes, font sizes and style as well as a default folder to open in.</a:t>
            </a:r>
          </a:p>
          <a:p>
            <a:r>
              <a:rPr lang="en-GB" dirty="0"/>
              <a:t>Most importantly it is really fast and responsive.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327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DBD5-AB87-D983-0954-EF0F7CF5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2562F8E-6D65-CE03-9B11-82B908E4D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690688"/>
            <a:ext cx="6279503" cy="33294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C06883-E513-145C-5435-CDD59FA07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527" y="5507426"/>
            <a:ext cx="7881966" cy="9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36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78FAAB-8DFA-4475-B8B6-51A3ED19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sz="4800" dirty="0"/>
              <a:t>Terminal Multiplexer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237BABF-398B-4F17-B288-42D7047C2B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 err="1"/>
              <a:t>Zellij</a:t>
            </a:r>
            <a:endParaRPr lang="en-GB" dirty="0"/>
          </a:p>
        </p:txBody>
      </p:sp>
      <p:pic>
        <p:nvPicPr>
          <p:cNvPr id="8" name="Picture Placeholder 7" descr="A hexagon with a black arrow and a black line&#10;&#10;Description automatically generated">
            <a:extLst>
              <a:ext uri="{FF2B5EF4-FFF2-40B4-BE49-F238E27FC236}">
                <a16:creationId xmlns:a16="http://schemas.microsoft.com/office/drawing/2014/main" id="{272E88AA-3FFF-9F2F-1304-565CD582048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5741" b="57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42647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B821-2A38-2E51-AF85-9B1557F1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Zellij</a:t>
            </a:r>
            <a:r>
              <a:rPr lang="en-GB" dirty="0"/>
              <a:t> Multiplexer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9E05FA0-76AF-7FE0-86E6-E898EA269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Zellij</a:t>
            </a:r>
            <a:r>
              <a:rPr lang="en-GB" dirty="0"/>
              <a:t> is a rust powered (very fast) multiplexer that can be added to </a:t>
            </a:r>
            <a:r>
              <a:rPr lang="en-GB" dirty="0" err="1"/>
              <a:t>Alacritty</a:t>
            </a:r>
            <a:r>
              <a:rPr lang="en-GB" dirty="0"/>
              <a:t> through the configuration file</a:t>
            </a:r>
          </a:p>
          <a:p>
            <a:r>
              <a:rPr lang="en-GB" dirty="0"/>
              <a:t>Multiplexers allow for one terminal program running with multiple tabs/ panes etc (like a web browser)</a:t>
            </a:r>
          </a:p>
          <a:p>
            <a:r>
              <a:rPr lang="en-GB" dirty="0"/>
              <a:t>This is another means of improving your workflow</a:t>
            </a:r>
          </a:p>
          <a:p>
            <a:r>
              <a:rPr lang="en-GB" dirty="0"/>
              <a:t>Note: </a:t>
            </a:r>
            <a:r>
              <a:rPr lang="en-GB" dirty="0" err="1"/>
              <a:t>Alacritty</a:t>
            </a:r>
            <a:r>
              <a:rPr lang="en-GB" dirty="0"/>
              <a:t> by default doesn’t come with a multiplexer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666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BA44-A3F6-D520-AC5D-EF93D778C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F20540F4-3339-2503-A3B2-ED2825C95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500" y="2201069"/>
            <a:ext cx="7239000" cy="3781425"/>
          </a:xfrm>
        </p:spPr>
      </p:pic>
    </p:spTree>
    <p:extLst>
      <p:ext uri="{BB962C8B-B14F-4D97-AF65-F5344CB8AC3E}">
        <p14:creationId xmlns:p14="http://schemas.microsoft.com/office/powerpoint/2010/main" val="3163333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78FAAB-8DFA-4475-B8B6-51A3ED19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sz="4800" dirty="0"/>
              <a:t>Virtual Desktop/ Workspaces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237BABF-398B-4F17-B288-42D7047C2B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Windows Virtual Desktops</a:t>
            </a:r>
          </a:p>
        </p:txBody>
      </p:sp>
      <p:pic>
        <p:nvPicPr>
          <p:cNvPr id="8" name="Picture Placeholder 7" descr="A computer screen with a blue background&#10;&#10;Description automatically generated">
            <a:extLst>
              <a:ext uri="{FF2B5EF4-FFF2-40B4-BE49-F238E27FC236}">
                <a16:creationId xmlns:a16="http://schemas.microsoft.com/office/drawing/2014/main" id="{BE06C9A8-2373-8062-2AE0-2412C74D7EB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9426" r="19426"/>
          <a:stretch>
            <a:fillRect/>
          </a:stretch>
        </p:blipFill>
        <p:spPr>
          <a:xfrm>
            <a:off x="-9525" y="-19050"/>
            <a:ext cx="6105525" cy="6240463"/>
          </a:xfrm>
        </p:spPr>
      </p:pic>
    </p:spTree>
    <p:extLst>
      <p:ext uri="{BB962C8B-B14F-4D97-AF65-F5344CB8AC3E}">
        <p14:creationId xmlns:p14="http://schemas.microsoft.com/office/powerpoint/2010/main" val="2198808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A4CA-9056-84D6-6029-398FDB48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92BF1-2BBC-6F71-E216-9D929E54A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Virtual desktops is a useful power user feature of Windows 10/ 11</a:t>
            </a:r>
          </a:p>
          <a:p>
            <a:r>
              <a:rPr lang="en-GB" dirty="0"/>
              <a:t>Virtual desktops allow for groups of applications to be clustered together and quickly switched between.</a:t>
            </a:r>
          </a:p>
        </p:txBody>
      </p:sp>
    </p:spTree>
    <p:extLst>
      <p:ext uri="{BB962C8B-B14F-4D97-AF65-F5344CB8AC3E}">
        <p14:creationId xmlns:p14="http://schemas.microsoft.com/office/powerpoint/2010/main" val="2406266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A900-A6B1-75CC-9CFC-8059E96C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71E2-D4F8-EB8D-D785-803EBE4CB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setup virtual desktops press “</a:t>
            </a:r>
            <a:r>
              <a:rPr lang="en-GB" dirty="0" err="1"/>
              <a:t>win+tab</a:t>
            </a:r>
            <a:r>
              <a:rPr lang="en-GB" dirty="0"/>
              <a:t>” then click add desktop</a:t>
            </a:r>
          </a:p>
          <a:p>
            <a:r>
              <a:rPr lang="en-GB" dirty="0"/>
              <a:t>In here you can search for activities using “</a:t>
            </a:r>
            <a:r>
              <a:rPr lang="en-GB" dirty="0" err="1"/>
              <a:t>ctrl+f</a:t>
            </a:r>
            <a:r>
              <a:rPr lang="en-GB" dirty="0"/>
              <a:t>”</a:t>
            </a:r>
          </a:p>
          <a:p>
            <a:r>
              <a:rPr lang="en-GB" dirty="0"/>
              <a:t>Drag the applications across to the new desktop</a:t>
            </a:r>
          </a:p>
          <a:p>
            <a:r>
              <a:rPr lang="en-GB" dirty="0"/>
              <a:t>Switch between desktops using “</a:t>
            </a:r>
            <a:r>
              <a:rPr lang="en-GB" dirty="0" err="1"/>
              <a:t>ctrl+win</a:t>
            </a:r>
            <a:r>
              <a:rPr lang="en-GB" dirty="0"/>
              <a:t>+←/→”</a:t>
            </a:r>
          </a:p>
          <a:p>
            <a:r>
              <a:rPr lang="en-GB" dirty="0"/>
              <a:t>Create a virtual desktop with “</a:t>
            </a:r>
            <a:r>
              <a:rPr lang="en-GB" dirty="0" err="1"/>
              <a:t>ctrl+win+d</a:t>
            </a:r>
            <a:r>
              <a:rPr lang="en-GB" dirty="0"/>
              <a:t>”</a:t>
            </a:r>
          </a:p>
          <a:p>
            <a:r>
              <a:rPr lang="en-GB" dirty="0"/>
              <a:t>Close a virtual desktop with “ctrl+win+F4”</a:t>
            </a:r>
          </a:p>
        </p:txBody>
      </p:sp>
    </p:spTree>
    <p:extLst>
      <p:ext uri="{BB962C8B-B14F-4D97-AF65-F5344CB8AC3E}">
        <p14:creationId xmlns:p14="http://schemas.microsoft.com/office/powerpoint/2010/main" val="205359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A85D8F-96DF-414F-96F0-8F01B975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F79409-2936-4FDC-BF6F-45FC9FD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4933"/>
            <a:ext cx="3816096" cy="3529014"/>
          </a:xfrm>
        </p:spPr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Default Applications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Package Management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Terminal Application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Terminal Multiplexer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Virtual Desktops/ Workspaces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0E469817-940E-4A7E-82D2-9FC9B4D3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en-GB"/>
              <a:t>Presentation Title</a:t>
            </a:r>
          </a:p>
        </p:txBody>
      </p:sp>
      <p:pic>
        <p:nvPicPr>
          <p:cNvPr id="21" name="Picture Placeholder 20" descr="A blue and brown candy bar&#10;&#10;Description automatically generated">
            <a:extLst>
              <a:ext uri="{FF2B5EF4-FFF2-40B4-BE49-F238E27FC236}">
                <a16:creationId xmlns:a16="http://schemas.microsoft.com/office/drawing/2014/main" id="{C9A43578-4B50-2C7F-5FD1-DF3D715F5B2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21379" r="21379"/>
          <a:stretch>
            <a:fillRect/>
          </a:stretch>
        </p:blipFill>
        <p:spPr/>
      </p:pic>
      <p:pic>
        <p:nvPicPr>
          <p:cNvPr id="25" name="Picture Placeholder 24" descr="A logo on a square box&#10;&#10;Description automatically generated">
            <a:extLst>
              <a:ext uri="{FF2B5EF4-FFF2-40B4-BE49-F238E27FC236}">
                <a16:creationId xmlns:a16="http://schemas.microsoft.com/office/drawing/2014/main" id="{DA7B2D7D-A2D4-6DF3-9FD5-5C67FA31465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12519" r="12519"/>
          <a:stretch>
            <a:fillRect/>
          </a:stretch>
        </p:blipFill>
        <p:spPr>
          <a:xfrm>
            <a:off x="9110663" y="552451"/>
            <a:ext cx="2957512" cy="2609850"/>
          </a:xfrm>
        </p:spPr>
      </p:pic>
      <p:pic>
        <p:nvPicPr>
          <p:cNvPr id="23" name="Picture Placeholder 22" descr="A group of squares with different colors&#10;&#10;Description automatically generated">
            <a:extLst>
              <a:ext uri="{FF2B5EF4-FFF2-40B4-BE49-F238E27FC236}">
                <a16:creationId xmlns:a16="http://schemas.microsoft.com/office/drawing/2014/main" id="{26777AE4-2F78-C4B9-75A5-9F26A0B42A7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 t="13889" b="13889"/>
          <a:stretch>
            <a:fillRect/>
          </a:stretch>
        </p:blipFill>
        <p:spPr>
          <a:xfrm>
            <a:off x="4726728" y="3839375"/>
            <a:ext cx="4228282" cy="3055043"/>
          </a:xfrm>
        </p:spPr>
      </p:pic>
      <p:pic>
        <p:nvPicPr>
          <p:cNvPr id="1026" name="Picture 2" descr="2,300+ Happy Developer Illustrations, Royalty-Free Vector Graphics &amp; Clip  Art - iStock | Happy developer team">
            <a:extLst>
              <a:ext uri="{FF2B5EF4-FFF2-40B4-BE49-F238E27FC236}">
                <a16:creationId xmlns:a16="http://schemas.microsoft.com/office/drawing/2014/main" id="{4ACEBDA1-F8D3-A3B5-F8A3-5AB8B5540632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0" r="4670"/>
          <a:stretch>
            <a:fillRect/>
          </a:stretch>
        </p:blipFill>
        <p:spPr bwMode="auto">
          <a:xfrm>
            <a:off x="9110663" y="3803650"/>
            <a:ext cx="2957512" cy="305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948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7A9BA-0819-A51F-4DD2-93701815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8" name="Picture 7" descr="A computer screen with a blue background&#10;&#10;Description automatically generated">
            <a:extLst>
              <a:ext uri="{FF2B5EF4-FFF2-40B4-BE49-F238E27FC236}">
                <a16:creationId xmlns:a16="http://schemas.microsoft.com/office/drawing/2014/main" id="{F2EA8712-FA1C-5FAF-CB6B-6B3914B69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498" y="1977247"/>
            <a:ext cx="7225004" cy="451562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EAA074B-F30A-7F94-1B0A-DD718FA5C01A}"/>
              </a:ext>
            </a:extLst>
          </p:cNvPr>
          <p:cNvSpPr/>
          <p:nvPr/>
        </p:nvSpPr>
        <p:spPr>
          <a:xfrm>
            <a:off x="4553338" y="1977247"/>
            <a:ext cx="774440" cy="57934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4F6478-9F67-5388-957A-E5719C13B5E6}"/>
              </a:ext>
            </a:extLst>
          </p:cNvPr>
          <p:cNvSpPr/>
          <p:nvPr/>
        </p:nvSpPr>
        <p:spPr>
          <a:xfrm>
            <a:off x="3004457" y="2864498"/>
            <a:ext cx="1735494" cy="10543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93AD1A-CBDF-4187-06CC-07EE65BD7078}"/>
              </a:ext>
            </a:extLst>
          </p:cNvPr>
          <p:cNvSpPr/>
          <p:nvPr/>
        </p:nvSpPr>
        <p:spPr>
          <a:xfrm>
            <a:off x="2845837" y="2136710"/>
            <a:ext cx="401216" cy="2985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730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4594-2D42-A12B-6C91-D0EC0AA7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C589-DF33-0E25-F901-6313A3E29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Don’t go over three virtual desktops as it gets hard to manage</a:t>
            </a:r>
          </a:p>
          <a:p>
            <a:r>
              <a:rPr lang="en-GB" dirty="0"/>
              <a:t>Try keeping at two applications per virtual desktop for quick “</a:t>
            </a:r>
            <a:r>
              <a:rPr lang="en-GB" dirty="0" err="1"/>
              <a:t>alt+tab</a:t>
            </a:r>
            <a:r>
              <a:rPr lang="en-GB" dirty="0"/>
              <a:t>”</a:t>
            </a:r>
          </a:p>
          <a:p>
            <a:r>
              <a:rPr lang="en-GB" dirty="0"/>
              <a:t>Keep the main application you want to use on top</a:t>
            </a:r>
          </a:p>
          <a:p>
            <a:r>
              <a:rPr lang="en-GB" dirty="0"/>
              <a:t>Keep the layout consistent so it becomes muscle memory when navigating. For example, browser on the right screen, IDE middle screen, tortoise git left screen.</a:t>
            </a:r>
          </a:p>
        </p:txBody>
      </p:sp>
    </p:spTree>
    <p:extLst>
      <p:ext uri="{BB962C8B-B14F-4D97-AF65-F5344CB8AC3E}">
        <p14:creationId xmlns:p14="http://schemas.microsoft.com/office/powerpoint/2010/main" val="1557813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3385-B246-EC8D-A83F-BC247CF5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368" y="1539551"/>
            <a:ext cx="5541264" cy="4181515"/>
          </a:xfrm>
        </p:spPr>
        <p:txBody>
          <a:bodyPr>
            <a:normAutofit fontScale="90000"/>
          </a:bodyPr>
          <a:lstStyle/>
          <a:p>
            <a:pPr rtl="0"/>
            <a:r>
              <a:rPr lang="en-GB" sz="3600" dirty="0"/>
              <a:t>Don’t accept the default user experience</a:t>
            </a:r>
            <a:br>
              <a:rPr lang="en-GB" sz="3600" dirty="0"/>
            </a:br>
            <a:br>
              <a:rPr lang="en-GB" dirty="0"/>
            </a:br>
            <a:r>
              <a:rPr lang="en-GB" sz="3600" dirty="0"/>
              <a:t>Automate repetitive</a:t>
            </a:r>
            <a:r>
              <a:rPr lang="en-GB" dirty="0"/>
              <a:t> tasks</a:t>
            </a:r>
            <a:br>
              <a:rPr lang="en-GB" dirty="0"/>
            </a:br>
            <a:br>
              <a:rPr lang="en-GB" dirty="0"/>
            </a:br>
            <a:r>
              <a:rPr lang="en-GB" sz="3600" dirty="0"/>
              <a:t>Use performant utilities</a:t>
            </a:r>
            <a:br>
              <a:rPr lang="en-GB" sz="3600" dirty="0"/>
            </a:br>
            <a:br>
              <a:rPr lang="en-GB" sz="3600" dirty="0"/>
            </a:br>
            <a:r>
              <a:rPr lang="en-GB" sz="3600" dirty="0"/>
              <a:t>Optimise your workflow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C3CAFE-8038-4FB3-4606-345D3E9D44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8580" y="1657117"/>
            <a:ext cx="4434840" cy="1188720"/>
          </a:xfrm>
        </p:spPr>
        <p:txBody>
          <a:bodyPr/>
          <a:lstStyle/>
          <a:p>
            <a:r>
              <a:rPr lang="en-GB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231723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8FED-3953-DFBE-38A1-BF1B0D5B8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81C71-75A5-6ED2-A92C-6A00E4BC0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/>
              <a:t>Defaults: </a:t>
            </a:r>
            <a:r>
              <a:rPr lang="en-GB" dirty="0">
                <a:hlinkClick r:id="rId2"/>
              </a:rPr>
              <a:t>http://wilma:8090/display/SOF/Change+Outlook%27s+Default+Web+Browser</a:t>
            </a:r>
            <a:r>
              <a:rPr lang="en-GB" dirty="0"/>
              <a:t> </a:t>
            </a:r>
          </a:p>
          <a:p>
            <a:r>
              <a:rPr lang="en-GB" b="1" dirty="0"/>
              <a:t>Package Management: </a:t>
            </a:r>
            <a:r>
              <a:rPr lang="en-GB" dirty="0">
                <a:hlinkClick r:id="rId3"/>
              </a:rPr>
              <a:t>http://wilma:8090/display/SOF/Package+Management+For+Windows</a:t>
            </a:r>
            <a:r>
              <a:rPr lang="en-GB" dirty="0"/>
              <a:t> </a:t>
            </a:r>
          </a:p>
          <a:p>
            <a:r>
              <a:rPr lang="en-GB" b="1" dirty="0"/>
              <a:t>Virtual Desktops: </a:t>
            </a:r>
            <a:r>
              <a:rPr lang="en-GB" dirty="0">
                <a:hlinkClick r:id="rId4"/>
              </a:rPr>
              <a:t>http://wilma:8090/display/SOF/Windows+10+Workflow+For+Power+Users</a:t>
            </a:r>
            <a:r>
              <a:rPr lang="en-GB" dirty="0"/>
              <a:t> </a:t>
            </a:r>
          </a:p>
          <a:p>
            <a:r>
              <a:rPr lang="en-GB" b="1" dirty="0" err="1"/>
              <a:t>Alacritty</a:t>
            </a:r>
            <a:r>
              <a:rPr lang="en-GB" b="1" dirty="0"/>
              <a:t>: </a:t>
            </a:r>
            <a:r>
              <a:rPr lang="en-GB" dirty="0">
                <a:hlinkClick r:id="rId5"/>
              </a:rPr>
              <a:t>http://wilma:8090/display/SOF/Alacritty+A+Better+Terminal+Application</a:t>
            </a:r>
            <a:r>
              <a:rPr lang="en-GB" dirty="0"/>
              <a:t> </a:t>
            </a:r>
          </a:p>
          <a:p>
            <a:r>
              <a:rPr lang="en-GB" b="1" dirty="0" err="1"/>
              <a:t>Zellij</a:t>
            </a:r>
            <a:r>
              <a:rPr lang="en-GB" b="1" dirty="0"/>
              <a:t>:</a:t>
            </a:r>
            <a:r>
              <a:rPr lang="en-GB" dirty="0"/>
              <a:t> (Guide in progress)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50074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A6E381-7CDD-4999-B9C7-CD31E749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B3C5E-E520-4B9D-8574-178AD4C9F2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GB" dirty="0"/>
              <a:t>Alex Howson</a:t>
            </a:r>
          </a:p>
        </p:txBody>
      </p:sp>
    </p:spTree>
    <p:extLst>
      <p:ext uri="{BB962C8B-B14F-4D97-AF65-F5344CB8AC3E}">
        <p14:creationId xmlns:p14="http://schemas.microsoft.com/office/powerpoint/2010/main" val="242076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78FAAB-8DFA-4475-B8B6-51A3ED19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sz="4800" dirty="0"/>
              <a:t>Windows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237BABF-398B-4F17-B288-42D7047C2B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Default Applications</a:t>
            </a:r>
          </a:p>
        </p:txBody>
      </p:sp>
      <p:pic>
        <p:nvPicPr>
          <p:cNvPr id="16" name="Picture Placeholder 15" descr="A blue and green swirly logo&#10;&#10;Description automatically generated">
            <a:extLst>
              <a:ext uri="{FF2B5EF4-FFF2-40B4-BE49-F238E27FC236}">
                <a16:creationId xmlns:a16="http://schemas.microsoft.com/office/drawing/2014/main" id="{5E29CB54-FB8C-5091-75FD-C39C0D4BFDF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0761" b="10761"/>
          <a:stretch>
            <a:fillRect/>
          </a:stretch>
        </p:blipFill>
        <p:spPr>
          <a:xfrm>
            <a:off x="6354763" y="153988"/>
            <a:ext cx="4941887" cy="3878262"/>
          </a:xfrm>
        </p:spPr>
      </p:pic>
      <p:pic>
        <p:nvPicPr>
          <p:cNvPr id="14" name="Picture Placeholder 13" descr="A group of squares with different colors&#10;&#10;Description automatically generated">
            <a:extLst>
              <a:ext uri="{FF2B5EF4-FFF2-40B4-BE49-F238E27FC236}">
                <a16:creationId xmlns:a16="http://schemas.microsoft.com/office/drawing/2014/main" id="{E88A0E10-A2F4-7994-C77A-39BAEC1D002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1081" r="1081"/>
          <a:stretch>
            <a:fillRect/>
          </a:stretch>
        </p:blipFill>
        <p:spPr>
          <a:xfrm>
            <a:off x="-28575" y="-266700"/>
            <a:ext cx="6105525" cy="6240463"/>
          </a:xfrm>
        </p:spPr>
      </p:pic>
    </p:spTree>
    <p:extLst>
      <p:ext uri="{BB962C8B-B14F-4D97-AF65-F5344CB8AC3E}">
        <p14:creationId xmlns:p14="http://schemas.microsoft.com/office/powerpoint/2010/main" val="1633727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User Experience vs Default Experience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F13D5288-11C4-425C-8C20-5E8A7E72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GB" smtClean="0"/>
              <a:pPr rtl="0"/>
              <a:t>4</a:t>
            </a:fld>
            <a:endParaRPr lang="en-GB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72EC30E-7781-A8F1-7410-936F950781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300523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9331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Tailor Your User Experience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21285-AD47-1C07-2B82-1FA82F088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Change default applications to the ones you use</a:t>
            </a:r>
          </a:p>
          <a:p>
            <a:endParaRPr lang="en-GB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BAF2AE1-6BA8-9847-5D42-5AB1BF2C1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32431"/>
            <a:ext cx="4061513" cy="2166140"/>
          </a:xfrm>
          <a:prstGeom prst="rect">
            <a:avLst/>
          </a:prstGeom>
        </p:spPr>
      </p:pic>
      <p:pic>
        <p:nvPicPr>
          <p:cNvPr id="9" name="Picture 8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1B43C6C3-9CBF-300A-FBF3-12F5F3A41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6244" y="4091940"/>
            <a:ext cx="6287691" cy="170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0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08A1-FEAA-4F21-96E4-5A57CFAA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“Fit the applications you choose to your workflow. Don’t accept the default”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3DD3A-BCEA-4181-8BC4-61E1A84D5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GB" cap="none" dirty="0">
                <a:solidFill>
                  <a:srgbClr val="FFFFFF"/>
                </a:solidFill>
                <a:latin typeface="+mj-lt"/>
              </a:rPr>
              <a:t>Some Developer Probably</a:t>
            </a:r>
          </a:p>
        </p:txBody>
      </p:sp>
    </p:spTree>
    <p:extLst>
      <p:ext uri="{BB962C8B-B14F-4D97-AF65-F5344CB8AC3E}">
        <p14:creationId xmlns:p14="http://schemas.microsoft.com/office/powerpoint/2010/main" val="3079534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78FAAB-8DFA-4475-B8B6-51A3ED19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sz="4800" dirty="0"/>
              <a:t>Package Management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237BABF-398B-4F17-B288-42D7047C2B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Chocolatey</a:t>
            </a:r>
          </a:p>
        </p:txBody>
      </p:sp>
      <p:pic>
        <p:nvPicPr>
          <p:cNvPr id="8" name="Picture Placeholder 7" descr="A blue and brown candy bar&#10;&#10;Description automatically generated">
            <a:extLst>
              <a:ext uri="{FF2B5EF4-FFF2-40B4-BE49-F238E27FC236}">
                <a16:creationId xmlns:a16="http://schemas.microsoft.com/office/drawing/2014/main" id="{7FE03F23-0EED-4844-E269-087539FCAF8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5541" r="25541"/>
          <a:stretch>
            <a:fillRect/>
          </a:stretch>
        </p:blipFill>
        <p:spPr>
          <a:xfrm>
            <a:off x="0" y="-933450"/>
            <a:ext cx="6105525" cy="6240463"/>
          </a:xfrm>
        </p:spPr>
      </p:pic>
    </p:spTree>
    <p:extLst>
      <p:ext uri="{BB962C8B-B14F-4D97-AF65-F5344CB8AC3E}">
        <p14:creationId xmlns:p14="http://schemas.microsoft.com/office/powerpoint/2010/main" val="3568232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57B4-501C-3498-9941-EB84563A5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Automate Application Upgrades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F62D6-67EA-D70D-4E20-8F09D65CE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default experience of upgrading applications on windows is slow.</a:t>
            </a:r>
          </a:p>
          <a:p>
            <a:r>
              <a:rPr lang="en-GB" dirty="0"/>
              <a:t>What if there was a better way of handling application releases…</a:t>
            </a:r>
          </a:p>
        </p:txBody>
      </p:sp>
    </p:spTree>
    <p:extLst>
      <p:ext uri="{BB962C8B-B14F-4D97-AF65-F5344CB8AC3E}">
        <p14:creationId xmlns:p14="http://schemas.microsoft.com/office/powerpoint/2010/main" val="2939918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4760-BC89-3B58-2102-0453DC41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Chocolatey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A24B1-70A3-B077-E7E8-000B2CD74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Chocolatey is what is known as a “package manager”.</a:t>
            </a:r>
          </a:p>
          <a:p>
            <a:r>
              <a:rPr lang="en-GB" dirty="0"/>
              <a:t>A package manager contains a repository of application versions that it compares with your system’s application versions.</a:t>
            </a:r>
          </a:p>
          <a:p>
            <a:r>
              <a:rPr lang="en-GB" dirty="0"/>
              <a:t>It can perform a variety of functions through commands such as upgrading, downgrading, locking a version, installing applications, uninstalling applications and so on.</a:t>
            </a:r>
          </a:p>
          <a:p>
            <a:r>
              <a:rPr lang="en-GB" dirty="0">
                <a:hlinkClick r:id="rId2"/>
              </a:rPr>
              <a:t>https://chocolatey.org/why-chocolatey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861962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96_TF89080264_Win32" id="{3731C29E-5360-473C-90D9-D1C830F1D8DB}" vid="{D8C77459-7CB2-421D-BDB2-D3DF8339E0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{33782B0A-BECC-43D8-AADD-B0019399A3F6}tf89080264_win32</Template>
  <TotalTime>247</TotalTime>
  <Words>645</Words>
  <Application>Microsoft Office PowerPoint</Application>
  <PresentationFormat>Widescreen</PresentationFormat>
  <Paragraphs>88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Elephant</vt:lpstr>
      <vt:lpstr>Brush</vt:lpstr>
      <vt:lpstr>Improving Windows Workflows For Development</vt:lpstr>
      <vt:lpstr>Agenda</vt:lpstr>
      <vt:lpstr>Windows</vt:lpstr>
      <vt:lpstr>User Experience vs Default Experience</vt:lpstr>
      <vt:lpstr>Tailor Your User Experience</vt:lpstr>
      <vt:lpstr>“Fit the applications you choose to your workflow. Don’t accept the default”</vt:lpstr>
      <vt:lpstr>Package Management</vt:lpstr>
      <vt:lpstr>Automate Application Upgrades</vt:lpstr>
      <vt:lpstr>Chocolatey</vt:lpstr>
      <vt:lpstr>“Save time by automating repetitive processes”</vt:lpstr>
      <vt:lpstr>Terminal Application</vt:lpstr>
      <vt:lpstr>Alacritty</vt:lpstr>
      <vt:lpstr>Example</vt:lpstr>
      <vt:lpstr>Terminal Multiplexer</vt:lpstr>
      <vt:lpstr>Zellij Multiplexer</vt:lpstr>
      <vt:lpstr>Example</vt:lpstr>
      <vt:lpstr>Virtual Desktop/ Workspaces</vt:lpstr>
      <vt:lpstr>Virtual Desktop</vt:lpstr>
      <vt:lpstr>Setup</vt:lpstr>
      <vt:lpstr>Example</vt:lpstr>
      <vt:lpstr>Recommendations</vt:lpstr>
      <vt:lpstr>Don’t accept the default user experience  Automate repetitive tasks  Use performant utilities  Optimise your workflow</vt:lpstr>
      <vt:lpstr>Links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Windows For Development</dc:title>
  <dc:creator>Howson, Alex</dc:creator>
  <cp:lastModifiedBy>Howson, Alex</cp:lastModifiedBy>
  <cp:revision>7</cp:revision>
  <dcterms:created xsi:type="dcterms:W3CDTF">2023-09-29T12:21:39Z</dcterms:created>
  <dcterms:modified xsi:type="dcterms:W3CDTF">2023-10-02T12:25:13Z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