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350" r:id="rId5"/>
    <p:sldId id="352" r:id="rId6"/>
    <p:sldId id="361" r:id="rId7"/>
    <p:sldId id="363" r:id="rId8"/>
    <p:sldId id="367" r:id="rId9"/>
    <p:sldId id="366" r:id="rId10"/>
    <p:sldId id="364" r:id="rId11"/>
    <p:sldId id="365" r:id="rId12"/>
    <p:sldId id="368" r:id="rId13"/>
    <p:sldId id="369"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01/02/2024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44815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 February,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 February,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 February,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 February,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 February,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 February,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 February,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 February,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 February,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 February,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5" y="2116182"/>
            <a:ext cx="5491570" cy="1514019"/>
          </a:xfrm>
        </p:spPr>
        <p:txBody>
          <a:bodyPr rtlCol="0"/>
          <a:lstStyle/>
          <a:p>
            <a:pPr rtl="0"/>
            <a:r>
              <a:rPr lang="en-GB" sz="4800" dirty="0"/>
              <a:t>Pair Programming</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GB" dirty="0"/>
              <a:t>Discussion</a:t>
            </a:r>
          </a:p>
          <a:p>
            <a:pPr rtl="0"/>
            <a:r>
              <a:rPr lang="en-GB" dirty="0"/>
              <a:t>By Alex Howson</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A2A711C-6F78-D508-59C4-74EE9B4E939B}"/>
              </a:ext>
            </a:extLst>
          </p:cNvPr>
          <p:cNvSpPr>
            <a:spLocks noGrp="1"/>
          </p:cNvSpPr>
          <p:nvPr>
            <p:ph type="title"/>
          </p:nvPr>
        </p:nvSpPr>
        <p:spPr>
          <a:xfrm>
            <a:off x="7194550" y="3044825"/>
            <a:ext cx="4940300" cy="611188"/>
          </a:xfrm>
        </p:spPr>
        <p:txBody>
          <a:bodyPr/>
          <a:lstStyle/>
          <a:p>
            <a:r>
              <a:rPr lang="en-GB" dirty="0">
                <a:solidFill>
                  <a:schemeClr val="bg1"/>
                </a:solidFill>
              </a:rPr>
              <a:t>Discussion</a:t>
            </a:r>
          </a:p>
        </p:txBody>
      </p:sp>
    </p:spTree>
    <p:extLst>
      <p:ext uri="{BB962C8B-B14F-4D97-AF65-F5344CB8AC3E}">
        <p14:creationId xmlns:p14="http://schemas.microsoft.com/office/powerpoint/2010/main" val="68763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sz="1600" dirty="0"/>
              <a:t>01. Pair Programming</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rtlCol="0"/>
          <a:lstStyle/>
          <a:p>
            <a:pPr rtl="0"/>
            <a:r>
              <a:rPr lang="en-GB" dirty="0"/>
              <a:t>An introduction into pair programming</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sz="1600" dirty="0"/>
              <a:t>02. Methodologies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rtlCol="0"/>
          <a:lstStyle/>
          <a:p>
            <a:pPr rtl="0"/>
            <a:r>
              <a:rPr lang="en-GB" dirty="0"/>
              <a:t>The means by which pair programming can be carried out</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sz="1600" dirty="0"/>
              <a:t>03. Benefits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rtlCol="0"/>
          <a:lstStyle/>
          <a:p>
            <a:pPr rtl="0"/>
            <a:r>
              <a:rPr lang="en-GB" dirty="0"/>
              <a:t>Benefits I have witnessed with pair programming from first-hand experience</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sz="1600" dirty="0"/>
              <a:t>04. Drawbacks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rtlCol="0"/>
          <a:lstStyle/>
          <a:p>
            <a:pPr rtl="0"/>
            <a:r>
              <a:rPr lang="en-GB" dirty="0"/>
              <a:t>Drawbacks I have witnessed with pair programming from first-hand experience</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rtlCol="0"/>
          <a:lstStyle/>
          <a:p>
            <a:pPr rtl="0"/>
            <a:r>
              <a:rPr lang="en-GB" sz="1600" dirty="0"/>
              <a:t>05. Discussion</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rtlCol="0"/>
          <a:lstStyle/>
          <a:p>
            <a:pPr rtl="0"/>
            <a:r>
              <a:rPr lang="en-GB" dirty="0"/>
              <a:t>Discussion about pair programming and where we might want to consider using it</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n-GB" dirty="0"/>
              <a:t>Pair Programming</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rtlCol="0"/>
          <a:lstStyle/>
          <a:p>
            <a:pPr rtl="0"/>
            <a:r>
              <a:rPr lang="en-GB" dirty="0"/>
              <a:t>Pair programming is the process of a pair of programmers alternating between a “driver” and “navigator” roles with the aim of writing code of value for a business need.</a:t>
            </a:r>
          </a:p>
        </p:txBody>
      </p:sp>
      <p:pic>
        <p:nvPicPr>
          <p:cNvPr id="8" name="Picture 7">
            <a:extLst>
              <a:ext uri="{FF2B5EF4-FFF2-40B4-BE49-F238E27FC236}">
                <a16:creationId xmlns:a16="http://schemas.microsoft.com/office/drawing/2014/main" id="{A2312FC4-08F5-669D-DBF9-807DE9B78BAE}"/>
              </a:ext>
            </a:extLst>
          </p:cNvPr>
          <p:cNvPicPr>
            <a:picLocks noChangeAspect="1"/>
          </p:cNvPicPr>
          <p:nvPr/>
        </p:nvPicPr>
        <p:blipFill rotWithShape="1">
          <a:blip r:embed="rId3"/>
          <a:srcRect l="16553" t="43107" r="52159" b="16135"/>
          <a:stretch/>
        </p:blipFill>
        <p:spPr>
          <a:xfrm>
            <a:off x="5905500" y="1195510"/>
            <a:ext cx="6096000" cy="4466979"/>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p:txBody>
          <a:bodyPr/>
          <a:lstStyle/>
          <a:p>
            <a:r>
              <a:rPr lang="en-GB" dirty="0"/>
              <a:t>Roles</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39652"/>
            <a:ext cx="9795713" cy="4161148"/>
          </a:xfrm>
        </p:spPr>
        <p: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Roles</a:t>
            </a:r>
            <a:endParaRPr lang="en-GB" dirty="0"/>
          </a:p>
          <a:p>
            <a:r>
              <a:rPr lang="en-GB" dirty="0"/>
              <a:t>Driver – The person writing the code asking the design questions</a:t>
            </a:r>
          </a:p>
          <a:p>
            <a:r>
              <a:rPr lang="en-GB" dirty="0"/>
              <a:t>Navigator – The person leading the design and answering the design questions from the driver</a:t>
            </a:r>
          </a:p>
          <a:p>
            <a:endParaRPr lang="en-GB" dirty="0"/>
          </a:p>
        </p:txBody>
      </p:sp>
    </p:spTree>
    <p:extLst>
      <p:ext uri="{BB962C8B-B14F-4D97-AF65-F5344CB8AC3E}">
        <p14:creationId xmlns:p14="http://schemas.microsoft.com/office/powerpoint/2010/main" val="319779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a:xfrm>
            <a:off x="964023" y="879063"/>
            <a:ext cx="6164746" cy="610863"/>
          </a:xfrm>
        </p:spPr>
        <p:txBody>
          <a:bodyPr>
            <a:normAutofit fontScale="90000"/>
          </a:bodyPr>
          <a:lstStyle/>
          <a:p>
            <a:r>
              <a:rPr lang="en-GB" dirty="0"/>
              <a:t>Methodologies Pomodoro</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30774"/>
            <a:ext cx="9795713" cy="4161148"/>
          </a:xfrm>
        </p:spPr>
        <p:txBody>
          <a:bodyPr/>
          <a:lstStyle/>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Pomodoro</a:t>
            </a:r>
            <a:endParaRPr lang="en-GB" dirty="0">
              <a:solidFill>
                <a:srgbClr val="7CA655"/>
              </a:solidFill>
              <a:latin typeface="Franklin Gothic Demi"/>
            </a:endParaRPr>
          </a:p>
          <a:p>
            <a:r>
              <a:rPr lang="en-GB" dirty="0"/>
              <a:t>Pomodoro is a time-based means of pair programming. The role switching occurs after a certain time limit.</a:t>
            </a: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Benefits</a:t>
            </a:r>
          </a:p>
          <a:p>
            <a:r>
              <a:rPr lang="en-GB" dirty="0"/>
              <a:t>- Good for tracking when to take breaks from development</a:t>
            </a: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Drawbacks</a:t>
            </a:r>
            <a:endParaRPr lang="en-GB" dirty="0"/>
          </a:p>
          <a:p>
            <a:r>
              <a:rPr lang="en-GB" dirty="0"/>
              <a:t>- Forgetting to set or going past the timer leading to fixed driver/ navigator roles.</a:t>
            </a:r>
          </a:p>
          <a:p>
            <a:r>
              <a:rPr lang="en-GB" dirty="0"/>
              <a:t>- Context switching at disruptive points during the pairing</a:t>
            </a:r>
          </a:p>
        </p:txBody>
      </p:sp>
    </p:spTree>
    <p:extLst>
      <p:ext uri="{BB962C8B-B14F-4D97-AF65-F5344CB8AC3E}">
        <p14:creationId xmlns:p14="http://schemas.microsoft.com/office/powerpoint/2010/main" val="357061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a:xfrm>
            <a:off x="964023" y="870185"/>
            <a:ext cx="6581996" cy="610863"/>
          </a:xfrm>
        </p:spPr>
        <p:txBody>
          <a:bodyPr>
            <a:noAutofit/>
          </a:bodyPr>
          <a:lstStyle/>
          <a:p>
            <a:r>
              <a:rPr lang="en-GB" sz="4000" dirty="0"/>
              <a:t>Methodologies Ping Pong</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30774"/>
            <a:ext cx="9795713" cy="4161148"/>
          </a:xfrm>
        </p:spPr>
        <p:txBody>
          <a:bodyPr/>
          <a:lstStyle/>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Ping Pong</a:t>
            </a:r>
            <a:endParaRPr lang="en-GB" dirty="0"/>
          </a:p>
          <a:p>
            <a:r>
              <a:rPr lang="en-GB" dirty="0"/>
              <a:t>Ping pong is a context means of pair programming. The role switching occurs after a passing unit test when using a test-driven approach.</a:t>
            </a:r>
            <a:endParaRPr kumimoji="0" lang="en-GB" sz="1600" b="0" i="0" u="none" strike="noStrike" kern="1200" cap="none" spc="0" normalizeH="0" baseline="0" noProof="0" dirty="0">
              <a:ln>
                <a:noFill/>
              </a:ln>
              <a:solidFill>
                <a:srgbClr val="7CA655"/>
              </a:solidFill>
              <a:effectLst/>
              <a:uLnTx/>
              <a:uFillTx/>
              <a:latin typeface="Franklin Gothic Demi"/>
              <a:ea typeface="+mn-ea"/>
              <a:cs typeface="+mn-cs"/>
            </a:endParaRP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Benefits</a:t>
            </a:r>
          </a:p>
          <a:p>
            <a:r>
              <a:rPr lang="en-GB" dirty="0"/>
              <a:t>- Good for tracking when to switch roles</a:t>
            </a:r>
          </a:p>
          <a:p>
            <a:r>
              <a:rPr lang="en-GB" dirty="0"/>
              <a:t>- Less disruptive when switching roles</a:t>
            </a: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Drawbacks</a:t>
            </a:r>
            <a:endParaRPr lang="en-GB" dirty="0"/>
          </a:p>
          <a:p>
            <a:r>
              <a:rPr lang="en-GB" dirty="0"/>
              <a:t>- Not good for tracking when to take breaks</a:t>
            </a:r>
          </a:p>
          <a:p>
            <a:endParaRPr lang="en-GB" dirty="0"/>
          </a:p>
        </p:txBody>
      </p:sp>
    </p:spTree>
    <p:extLst>
      <p:ext uri="{BB962C8B-B14F-4D97-AF65-F5344CB8AC3E}">
        <p14:creationId xmlns:p14="http://schemas.microsoft.com/office/powerpoint/2010/main" val="328720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p:txBody>
          <a:bodyPr/>
          <a:lstStyle/>
          <a:p>
            <a:r>
              <a:rPr lang="en-GB" dirty="0"/>
              <a:t>Benefits</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13018"/>
            <a:ext cx="9795713" cy="4161148"/>
          </a:xfrm>
        </p:spPr>
        <p: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Live Code Review</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GB" dirty="0"/>
              <a:t>One of the main benefits of pair programming is this idea of a “live code review”. Whether pair programming eliminates the needs for code review itself is another discussion. However, what I can attest to is the notion of “nowhere to hide” a competent pair will pick up on corner cutting as well as the best approaches to take with a given implementation. Sometimes the experience of the pair is limited so a “mob” workshop might need to be considered.</a:t>
            </a:r>
          </a:p>
          <a:p>
            <a:r>
              <a:rPr lang="en-GB" dirty="0">
                <a:solidFill>
                  <a:srgbClr val="7CA655"/>
                </a:solidFill>
                <a:latin typeface="Franklin Gothic Demi"/>
              </a:rPr>
              <a:t>Learn From Coworkers</a:t>
            </a:r>
          </a:p>
          <a:p>
            <a:r>
              <a:rPr lang="en-GB" dirty="0"/>
              <a:t>Pair programming provides an excellent opportunity to learn from one another. Experienced developers can learn fresh approaches, junior developers have the potential of learning the ropes faster. Pairing is also good for learning new areas of a codebase and its domain. This breaks down knowledge silos and single points of failure within the team E.G the resident compounds expert is off sick today/ leaves the company when critical delivery is due.</a:t>
            </a:r>
            <a:endParaRPr lang="en-GB" dirty="0">
              <a:solidFill>
                <a:srgbClr val="7CA655"/>
              </a:solidFill>
              <a:latin typeface="Franklin Gothic Demi"/>
            </a:endParaRPr>
          </a:p>
          <a:p>
            <a:r>
              <a:rPr lang="en-GB" dirty="0">
                <a:solidFill>
                  <a:srgbClr val="7CA655"/>
                </a:solidFill>
                <a:latin typeface="Franklin Gothic Demi"/>
              </a:rPr>
              <a:t>Increase Team Cohesion</a:t>
            </a:r>
            <a:endParaRPr lang="en-GB" dirty="0"/>
          </a:p>
          <a:p>
            <a:r>
              <a:rPr lang="en-GB" dirty="0"/>
              <a:t>Each developer brings their own perspective, approach and point of view to the main job of software development which is problem solving. These unique approaches can create friction within especially new teams if left unchecked. Pair programming confronts this head on and forces co-operation and understanding to different ways of approaching/ solving problems as well as ways of working.</a:t>
            </a:r>
          </a:p>
        </p:txBody>
      </p:sp>
    </p:spTree>
    <p:extLst>
      <p:ext uri="{BB962C8B-B14F-4D97-AF65-F5344CB8AC3E}">
        <p14:creationId xmlns:p14="http://schemas.microsoft.com/office/powerpoint/2010/main" val="392407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p:txBody>
          <a:bodyPr/>
          <a:lstStyle/>
          <a:p>
            <a:r>
              <a:rPr lang="en-GB" dirty="0"/>
              <a:t>Drawbacks</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21896"/>
            <a:ext cx="9795713" cy="4161148"/>
          </a:xfrm>
        </p:spPr>
        <p: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Inflexible Work Schedule</a:t>
            </a:r>
            <a:endParaRPr lang="en-GB" dirty="0"/>
          </a:p>
          <a:p>
            <a:r>
              <a:rPr lang="en-GB" dirty="0"/>
              <a:t>One of the downsides to pair programming is it doesn’t promote any degree of flexibility in a working schedule. This creates difficulties with organising away from desk errands and other life responsibilities/ distractions that disrupt the pair when it is an enforced way of working.</a:t>
            </a: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Differently Focused Developers</a:t>
            </a:r>
            <a:endParaRPr lang="en-GB" dirty="0">
              <a:solidFill>
                <a:srgbClr val="7CA655"/>
              </a:solidFill>
              <a:latin typeface="Franklin Gothic Demi"/>
            </a:endParaRPr>
          </a:p>
          <a:p>
            <a:r>
              <a:rPr lang="en-GB" dirty="0"/>
              <a:t>It is important to state people aren’t lazy. People can become differently focused on something that lacks responsibility (“laziness”) occurring from a sense of boredom from a lack of engagement in the important task.</a:t>
            </a:r>
          </a:p>
          <a:p>
            <a:r>
              <a:rPr lang="en-GB" dirty="0"/>
              <a:t>Keeping this in mind, at best when the pair extends past a pair of programmers to become a “mob” (Not a mobbing workshop) you will get spectators that are passive to the problem-solving process who get bored and become waste to the development effort.</a:t>
            </a:r>
          </a:p>
          <a:p>
            <a:r>
              <a:rPr lang="en-GB" dirty="0"/>
              <a:t>The same occurs when the work is menial for the driver role. The navigator becomes a code quality spectator at  best and at worst waste to the development effort.</a:t>
            </a:r>
          </a:p>
        </p:txBody>
      </p:sp>
    </p:spTree>
    <p:extLst>
      <p:ext uri="{BB962C8B-B14F-4D97-AF65-F5344CB8AC3E}">
        <p14:creationId xmlns:p14="http://schemas.microsoft.com/office/powerpoint/2010/main" val="95914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p:txBody>
          <a:bodyPr/>
          <a:lstStyle/>
          <a:p>
            <a:r>
              <a:rPr lang="en-GB" dirty="0"/>
              <a:t>Drawbacks</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21896"/>
            <a:ext cx="9795713" cy="4161148"/>
          </a:xfrm>
        </p:spPr>
        <p: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Untrusted Pairing Groups</a:t>
            </a:r>
          </a:p>
          <a:p>
            <a:r>
              <a:rPr lang="en-GB" dirty="0"/>
              <a:t>In teams where trust is an issue pair programming can start to form some nasty restrictions around whom can pair with whom.</a:t>
            </a:r>
          </a:p>
          <a:p>
            <a:r>
              <a:rPr lang="en-GB" dirty="0"/>
              <a:t>This team mindset forms out of trusted and untrusted individuals within a team. Certain team members or interactions between team members aren’t entrusted to get the work done/ to a high enough standard/ to a fast enough delivery.</a:t>
            </a:r>
          </a:p>
          <a:p>
            <a:r>
              <a:rPr lang="en-GB" dirty="0"/>
              <a:t>Gatekeeping processes isn’t healthy for any team and steps should be taken to work out the issues with why certain pairs are less effective. This could involve explaining the importance of the delivery, addressing developer knowledge gaps, training on team agreed coding standards and so on.</a:t>
            </a:r>
            <a:endParaRPr lang="en-GB" dirty="0">
              <a:solidFill>
                <a:srgbClr val="7CA655"/>
              </a:solidFill>
              <a:latin typeface="Franklin Gothic Demi"/>
            </a:endParaRP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Comfortable Pairing Groups</a:t>
            </a:r>
          </a:p>
          <a:p>
            <a:r>
              <a:rPr lang="en-GB" dirty="0"/>
              <a:t>In a similar vein to the previous point in such a working environment and even less pressured environments comfortable pairing groups of colleagues that get along will occur. It is important when this pattern starts to form to address it to ensure the “mixing pot” approach to different culture and approaches to get the most out of the pair programming methodology.</a:t>
            </a:r>
          </a:p>
        </p:txBody>
      </p:sp>
    </p:spTree>
    <p:extLst>
      <p:ext uri="{BB962C8B-B14F-4D97-AF65-F5344CB8AC3E}">
        <p14:creationId xmlns:p14="http://schemas.microsoft.com/office/powerpoint/2010/main" val="69129133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{68A58057-5081-4824-9FFB-BB4FEB1E163B}tf78853419_win32</Template>
  <TotalTime>127</TotalTime>
  <Words>858</Words>
  <Application>Microsoft Office PowerPoint</Application>
  <PresentationFormat>Widescreen</PresentationFormat>
  <Paragraphs>61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Franklin Gothic Demi</vt:lpstr>
      <vt:lpstr>Wingdings</vt:lpstr>
      <vt:lpstr>Theme1</vt:lpstr>
      <vt:lpstr>Pair Programming</vt:lpstr>
      <vt:lpstr>Agenda</vt:lpstr>
      <vt:lpstr>Pair Programming</vt:lpstr>
      <vt:lpstr>Roles</vt:lpstr>
      <vt:lpstr>Methodologies Pomodoro</vt:lpstr>
      <vt:lpstr>Methodologies Ping Pong</vt:lpstr>
      <vt:lpstr>Benefits</vt:lpstr>
      <vt:lpstr>Drawbacks</vt:lpstr>
      <vt:lpstr>Drawbacks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 Programming</dc:title>
  <dc:creator>Howson, Alex</dc:creator>
  <cp:lastModifiedBy>Howson, Alex</cp:lastModifiedBy>
  <cp:revision>4</cp:revision>
  <dcterms:created xsi:type="dcterms:W3CDTF">2024-01-30T10:48:39Z</dcterms:created>
  <dcterms:modified xsi:type="dcterms:W3CDTF">2024-02-01T09:52:22Z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