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Tw Cen MT"/>
              </a:rPr>
              <a:t>Click to move the slide</a:t>
            </a:r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58F7168-98B9-4E09-9613-AEC7978A90CB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E189A3-01F0-416A-9ECC-DFF223D4E95E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55AA1E-C825-48D4-9D49-CA9D7C7CC370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B6239E-BC8F-44C1-A884-1B7CDAF7DB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648072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710680" y="2202480"/>
            <a:ext cx="648072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148578-7976-4D78-84AE-F000AF4F47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9031320" y="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710680" y="220248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031320" y="220248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480A98-1465-44AB-AA88-D6E97D0DEEF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208656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7902000" y="0"/>
            <a:ext cx="208656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10093320" y="0"/>
            <a:ext cx="208656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5710680" y="2202480"/>
            <a:ext cx="208656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7902000" y="2202480"/>
            <a:ext cx="208656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10093320" y="2202480"/>
            <a:ext cx="208656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E882A9-7BF1-4BD8-BB02-9FE82DE4435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22DF54-3675-4852-A74D-15DFEC82AA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5710680" y="0"/>
            <a:ext cx="6480720" cy="421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C041E4-FA0A-4466-84AF-61DA26E0F4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6480720" cy="421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3FFD54-1CD8-43E9-ADFB-9CB4618206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3162240" cy="421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9031320" y="0"/>
            <a:ext cx="3162240" cy="421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0CC40C-104C-40D4-835D-A953850CA1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7B6982-9BB5-400D-98EE-061B0A4D10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4443480" cy="99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A075A8-6DBB-460A-92E4-98DA7992C2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9031320" y="0"/>
            <a:ext cx="3162240" cy="421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710680" y="220248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FF28B6-529E-419C-928E-FB9246B300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5710680" y="0"/>
            <a:ext cx="6480720" cy="421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C2BE43-5F97-4832-8C1C-02217A5AC7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3162240" cy="421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9031320" y="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9031320" y="220248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8977D8-028A-4126-A10E-E742E1F21F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9031320" y="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710680" y="2202480"/>
            <a:ext cx="648072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F8ED7D-09E6-4AE7-8790-1CBDDF461F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648072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710680" y="2202480"/>
            <a:ext cx="648072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D43BDE-4FC9-4166-BFBA-9007F0A48F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9031320" y="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5710680" y="220248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9031320" y="220248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E30D38-DCD7-4299-BE67-D45D1A67B0C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208656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7902000" y="0"/>
            <a:ext cx="208656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10093320" y="0"/>
            <a:ext cx="208656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5710680" y="2202480"/>
            <a:ext cx="208656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7902000" y="2202480"/>
            <a:ext cx="208656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10093320" y="2202480"/>
            <a:ext cx="208656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1ED268-05BD-4A16-B34F-B99221D791B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F8865AF-34E7-411F-B709-8531B472B5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710680" y="0"/>
            <a:ext cx="6480720" cy="421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AAE7D18-2226-4581-AD5F-A448D65B72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6480720" cy="421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5CB936A-09A0-4B20-83D2-98DA596308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3162240" cy="421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9031320" y="0"/>
            <a:ext cx="3162240" cy="421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20FA100-15CE-4BE6-B3CD-D34C7CB351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1F2A39-C945-4F0E-A9C9-54871611A1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6480720" cy="421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704C3C-77A8-4635-A1D7-F489B84FDC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4443480" cy="99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1FD9441-DCE6-4D77-8C4B-ECA4095F11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9031320" y="0"/>
            <a:ext cx="3162240" cy="421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5710680" y="220248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5A4AEC6-CA4E-4FD6-B086-A1B8EE6490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3162240" cy="421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9031320" y="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9031320" y="220248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3177FB5-2C08-4E03-BB1C-0F3B5D76B5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9031320" y="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710680" y="2202480"/>
            <a:ext cx="648072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2DDCE7E-4BE6-4959-A42A-6B7F365EF9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648072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710680" y="2202480"/>
            <a:ext cx="648072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54BA3D0-29A9-42B3-B694-DEEB7DAC08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9031320" y="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5710680" y="220248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9031320" y="220248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491A048-4DBF-44E7-9D14-511C6DF6BED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208656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7902000" y="0"/>
            <a:ext cx="208656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10093320" y="0"/>
            <a:ext cx="208656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5710680" y="2202480"/>
            <a:ext cx="208656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/>
          </p:nvPr>
        </p:nvSpPr>
        <p:spPr>
          <a:xfrm>
            <a:off x="7902000" y="2202480"/>
            <a:ext cx="208656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/>
          </p:nvPr>
        </p:nvSpPr>
        <p:spPr>
          <a:xfrm>
            <a:off x="10093320" y="2202480"/>
            <a:ext cx="208656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B20794E-6F36-4765-B8A5-B2DBB6F8748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5710680" y="0"/>
            <a:ext cx="6480720" cy="421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6480720" cy="421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3162240" cy="421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031320" y="0"/>
            <a:ext cx="3162240" cy="421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8F6B5F-13C3-4A79-9EAD-E8301DA568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3162240" cy="421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9031320" y="0"/>
            <a:ext cx="3162240" cy="421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4443480" cy="99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9031320" y="0"/>
            <a:ext cx="3162240" cy="421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710680" y="220248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3162240" cy="421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9031320" y="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9031320" y="220248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9031320" y="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5710680" y="2202480"/>
            <a:ext cx="648072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648072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5710680" y="2202480"/>
            <a:ext cx="648072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9031320" y="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5710680" y="220248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9031320" y="220248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208656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7902000" y="0"/>
            <a:ext cx="208656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10093320" y="0"/>
            <a:ext cx="208656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/>
          </p:nvPr>
        </p:nvSpPr>
        <p:spPr>
          <a:xfrm>
            <a:off x="5710680" y="2202480"/>
            <a:ext cx="208656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/>
          </p:nvPr>
        </p:nvSpPr>
        <p:spPr>
          <a:xfrm>
            <a:off x="7902000" y="2202480"/>
            <a:ext cx="208656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/>
          </p:nvPr>
        </p:nvSpPr>
        <p:spPr>
          <a:xfrm>
            <a:off x="10093320" y="2202480"/>
            <a:ext cx="208656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E3DB6B8-5CC1-40CF-92B4-78C60260B5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1DDC84-49C4-4F90-B086-1E12F9C829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5710680" y="0"/>
            <a:ext cx="6480720" cy="421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B31C102-3E73-415C-A792-C9EA2B60EF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6480720" cy="421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3CFA0D4-EE7E-49B8-865A-0B0F9B36B7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3162240" cy="421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9031320" y="0"/>
            <a:ext cx="3162240" cy="421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1B53CA4-583A-42DA-B95E-76145FE51D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79D9CAB-B379-4CEC-A3D8-B1BD5DF6D1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4443480" cy="99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AA03336-01A0-4979-ABBC-CBD01165F0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9031320" y="0"/>
            <a:ext cx="3162240" cy="421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5710680" y="220248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D6BEAA3-42E1-49AC-9699-8DD75A9B5F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3162240" cy="421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9031320" y="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9031320" y="220248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9BB4332-5897-4004-8332-C158A02CFE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9031320" y="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5710680" y="2202480"/>
            <a:ext cx="648072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D60F7E0-00C4-43DD-9DFA-788A7A13F4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648072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5710680" y="2202480"/>
            <a:ext cx="648072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6FEF0FE-F71A-4D48-8AE5-C5602547B6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9031320" y="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5710680" y="220248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/>
          </p:nvPr>
        </p:nvSpPr>
        <p:spPr>
          <a:xfrm>
            <a:off x="9031320" y="220248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E2539BB-110C-4937-8FDD-41107F23941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4443480" cy="99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A4E9C6-40C0-418A-9405-7DBE662A2C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208656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7902000" y="0"/>
            <a:ext cx="208656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10093320" y="0"/>
            <a:ext cx="208656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/>
          </p:nvPr>
        </p:nvSpPr>
        <p:spPr>
          <a:xfrm>
            <a:off x="5710680" y="2202480"/>
            <a:ext cx="208656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/>
          </p:nvPr>
        </p:nvSpPr>
        <p:spPr>
          <a:xfrm>
            <a:off x="7902000" y="2202480"/>
            <a:ext cx="208656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0" name="PlaceHolder 7"/>
          <p:cNvSpPr>
            <a:spLocks noGrp="1"/>
          </p:cNvSpPr>
          <p:nvPr>
            <p:ph/>
          </p:nvPr>
        </p:nvSpPr>
        <p:spPr>
          <a:xfrm>
            <a:off x="10093320" y="2202480"/>
            <a:ext cx="208656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D2B800E-0190-4609-89B4-DADFF714A6B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031320" y="0"/>
            <a:ext cx="3162240" cy="421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710680" y="220248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269711-84BC-4E97-9BBB-079AB86C5F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3162240" cy="421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031320" y="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9031320" y="220248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D790A8-6AB1-4A64-90BC-80F8095D94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710680" y="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9031320" y="0"/>
            <a:ext cx="316224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710680" y="2202480"/>
            <a:ext cx="6480720" cy="20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41CF61-60A3-43E1-B566-25903E111A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traight Connector 6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50">
            <a:solidFill>
              <a:srgbClr val="1cad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9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Oval 5"/>
          <p:cNvSpPr/>
          <p:nvPr/>
        </p:nvSpPr>
        <p:spPr>
          <a:xfrm>
            <a:off x="0" y="0"/>
            <a:ext cx="12191760" cy="4571640"/>
          </a:xfrm>
          <a:custGeom>
            <a:avLst/>
            <a:gdLst/>
            <a:ah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r">
              <a:lnSpc>
                <a:spcPct val="80000"/>
              </a:lnSpc>
              <a:buNone/>
            </a:pPr>
            <a:r>
              <a:rPr b="0" lang="en-US" sz="5000" spc="199" strike="noStrike" cap="all">
                <a:solidFill>
                  <a:srgbClr val="0d0d0d"/>
                </a:solidFill>
                <a:latin typeface="Tw Cen MT Condensed"/>
              </a:rPr>
              <a:t>Click to edit Master title style</a:t>
            </a:r>
            <a:endParaRPr b="0" lang="en-GB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 idx="1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000" spc="-1" strike="noStrike">
                <a:solidFill>
                  <a:srgbClr val="0d0d0d"/>
                </a:solidFill>
                <a:latin typeface="Tw Cen MT Condensed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&lt;date/time&gt;</a:t>
            </a:r>
            <a:endParaRPr b="0" lang="en-GB" sz="1000" spc="-1" strike="noStrike"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2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 idx="3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000" spc="-1" strike="noStrike">
                <a:solidFill>
                  <a:srgbClr val="0d0d0d"/>
                </a:solidFill>
                <a:latin typeface="Tw Cen MT Condensed"/>
              </a:defRPr>
            </a:lvl1pPr>
          </a:lstStyle>
          <a:p>
            <a:pPr>
              <a:lnSpc>
                <a:spcPct val="100000"/>
              </a:lnSpc>
              <a:buNone/>
            </a:pPr>
            <a:fld id="{91D3E683-C663-4F77-94FF-50FBBE66C5B7}" type="slidenum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7" name="Straight Connector 7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50">
            <a:solidFill>
              <a:srgbClr val="1cade4">
                <a:lumMod val="7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Freeform: Shape 6"/>
          <p:cNvSpPr/>
          <p:nvPr/>
        </p:nvSpPr>
        <p:spPr>
          <a:xfrm>
            <a:off x="0" y="0"/>
            <a:ext cx="7823880" cy="6857640"/>
          </a:xfrm>
          <a:custGeom>
            <a:avLst/>
            <a:gdLst/>
            <a:ahLst/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Tw Cen MT"/>
              </a:rPr>
              <a:t>Click to edit the outline text format</a:t>
            </a: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Tw Cen MT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Tw Cen M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Tw Cen MT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Tw Cen M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Tw Cen MT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Tw Cen M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Tw Cen MT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Tw Cen M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Tw Cen MT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Tw Cen M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Tw Cen MT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traight Connector 6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50">
            <a:solidFill>
              <a:srgbClr val="1cad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Rectangle 8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Oval 5"/>
          <p:cNvSpPr/>
          <p:nvPr/>
        </p:nvSpPr>
        <p:spPr>
          <a:xfrm>
            <a:off x="0" y="0"/>
            <a:ext cx="12191760" cy="4571640"/>
          </a:xfrm>
          <a:custGeom>
            <a:avLst/>
            <a:gdLst/>
            <a:ah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r">
              <a:lnSpc>
                <a:spcPct val="80000"/>
              </a:lnSpc>
              <a:buNone/>
            </a:pPr>
            <a:r>
              <a:rPr b="0" lang="en-US" sz="5000" spc="199" strike="noStrike" cap="all">
                <a:solidFill>
                  <a:srgbClr val="0d0d0d"/>
                </a:solidFill>
                <a:latin typeface="Tw Cen MT Condensed"/>
              </a:rPr>
              <a:t>Click to edit Master title style</a:t>
            </a:r>
            <a:endParaRPr b="0" lang="en-GB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610480" y="4960080"/>
            <a:ext cx="320004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d0d0d"/>
                </a:solidFill>
                <a:latin typeface="Tw Cen MT"/>
              </a:rPr>
              <a:t>Click to edit Master text styles</a:t>
            </a:r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4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000" spc="-1" strike="noStrike">
                <a:solidFill>
                  <a:srgbClr val="0d0d0d"/>
                </a:solidFill>
                <a:latin typeface="Tw Cen MT Condensed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d0d0d"/>
                </a:solidFill>
                <a:latin typeface="Tw Cen MT Condensed"/>
              </a:rPr>
              <a:t>&lt;date/time&gt;</a:t>
            </a:r>
            <a:endParaRPr b="0" lang="en-GB" sz="1000" spc="-1" strike="noStrike"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ftr" idx="5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000" spc="-1" strike="noStrike" cap="all">
                <a:solidFill>
                  <a:srgbClr val="0d0d0d"/>
                </a:solidFill>
                <a:latin typeface="Tw Cen MT Condensed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GB" sz="1000" spc="-1" strike="noStrike" cap="all">
                <a:solidFill>
                  <a:srgbClr val="0d0d0d"/>
                </a:solidFill>
                <a:latin typeface="Tw Cen MT Condensed"/>
              </a:rPr>
              <a:t>&lt;footer&gt;</a:t>
            </a:r>
            <a:endParaRPr b="0" lang="en-GB" sz="1000" spc="-1" strike="noStrike"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sldNum" idx="6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000" spc="-1" strike="noStrike">
                <a:solidFill>
                  <a:srgbClr val="0d0d0d"/>
                </a:solidFill>
                <a:latin typeface="Tw Cen MT Condensed"/>
              </a:defRPr>
            </a:lvl1pPr>
          </a:lstStyle>
          <a:p>
            <a:pPr>
              <a:lnSpc>
                <a:spcPct val="100000"/>
              </a:lnSpc>
              <a:buNone/>
            </a:pPr>
            <a:fld id="{79E12257-8CF2-4914-A2F5-1FC4DECB71BC}" type="slidenum">
              <a:rPr b="0" lang="en-GB" sz="1000" spc="-1" strike="noStrike">
                <a:solidFill>
                  <a:srgbClr val="0d0d0d"/>
                </a:solidFill>
                <a:latin typeface="Tw Cen MT Condensed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54" name="Straight Connector 7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50">
            <a:solidFill>
              <a:srgbClr val="1cade4">
                <a:lumMod val="7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traight Connector 6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50">
            <a:solidFill>
              <a:srgbClr val="1cad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  <a:buNone/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Click to edit Master title style</a:t>
            </a:r>
            <a:endParaRPr b="0" lang="en-GB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Click to edit Master text styles</a:t>
            </a: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7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Second level</a:t>
            </a:r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7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Third level</a:t>
            </a:r>
            <a:endParaRPr b="0" lang="en-GB" sz="1400" spc="-1" strike="noStrike">
              <a:solidFill>
                <a:srgbClr val="000000"/>
              </a:solidFill>
              <a:latin typeface="Tw Cen MT"/>
            </a:endParaRPr>
          </a:p>
          <a:p>
            <a:pPr lvl="3" marL="594360" indent="-137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Fourth level</a:t>
            </a:r>
            <a:endParaRPr b="0" lang="en-GB" sz="1400" spc="-1" strike="noStrike">
              <a:solidFill>
                <a:srgbClr val="000000"/>
              </a:solidFill>
              <a:latin typeface="Tw Cen MT"/>
            </a:endParaRPr>
          </a:p>
          <a:p>
            <a:pPr lvl="4" marL="777240" indent="-137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Fifth level</a:t>
            </a:r>
            <a:endParaRPr b="0" lang="en-GB" sz="1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 idx="7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000" spc="-1" strike="noStrike">
                <a:solidFill>
                  <a:srgbClr val="0d0d0d"/>
                </a:solidFill>
                <a:latin typeface="Tw Cen MT Condensed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d0d0d"/>
                </a:solidFill>
                <a:latin typeface="Tw Cen MT Condensed"/>
              </a:rPr>
              <a:t>&lt;date/time&gt;</a:t>
            </a:r>
            <a:endParaRPr b="0" lang="en-GB" sz="1000" spc="-1" strike="noStrike"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ftr" idx="8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000" spc="-1" strike="noStrike" cap="all">
                <a:solidFill>
                  <a:srgbClr val="0d0d0d"/>
                </a:solidFill>
                <a:latin typeface="Tw Cen MT Condensed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GB" sz="1000" spc="-1" strike="noStrike" cap="all">
                <a:solidFill>
                  <a:srgbClr val="0d0d0d"/>
                </a:solidFill>
                <a:latin typeface="Tw Cen MT Condensed"/>
              </a:rPr>
              <a:t>&lt;footer&gt;</a:t>
            </a:r>
            <a:endParaRPr b="0" lang="en-GB" sz="1000" spc="-1" strike="noStrike"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sldNum" idx="9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000" spc="-1" strike="noStrike">
                <a:solidFill>
                  <a:srgbClr val="0d0d0d"/>
                </a:solidFill>
                <a:latin typeface="Tw Cen MT Condensed"/>
              </a:defRPr>
            </a:lvl1pPr>
          </a:lstStyle>
          <a:p>
            <a:pPr>
              <a:lnSpc>
                <a:spcPct val="100000"/>
              </a:lnSpc>
              <a:buNone/>
            </a:pPr>
            <a:fld id="{09F86F87-7EC7-46F8-BA00-A773AB09ECBA}" type="slidenum">
              <a:rPr b="0" lang="en-GB" sz="1000" spc="-1" strike="noStrike">
                <a:solidFill>
                  <a:srgbClr val="0d0d0d"/>
                </a:solidFill>
                <a:latin typeface="Tw Cen MT Condensed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traight Connector 6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50">
            <a:solidFill>
              <a:srgbClr val="1cad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5710680" y="0"/>
            <a:ext cx="6480720" cy="421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Click icon to add picture</a:t>
            </a:r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78160" y="4323960"/>
            <a:ext cx="7113600" cy="253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Click icon to add picture</a:t>
            </a:r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480" cy="2139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0000"/>
              </a:lnSpc>
              <a:buNone/>
            </a:pPr>
            <a:r>
              <a:rPr b="0" lang="en-US" sz="4000" spc="97" strike="noStrike" cap="all">
                <a:solidFill>
                  <a:srgbClr val="0d0d0d"/>
                </a:solidFill>
                <a:latin typeface="Tw Cen MT Condensed"/>
              </a:rPr>
              <a:t>Click to edit Master title style</a:t>
            </a:r>
            <a:endParaRPr b="0" lang="en-GB" sz="4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838080" y="2898720"/>
            <a:ext cx="4443480" cy="59400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Click to edit Master text styles</a:t>
            </a:r>
            <a:endParaRPr b="0" lang="en-GB" sz="2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838080" y="3639240"/>
            <a:ext cx="4443480" cy="59400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Click to edit Master text styles</a:t>
            </a:r>
            <a:endParaRPr b="0" lang="en-GB" sz="2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838080" y="4389120"/>
            <a:ext cx="4443480" cy="59400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Click to edit Master text styles</a:t>
            </a:r>
            <a:endParaRPr b="0" lang="en-GB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traight Connector 6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50">
            <a:solidFill>
              <a:srgbClr val="1cad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Rectangle 8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Oval 5"/>
          <p:cNvSpPr/>
          <p:nvPr/>
        </p:nvSpPr>
        <p:spPr>
          <a:xfrm>
            <a:off x="0" y="0"/>
            <a:ext cx="12191760" cy="4571640"/>
          </a:xfrm>
          <a:custGeom>
            <a:avLst/>
            <a:gdLst/>
            <a:ah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r">
              <a:lnSpc>
                <a:spcPct val="80000"/>
              </a:lnSpc>
              <a:buNone/>
            </a:pPr>
            <a:r>
              <a:rPr b="0" lang="en-US" sz="5000" spc="199" strike="noStrike" cap="all">
                <a:solidFill>
                  <a:srgbClr val="0d0d0d"/>
                </a:solidFill>
                <a:latin typeface="Tw Cen MT Condensed"/>
              </a:rPr>
              <a:t>Click to edit Master title style</a:t>
            </a:r>
            <a:endParaRPr b="0" lang="en-GB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8610480" y="4960080"/>
            <a:ext cx="320004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d0d0d"/>
                </a:solidFill>
                <a:latin typeface="Tw Cen MT"/>
              </a:rPr>
              <a:t>Click to edit Master text styles</a:t>
            </a:r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dt" idx="10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000" spc="-1" strike="noStrike">
                <a:solidFill>
                  <a:srgbClr val="0d0d0d"/>
                </a:solidFill>
                <a:latin typeface="Tw Cen MT Condensed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d0d0d"/>
                </a:solidFill>
                <a:latin typeface="Tw Cen MT Condensed"/>
              </a:rPr>
              <a:t>&lt;date/time&gt;</a:t>
            </a:r>
            <a:endParaRPr b="0" lang="en-GB" sz="1000" spc="-1" strike="noStrike">
              <a:latin typeface="Times New Roman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ftr" idx="11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000" spc="-1" strike="noStrike" cap="all">
                <a:solidFill>
                  <a:srgbClr val="0d0d0d"/>
                </a:solidFill>
                <a:latin typeface="Tw Cen MT Condensed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GB" sz="1000" spc="-1" strike="noStrike" cap="all">
                <a:solidFill>
                  <a:srgbClr val="0d0d0d"/>
                </a:solidFill>
                <a:latin typeface="Tw Cen MT Condensed"/>
              </a:rPr>
              <a:t>&lt;footer&gt;</a:t>
            </a:r>
            <a:endParaRPr b="0" lang="en-GB" sz="1000" spc="-1" strike="noStrike">
              <a:latin typeface="Times New Roman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sldNum" idx="12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000" spc="-1" strike="noStrike">
                <a:solidFill>
                  <a:srgbClr val="0d0d0d"/>
                </a:solidFill>
                <a:latin typeface="Tw Cen MT Condensed"/>
              </a:defRPr>
            </a:lvl1pPr>
          </a:lstStyle>
          <a:p>
            <a:pPr>
              <a:lnSpc>
                <a:spcPct val="100000"/>
              </a:lnSpc>
              <a:buNone/>
            </a:pPr>
            <a:fld id="{072868B8-BDA3-4350-8552-D87D48F63F8B}" type="slidenum">
              <a:rPr b="0" lang="en-GB" sz="1000" spc="-1" strike="noStrike">
                <a:solidFill>
                  <a:srgbClr val="0d0d0d"/>
                </a:solidFill>
                <a:latin typeface="Tw Cen MT Condensed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184" name="Straight Connector 7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50">
            <a:solidFill>
              <a:srgbClr val="1cade4">
                <a:lumMod val="7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r">
              <a:lnSpc>
                <a:spcPct val="80000"/>
              </a:lnSpc>
              <a:buNone/>
            </a:pPr>
            <a:r>
              <a:rPr b="0" lang="en-GB" sz="5000" spc="199" strike="noStrike" cap="all">
                <a:solidFill>
                  <a:srgbClr val="0d0d0d"/>
                </a:solidFill>
                <a:latin typeface="Tw Cen MT Condensed"/>
              </a:rPr>
              <a:t>Agile Rituals In Mature Teams</a:t>
            </a:r>
            <a:endParaRPr b="0" lang="en-GB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8610480" y="4960080"/>
            <a:ext cx="320004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d0d0d"/>
                </a:solidFill>
                <a:latin typeface="Tw Cen MT"/>
              </a:rPr>
              <a:t>Alex Howson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80000"/>
              </a:lnSpc>
              <a:buNone/>
            </a:pPr>
            <a:r>
              <a:rPr b="0" lang="en-GB" sz="5000" spc="199" strike="noStrike" cap="all">
                <a:solidFill>
                  <a:srgbClr val="0d0d0d"/>
                </a:solidFill>
                <a:latin typeface="Tw Cen MT Condensed"/>
              </a:rPr>
              <a:t>Introduction</a:t>
            </a:r>
            <a:endParaRPr b="0" lang="en-GB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8610480" y="4960080"/>
            <a:ext cx="320004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d0d0d"/>
                </a:solidFill>
                <a:latin typeface="Tw Cen MT"/>
              </a:rPr>
              <a:t>The rituals...</a:t>
            </a:r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  <a:buNone/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The Rituals</a:t>
            </a:r>
            <a:endParaRPr b="0" lang="en-GB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Tw Cen MT"/>
              </a:rPr>
              <a:t>Daily stand up</a:t>
            </a: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Tw Cen MT"/>
              </a:rPr>
              <a:t>Stand up is a daily update meeting</a:t>
            </a:r>
            <a:endParaRPr b="0" lang="en-GB" sz="1400" spc="-1" strike="noStrike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Tw Cen MT"/>
              </a:rPr>
              <a:t>Each member of the team takes it in turns to update the team</a:t>
            </a:r>
            <a:endParaRPr b="0" lang="en-GB" sz="1400" spc="-1" strike="noStrike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Tw Cen MT"/>
              </a:rPr>
              <a:t>The update format follows “What I did yesterday”, “What I plan to do today” “I am not blocked/ I am blocked by…”</a:t>
            </a:r>
            <a:endParaRPr b="0" lang="en-GB" sz="1400" spc="-1" strike="noStrike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Tw Cen MT"/>
              </a:rPr>
              <a:t>All key stakeholders should be present at stand up</a:t>
            </a:r>
            <a:endParaRPr b="0" lang="en-GB" sz="1400" spc="-1" strike="noStrike">
              <a:solidFill>
                <a:srgbClr val="000000"/>
              </a:solidFill>
              <a:latin typeface="Tw Cen MT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Tw Cen MT"/>
              </a:rPr>
              <a:t>Retrospective</a:t>
            </a: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Tw Cen MT"/>
              </a:rPr>
              <a:t>Retrospective is a meeting held at the end of a sprint</a:t>
            </a:r>
            <a:endParaRPr b="0" lang="en-GB" sz="1400" spc="-1" strike="noStrike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Tw Cen MT"/>
              </a:rPr>
              <a:t>Each member of the team states what went well and what could be improved for the following sprint</a:t>
            </a:r>
            <a:endParaRPr b="0" lang="en-GB" sz="1400" spc="-1" strike="noStrike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Tw Cen MT"/>
              </a:rPr>
              <a:t>From the “What could be improved” list actions are created that should be completed by the next retrospective</a:t>
            </a:r>
            <a:endParaRPr b="0" lang="en-GB" sz="1400" spc="-1" strike="noStrike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Tw Cen MT"/>
              </a:rPr>
              <a:t>These actions are typically designed to help improve the teams efficiency in delivering the next sprint-able iteration </a:t>
            </a:r>
            <a:endParaRPr b="0" lang="en-GB" sz="14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80000"/>
              </a:lnSpc>
              <a:buNone/>
            </a:pPr>
            <a:r>
              <a:rPr b="0" lang="en-GB" sz="5000" spc="199" strike="noStrike" cap="all">
                <a:solidFill>
                  <a:srgbClr val="0d0d0d"/>
                </a:solidFill>
                <a:latin typeface="Tw Cen MT Condensed"/>
              </a:rPr>
              <a:t>Ritual Importance</a:t>
            </a:r>
            <a:endParaRPr b="0" lang="en-GB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8610480" y="4960080"/>
            <a:ext cx="320004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d0d0d"/>
                </a:solidFill>
                <a:latin typeface="Tw Cen MT"/>
              </a:rPr>
              <a:t>Understanding the importance...</a:t>
            </a:r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  <a:buNone/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Ritual Importance</a:t>
            </a:r>
            <a:endParaRPr b="0" lang="en-GB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Tw Cen MT"/>
              </a:rPr>
              <a:t>Why do we do daily stand ups and retrospectives?</a:t>
            </a: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Tw Cen MT"/>
              </a:rPr>
              <a:t>In order to understand ritual importance</a:t>
            </a: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80000"/>
              </a:lnSpc>
              <a:buNone/>
            </a:pPr>
            <a:r>
              <a:rPr b="0" lang="en-GB" sz="5000" spc="199" strike="noStrike" cap="all">
                <a:solidFill>
                  <a:srgbClr val="0d0d0d"/>
                </a:solidFill>
                <a:latin typeface="Tw Cen MT Condensed"/>
              </a:rPr>
              <a:t>Failings Of Mature Team Rituals</a:t>
            </a:r>
            <a:endParaRPr b="0" lang="en-GB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8610480" y="4960080"/>
            <a:ext cx="3200040" cy="146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d0d0d"/>
                </a:solidFill>
                <a:latin typeface="Tw Cen MT"/>
              </a:rPr>
              <a:t>Forgotten purpose...</a:t>
            </a:r>
            <a:endParaRPr b="0" lang="en-GB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  <a:buNone/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Stand Ups</a:t>
            </a:r>
            <a:endParaRPr b="0" lang="en-GB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Tw Cen MT"/>
              </a:rPr>
              <a:t>Daily stand ups in mature teams noticeably devolve</a:t>
            </a: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Tw Cen MT"/>
              </a:rPr>
              <a:t>This isn’t a failing of the team for say</a:t>
            </a:r>
            <a:endParaRPr b="0" lang="en-GB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9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Oval 1"/>
          <p:cNvSpPr/>
          <p:nvPr/>
        </p:nvSpPr>
        <p:spPr>
          <a:xfrm>
            <a:off x="0" y="0"/>
            <a:ext cx="12191760" cy="4571640"/>
          </a:xfrm>
          <a:custGeom>
            <a:avLst/>
            <a:gdLst/>
            <a:ah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Straight Connector 1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50">
            <a:solidFill>
              <a:srgbClr val="1cade4">
                <a:lumMod val="7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Rectangle 1"/>
          <p:cNvSpPr/>
          <p:nvPr/>
        </p:nvSpPr>
        <p:spPr>
          <a:xfrm>
            <a:off x="0" y="0"/>
            <a:ext cx="12188520" cy="685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Rectangle 2"/>
          <p:cNvSpPr/>
          <p:nvPr/>
        </p:nvSpPr>
        <p:spPr>
          <a:xfrm>
            <a:off x="505440" y="484560"/>
            <a:ext cx="7453080" cy="5880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990000" y="977760"/>
            <a:ext cx="6539040" cy="3327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r">
              <a:lnSpc>
                <a:spcPct val="80000"/>
              </a:lnSpc>
              <a:buNone/>
            </a:pPr>
            <a:r>
              <a:rPr b="0" lang="en-US" sz="5400" spc="199" strike="noStrike" cap="all">
                <a:solidFill>
                  <a:srgbClr val="0d0d0d"/>
                </a:solidFill>
                <a:latin typeface="Tw Cen MT Condensed"/>
              </a:rPr>
              <a:t>Thank you</a:t>
            </a:r>
            <a:endParaRPr b="0" lang="en-GB" sz="5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990000" y="4621320"/>
            <a:ext cx="6539040" cy="122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r">
              <a:lnSpc>
                <a:spcPct val="100000"/>
              </a:lnSpc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d0d0d"/>
                </a:solidFill>
                <a:latin typeface="Tw Cen MT"/>
              </a:rPr>
              <a:t>Alex Howson</a:t>
            </a:r>
            <a:endParaRPr b="0" lang="en-GB" sz="2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48" name="Straight Connector 2"/>
          <p:cNvSpPr/>
          <p:nvPr/>
        </p:nvSpPr>
        <p:spPr>
          <a:xfrm>
            <a:off x="2158560" y="4476600"/>
            <a:ext cx="5370840" cy="360"/>
          </a:xfrm>
          <a:prstGeom prst="line">
            <a:avLst/>
          </a:prstGeom>
          <a:ln w="19050">
            <a:solidFill>
              <a:srgbClr val="1cade4">
                <a:lumMod val="7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Rectangle 3"/>
          <p:cNvSpPr/>
          <p:nvPr/>
        </p:nvSpPr>
        <p:spPr>
          <a:xfrm>
            <a:off x="8119800" y="484560"/>
            <a:ext cx="3583800" cy="588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{33782B0A-BECC-43D8-AADD-B0019399A3F6}tf89080264_win32</Template>
  <TotalTime>543</TotalTime>
  <Application>LibreOffice/7.3.7.2$Linux_X86_64 LibreOffice_project/30$Build-2</Application>
  <AppVersion>15.0000</AppVersion>
  <Words>617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2023-09-29T12:21:39Z</dcterms:created>
  <dc:creator>Howson, Alex</dc:creator>
  <dc:description/>
  <dc:language>en-GB</dc:language>
  <cp:lastModifiedBy/>
  <dcterms:modified xsi:type="dcterms:W3CDTF">2024-08-13T12:34:14Z</dcterms:modified>
  <cp:revision>17</cp:revision>
  <dc:subject/>
  <dc:title>Improving Windows For Development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2</vt:i4>
  </property>
  <property fmtid="{D5CDD505-2E9C-101B-9397-08002B2CF9AE}" pid="4" name="PresentationFormat">
    <vt:lpwstr>Widescreen</vt:lpwstr>
  </property>
  <property fmtid="{D5CDD505-2E9C-101B-9397-08002B2CF9AE}" pid="5" name="Slides">
    <vt:i4>20</vt:i4>
  </property>
</Properties>
</file>