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6"/>
  </p:notesMasterIdLst>
  <p:handoutMasterIdLst>
    <p:handoutMasterId r:id="rId17"/>
  </p:handoutMasterIdLst>
  <p:sldIdLst>
    <p:sldId id="350" r:id="rId5"/>
    <p:sldId id="352" r:id="rId6"/>
    <p:sldId id="361" r:id="rId7"/>
    <p:sldId id="363" r:id="rId8"/>
    <p:sldId id="367" r:id="rId9"/>
    <p:sldId id="366" r:id="rId10"/>
    <p:sldId id="364" r:id="rId11"/>
    <p:sldId id="365" r:id="rId12"/>
    <p:sldId id="368" r:id="rId13"/>
    <p:sldId id="370" r:id="rId14"/>
    <p:sldId id="369" r:id="rId15"/>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26" autoAdjust="0"/>
  </p:normalViewPr>
  <p:slideViewPr>
    <p:cSldViewPr snapToGrid="0">
      <p:cViewPr varScale="1">
        <p:scale>
          <a:sx n="108" d="100"/>
          <a:sy n="108" d="100"/>
        </p:scale>
        <p:origin x="714" y="114"/>
      </p:cViewPr>
      <p:guideLst/>
    </p:cSldViewPr>
  </p:slideViewPr>
  <p:notesTextViewPr>
    <p:cViewPr>
      <p:scale>
        <a:sx n="1" d="1"/>
        <a:sy n="1" d="1"/>
      </p:scale>
      <p:origin x="0" y="-48"/>
    </p:cViewPr>
  </p:notesTextViewPr>
  <p:sorterViewPr>
    <p:cViewPr>
      <p:scale>
        <a:sx n="80" d="100"/>
        <a:sy n="80" d="100"/>
      </p:scale>
      <p:origin x="0" y="0"/>
    </p:cViewPr>
  </p:sorterViewPr>
  <p:notesViewPr>
    <p:cSldViewPr snapToGrid="0" showGuides="1">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en-GB" smtClean="0"/>
              <a:t>‹#›</a:t>
            </a:fld>
            <a:endParaRPr lang="en-GB"/>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A15AE-E040-4F31-96C6-FD066D034FFB}" type="datetime1">
              <a:rPr lang="en-GB" smtClean="0"/>
              <a:pPr/>
              <a:t>09/02/2024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en-GB" noProof="0" smtClean="0"/>
              <a:t>‹#›</a:t>
            </a:fld>
            <a:endParaRPr lang="en-GB"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a:t>
            </a:fld>
            <a:endParaRPr lang="en-GB"/>
          </a:p>
        </p:txBody>
      </p:sp>
    </p:spTree>
    <p:extLst>
      <p:ext uri="{BB962C8B-B14F-4D97-AF65-F5344CB8AC3E}">
        <p14:creationId xmlns:p14="http://schemas.microsoft.com/office/powerpoint/2010/main" val="334658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a:t>
            </a:fld>
            <a:endParaRPr lang="en-GB"/>
          </a:p>
        </p:txBody>
      </p:sp>
    </p:spTree>
    <p:extLst>
      <p:ext uri="{BB962C8B-B14F-4D97-AF65-F5344CB8AC3E}">
        <p14:creationId xmlns:p14="http://schemas.microsoft.com/office/powerpoint/2010/main" val="1315790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3</a:t>
            </a:fld>
            <a:endParaRPr lang="en-GB"/>
          </a:p>
        </p:txBody>
      </p:sp>
    </p:spTree>
    <p:extLst>
      <p:ext uri="{BB962C8B-B14F-4D97-AF65-F5344CB8AC3E}">
        <p14:creationId xmlns:p14="http://schemas.microsoft.com/office/powerpoint/2010/main" val="448152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A89C7E07-3C67-C64C-8DA0-0404F6303970}" type="slidenum">
              <a:rPr lang="en-GB" noProof="0" smtClean="0"/>
              <a:t>5</a:t>
            </a:fld>
            <a:endParaRPr lang="en-GB" noProof="0"/>
          </a:p>
        </p:txBody>
      </p:sp>
    </p:spTree>
    <p:extLst>
      <p:ext uri="{BB962C8B-B14F-4D97-AF65-F5344CB8AC3E}">
        <p14:creationId xmlns:p14="http://schemas.microsoft.com/office/powerpoint/2010/main" val="3673461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Personal favourite approach</a:t>
            </a:r>
          </a:p>
        </p:txBody>
      </p:sp>
      <p:sp>
        <p:nvSpPr>
          <p:cNvPr id="4" name="Slide Number Placeholder 3"/>
          <p:cNvSpPr>
            <a:spLocks noGrp="1"/>
          </p:cNvSpPr>
          <p:nvPr>
            <p:ph type="sldNum" sz="quarter" idx="5"/>
          </p:nvPr>
        </p:nvSpPr>
        <p:spPr/>
        <p:txBody>
          <a:bodyPr/>
          <a:lstStyle/>
          <a:p>
            <a:pPr rtl="0"/>
            <a:fld id="{A89C7E07-3C67-C64C-8DA0-0404F6303970}" type="slidenum">
              <a:rPr lang="en-GB" noProof="0" smtClean="0"/>
              <a:t>6</a:t>
            </a:fld>
            <a:endParaRPr lang="en-GB" noProof="0"/>
          </a:p>
        </p:txBody>
      </p:sp>
    </p:spTree>
    <p:extLst>
      <p:ext uri="{BB962C8B-B14F-4D97-AF65-F5344CB8AC3E}">
        <p14:creationId xmlns:p14="http://schemas.microsoft.com/office/powerpoint/2010/main" val="4023577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A89C7E07-3C67-C64C-8DA0-0404F6303970}" type="slidenum">
              <a:rPr lang="en-GB" noProof="0" smtClean="0"/>
              <a:t>7</a:t>
            </a:fld>
            <a:endParaRPr lang="en-GB" noProof="0"/>
          </a:p>
        </p:txBody>
      </p:sp>
    </p:spTree>
    <p:extLst>
      <p:ext uri="{BB962C8B-B14F-4D97-AF65-F5344CB8AC3E}">
        <p14:creationId xmlns:p14="http://schemas.microsoft.com/office/powerpoint/2010/main" val="3793363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Team safety can be improved using the 1 – 5 anonymous scoring system before the start of ceremonies. The number 5 represents high team safety the number 1 represents low team safety. Meetings get cancelled on 1 or 2s and considerations for how the team improves team safety need to be considered. If this happens consistently a code freeze needs to be considered.</a:t>
            </a:r>
          </a:p>
        </p:txBody>
      </p:sp>
      <p:sp>
        <p:nvSpPr>
          <p:cNvPr id="4" name="Slide Number Placeholder 3"/>
          <p:cNvSpPr>
            <a:spLocks noGrp="1"/>
          </p:cNvSpPr>
          <p:nvPr>
            <p:ph type="sldNum" sz="quarter" idx="5"/>
          </p:nvPr>
        </p:nvSpPr>
        <p:spPr/>
        <p:txBody>
          <a:bodyPr/>
          <a:lstStyle/>
          <a:p>
            <a:pPr rtl="0"/>
            <a:fld id="{A89C7E07-3C67-C64C-8DA0-0404F6303970}" type="slidenum">
              <a:rPr lang="en-GB" noProof="0" smtClean="0"/>
              <a:t>9</a:t>
            </a:fld>
            <a:endParaRPr lang="en-GB" noProof="0"/>
          </a:p>
        </p:txBody>
      </p:sp>
    </p:spTree>
    <p:extLst>
      <p:ext uri="{BB962C8B-B14F-4D97-AF65-F5344CB8AC3E}">
        <p14:creationId xmlns:p14="http://schemas.microsoft.com/office/powerpoint/2010/main" val="3742028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n-US" noProof="0"/>
              <a:t>Click to edit Master title style</a:t>
            </a:r>
            <a:endParaRPr lang="en-GB" noProof="0"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F88F5F63-8808-4375-85CE-D0FAFA3BBE65}" type="datetime3">
              <a:rPr lang="en-GB" noProof="0" smtClean="0">
                <a:latin typeface="+mn-lt"/>
              </a:rPr>
              <a:t>9 February, 2024</a:t>
            </a:fld>
            <a:endParaRPr lang="en-GB" noProof="0"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6D17C7AE-DC41-4D6E-8CE7-A0296D62536F}" type="datetime3">
              <a:rPr lang="en-GB" noProof="0" smtClean="0">
                <a:latin typeface="+mn-lt"/>
              </a:rPr>
              <a:t>9 February, 2024</a:t>
            </a:fld>
            <a:endParaRPr lang="en-GB" noProof="0"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0971D3F5-C297-4F98-9679-48877DEF0EC7}" type="datetime3">
              <a:rPr lang="en-GB" noProof="0" smtClean="0">
                <a:latin typeface="+mn-lt"/>
              </a:rPr>
              <a:t>9 February, 2024</a:t>
            </a:fld>
            <a:endParaRPr lang="en-GB" noProof="0"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en-GB" noProof="0" dirty="0"/>
              <a:t>Annual Review</a:t>
            </a:r>
            <a:endParaRPr lang="en-GB" b="0" noProof="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en-US" noProof="0"/>
              <a:t>Click icon to add picture</a:t>
            </a:r>
            <a:endParaRPr lang="en-GB" noProof="0"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n-US" noProof="0"/>
              <a:t>Click to edit Master title style</a:t>
            </a:r>
            <a:endParaRPr lang="en-GB" noProof="0"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C02CDA83-4160-4EEB-AD7D-1C57C21837F3}" type="datetime3">
              <a:rPr lang="en-GB" noProof="0" smtClean="0">
                <a:latin typeface="+mn-lt"/>
              </a:rPr>
              <a:t>9 February, 2024</a:t>
            </a:fld>
            <a:endParaRPr lang="en-GB" noProof="0"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n-US" noProof="0"/>
              <a:t>Click icon to add picture</a:t>
            </a:r>
            <a:endParaRPr lang="en-GB" noProof="0"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94200668-9301-4F8B-89F3-A4E2AEA80049}" type="datetime3">
              <a:rPr lang="en-GB" noProof="0" smtClean="0">
                <a:latin typeface="+mn-lt"/>
              </a:rPr>
              <a:t>9 February, 2024</a:t>
            </a:fld>
            <a:endParaRPr lang="en-GB" noProof="0"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n-US" noProof="0"/>
              <a:t>Click icon to add picture</a:t>
            </a:r>
            <a:endParaRPr lang="en-GB" noProof="0"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n-US" noProof="0"/>
              <a:t>Click to edit Master title style</a:t>
            </a:r>
            <a:endParaRPr lang="en-GB" noProof="0"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n-US" noProof="0"/>
              <a:t>Click icon to add chart</a:t>
            </a:r>
            <a:endParaRPr lang="en-GB" noProof="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029ECAD1-3047-43DC-81B7-231597E81F19}" type="datetime3">
              <a:rPr lang="en-GB" noProof="0" smtClean="0">
                <a:latin typeface="+mn-lt"/>
              </a:rPr>
              <a:t>9 February, 2024</a:t>
            </a:fld>
            <a:endParaRPr lang="en-GB" noProof="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en-US" noProof="0"/>
              <a:t>Click icon to add table</a:t>
            </a:r>
            <a:endParaRPr lang="en-GB" noProof="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1E6A16EE-7FBD-4E62-A186-69A1E1C8758D}" type="datetime3">
              <a:rPr lang="en-GB" noProof="0" smtClean="0">
                <a:latin typeface="+mn-lt"/>
              </a:rPr>
              <a:t>9 February, 2024</a:t>
            </a:fld>
            <a:endParaRPr lang="en-GB" noProof="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n-US" noProof="0"/>
              <a:t>Click to edit Master title style</a:t>
            </a:r>
            <a:endParaRPr lang="en-GB" noProof="0"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n-GB" sz="20000" b="1" noProof="0"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n-US" noProof="0"/>
              <a:t>Click icon to add picture</a:t>
            </a:r>
            <a:endParaRPr lang="en-GB" noProof="0"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n-US" noProof="0"/>
              <a:t>Click icon to add picture</a:t>
            </a:r>
            <a:endParaRPr lang="en-GB" noProof="0"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n-US" noProof="0"/>
              <a:t>Click icon to add picture</a:t>
            </a:r>
            <a:endParaRPr lang="en-GB" noProof="0"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n-US" noProof="0"/>
              <a:t>Click icon to add picture</a:t>
            </a:r>
            <a:endParaRPr lang="en-GB" noProof="0"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D21FA074-9295-430E-9633-F682F8C96958}" type="datetime3">
              <a:rPr lang="en-GB" noProof="0" smtClean="0">
                <a:latin typeface="+mn-lt"/>
              </a:rPr>
              <a:t>9 February, 2024</a:t>
            </a:fld>
            <a:endParaRPr lang="en-GB" noProof="0"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D33AD83D-9671-4762-AF03-9C719A9CD695}" type="datetime3">
              <a:rPr lang="en-GB" noProof="0" smtClean="0">
                <a:latin typeface="+mn-lt"/>
              </a:rPr>
              <a:t>9 February, 2024</a:t>
            </a:fld>
            <a:endParaRPr lang="en-GB" noProof="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AC5E797-DDC7-4716-ABC9-2C172A510C23}" type="datetime3">
              <a:rPr lang="en-GB" noProof="0" smtClean="0">
                <a:latin typeface="+mn-lt"/>
              </a:rPr>
              <a:t>9 February, 2024</a:t>
            </a:fld>
            <a:endParaRPr lang="en-GB" noProof="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en-GB" noProof="0"/>
              <a:t>Annual Review</a:t>
            </a:r>
            <a:endParaRPr lang="en-GB" b="0" noProof="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5" y="2116182"/>
            <a:ext cx="5491570" cy="1514019"/>
          </a:xfrm>
        </p:spPr>
        <p:txBody>
          <a:bodyPr rtlCol="0"/>
          <a:lstStyle/>
          <a:p>
            <a:pPr rtl="0"/>
            <a:r>
              <a:rPr lang="en-GB" sz="4800" dirty="0"/>
              <a:t>Pair Programming</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rtl="0"/>
            <a:r>
              <a:rPr lang="en-GB" dirty="0"/>
              <a:t>Discussion</a:t>
            </a:r>
          </a:p>
          <a:p>
            <a:pPr rtl="0"/>
            <a:r>
              <a:rPr lang="en-GB" dirty="0"/>
              <a:t>By Alex Howson</a:t>
            </a: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34150-DD4D-D382-FC65-997DCB8CA3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065998-638D-1BEA-F6AC-1B5115C6A691}"/>
              </a:ext>
            </a:extLst>
          </p:cNvPr>
          <p:cNvSpPr>
            <a:spLocks noGrp="1"/>
          </p:cNvSpPr>
          <p:nvPr>
            <p:ph type="title"/>
          </p:nvPr>
        </p:nvSpPr>
        <p:spPr/>
        <p:txBody>
          <a:bodyPr/>
          <a:lstStyle/>
          <a:p>
            <a:r>
              <a:rPr lang="en-GB" dirty="0"/>
              <a:t>Drawbacks</a:t>
            </a:r>
          </a:p>
        </p:txBody>
      </p:sp>
      <p:sp>
        <p:nvSpPr>
          <p:cNvPr id="3" name="Text Placeholder 2">
            <a:extLst>
              <a:ext uri="{FF2B5EF4-FFF2-40B4-BE49-F238E27FC236}">
                <a16:creationId xmlns:a16="http://schemas.microsoft.com/office/drawing/2014/main" id="{FDB080AD-5A25-5989-6E6B-30A24B850C6F}"/>
              </a:ext>
            </a:extLst>
          </p:cNvPr>
          <p:cNvSpPr>
            <a:spLocks noGrp="1"/>
          </p:cNvSpPr>
          <p:nvPr>
            <p:ph type="body" sz="quarter" idx="10"/>
          </p:nvPr>
        </p:nvSpPr>
        <p:spPr>
          <a:xfrm>
            <a:off x="964023" y="2221896"/>
            <a:ext cx="9795713" cy="4161148"/>
          </a:xfrm>
        </p:spPr>
        <p:txBody>
          <a:body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GB" sz="1600" b="0" i="0" u="none" strike="noStrike" kern="1200" cap="none" spc="0" normalizeH="0" baseline="0" noProof="0" dirty="0">
                <a:ln>
                  <a:noFill/>
                </a:ln>
                <a:solidFill>
                  <a:srgbClr val="7CA655"/>
                </a:solidFill>
                <a:effectLst/>
                <a:uLnTx/>
                <a:uFillTx/>
                <a:latin typeface="Franklin Gothic Demi"/>
                <a:ea typeface="+mn-ea"/>
                <a:cs typeface="+mn-cs"/>
              </a:rPr>
              <a:t>Unproductive Design Debates</a:t>
            </a: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lang="en-GB" dirty="0"/>
              <a:t>Discovery is at the heart of pair programming and during this discovery process roadblocks will be hit. Between the driver and navigator roles it is important to stop, think and discuss the next potential move for the pair in the design direction.</a:t>
            </a: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lang="en-GB" dirty="0"/>
              <a:t>This can lead to endless unproductive debate. Here are some strategies to consider</a:t>
            </a:r>
          </a:p>
          <a:p>
            <a:pPr marL="285750" marR="0" lvl="0" indent="-285750"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dirty="0"/>
              <a:t>Bring in a temporary third member for a third opinion on potential solutions</a:t>
            </a:r>
          </a:p>
          <a:p>
            <a:pPr marL="285750" marR="0" lvl="0" indent="-285750"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dirty="0"/>
              <a:t>Organise a mob workshop to get a team opinion on potential solutions</a:t>
            </a:r>
          </a:p>
          <a:p>
            <a:pPr marL="285750" marR="0" lvl="0" indent="-285750"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dirty="0"/>
              <a:t>Agree to disagree but remain open to each other's ideas. </a:t>
            </a:r>
          </a:p>
          <a:p>
            <a:pPr marL="971550" lvl="1" indent="-285750">
              <a:lnSpc>
                <a:spcPct val="100000"/>
              </a:lnSpc>
              <a:spcBef>
                <a:spcPts val="400"/>
              </a:spcBef>
              <a:defRPr/>
            </a:pPr>
            <a:r>
              <a:rPr lang="en-GB" sz="1600" dirty="0"/>
              <a:t>Commit at the point of the disagreement</a:t>
            </a:r>
          </a:p>
          <a:p>
            <a:pPr marL="971550" lvl="1" indent="-285750">
              <a:lnSpc>
                <a:spcPct val="100000"/>
              </a:lnSpc>
              <a:spcBef>
                <a:spcPts val="400"/>
              </a:spcBef>
              <a:defRPr/>
            </a:pPr>
            <a:r>
              <a:rPr lang="en-GB" sz="1600" dirty="0"/>
              <a:t>Branch off try person A’s solution if it works continue</a:t>
            </a:r>
          </a:p>
          <a:p>
            <a:pPr marL="971550" lvl="1" indent="-285750">
              <a:lnSpc>
                <a:spcPct val="100000"/>
              </a:lnSpc>
              <a:spcBef>
                <a:spcPts val="400"/>
              </a:spcBef>
              <a:defRPr/>
            </a:pPr>
            <a:r>
              <a:rPr lang="en-GB" sz="1600" dirty="0"/>
              <a:t>If person A’s solution didn’t work reset to the commit and try person B’s solution</a:t>
            </a:r>
          </a:p>
          <a:p>
            <a:pPr>
              <a:lnSpc>
                <a:spcPct val="100000"/>
              </a:lnSpc>
              <a:spcBef>
                <a:spcPts val="400"/>
              </a:spcBef>
              <a:defRPr/>
            </a:pPr>
            <a:r>
              <a:rPr lang="en-GB" dirty="0"/>
              <a:t>This will help ensure that the pair can continue and in future the two team members can still work together. Importantly don’t make the debates personal.</a:t>
            </a:r>
          </a:p>
        </p:txBody>
      </p:sp>
    </p:spTree>
    <p:extLst>
      <p:ext uri="{BB962C8B-B14F-4D97-AF65-F5344CB8AC3E}">
        <p14:creationId xmlns:p14="http://schemas.microsoft.com/office/powerpoint/2010/main" val="2709767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CA2A711C-6F78-D508-59C4-74EE9B4E939B}"/>
              </a:ext>
            </a:extLst>
          </p:cNvPr>
          <p:cNvSpPr>
            <a:spLocks noGrp="1"/>
          </p:cNvSpPr>
          <p:nvPr>
            <p:ph type="title"/>
          </p:nvPr>
        </p:nvSpPr>
        <p:spPr>
          <a:xfrm>
            <a:off x="7194550" y="3044825"/>
            <a:ext cx="4940300" cy="611188"/>
          </a:xfrm>
        </p:spPr>
        <p:txBody>
          <a:bodyPr/>
          <a:lstStyle/>
          <a:p>
            <a:r>
              <a:rPr lang="en-GB" dirty="0">
                <a:solidFill>
                  <a:schemeClr val="bg1"/>
                </a:solidFill>
              </a:rPr>
              <a:t>Discussion</a:t>
            </a:r>
          </a:p>
        </p:txBody>
      </p:sp>
    </p:spTree>
    <p:extLst>
      <p:ext uri="{BB962C8B-B14F-4D97-AF65-F5344CB8AC3E}">
        <p14:creationId xmlns:p14="http://schemas.microsoft.com/office/powerpoint/2010/main" val="687639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rtlCol="0"/>
          <a:lstStyle/>
          <a:p>
            <a:pPr rtl="0"/>
            <a:r>
              <a:rPr lang="en-GB"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rtlCol="0"/>
          <a:lstStyle/>
          <a:p>
            <a:pPr rtl="0"/>
            <a:r>
              <a:rPr lang="en-GB" sz="1600" dirty="0"/>
              <a:t>01. Pair Programming</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6"/>
            <a:ext cx="2133600" cy="369332"/>
          </a:xfrm>
        </p:spPr>
        <p:txBody>
          <a:bodyPr rtlCol="0"/>
          <a:lstStyle/>
          <a:p>
            <a:pPr rtl="0"/>
            <a:r>
              <a:rPr lang="en-GB" dirty="0"/>
              <a:t>An introduction into pair programming</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rtlCol="0"/>
          <a:lstStyle/>
          <a:p>
            <a:pPr rtl="0"/>
            <a:r>
              <a:rPr lang="en-GB" sz="1600" dirty="0"/>
              <a:t>02. Methodologies</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6"/>
            <a:ext cx="2128157" cy="369332"/>
          </a:xfrm>
        </p:spPr>
        <p:txBody>
          <a:bodyPr rtlCol="0"/>
          <a:lstStyle/>
          <a:p>
            <a:pPr rtl="0"/>
            <a:r>
              <a:rPr lang="en-GB" dirty="0"/>
              <a:t>The means by which pair programming can be carried out</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rtlCol="0"/>
          <a:lstStyle/>
          <a:p>
            <a:pPr rtl="0"/>
            <a:r>
              <a:rPr lang="en-GB" sz="1600" dirty="0"/>
              <a:t>03. Benefits</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9"/>
            <a:ext cx="2133600" cy="369332"/>
          </a:xfrm>
        </p:spPr>
        <p:txBody>
          <a:bodyPr rtlCol="0"/>
          <a:lstStyle/>
          <a:p>
            <a:pPr rtl="0"/>
            <a:r>
              <a:rPr lang="en-GB" dirty="0"/>
              <a:t>Benefits I have witnessed with pair programming from first-hand experience</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rtlCol="0"/>
          <a:lstStyle/>
          <a:p>
            <a:pPr rtl="0"/>
            <a:r>
              <a:rPr lang="en-GB" sz="1600" dirty="0"/>
              <a:t>04. Drawbacks</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9"/>
            <a:ext cx="2128157" cy="369332"/>
          </a:xfrm>
        </p:spPr>
        <p:txBody>
          <a:bodyPr rtlCol="0"/>
          <a:lstStyle/>
          <a:p>
            <a:pPr rtl="0"/>
            <a:r>
              <a:rPr lang="en-GB" dirty="0"/>
              <a:t>Drawbacks I have witnessed with pair programming from first-hand experience</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rtlCol="0"/>
          <a:lstStyle/>
          <a:p>
            <a:pPr rtl="0"/>
            <a:r>
              <a:rPr lang="en-GB" sz="1600" dirty="0"/>
              <a:t>05. Discussion</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9"/>
            <a:ext cx="2129245" cy="369332"/>
          </a:xfrm>
        </p:spPr>
        <p:txBody>
          <a:bodyPr rtlCol="0"/>
          <a:lstStyle/>
          <a:p>
            <a:pPr rtl="0"/>
            <a:r>
              <a:rPr lang="en-GB" dirty="0"/>
              <a:t>Discussion about pair programming and where we might want to consider using it</a:t>
            </a: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rtlCol="0">
            <a:normAutofit/>
          </a:bodyPr>
          <a:lstStyle/>
          <a:p>
            <a:pPr rtl="0"/>
            <a:r>
              <a:rPr lang="en-GB" dirty="0"/>
              <a:t>Pair Programming</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rtlCol="0"/>
          <a:lstStyle/>
          <a:p>
            <a:pPr rtl="0"/>
            <a:r>
              <a:rPr lang="en-GB" dirty="0"/>
              <a:t>Pair programming is a process of discovery and problem-solving working towards a solution for a valuable business need whilst writing high quality code.</a:t>
            </a:r>
          </a:p>
        </p:txBody>
      </p:sp>
      <p:pic>
        <p:nvPicPr>
          <p:cNvPr id="8" name="Picture 7">
            <a:extLst>
              <a:ext uri="{FF2B5EF4-FFF2-40B4-BE49-F238E27FC236}">
                <a16:creationId xmlns:a16="http://schemas.microsoft.com/office/drawing/2014/main" id="{A2312FC4-08F5-669D-DBF9-807DE9B78BAE}"/>
              </a:ext>
            </a:extLst>
          </p:cNvPr>
          <p:cNvPicPr>
            <a:picLocks noChangeAspect="1"/>
          </p:cNvPicPr>
          <p:nvPr/>
        </p:nvPicPr>
        <p:blipFill rotWithShape="1">
          <a:blip r:embed="rId3"/>
          <a:srcRect l="16553" t="43107" r="52159" b="16135"/>
          <a:stretch/>
        </p:blipFill>
        <p:spPr>
          <a:xfrm>
            <a:off x="5905500" y="1195510"/>
            <a:ext cx="6096000" cy="4466979"/>
          </a:xfrm>
          <a:prstGeom prst="rect">
            <a:avLst/>
          </a:prstGeom>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A9AE3-9AED-BC4C-67F0-4581AEA516F8}"/>
              </a:ext>
            </a:extLst>
          </p:cNvPr>
          <p:cNvSpPr>
            <a:spLocks noGrp="1"/>
          </p:cNvSpPr>
          <p:nvPr>
            <p:ph type="title"/>
          </p:nvPr>
        </p:nvSpPr>
        <p:spPr/>
        <p:txBody>
          <a:bodyPr/>
          <a:lstStyle/>
          <a:p>
            <a:r>
              <a:rPr lang="en-GB" dirty="0"/>
              <a:t>Roles</a:t>
            </a:r>
          </a:p>
        </p:txBody>
      </p:sp>
      <p:sp>
        <p:nvSpPr>
          <p:cNvPr id="3" name="Text Placeholder 2">
            <a:extLst>
              <a:ext uri="{FF2B5EF4-FFF2-40B4-BE49-F238E27FC236}">
                <a16:creationId xmlns:a16="http://schemas.microsoft.com/office/drawing/2014/main" id="{49D4BD07-54C9-FA99-9FEA-5AE3B4029E15}"/>
              </a:ext>
            </a:extLst>
          </p:cNvPr>
          <p:cNvSpPr>
            <a:spLocks noGrp="1"/>
          </p:cNvSpPr>
          <p:nvPr>
            <p:ph type="body" sz="quarter" idx="10"/>
          </p:nvPr>
        </p:nvSpPr>
        <p:spPr>
          <a:xfrm>
            <a:off x="964023" y="2239652"/>
            <a:ext cx="9795713" cy="4161148"/>
          </a:xfrm>
        </p:spPr>
        <p:txBody>
          <a:body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GB" sz="1600" b="0" i="0" u="none" strike="noStrike" kern="1200" cap="none" spc="0" normalizeH="0" baseline="0" noProof="0" dirty="0">
                <a:ln>
                  <a:noFill/>
                </a:ln>
                <a:solidFill>
                  <a:srgbClr val="7CA655"/>
                </a:solidFill>
                <a:effectLst/>
                <a:uLnTx/>
                <a:uFillTx/>
                <a:latin typeface="Franklin Gothic Demi"/>
                <a:ea typeface="+mn-ea"/>
                <a:cs typeface="+mn-cs"/>
              </a:rPr>
              <a:t>Roles</a:t>
            </a:r>
            <a:endParaRPr lang="en-GB" dirty="0"/>
          </a:p>
          <a:p>
            <a:r>
              <a:rPr lang="en-GB" dirty="0"/>
              <a:t>Driver – The person writing the code asking the design questions</a:t>
            </a:r>
          </a:p>
          <a:p>
            <a:r>
              <a:rPr lang="en-GB" dirty="0"/>
              <a:t>Navigator – The person leading the design and answering the design questions from the driver</a:t>
            </a:r>
          </a:p>
          <a:p>
            <a:endParaRPr lang="en-GB" dirty="0"/>
          </a:p>
        </p:txBody>
      </p:sp>
    </p:spTree>
    <p:extLst>
      <p:ext uri="{BB962C8B-B14F-4D97-AF65-F5344CB8AC3E}">
        <p14:creationId xmlns:p14="http://schemas.microsoft.com/office/powerpoint/2010/main" val="3197793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A9AE3-9AED-BC4C-67F0-4581AEA516F8}"/>
              </a:ext>
            </a:extLst>
          </p:cNvPr>
          <p:cNvSpPr>
            <a:spLocks noGrp="1"/>
          </p:cNvSpPr>
          <p:nvPr>
            <p:ph type="title"/>
          </p:nvPr>
        </p:nvSpPr>
        <p:spPr>
          <a:xfrm>
            <a:off x="964023" y="879063"/>
            <a:ext cx="6164746" cy="610863"/>
          </a:xfrm>
        </p:spPr>
        <p:txBody>
          <a:bodyPr>
            <a:normAutofit fontScale="90000"/>
          </a:bodyPr>
          <a:lstStyle/>
          <a:p>
            <a:r>
              <a:rPr lang="en-GB" dirty="0"/>
              <a:t>Methodologies Pomodoro</a:t>
            </a:r>
          </a:p>
        </p:txBody>
      </p:sp>
      <p:sp>
        <p:nvSpPr>
          <p:cNvPr id="3" name="Text Placeholder 2">
            <a:extLst>
              <a:ext uri="{FF2B5EF4-FFF2-40B4-BE49-F238E27FC236}">
                <a16:creationId xmlns:a16="http://schemas.microsoft.com/office/drawing/2014/main" id="{49D4BD07-54C9-FA99-9FEA-5AE3B4029E15}"/>
              </a:ext>
            </a:extLst>
          </p:cNvPr>
          <p:cNvSpPr>
            <a:spLocks noGrp="1"/>
          </p:cNvSpPr>
          <p:nvPr>
            <p:ph type="body" sz="quarter" idx="10"/>
          </p:nvPr>
        </p:nvSpPr>
        <p:spPr>
          <a:xfrm>
            <a:off x="964023" y="2230774"/>
            <a:ext cx="9795713" cy="4161148"/>
          </a:xfrm>
        </p:spPr>
        <p:txBody>
          <a:bodyPr/>
          <a:lstStyle/>
          <a:p>
            <a:r>
              <a:rPr kumimoji="0" lang="en-GB" sz="1600" b="0" i="0" u="none" strike="noStrike" kern="1200" cap="none" spc="0" normalizeH="0" baseline="0" noProof="0" dirty="0">
                <a:ln>
                  <a:noFill/>
                </a:ln>
                <a:solidFill>
                  <a:srgbClr val="7CA655"/>
                </a:solidFill>
                <a:effectLst/>
                <a:uLnTx/>
                <a:uFillTx/>
                <a:latin typeface="Franklin Gothic Demi"/>
                <a:ea typeface="+mn-ea"/>
                <a:cs typeface="+mn-cs"/>
              </a:rPr>
              <a:t>Pomodoro</a:t>
            </a:r>
            <a:endParaRPr lang="en-GB" dirty="0">
              <a:solidFill>
                <a:srgbClr val="7CA655"/>
              </a:solidFill>
              <a:latin typeface="Franklin Gothic Demi"/>
            </a:endParaRPr>
          </a:p>
          <a:p>
            <a:r>
              <a:rPr lang="en-GB" dirty="0"/>
              <a:t>Pomodoro is a time-based means of pair programming. The role switching occurs after a certain time limit.</a:t>
            </a:r>
          </a:p>
          <a:p>
            <a:r>
              <a:rPr kumimoji="0" lang="en-GB" sz="1600" b="0" i="0" u="none" strike="noStrike" kern="1200" cap="none" spc="0" normalizeH="0" baseline="0" noProof="0" dirty="0">
                <a:ln>
                  <a:noFill/>
                </a:ln>
                <a:solidFill>
                  <a:srgbClr val="7CA655"/>
                </a:solidFill>
                <a:effectLst/>
                <a:uLnTx/>
                <a:uFillTx/>
                <a:latin typeface="Franklin Gothic Demi"/>
                <a:ea typeface="+mn-ea"/>
                <a:cs typeface="+mn-cs"/>
              </a:rPr>
              <a:t>Benefits</a:t>
            </a:r>
          </a:p>
          <a:p>
            <a:r>
              <a:rPr lang="en-GB" dirty="0"/>
              <a:t>- Good for tracking when to take breaks from development</a:t>
            </a:r>
          </a:p>
          <a:p>
            <a:r>
              <a:rPr kumimoji="0" lang="en-GB" sz="1600" b="0" i="0" u="none" strike="noStrike" kern="1200" cap="none" spc="0" normalizeH="0" baseline="0" noProof="0" dirty="0">
                <a:ln>
                  <a:noFill/>
                </a:ln>
                <a:solidFill>
                  <a:srgbClr val="7CA655"/>
                </a:solidFill>
                <a:effectLst/>
                <a:uLnTx/>
                <a:uFillTx/>
                <a:latin typeface="Franklin Gothic Demi"/>
                <a:ea typeface="+mn-ea"/>
                <a:cs typeface="+mn-cs"/>
              </a:rPr>
              <a:t>Drawbacks</a:t>
            </a:r>
            <a:endParaRPr lang="en-GB" dirty="0"/>
          </a:p>
          <a:p>
            <a:r>
              <a:rPr lang="en-GB" dirty="0"/>
              <a:t>- Forgetting to set or going past the timer leading to fixed driver/ navigator roles.</a:t>
            </a:r>
          </a:p>
          <a:p>
            <a:r>
              <a:rPr lang="en-GB" dirty="0"/>
              <a:t>- Context switching at disruptive points during the pairing</a:t>
            </a:r>
          </a:p>
        </p:txBody>
      </p:sp>
    </p:spTree>
    <p:extLst>
      <p:ext uri="{BB962C8B-B14F-4D97-AF65-F5344CB8AC3E}">
        <p14:creationId xmlns:p14="http://schemas.microsoft.com/office/powerpoint/2010/main" val="3570611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A9AE3-9AED-BC4C-67F0-4581AEA516F8}"/>
              </a:ext>
            </a:extLst>
          </p:cNvPr>
          <p:cNvSpPr>
            <a:spLocks noGrp="1"/>
          </p:cNvSpPr>
          <p:nvPr>
            <p:ph type="title"/>
          </p:nvPr>
        </p:nvSpPr>
        <p:spPr>
          <a:xfrm>
            <a:off x="964023" y="870185"/>
            <a:ext cx="6581996" cy="610863"/>
          </a:xfrm>
        </p:spPr>
        <p:txBody>
          <a:bodyPr>
            <a:noAutofit/>
          </a:bodyPr>
          <a:lstStyle/>
          <a:p>
            <a:r>
              <a:rPr lang="en-GB" sz="4000" dirty="0"/>
              <a:t>Methodologies Ping Pong</a:t>
            </a:r>
          </a:p>
        </p:txBody>
      </p:sp>
      <p:sp>
        <p:nvSpPr>
          <p:cNvPr id="3" name="Text Placeholder 2">
            <a:extLst>
              <a:ext uri="{FF2B5EF4-FFF2-40B4-BE49-F238E27FC236}">
                <a16:creationId xmlns:a16="http://schemas.microsoft.com/office/drawing/2014/main" id="{49D4BD07-54C9-FA99-9FEA-5AE3B4029E15}"/>
              </a:ext>
            </a:extLst>
          </p:cNvPr>
          <p:cNvSpPr>
            <a:spLocks noGrp="1"/>
          </p:cNvSpPr>
          <p:nvPr>
            <p:ph type="body" sz="quarter" idx="10"/>
          </p:nvPr>
        </p:nvSpPr>
        <p:spPr>
          <a:xfrm>
            <a:off x="964023" y="2230774"/>
            <a:ext cx="9795713" cy="4161148"/>
          </a:xfrm>
        </p:spPr>
        <p:txBody>
          <a:bodyPr/>
          <a:lstStyle/>
          <a:p>
            <a:r>
              <a:rPr kumimoji="0" lang="en-GB" sz="1600" b="0" i="0" u="none" strike="noStrike" kern="1200" cap="none" spc="0" normalizeH="0" baseline="0" noProof="0" dirty="0">
                <a:ln>
                  <a:noFill/>
                </a:ln>
                <a:solidFill>
                  <a:srgbClr val="7CA655"/>
                </a:solidFill>
                <a:effectLst/>
                <a:uLnTx/>
                <a:uFillTx/>
                <a:latin typeface="Franklin Gothic Demi"/>
                <a:ea typeface="+mn-ea"/>
                <a:cs typeface="+mn-cs"/>
              </a:rPr>
              <a:t>Ping Pong</a:t>
            </a:r>
            <a:endParaRPr lang="en-GB" dirty="0"/>
          </a:p>
          <a:p>
            <a:r>
              <a:rPr lang="en-GB" dirty="0"/>
              <a:t>Ping pong is a context means of pair programming. The role switching occurs after a passing unit test when using a test-driven approach.</a:t>
            </a:r>
            <a:endParaRPr kumimoji="0" lang="en-GB" sz="1600" b="0" i="0" u="none" strike="noStrike" kern="1200" cap="none" spc="0" normalizeH="0" baseline="0" noProof="0" dirty="0">
              <a:ln>
                <a:noFill/>
              </a:ln>
              <a:solidFill>
                <a:srgbClr val="7CA655"/>
              </a:solidFill>
              <a:effectLst/>
              <a:uLnTx/>
              <a:uFillTx/>
              <a:latin typeface="Franklin Gothic Demi"/>
              <a:ea typeface="+mn-ea"/>
              <a:cs typeface="+mn-cs"/>
            </a:endParaRPr>
          </a:p>
          <a:p>
            <a:r>
              <a:rPr kumimoji="0" lang="en-GB" sz="1600" b="0" i="0" u="none" strike="noStrike" kern="1200" cap="none" spc="0" normalizeH="0" baseline="0" noProof="0" dirty="0">
                <a:ln>
                  <a:noFill/>
                </a:ln>
                <a:solidFill>
                  <a:srgbClr val="7CA655"/>
                </a:solidFill>
                <a:effectLst/>
                <a:uLnTx/>
                <a:uFillTx/>
                <a:latin typeface="Franklin Gothic Demi"/>
                <a:ea typeface="+mn-ea"/>
                <a:cs typeface="+mn-cs"/>
              </a:rPr>
              <a:t>Benefits</a:t>
            </a:r>
          </a:p>
          <a:p>
            <a:r>
              <a:rPr lang="en-GB" dirty="0"/>
              <a:t>- Good for tracking when to switch roles</a:t>
            </a:r>
          </a:p>
          <a:p>
            <a:r>
              <a:rPr lang="en-GB" dirty="0"/>
              <a:t>- Less disruptive when switching roles</a:t>
            </a:r>
          </a:p>
          <a:p>
            <a:r>
              <a:rPr kumimoji="0" lang="en-GB" sz="1600" b="0" i="0" u="none" strike="noStrike" kern="1200" cap="none" spc="0" normalizeH="0" baseline="0" noProof="0" dirty="0">
                <a:ln>
                  <a:noFill/>
                </a:ln>
                <a:solidFill>
                  <a:srgbClr val="7CA655"/>
                </a:solidFill>
                <a:effectLst/>
                <a:uLnTx/>
                <a:uFillTx/>
                <a:latin typeface="Franklin Gothic Demi"/>
                <a:ea typeface="+mn-ea"/>
                <a:cs typeface="+mn-cs"/>
              </a:rPr>
              <a:t>Drawbacks</a:t>
            </a:r>
            <a:endParaRPr lang="en-GB" dirty="0"/>
          </a:p>
          <a:p>
            <a:r>
              <a:rPr lang="en-GB" dirty="0"/>
              <a:t>- Not good for tracking when to take breaks</a:t>
            </a:r>
          </a:p>
          <a:p>
            <a:endParaRPr lang="en-GB" dirty="0"/>
          </a:p>
        </p:txBody>
      </p:sp>
    </p:spTree>
    <p:extLst>
      <p:ext uri="{BB962C8B-B14F-4D97-AF65-F5344CB8AC3E}">
        <p14:creationId xmlns:p14="http://schemas.microsoft.com/office/powerpoint/2010/main" val="3287202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A9AE3-9AED-BC4C-67F0-4581AEA516F8}"/>
              </a:ext>
            </a:extLst>
          </p:cNvPr>
          <p:cNvSpPr>
            <a:spLocks noGrp="1"/>
          </p:cNvSpPr>
          <p:nvPr>
            <p:ph type="title"/>
          </p:nvPr>
        </p:nvSpPr>
        <p:spPr/>
        <p:txBody>
          <a:bodyPr/>
          <a:lstStyle/>
          <a:p>
            <a:r>
              <a:rPr lang="en-GB" dirty="0"/>
              <a:t>Benefits</a:t>
            </a:r>
          </a:p>
        </p:txBody>
      </p:sp>
      <p:sp>
        <p:nvSpPr>
          <p:cNvPr id="3" name="Text Placeholder 2">
            <a:extLst>
              <a:ext uri="{FF2B5EF4-FFF2-40B4-BE49-F238E27FC236}">
                <a16:creationId xmlns:a16="http://schemas.microsoft.com/office/drawing/2014/main" id="{49D4BD07-54C9-FA99-9FEA-5AE3B4029E15}"/>
              </a:ext>
            </a:extLst>
          </p:cNvPr>
          <p:cNvSpPr>
            <a:spLocks noGrp="1"/>
          </p:cNvSpPr>
          <p:nvPr>
            <p:ph type="body" sz="quarter" idx="10"/>
          </p:nvPr>
        </p:nvSpPr>
        <p:spPr>
          <a:xfrm>
            <a:off x="964023" y="2213018"/>
            <a:ext cx="9795713" cy="4161148"/>
          </a:xfrm>
        </p:spPr>
        <p:txBody>
          <a:body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GB" sz="1600" b="0" i="0" u="none" strike="noStrike" kern="1200" cap="none" spc="0" normalizeH="0" baseline="0" noProof="0" dirty="0">
                <a:ln>
                  <a:noFill/>
                </a:ln>
                <a:solidFill>
                  <a:srgbClr val="7CA655"/>
                </a:solidFill>
                <a:effectLst/>
                <a:uLnTx/>
                <a:uFillTx/>
                <a:latin typeface="Franklin Gothic Demi"/>
                <a:ea typeface="+mn-ea"/>
                <a:cs typeface="+mn-cs"/>
              </a:rPr>
              <a:t>Live Code Review</a:t>
            </a: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lang="en-GB" dirty="0"/>
              <a:t>One of the main benefits of pair programming is this idea of a “live code review”. Whether pairing eliminates the need for code reviews is another discussion. Decisions are made “Just In Time” through pairing when problem solving. Rather than this being an individual process a consensus is reached for Path A/ B/ C in the design direction. It can also lead to a “nowhere to hide” culture when it comes to code quality in a competent pair; this leads to a lack of corners being cut in the design process.</a:t>
            </a:r>
          </a:p>
          <a:p>
            <a:r>
              <a:rPr lang="en-GB" dirty="0">
                <a:solidFill>
                  <a:srgbClr val="7CA655"/>
                </a:solidFill>
                <a:latin typeface="Franklin Gothic Demi"/>
              </a:rPr>
              <a:t>Learn From Coworkers</a:t>
            </a:r>
          </a:p>
          <a:p>
            <a:r>
              <a:rPr lang="en-GB" dirty="0"/>
              <a:t>Pair programming provides an excellent opportunity to learn from one another. Experienced developers can learn fresh approaches, junior developers have the potential of learning the ropes faster. Pairing is also good for learning new areas of a codebase and its domain. This breaks down knowledge silos and single points of failure within the team.</a:t>
            </a:r>
            <a:endParaRPr lang="en-GB" dirty="0">
              <a:solidFill>
                <a:srgbClr val="7CA655"/>
              </a:solidFill>
              <a:latin typeface="Franklin Gothic Demi"/>
            </a:endParaRPr>
          </a:p>
          <a:p>
            <a:r>
              <a:rPr lang="en-GB" dirty="0">
                <a:solidFill>
                  <a:srgbClr val="7CA655"/>
                </a:solidFill>
                <a:latin typeface="Franklin Gothic Demi"/>
              </a:rPr>
              <a:t>Increase Team Cohesion</a:t>
            </a:r>
            <a:endParaRPr lang="en-GB" dirty="0"/>
          </a:p>
          <a:p>
            <a:r>
              <a:rPr lang="en-GB" dirty="0"/>
              <a:t>Each developer brings their own perspective, approach and point of view to the main job of software development which is problem solving. These unique approaches can create friction within especially new teams if left unchecked. Pair programming confronts this head on and forces co-operation and understanding to different ways of approaching/ solving problems as well as ways of working. “</a:t>
            </a:r>
            <a:r>
              <a:rPr lang="en-GB" dirty="0" err="1"/>
              <a:t>Speedback</a:t>
            </a:r>
            <a:r>
              <a:rPr lang="en-GB" dirty="0"/>
              <a:t>” is a good means of dealing with grievances between team members during the initial adoption of pairing.</a:t>
            </a:r>
          </a:p>
        </p:txBody>
      </p:sp>
    </p:spTree>
    <p:extLst>
      <p:ext uri="{BB962C8B-B14F-4D97-AF65-F5344CB8AC3E}">
        <p14:creationId xmlns:p14="http://schemas.microsoft.com/office/powerpoint/2010/main" val="3924072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A9AE3-9AED-BC4C-67F0-4581AEA516F8}"/>
              </a:ext>
            </a:extLst>
          </p:cNvPr>
          <p:cNvSpPr>
            <a:spLocks noGrp="1"/>
          </p:cNvSpPr>
          <p:nvPr>
            <p:ph type="title"/>
          </p:nvPr>
        </p:nvSpPr>
        <p:spPr>
          <a:xfrm>
            <a:off x="964023" y="879063"/>
            <a:ext cx="8100078" cy="610863"/>
          </a:xfrm>
        </p:spPr>
        <p:txBody>
          <a:bodyPr>
            <a:normAutofit/>
          </a:bodyPr>
          <a:lstStyle/>
          <a:p>
            <a:r>
              <a:rPr lang="en-GB" dirty="0"/>
              <a:t>Drawbacks (Enforced)</a:t>
            </a:r>
          </a:p>
        </p:txBody>
      </p:sp>
      <p:sp>
        <p:nvSpPr>
          <p:cNvPr id="3" name="Text Placeholder 2">
            <a:extLst>
              <a:ext uri="{FF2B5EF4-FFF2-40B4-BE49-F238E27FC236}">
                <a16:creationId xmlns:a16="http://schemas.microsoft.com/office/drawing/2014/main" id="{49D4BD07-54C9-FA99-9FEA-5AE3B4029E15}"/>
              </a:ext>
            </a:extLst>
          </p:cNvPr>
          <p:cNvSpPr>
            <a:spLocks noGrp="1"/>
          </p:cNvSpPr>
          <p:nvPr>
            <p:ph type="body" sz="quarter" idx="10"/>
          </p:nvPr>
        </p:nvSpPr>
        <p:spPr>
          <a:xfrm>
            <a:off x="964023" y="2221896"/>
            <a:ext cx="9795713" cy="4161148"/>
          </a:xfrm>
        </p:spPr>
        <p:txBody>
          <a:body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GB" sz="1600" b="0" i="0" u="none" strike="noStrike" kern="1200" cap="none" spc="0" normalizeH="0" baseline="0" noProof="0" dirty="0">
                <a:ln>
                  <a:noFill/>
                </a:ln>
                <a:solidFill>
                  <a:srgbClr val="7CA655"/>
                </a:solidFill>
                <a:effectLst/>
                <a:uLnTx/>
                <a:uFillTx/>
                <a:latin typeface="Franklin Gothic Demi"/>
                <a:ea typeface="+mn-ea"/>
                <a:cs typeface="+mn-cs"/>
              </a:rPr>
              <a:t>Inflexible Work Schedule </a:t>
            </a: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lang="en-GB" dirty="0"/>
              <a:t>One of the downsides to pair programming is it doesn’t promote any degree of flexibility in a working schedule. This creates difficulties with organising away from desk errands and other life responsibilities/ distractions that disrupt the pair when it is an enforced way of working.</a:t>
            </a:r>
          </a:p>
          <a:p>
            <a:r>
              <a:rPr kumimoji="0" lang="en-GB" sz="1600" b="0" i="0" u="none" strike="noStrike" kern="1200" cap="none" spc="0" normalizeH="0" baseline="0" noProof="0" dirty="0">
                <a:ln>
                  <a:noFill/>
                </a:ln>
                <a:solidFill>
                  <a:srgbClr val="7CA655"/>
                </a:solidFill>
                <a:effectLst/>
                <a:uLnTx/>
                <a:uFillTx/>
                <a:latin typeface="Franklin Gothic Demi"/>
                <a:ea typeface="+mn-ea"/>
                <a:cs typeface="+mn-cs"/>
              </a:rPr>
              <a:t>Trio + Pairing</a:t>
            </a:r>
          </a:p>
          <a:p>
            <a:r>
              <a:rPr lang="en-GB" dirty="0"/>
              <a:t>When pairing extends to three or more developers the third developer’s role is undefined. The best usage I have seen for the third + role is to join a group temporarily to help settle a debate in design direction or to provide a third opinion in design direction. </a:t>
            </a:r>
          </a:p>
          <a:p>
            <a:r>
              <a:rPr lang="en-GB" dirty="0"/>
              <a:t>Past this however a third + developer in the pair often becomes a passive code quality spectator at best and at worst waste to the development effort.</a:t>
            </a:r>
          </a:p>
          <a:p>
            <a:r>
              <a:rPr kumimoji="0" lang="en-GB" sz="1600" b="0" i="0" u="none" strike="noStrike" kern="1200" cap="none" spc="0" normalizeH="0" baseline="0" noProof="0" dirty="0">
                <a:ln>
                  <a:noFill/>
                </a:ln>
                <a:solidFill>
                  <a:srgbClr val="7CA655"/>
                </a:solidFill>
                <a:effectLst/>
                <a:uLnTx/>
                <a:uFillTx/>
                <a:latin typeface="Franklin Gothic Demi"/>
                <a:ea typeface="+mn-ea"/>
                <a:cs typeface="+mn-cs"/>
              </a:rPr>
              <a:t>Tiredness</a:t>
            </a:r>
            <a:endParaRPr lang="en-GB" dirty="0"/>
          </a:p>
          <a:p>
            <a:r>
              <a:rPr lang="en-GB" dirty="0"/>
              <a:t>Pairing is a tiring way of working. Even with constructive approaches in the code discovery process there is still far more discussion and thought into design that would normally be more automated.</a:t>
            </a:r>
          </a:p>
        </p:txBody>
      </p:sp>
    </p:spTree>
    <p:extLst>
      <p:ext uri="{BB962C8B-B14F-4D97-AF65-F5344CB8AC3E}">
        <p14:creationId xmlns:p14="http://schemas.microsoft.com/office/powerpoint/2010/main" val="959145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A9AE3-9AED-BC4C-67F0-4581AEA516F8}"/>
              </a:ext>
            </a:extLst>
          </p:cNvPr>
          <p:cNvSpPr>
            <a:spLocks noGrp="1"/>
          </p:cNvSpPr>
          <p:nvPr>
            <p:ph type="title"/>
          </p:nvPr>
        </p:nvSpPr>
        <p:spPr/>
        <p:txBody>
          <a:bodyPr/>
          <a:lstStyle/>
          <a:p>
            <a:r>
              <a:rPr lang="en-GB" dirty="0"/>
              <a:t>Drawbacks</a:t>
            </a:r>
          </a:p>
        </p:txBody>
      </p:sp>
      <p:sp>
        <p:nvSpPr>
          <p:cNvPr id="3" name="Text Placeholder 2">
            <a:extLst>
              <a:ext uri="{FF2B5EF4-FFF2-40B4-BE49-F238E27FC236}">
                <a16:creationId xmlns:a16="http://schemas.microsoft.com/office/drawing/2014/main" id="{49D4BD07-54C9-FA99-9FEA-5AE3B4029E15}"/>
              </a:ext>
            </a:extLst>
          </p:cNvPr>
          <p:cNvSpPr>
            <a:spLocks noGrp="1"/>
          </p:cNvSpPr>
          <p:nvPr>
            <p:ph type="body" sz="quarter" idx="10"/>
          </p:nvPr>
        </p:nvSpPr>
        <p:spPr>
          <a:xfrm>
            <a:off x="964023" y="2221896"/>
            <a:ext cx="9795713" cy="4161148"/>
          </a:xfrm>
        </p:spPr>
        <p:txBody>
          <a:body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GB" sz="1600" b="0" i="0" u="none" strike="noStrike" kern="1200" cap="none" spc="0" normalizeH="0" baseline="0" noProof="0" dirty="0">
                <a:ln>
                  <a:noFill/>
                </a:ln>
                <a:solidFill>
                  <a:srgbClr val="7CA655"/>
                </a:solidFill>
                <a:effectLst/>
                <a:uLnTx/>
                <a:uFillTx/>
                <a:latin typeface="Franklin Gothic Demi"/>
                <a:ea typeface="+mn-ea"/>
                <a:cs typeface="+mn-cs"/>
              </a:rPr>
              <a:t>Untrusted Pairing Groups</a:t>
            </a:r>
          </a:p>
          <a:p>
            <a:r>
              <a:rPr lang="en-GB" dirty="0"/>
              <a:t>In teams where trust is an issue pair programming can start to form some nasty restrictions around whom can pair with whom. This team mindset forms out of trusted and untrusted individuals within a team extending to the pairing groups. </a:t>
            </a:r>
          </a:p>
          <a:p>
            <a:r>
              <a:rPr lang="en-GB" dirty="0"/>
              <a:t>Gatekeeping who can and can’t pair isolates individuals and pairs, creates distrust within the team and is ultimately unproductive to the goal of delivery. Untrusted pairs/ individuals is a team issue and the support for the individual/ pair needs to be provided (they were hired for a reason) </a:t>
            </a:r>
            <a:r>
              <a:rPr lang="en-GB" dirty="0" err="1"/>
              <a:t>e.g</a:t>
            </a:r>
            <a:r>
              <a:rPr lang="en-GB" dirty="0"/>
              <a:t> coding standards training etc.</a:t>
            </a:r>
          </a:p>
          <a:p>
            <a:r>
              <a:rPr kumimoji="0" lang="en-GB" sz="1600" b="0" i="0" u="none" strike="noStrike" kern="1200" cap="none" spc="0" normalizeH="0" baseline="0" noProof="0" dirty="0">
                <a:ln>
                  <a:noFill/>
                </a:ln>
                <a:solidFill>
                  <a:srgbClr val="7CA655"/>
                </a:solidFill>
                <a:effectLst/>
                <a:uLnTx/>
                <a:uFillTx/>
                <a:latin typeface="Franklin Gothic Demi"/>
                <a:ea typeface="+mn-ea"/>
                <a:cs typeface="+mn-cs"/>
              </a:rPr>
              <a:t>Comfortable Pairing Groups</a:t>
            </a:r>
          </a:p>
          <a:p>
            <a:r>
              <a:rPr lang="en-GB" dirty="0"/>
              <a:t>Comfortable pairing groups of colleagues that get along will occur. It is important when this pattern starts to form to address it to ensure the “mixing pot” approach to different culture and approaches to get the most out of the pair programming methodology.</a:t>
            </a:r>
          </a:p>
        </p:txBody>
      </p:sp>
    </p:spTree>
    <p:extLst>
      <p:ext uri="{BB962C8B-B14F-4D97-AF65-F5344CB8AC3E}">
        <p14:creationId xmlns:p14="http://schemas.microsoft.com/office/powerpoint/2010/main" val="691291333"/>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31_TF78853419_Win32.potx" id="{4B078287-5F8B-4412-8B56-22BABE512007}" vid="{40D3F4AB-D386-4158-AD50-2BEE84BA2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{68A58057-5081-4824-9FFB-BB4FEB1E163B}tf78853419_win32</Template>
  <TotalTime>294</TotalTime>
  <Words>1064</Words>
  <Application>Microsoft Office PowerPoint</Application>
  <PresentationFormat>Widescreen</PresentationFormat>
  <Paragraphs>78</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Franklin Gothic Book</vt:lpstr>
      <vt:lpstr>Franklin Gothic Demi</vt:lpstr>
      <vt:lpstr>Wingdings</vt:lpstr>
      <vt:lpstr>Theme1</vt:lpstr>
      <vt:lpstr>Pair Programming</vt:lpstr>
      <vt:lpstr>Agenda</vt:lpstr>
      <vt:lpstr>Pair Programming</vt:lpstr>
      <vt:lpstr>Roles</vt:lpstr>
      <vt:lpstr>Methodologies Pomodoro</vt:lpstr>
      <vt:lpstr>Methodologies Ping Pong</vt:lpstr>
      <vt:lpstr>Benefits</vt:lpstr>
      <vt:lpstr>Drawbacks (Enforced)</vt:lpstr>
      <vt:lpstr>Drawbacks</vt:lpstr>
      <vt:lpstr>Drawbacks</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Pair Programming</dc:title>
  <dc:creator>Howson, Alex</dc:creator>
  <cp:lastModifiedBy>Howson, Alex</cp:lastModifiedBy>
  <cp:revision>7</cp:revision>
  <dcterms:created xsi:type="dcterms:W3CDTF">2024-01-30T10:48:39Z</dcterms:created>
  <dcterms:modified xsi:type="dcterms:W3CDTF">2024-02-09T13:50:34Z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