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62" r:id="rId5"/>
    <p:sldId id="260" r:id="rId6"/>
    <p:sldId id="261" r:id="rId7"/>
    <p:sldId id="263"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ru-RU"/>
              <a:t>Образец заголовка</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5/18/2023</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dirty="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dirty="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dirty="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ru-RU"/>
              <a:t>Образец заголовка</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586B75A-687E-405C-8A0B-8D00578BA2C3}" type="datetimeFigureOut">
              <a:rPr lang="en-US" dirty="0"/>
              <a:pPr/>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dirty="0"/>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dirty="0"/>
              <a:t>5/18/2023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dirty="0"/>
              <a:t>5/18/2023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5/18/2023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ru-RU"/>
              <a:t>Образец заголовка</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ru-RU"/>
              <a:t>Образец текста</a:t>
            </a:r>
          </a:p>
        </p:txBody>
      </p:sp>
      <p:sp>
        <p:nvSpPr>
          <p:cNvPr id="5" name="Date Placeholder 4"/>
          <p:cNvSpPr>
            <a:spLocks noGrp="1"/>
          </p:cNvSpPr>
          <p:nvPr>
            <p:ph type="dt" sz="half" idx="10"/>
          </p:nvPr>
        </p:nvSpPr>
        <p:spPr/>
        <p:txBody>
          <a:bodyPr/>
          <a:lstStyle/>
          <a:p>
            <a:fld id="{AF6E2C9B-5FA2-460D-9BE7-B0812FC2A6FF}" type="datetimeFigureOut">
              <a:rPr lang="en-US" dirty="0"/>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5/18/2023</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5/18/2023</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vsvoemdome.ru/eda/recepty/napitki/gazirovannaya-voda-polza-i-vred" TargetMode="External"/><Relationship Id="rId3" Type="http://schemas.openxmlformats.org/officeDocument/2006/relationships/hyperlink" Target="https://novoston.com/news/voda-gazirovannaya-36971/" TargetMode="External"/><Relationship Id="rId7" Type="http://schemas.openxmlformats.org/officeDocument/2006/relationships/hyperlink" Target="https://uteka.ru/articles/fakty/vred-gazirovannoi-vodi/" TargetMode="External"/><Relationship Id="rId2" Type="http://schemas.openxmlformats.org/officeDocument/2006/relationships/hyperlink" Target="https://www.calend.ru/events/6053/" TargetMode="External"/><Relationship Id="rId1" Type="http://schemas.openxmlformats.org/officeDocument/2006/relationships/slideLayout" Target="../slideLayouts/slideLayout2.xml"/><Relationship Id="rId6" Type="http://schemas.openxmlformats.org/officeDocument/2006/relationships/hyperlink" Target="https://polzavred-edi.ru/gazirovannaja-voda-polza-i-vred-dlja-organizma/" TargetMode="External"/><Relationship Id="rId5" Type="http://schemas.openxmlformats.org/officeDocument/2006/relationships/hyperlink" Target="https://ru.siberianhealth.com/ru/blogs/pitanie/vred-gazirovannykh-napitkov/" TargetMode="External"/><Relationship Id="rId10" Type="http://schemas.openxmlformats.org/officeDocument/2006/relationships/hyperlink" Target="https://medaboutme.ru/articles/chem_opasna_sladkaya_gazirovka/" TargetMode="External"/><Relationship Id="rId4" Type="http://schemas.openxmlformats.org/officeDocument/2006/relationships/hyperlink" Target="https://mrfilin.com/gazirovannaa-voda-polza-i-vred-dla-organizma" TargetMode="External"/><Relationship Id="rId9" Type="http://schemas.openxmlformats.org/officeDocument/2006/relationships/hyperlink" Target="https://medaboutme.ru/articles/chistaya_gazirovannaya_voda_bonusy_i_minusy_gazirovki_dlya_zdorovy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6F84C2-D76D-439B-85C7-0495CD9D0250}"/>
              </a:ext>
            </a:extLst>
          </p:cNvPr>
          <p:cNvSpPr>
            <a:spLocks noGrp="1"/>
          </p:cNvSpPr>
          <p:nvPr>
            <p:ph type="ctrTitle"/>
          </p:nvPr>
        </p:nvSpPr>
        <p:spPr>
          <a:xfrm>
            <a:off x="58723" y="1786855"/>
            <a:ext cx="11967794" cy="2063692"/>
          </a:xfrm>
        </p:spPr>
        <p:txBody>
          <a:bodyPr/>
          <a:lstStyle/>
          <a:p>
            <a:pPr algn="ctr"/>
            <a:r>
              <a:rPr lang="ru-RU" sz="2800" dirty="0">
                <a:solidFill>
                  <a:schemeClr val="tx1">
                    <a:lumMod val="95000"/>
                    <a:lumOff val="5000"/>
                  </a:schemeClr>
                </a:solidFill>
                <a:latin typeface="Bookman Old Style" panose="02050604050505020204" pitchFamily="18" charset="0"/>
              </a:rPr>
              <a:t>Индивидуальный проект</a:t>
            </a:r>
            <a:br>
              <a:rPr lang="ru-RU" sz="2800" dirty="0">
                <a:solidFill>
                  <a:schemeClr val="tx1">
                    <a:lumMod val="95000"/>
                    <a:lumOff val="5000"/>
                  </a:schemeClr>
                </a:solidFill>
                <a:latin typeface="Bookman Old Style" panose="02050604050505020204" pitchFamily="18" charset="0"/>
              </a:rPr>
            </a:br>
            <a:r>
              <a:rPr lang="ru-RU" sz="2800" dirty="0">
                <a:solidFill>
                  <a:schemeClr val="tx1">
                    <a:lumMod val="95000"/>
                    <a:lumOff val="5000"/>
                  </a:schemeClr>
                </a:solidFill>
                <a:latin typeface="Bookman Old Style" panose="02050604050505020204" pitchFamily="18" charset="0"/>
              </a:rPr>
              <a:t>на тему</a:t>
            </a:r>
            <a:r>
              <a:rPr lang="ru-RU" sz="2800" b="1" dirty="0">
                <a:solidFill>
                  <a:schemeClr val="tx1">
                    <a:lumMod val="95000"/>
                    <a:lumOff val="5000"/>
                  </a:schemeClr>
                </a:solidFill>
                <a:latin typeface="Bookman Old Style" panose="02050604050505020204" pitchFamily="18" charset="0"/>
              </a:rPr>
              <a:t> «Вред газированной воды</a:t>
            </a:r>
            <a:r>
              <a:rPr lang="ru-RU" sz="4000" b="1" dirty="0">
                <a:solidFill>
                  <a:schemeClr val="tx1">
                    <a:lumMod val="95000"/>
                    <a:lumOff val="5000"/>
                  </a:schemeClr>
                </a:solidFill>
                <a:latin typeface="Bookman Old Style" panose="02050604050505020204" pitchFamily="18" charset="0"/>
              </a:rPr>
              <a:t>»</a:t>
            </a:r>
            <a:br>
              <a:rPr lang="ru-RU" sz="4000" b="1" dirty="0">
                <a:solidFill>
                  <a:schemeClr val="tx1">
                    <a:lumMod val="95000"/>
                    <a:lumOff val="5000"/>
                  </a:schemeClr>
                </a:solidFill>
                <a:latin typeface="Bookman Old Style" panose="02050604050505020204" pitchFamily="18" charset="0"/>
              </a:rPr>
            </a:br>
            <a:r>
              <a:rPr lang="ru-RU" sz="2800" dirty="0">
                <a:solidFill>
                  <a:schemeClr val="tx1">
                    <a:lumMod val="95000"/>
                    <a:lumOff val="5000"/>
                  </a:schemeClr>
                </a:solidFill>
                <a:latin typeface="Bookman Old Style" panose="02050604050505020204" pitchFamily="18" charset="0"/>
              </a:rPr>
              <a:t>по дисциплине «Экология»</a:t>
            </a:r>
            <a:br>
              <a:rPr lang="ru-RU" sz="2800" dirty="0">
                <a:solidFill>
                  <a:schemeClr val="tx1">
                    <a:lumMod val="95000"/>
                    <a:lumOff val="5000"/>
                  </a:schemeClr>
                </a:solidFill>
                <a:latin typeface="Bookman Old Style" panose="02050604050505020204" pitchFamily="18" charset="0"/>
              </a:rPr>
            </a:br>
            <a:endParaRPr lang="ru-RU" sz="2800" dirty="0">
              <a:solidFill>
                <a:schemeClr val="tx1">
                  <a:lumMod val="95000"/>
                  <a:lumOff val="5000"/>
                </a:schemeClr>
              </a:solidFill>
              <a:latin typeface="Bookman Old Style" panose="02050604050505020204" pitchFamily="18" charset="0"/>
            </a:endParaRPr>
          </a:p>
        </p:txBody>
      </p:sp>
      <p:sp>
        <p:nvSpPr>
          <p:cNvPr id="3" name="Подзаголовок 2">
            <a:extLst>
              <a:ext uri="{FF2B5EF4-FFF2-40B4-BE49-F238E27FC236}">
                <a16:creationId xmlns:a16="http://schemas.microsoft.com/office/drawing/2014/main" id="{0C727107-FCF0-4834-A8AE-DBD756078C7D}"/>
              </a:ext>
            </a:extLst>
          </p:cNvPr>
          <p:cNvSpPr>
            <a:spLocks noGrp="1"/>
          </p:cNvSpPr>
          <p:nvPr>
            <p:ph type="subTitle" idx="1"/>
          </p:nvPr>
        </p:nvSpPr>
        <p:spPr>
          <a:xfrm>
            <a:off x="7424257" y="4081246"/>
            <a:ext cx="4602260" cy="1161874"/>
          </a:xfrm>
        </p:spPr>
        <p:txBody>
          <a:bodyPr>
            <a:normAutofit/>
          </a:bodyPr>
          <a:lstStyle/>
          <a:p>
            <a:pPr algn="r"/>
            <a:r>
              <a:rPr lang="ru-RU" sz="1600" cap="none" dirty="0">
                <a:solidFill>
                  <a:schemeClr val="tx2">
                    <a:lumMod val="50000"/>
                  </a:schemeClr>
                </a:solidFill>
                <a:latin typeface="Bookman Old Style" panose="02050604050505020204" pitchFamily="18" charset="0"/>
              </a:rPr>
              <a:t>Выполнил: студент группы СА-160б</a:t>
            </a:r>
          </a:p>
          <a:p>
            <a:pPr algn="ctr"/>
            <a:r>
              <a:rPr lang="ru-RU" sz="1600" cap="none" dirty="0">
                <a:solidFill>
                  <a:schemeClr val="tx2">
                    <a:lumMod val="50000"/>
                  </a:schemeClr>
                </a:solidFill>
                <a:latin typeface="Bookman Old Style" panose="02050604050505020204" pitchFamily="18" charset="0"/>
              </a:rPr>
              <a:t>               Шевченко С.Ю.</a:t>
            </a:r>
          </a:p>
          <a:p>
            <a:pPr algn="ctr"/>
            <a:r>
              <a:rPr lang="ru-RU" sz="1600" dirty="0">
                <a:solidFill>
                  <a:schemeClr val="tx1">
                    <a:lumMod val="95000"/>
                    <a:lumOff val="5000"/>
                  </a:schemeClr>
                </a:solidFill>
                <a:latin typeface="Bookman Old Style" panose="02050604050505020204" pitchFamily="18" charset="0"/>
              </a:rPr>
              <a:t>Руководитель: Кудрина Л.В.</a:t>
            </a:r>
          </a:p>
        </p:txBody>
      </p:sp>
      <p:sp>
        <p:nvSpPr>
          <p:cNvPr id="4" name="TextBox 3">
            <a:extLst>
              <a:ext uri="{FF2B5EF4-FFF2-40B4-BE49-F238E27FC236}">
                <a16:creationId xmlns:a16="http://schemas.microsoft.com/office/drawing/2014/main" id="{7E7E428E-0B05-4D06-B035-B1269744B7CF}"/>
              </a:ext>
            </a:extLst>
          </p:cNvPr>
          <p:cNvSpPr txBox="1"/>
          <p:nvPr/>
        </p:nvSpPr>
        <p:spPr>
          <a:xfrm>
            <a:off x="1031846" y="226503"/>
            <a:ext cx="10234569" cy="707886"/>
          </a:xfrm>
          <a:prstGeom prst="rect">
            <a:avLst/>
          </a:prstGeom>
          <a:noFill/>
        </p:spPr>
        <p:txBody>
          <a:bodyPr wrap="square" rtlCol="0">
            <a:spAutoFit/>
          </a:bodyPr>
          <a:lstStyle/>
          <a:p>
            <a:pPr algn="ctr"/>
            <a:r>
              <a:rPr lang="ru-RU" sz="2000" dirty="0">
                <a:latin typeface="Bookman Old Style" panose="02050604050505020204" pitchFamily="18" charset="0"/>
              </a:rPr>
              <a:t>Государственное бюджетное профессиональное образовательное учреждение</a:t>
            </a:r>
          </a:p>
          <a:p>
            <a:pPr algn="ctr"/>
            <a:r>
              <a:rPr lang="ru-RU" sz="2000" dirty="0">
                <a:latin typeface="Bookman Old Style" panose="02050604050505020204" pitchFamily="18" charset="0"/>
              </a:rPr>
              <a:t>Южно-Уральский государственный технический колледж </a:t>
            </a:r>
          </a:p>
        </p:txBody>
      </p:sp>
      <p:sp>
        <p:nvSpPr>
          <p:cNvPr id="8" name="TextBox 7">
            <a:extLst>
              <a:ext uri="{FF2B5EF4-FFF2-40B4-BE49-F238E27FC236}">
                <a16:creationId xmlns:a16="http://schemas.microsoft.com/office/drawing/2014/main" id="{400B59FF-DBF3-47F1-9B39-CE3662E2DE06}"/>
              </a:ext>
            </a:extLst>
          </p:cNvPr>
          <p:cNvSpPr txBox="1"/>
          <p:nvPr/>
        </p:nvSpPr>
        <p:spPr>
          <a:xfrm>
            <a:off x="4496500" y="6165908"/>
            <a:ext cx="2835478" cy="338554"/>
          </a:xfrm>
          <a:prstGeom prst="rect">
            <a:avLst/>
          </a:prstGeom>
          <a:noFill/>
        </p:spPr>
        <p:txBody>
          <a:bodyPr wrap="square" rtlCol="0">
            <a:spAutoFit/>
          </a:bodyPr>
          <a:lstStyle/>
          <a:p>
            <a:pPr algn="ctr"/>
            <a:r>
              <a:rPr lang="ru-RU" sz="1600" dirty="0">
                <a:latin typeface="Bookman Old Style" panose="02050604050505020204" pitchFamily="18" charset="0"/>
              </a:rPr>
              <a:t>г. Челябинск 2023 год</a:t>
            </a:r>
          </a:p>
        </p:txBody>
      </p:sp>
    </p:spTree>
    <p:extLst>
      <p:ext uri="{BB962C8B-B14F-4D97-AF65-F5344CB8AC3E}">
        <p14:creationId xmlns:p14="http://schemas.microsoft.com/office/powerpoint/2010/main" val="773949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3564CE-9CCB-4B62-BA74-98A8F1E942CB}"/>
              </a:ext>
            </a:extLst>
          </p:cNvPr>
          <p:cNvSpPr>
            <a:spLocks noGrp="1"/>
          </p:cNvSpPr>
          <p:nvPr>
            <p:ph type="title"/>
          </p:nvPr>
        </p:nvSpPr>
        <p:spPr>
          <a:xfrm>
            <a:off x="4824964" y="538034"/>
            <a:ext cx="2057100" cy="424492"/>
          </a:xfrm>
        </p:spPr>
        <p:txBody>
          <a:bodyPr>
            <a:normAutofit/>
          </a:bodyPr>
          <a:lstStyle/>
          <a:p>
            <a:pPr algn="ctr"/>
            <a:r>
              <a:rPr lang="ru-RU" sz="2000" dirty="0">
                <a:solidFill>
                  <a:schemeClr val="tx1">
                    <a:lumMod val="95000"/>
                    <a:lumOff val="5000"/>
                  </a:schemeClr>
                </a:solidFill>
              </a:rPr>
              <a:t>СОДЕРЖАНИЕ</a:t>
            </a:r>
          </a:p>
        </p:txBody>
      </p:sp>
      <p:sp>
        <p:nvSpPr>
          <p:cNvPr id="3" name="Объект 2">
            <a:extLst>
              <a:ext uri="{FF2B5EF4-FFF2-40B4-BE49-F238E27FC236}">
                <a16:creationId xmlns:a16="http://schemas.microsoft.com/office/drawing/2014/main" id="{644CAC58-66C5-4959-A103-9DDC7911E7BF}"/>
              </a:ext>
            </a:extLst>
          </p:cNvPr>
          <p:cNvSpPr>
            <a:spLocks noGrp="1"/>
          </p:cNvSpPr>
          <p:nvPr>
            <p:ph idx="1"/>
          </p:nvPr>
        </p:nvSpPr>
        <p:spPr>
          <a:xfrm>
            <a:off x="159391" y="962526"/>
            <a:ext cx="11853644" cy="3766185"/>
          </a:xfrm>
        </p:spPr>
        <p:txBody>
          <a:bodyPr/>
          <a:lstStyle/>
          <a:p>
            <a:r>
              <a:rPr lang="ru-RU" sz="2000" dirty="0"/>
              <a:t>Введение…………………………………………………………………………………………………………………………………………………………..3</a:t>
            </a:r>
          </a:p>
          <a:p>
            <a:r>
              <a:rPr lang="ru-RU" sz="2000" dirty="0"/>
              <a:t>1. Минеральная газированная вода…………………………………………………………………………………………………………………5</a:t>
            </a:r>
          </a:p>
          <a:p>
            <a:r>
              <a:rPr lang="ru-RU" sz="2000" dirty="0"/>
              <a:t>2. Сладкая газированная вода…………………………………………………………………………………………………………………………..6</a:t>
            </a:r>
          </a:p>
          <a:p>
            <a:r>
              <a:rPr lang="ru-RU" sz="2000" dirty="0"/>
              <a:t>ВЫВОД…………………………………………………………………………………………………………………………………………………………………7</a:t>
            </a:r>
          </a:p>
          <a:p>
            <a:r>
              <a:rPr lang="ru-RU" sz="2000" dirty="0"/>
              <a:t>СПИСОК ЛИТЕРАТУРЫ………………………………………………………………………………………………………………………………………….8</a:t>
            </a:r>
          </a:p>
          <a:p>
            <a:endParaRPr lang="ru-RU" dirty="0"/>
          </a:p>
        </p:txBody>
      </p:sp>
    </p:spTree>
    <p:extLst>
      <p:ext uri="{BB962C8B-B14F-4D97-AF65-F5344CB8AC3E}">
        <p14:creationId xmlns:p14="http://schemas.microsoft.com/office/powerpoint/2010/main" val="3545920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C14718-44FD-49A2-AA01-41A402E6D53A}"/>
              </a:ext>
            </a:extLst>
          </p:cNvPr>
          <p:cNvSpPr txBox="1"/>
          <p:nvPr/>
        </p:nvSpPr>
        <p:spPr>
          <a:xfrm>
            <a:off x="298383" y="222421"/>
            <a:ext cx="7746659" cy="2862322"/>
          </a:xfrm>
          <a:prstGeom prst="rect">
            <a:avLst/>
          </a:prstGeom>
          <a:noFill/>
        </p:spPr>
        <p:txBody>
          <a:bodyPr wrap="square" rtlCol="0">
            <a:spAutoFit/>
          </a:bodyPr>
          <a:lstStyle/>
          <a:p>
            <a:pPr>
              <a:lnSpc>
                <a:spcPct val="150000"/>
              </a:lnSpc>
            </a:pPr>
            <a:r>
              <a:rPr lang="ru-RU" dirty="0"/>
              <a:t>	Что может быть для нас привычнее воды? Без нее не только сложно представить любой прием пищи, но и вообще невозможно жить. </a:t>
            </a:r>
          </a:p>
          <a:p>
            <a:pPr>
              <a:lnSpc>
                <a:spcPct val="150000"/>
              </a:lnSpc>
            </a:pPr>
            <a:r>
              <a:rPr lang="ru-RU" dirty="0"/>
              <a:t>	Вода — второй из жизненно важных ресурсов. Она уступает только воздуху. Вода необходима для большинства процессов в нашем теле. Многие из нас обычной воде предпочитают газированную, которая может быть как натуральной, так и произведенной с помощью различных добавок.</a:t>
            </a:r>
          </a:p>
          <a:p>
            <a:endParaRPr lang="ru-RU" dirty="0"/>
          </a:p>
        </p:txBody>
      </p:sp>
      <p:sp>
        <p:nvSpPr>
          <p:cNvPr id="6" name="TextBox 5">
            <a:extLst>
              <a:ext uri="{FF2B5EF4-FFF2-40B4-BE49-F238E27FC236}">
                <a16:creationId xmlns:a16="http://schemas.microsoft.com/office/drawing/2014/main" id="{18AABD17-8A8D-4E5D-99FC-479507176D55}"/>
              </a:ext>
            </a:extLst>
          </p:cNvPr>
          <p:cNvSpPr txBox="1"/>
          <p:nvPr/>
        </p:nvSpPr>
        <p:spPr>
          <a:xfrm>
            <a:off x="298383" y="2869035"/>
            <a:ext cx="11690033" cy="3788858"/>
          </a:xfrm>
          <a:prstGeom prst="rect">
            <a:avLst/>
          </a:prstGeom>
          <a:noFill/>
        </p:spPr>
        <p:txBody>
          <a:bodyPr wrap="square" rtlCol="0">
            <a:spAutoFit/>
          </a:bodyPr>
          <a:lstStyle/>
          <a:p>
            <a:pPr>
              <a:lnSpc>
                <a:spcPct val="150000"/>
              </a:lnSpc>
            </a:pPr>
            <a:r>
              <a:rPr lang="ru-RU" dirty="0"/>
              <a:t>	Газированная вода – это природная минеральная или питьевая негазированная вода обогащенная двуокисью углерода (СО2), ароматизированная и подслащенная для увеличения ее сроков хранения. За счет углерода газированная вода очищается от возможных микробов. Наполнение воды углекислым газом проводится на специальном промышленном оборудовании.</a:t>
            </a:r>
          </a:p>
          <a:p>
            <a:pPr>
              <a:lnSpc>
                <a:spcPct val="150000"/>
              </a:lnSpc>
            </a:pPr>
            <a:r>
              <a:rPr lang="ru-RU" dirty="0"/>
              <a:t>	Газированная вода была запатентована 24 апреля 1833 года в США. Этим «изобретением» мир обязан британскому химику, богослову и философу Джозефу Пристли, открывшему одно из свойств диоксида углерода, с помощью которого и стало возможным создать газированную воду. </a:t>
            </a:r>
          </a:p>
          <a:p>
            <a:pPr>
              <a:lnSpc>
                <a:spcPct val="150000"/>
              </a:lnSpc>
            </a:pPr>
            <a:r>
              <a:rPr lang="ru-RU" dirty="0"/>
              <a:t>	В нашей повседневной жизни мы чаще употребляем минеральную или сладкую воду с искусственным углекислым газом, который подается в нее под давлением.</a:t>
            </a:r>
          </a:p>
        </p:txBody>
      </p:sp>
      <p:pic>
        <p:nvPicPr>
          <p:cNvPr id="2" name="Рисунок 1">
            <a:extLst>
              <a:ext uri="{FF2B5EF4-FFF2-40B4-BE49-F238E27FC236}">
                <a16:creationId xmlns:a16="http://schemas.microsoft.com/office/drawing/2014/main" id="{020D592C-48A1-4989-A71A-0907D0C24C2C}"/>
              </a:ext>
            </a:extLst>
          </p:cNvPr>
          <p:cNvPicPr>
            <a:picLocks noChangeAspect="1"/>
          </p:cNvPicPr>
          <p:nvPr/>
        </p:nvPicPr>
        <p:blipFill>
          <a:blip r:embed="rId2"/>
          <a:stretch>
            <a:fillRect/>
          </a:stretch>
        </p:blipFill>
        <p:spPr>
          <a:xfrm>
            <a:off x="7964468" y="222421"/>
            <a:ext cx="3976548" cy="2646614"/>
          </a:xfrm>
          <a:prstGeom prst="rect">
            <a:avLst/>
          </a:prstGeom>
        </p:spPr>
      </p:pic>
    </p:spTree>
    <p:extLst>
      <p:ext uri="{BB962C8B-B14F-4D97-AF65-F5344CB8AC3E}">
        <p14:creationId xmlns:p14="http://schemas.microsoft.com/office/powerpoint/2010/main" val="1883536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7E2FAA1-478A-46AB-B5E0-E3F01ED711B2}"/>
              </a:ext>
            </a:extLst>
          </p:cNvPr>
          <p:cNvSpPr>
            <a:spLocks noGrp="1"/>
          </p:cNvSpPr>
          <p:nvPr>
            <p:ph idx="1"/>
          </p:nvPr>
        </p:nvSpPr>
        <p:spPr>
          <a:xfrm>
            <a:off x="164927" y="208047"/>
            <a:ext cx="11831330" cy="6553479"/>
          </a:xfrm>
        </p:spPr>
        <p:txBody>
          <a:bodyPr>
            <a:normAutofit fontScale="62500" lnSpcReduction="20000"/>
          </a:bodyPr>
          <a:lstStyle/>
          <a:p>
            <a:pPr marL="0" indent="0">
              <a:lnSpc>
                <a:spcPct val="120000"/>
              </a:lnSpc>
              <a:buNone/>
            </a:pPr>
            <a:r>
              <a:rPr lang="ru-RU" sz="2600" b="1" u="sng" dirty="0"/>
              <a:t>Цель проекта:</a:t>
            </a:r>
            <a:r>
              <a:rPr lang="ru-RU" sz="2600" b="1" dirty="0"/>
              <a:t> </a:t>
            </a:r>
          </a:p>
          <a:p>
            <a:pPr>
              <a:lnSpc>
                <a:spcPct val="120000"/>
              </a:lnSpc>
              <a:buFont typeface="Wingdings" panose="05000000000000000000" pitchFamily="2" charset="2"/>
              <a:buChar char="§"/>
            </a:pPr>
            <a:r>
              <a:rPr lang="ru-RU" sz="2600" dirty="0"/>
              <a:t>выяснить, как и какая газированная вода влияет на здоровье человека.</a:t>
            </a:r>
          </a:p>
          <a:p>
            <a:pPr marL="0" indent="0">
              <a:lnSpc>
                <a:spcPct val="120000"/>
              </a:lnSpc>
              <a:buNone/>
            </a:pPr>
            <a:r>
              <a:rPr lang="ru-RU" sz="2600" b="1" u="sng" dirty="0"/>
              <a:t>Объект проекта:</a:t>
            </a:r>
          </a:p>
          <a:p>
            <a:pPr>
              <a:lnSpc>
                <a:spcPct val="120000"/>
              </a:lnSpc>
              <a:buFont typeface="Wingdings" panose="05000000000000000000" pitchFamily="2" charset="2"/>
              <a:buChar char="§"/>
            </a:pPr>
            <a:r>
              <a:rPr lang="ru-RU" sz="2600" dirty="0"/>
              <a:t> газированная вода, ее состав.</a:t>
            </a:r>
          </a:p>
          <a:p>
            <a:pPr marL="0" indent="0">
              <a:lnSpc>
                <a:spcPct val="120000"/>
              </a:lnSpc>
              <a:buNone/>
            </a:pPr>
            <a:r>
              <a:rPr lang="ru-RU" sz="2600" b="1" u="sng" dirty="0"/>
              <a:t>Предмет проекта: </a:t>
            </a:r>
          </a:p>
          <a:p>
            <a:pPr>
              <a:lnSpc>
                <a:spcPct val="120000"/>
              </a:lnSpc>
              <a:buFont typeface="Wingdings" panose="05000000000000000000" pitchFamily="2" charset="2"/>
              <a:buChar char="§"/>
            </a:pPr>
            <a:r>
              <a:rPr lang="ru-RU" sz="2600" dirty="0"/>
              <a:t>состав газированных напитков.</a:t>
            </a:r>
          </a:p>
          <a:p>
            <a:pPr marL="0" indent="0">
              <a:lnSpc>
                <a:spcPct val="120000"/>
              </a:lnSpc>
              <a:buNone/>
            </a:pPr>
            <a:r>
              <a:rPr lang="ru-RU" sz="2600" b="1" u="sng" dirty="0"/>
              <a:t>Актуальность:</a:t>
            </a:r>
            <a:r>
              <a:rPr lang="ru-RU" sz="2600" dirty="0"/>
              <a:t> Современному человеку в современном мире с ускоряющимся темпом жизни приходится пить и есть на бегу. И напитками становятся не морсы, компоты и свежевыжатые соки, а газированная вода. Быстро, вкусно, красиво. А полезно ли?</a:t>
            </a:r>
          </a:p>
          <a:p>
            <a:pPr marL="0" indent="0">
              <a:lnSpc>
                <a:spcPct val="120000"/>
              </a:lnSpc>
              <a:buNone/>
            </a:pPr>
            <a:r>
              <a:rPr lang="ru-RU" sz="2600" b="1" u="sng" dirty="0"/>
              <a:t>Задачи изучить материал:</a:t>
            </a:r>
            <a:endParaRPr lang="ru-RU" sz="2600" dirty="0"/>
          </a:p>
          <a:p>
            <a:pPr>
              <a:lnSpc>
                <a:spcPct val="120000"/>
              </a:lnSpc>
              <a:buFont typeface="Wingdings" panose="05000000000000000000" pitchFamily="2" charset="2"/>
              <a:buChar char="§"/>
            </a:pPr>
            <a:r>
              <a:rPr lang="ru-RU" sz="2600" dirty="0"/>
              <a:t> что такое вода; </a:t>
            </a:r>
          </a:p>
          <a:p>
            <a:pPr>
              <a:lnSpc>
                <a:spcPct val="120000"/>
              </a:lnSpc>
              <a:buFont typeface="Wingdings" panose="05000000000000000000" pitchFamily="2" charset="2"/>
              <a:buChar char="§"/>
            </a:pPr>
            <a:r>
              <a:rPr lang="ru-RU" sz="2600" dirty="0"/>
              <a:t> источники из недр земли; </a:t>
            </a:r>
          </a:p>
          <a:p>
            <a:pPr>
              <a:lnSpc>
                <a:spcPct val="120000"/>
              </a:lnSpc>
              <a:buFont typeface="Wingdings" panose="05000000000000000000" pitchFamily="2" charset="2"/>
              <a:buChar char="§"/>
            </a:pPr>
            <a:r>
              <a:rPr lang="ru-RU" sz="2600" dirty="0"/>
              <a:t> создание искусственной  газированной воды, способы производства;</a:t>
            </a:r>
          </a:p>
          <a:p>
            <a:pPr>
              <a:lnSpc>
                <a:spcPct val="120000"/>
              </a:lnSpc>
              <a:buFont typeface="Wingdings" panose="05000000000000000000" pitchFamily="2" charset="2"/>
              <a:buChar char="§"/>
            </a:pPr>
            <a:r>
              <a:rPr lang="ru-RU" sz="2600" dirty="0"/>
              <a:t> влияние компонентов газировки на организм человека.</a:t>
            </a:r>
          </a:p>
          <a:p>
            <a:pPr marL="0" indent="0">
              <a:lnSpc>
                <a:spcPct val="120000"/>
              </a:lnSpc>
              <a:buNone/>
            </a:pPr>
            <a:r>
              <a:rPr lang="ru-RU" sz="2600" b="1" u="sng" dirty="0"/>
              <a:t>Гипотеза проекта:</a:t>
            </a:r>
          </a:p>
          <a:p>
            <a:pPr>
              <a:lnSpc>
                <a:spcPct val="120000"/>
              </a:lnSpc>
              <a:buFont typeface="Wingdings" panose="05000000000000000000" pitchFamily="2" charset="2"/>
              <a:buChar char="§"/>
            </a:pPr>
            <a:r>
              <a:rPr lang="ru-RU" sz="2600" dirty="0">
                <a:solidFill>
                  <a:schemeClr val="tx1">
                    <a:lumMod val="95000"/>
                    <a:lumOff val="5000"/>
                  </a:schemeClr>
                </a:solidFill>
              </a:rPr>
              <a:t> не всю и не в любом количестве можно пить газированную воду.</a:t>
            </a:r>
          </a:p>
          <a:p>
            <a:pPr marL="0" indent="0">
              <a:lnSpc>
                <a:spcPct val="170000"/>
              </a:lnSpc>
              <a:buNone/>
            </a:pPr>
            <a:endParaRPr lang="ru-RU" sz="1800" dirty="0">
              <a:solidFill>
                <a:schemeClr val="tx1">
                  <a:lumMod val="95000"/>
                  <a:lumOff val="5000"/>
                </a:schemeClr>
              </a:solidFill>
            </a:endParaRPr>
          </a:p>
          <a:p>
            <a:pPr marL="0" indent="0">
              <a:buNone/>
            </a:pPr>
            <a:endParaRPr lang="ru-RU" sz="1800" dirty="0"/>
          </a:p>
          <a:p>
            <a:endParaRPr lang="ru-RU" sz="1800" dirty="0"/>
          </a:p>
        </p:txBody>
      </p:sp>
    </p:spTree>
    <p:extLst>
      <p:ext uri="{BB962C8B-B14F-4D97-AF65-F5344CB8AC3E}">
        <p14:creationId xmlns:p14="http://schemas.microsoft.com/office/powerpoint/2010/main" val="2375836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25AE112-31C6-41E2-AD23-E77809E32B68}"/>
              </a:ext>
            </a:extLst>
          </p:cNvPr>
          <p:cNvSpPr>
            <a:spLocks noGrp="1"/>
          </p:cNvSpPr>
          <p:nvPr>
            <p:ph type="title"/>
          </p:nvPr>
        </p:nvSpPr>
        <p:spPr>
          <a:xfrm>
            <a:off x="185956" y="264642"/>
            <a:ext cx="11820087" cy="465201"/>
          </a:xfrm>
        </p:spPr>
        <p:txBody>
          <a:bodyPr>
            <a:noAutofit/>
          </a:bodyPr>
          <a:lstStyle/>
          <a:p>
            <a:r>
              <a:rPr lang="ru-RU" sz="3200" b="1" dirty="0">
                <a:solidFill>
                  <a:schemeClr val="tx1">
                    <a:lumMod val="95000"/>
                    <a:lumOff val="5000"/>
                  </a:schemeClr>
                </a:solidFill>
              </a:rPr>
              <a:t>Минеральная газированная вода</a:t>
            </a:r>
          </a:p>
        </p:txBody>
      </p:sp>
      <p:pic>
        <p:nvPicPr>
          <p:cNvPr id="4" name="Объект 3">
            <a:extLst>
              <a:ext uri="{FF2B5EF4-FFF2-40B4-BE49-F238E27FC236}">
                <a16:creationId xmlns:a16="http://schemas.microsoft.com/office/drawing/2014/main" id="{54AA1AA9-ED25-4DFA-976F-1680F9E2E791}"/>
              </a:ext>
            </a:extLst>
          </p:cNvPr>
          <p:cNvPicPr>
            <a:picLocks noGrp="1" noChangeAspect="1"/>
          </p:cNvPicPr>
          <p:nvPr>
            <p:ph idx="1"/>
          </p:nvPr>
        </p:nvPicPr>
        <p:blipFill>
          <a:blip r:embed="rId2"/>
          <a:stretch>
            <a:fillRect/>
          </a:stretch>
        </p:blipFill>
        <p:spPr>
          <a:xfrm>
            <a:off x="7466202" y="239475"/>
            <a:ext cx="4539841" cy="3406685"/>
          </a:xfrm>
          <a:prstGeom prst="rect">
            <a:avLst/>
          </a:prstGeom>
        </p:spPr>
      </p:pic>
      <p:sp>
        <p:nvSpPr>
          <p:cNvPr id="6" name="TextBox 5">
            <a:extLst>
              <a:ext uri="{FF2B5EF4-FFF2-40B4-BE49-F238E27FC236}">
                <a16:creationId xmlns:a16="http://schemas.microsoft.com/office/drawing/2014/main" id="{E9519802-1305-43FD-A7A3-9E621351EA09}"/>
              </a:ext>
            </a:extLst>
          </p:cNvPr>
          <p:cNvSpPr txBox="1"/>
          <p:nvPr/>
        </p:nvSpPr>
        <p:spPr>
          <a:xfrm>
            <a:off x="185957" y="666183"/>
            <a:ext cx="7196356" cy="2957861"/>
          </a:xfrm>
          <a:prstGeom prst="rect">
            <a:avLst/>
          </a:prstGeom>
          <a:noFill/>
        </p:spPr>
        <p:txBody>
          <a:bodyPr wrap="square" rtlCol="0">
            <a:spAutoFit/>
          </a:bodyPr>
          <a:lstStyle/>
          <a:p>
            <a:pPr>
              <a:lnSpc>
                <a:spcPct val="150000"/>
              </a:lnSpc>
            </a:pPr>
            <a:r>
              <a:rPr lang="ru-RU" dirty="0"/>
              <a:t>	Минеральная газированная вода больше полезна для нашего организма чем  вредна из-за того, что содержит различные минеральные соединения и микроэлементы. В природе газированная минеральная вода встречается намного реже, чем обычная, без газа. Со временем газ улетучивается, и теряются все полезные свойства. </a:t>
            </a:r>
          </a:p>
          <a:p>
            <a:pPr>
              <a:lnSpc>
                <a:spcPct val="150000"/>
              </a:lnSpc>
            </a:pPr>
            <a:r>
              <a:rPr lang="ru-RU" dirty="0"/>
              <a:t>	В современном производстве процесс газирования может быть осуществлен двумя способами: механическим и химическим. 		</a:t>
            </a:r>
          </a:p>
        </p:txBody>
      </p:sp>
      <p:sp>
        <p:nvSpPr>
          <p:cNvPr id="7" name="TextBox 6">
            <a:extLst>
              <a:ext uri="{FF2B5EF4-FFF2-40B4-BE49-F238E27FC236}">
                <a16:creationId xmlns:a16="http://schemas.microsoft.com/office/drawing/2014/main" id="{47F8411F-E055-4329-BF9B-0EC4E37CAF0B}"/>
              </a:ext>
            </a:extLst>
          </p:cNvPr>
          <p:cNvSpPr txBox="1"/>
          <p:nvPr/>
        </p:nvSpPr>
        <p:spPr>
          <a:xfrm>
            <a:off x="185956" y="3484641"/>
            <a:ext cx="11820087" cy="3373359"/>
          </a:xfrm>
          <a:prstGeom prst="rect">
            <a:avLst/>
          </a:prstGeom>
          <a:noFill/>
        </p:spPr>
        <p:txBody>
          <a:bodyPr wrap="square" rtlCol="0">
            <a:spAutoFit/>
          </a:bodyPr>
          <a:lstStyle/>
          <a:p>
            <a:pPr>
              <a:lnSpc>
                <a:spcPct val="150000"/>
              </a:lnSpc>
            </a:pPr>
            <a:r>
              <a:rPr lang="ru-RU" dirty="0"/>
              <a:t>	Но даже у такой воды есть ряд противопоказаний. Ей не следует увлекаться. Детям до года газированная минеральная вода противопоказана. При чрезмерном употреблении диоксид углерода, которым насыщают напитки, может спровоцировать повышение кислотности ЖКТ т.к. она повышает уровень кислотности в желудке, раздражает слизистую, обостряя воспалительные процессы, и осуществляет раздражающее действие на желчевыводящую систему. Так же вызываем метеоризм, вздутие живота, ухудшение состояния кожи, </a:t>
            </a:r>
            <a:r>
              <a:rPr lang="ru-RU" i="0" dirty="0">
                <a:solidFill>
                  <a:srgbClr val="000000"/>
                </a:solidFill>
                <a:effectLst/>
                <a:latin typeface="Calibri Light" panose="020F0302020204030204" pitchFamily="34" charset="0"/>
                <a:cs typeface="Calibri Light" panose="020F0302020204030204" pitchFamily="34" charset="0"/>
              </a:rPr>
              <a:t>отложение солей в почках и суставах.</a:t>
            </a:r>
            <a:endParaRPr lang="ru-RU" dirty="0">
              <a:latin typeface="Calibri Light" panose="020F0302020204030204" pitchFamily="34" charset="0"/>
              <a:cs typeface="Calibri Light" panose="020F0302020204030204" pitchFamily="34" charset="0"/>
            </a:endParaRPr>
          </a:p>
          <a:p>
            <a:pPr>
              <a:lnSpc>
                <a:spcPct val="150000"/>
              </a:lnSpc>
            </a:pPr>
            <a:r>
              <a:rPr lang="ru-RU" dirty="0"/>
              <a:t>	Даже такая газированная вода способна спровоцировать разрушение зубов повреждая эмаль. Но можно пить через коктейльную трубочку. Это сокращает время контакта газированной воды с зубами, так как большая часть попадает прямо в горло.</a:t>
            </a:r>
          </a:p>
        </p:txBody>
      </p:sp>
    </p:spTree>
    <p:extLst>
      <p:ext uri="{BB962C8B-B14F-4D97-AF65-F5344CB8AC3E}">
        <p14:creationId xmlns:p14="http://schemas.microsoft.com/office/powerpoint/2010/main" val="2517437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09FD7B-8987-4F72-803A-C0AE7DDDCC6A}"/>
              </a:ext>
            </a:extLst>
          </p:cNvPr>
          <p:cNvSpPr>
            <a:spLocks noGrp="1"/>
          </p:cNvSpPr>
          <p:nvPr>
            <p:ph type="title"/>
          </p:nvPr>
        </p:nvSpPr>
        <p:spPr>
          <a:xfrm>
            <a:off x="288108" y="61770"/>
            <a:ext cx="4032221" cy="501323"/>
          </a:xfrm>
        </p:spPr>
        <p:txBody>
          <a:bodyPr>
            <a:normAutofit fontScale="90000"/>
          </a:bodyPr>
          <a:lstStyle/>
          <a:p>
            <a:r>
              <a:rPr lang="ru-RU" sz="3200" b="1" dirty="0">
                <a:solidFill>
                  <a:schemeClr val="tx1">
                    <a:lumMod val="95000"/>
                    <a:lumOff val="5000"/>
                  </a:schemeClr>
                </a:solidFill>
              </a:rPr>
              <a:t>Сладкая газированная вода</a:t>
            </a:r>
          </a:p>
        </p:txBody>
      </p:sp>
      <p:sp>
        <p:nvSpPr>
          <p:cNvPr id="6" name="TextBox 5">
            <a:extLst>
              <a:ext uri="{FF2B5EF4-FFF2-40B4-BE49-F238E27FC236}">
                <a16:creationId xmlns:a16="http://schemas.microsoft.com/office/drawing/2014/main" id="{1C7DC2D1-CCD0-40D8-84D1-58355374563B}"/>
              </a:ext>
            </a:extLst>
          </p:cNvPr>
          <p:cNvSpPr txBox="1"/>
          <p:nvPr/>
        </p:nvSpPr>
        <p:spPr>
          <a:xfrm>
            <a:off x="288108" y="426855"/>
            <a:ext cx="11716537" cy="1477328"/>
          </a:xfrm>
          <a:prstGeom prst="rect">
            <a:avLst/>
          </a:prstGeom>
          <a:noFill/>
        </p:spPr>
        <p:txBody>
          <a:bodyPr wrap="square" rtlCol="0">
            <a:spAutoFit/>
          </a:bodyPr>
          <a:lstStyle/>
          <a:p>
            <a:r>
              <a:rPr lang="ru-RU" dirty="0">
                <a:solidFill>
                  <a:schemeClr val="tx1">
                    <a:lumMod val="95000"/>
                    <a:lumOff val="5000"/>
                  </a:schemeClr>
                </a:solidFill>
              </a:rPr>
              <a:t>	По статистике, сладкую газировку время от времени пьют более 75% россиян. Увлечение сладкими газированными напитками может привести к серьезным проблемам со здоровьем. Ведь в ней содержится не только вода, но и углекислый газ, сахар (или его заменитель), сахароза, кукурузный сироп, подсластители (</a:t>
            </a:r>
            <a:r>
              <a:rPr lang="ru-RU" dirty="0" err="1">
                <a:solidFill>
                  <a:schemeClr val="tx1">
                    <a:lumMod val="95000"/>
                    <a:lumOff val="5000"/>
                  </a:schemeClr>
                </a:solidFill>
              </a:rPr>
              <a:t>нутрасвит</a:t>
            </a:r>
            <a:r>
              <a:rPr lang="ru-RU" dirty="0">
                <a:solidFill>
                  <a:schemeClr val="tx1">
                    <a:lumMod val="95000"/>
                    <a:lumOff val="5000"/>
                  </a:schemeClr>
                </a:solidFill>
              </a:rPr>
              <a:t> или аспартам, сахарин, цикламат), лимонная, яблочная, аскорбиновая или ортофосфорная кислота, искусственные красители, консервант (бензоат натрия), кофеин. </a:t>
            </a:r>
          </a:p>
        </p:txBody>
      </p:sp>
      <p:pic>
        <p:nvPicPr>
          <p:cNvPr id="8" name="Объект 7">
            <a:extLst>
              <a:ext uri="{FF2B5EF4-FFF2-40B4-BE49-F238E27FC236}">
                <a16:creationId xmlns:a16="http://schemas.microsoft.com/office/drawing/2014/main" id="{5F2F5475-8871-4D7C-B2D7-F2FC3895ADA9}"/>
              </a:ext>
            </a:extLst>
          </p:cNvPr>
          <p:cNvPicPr>
            <a:picLocks noGrp="1" noChangeAspect="1"/>
          </p:cNvPicPr>
          <p:nvPr>
            <p:ph idx="1"/>
          </p:nvPr>
        </p:nvPicPr>
        <p:blipFill>
          <a:blip r:embed="rId2"/>
          <a:stretch>
            <a:fillRect/>
          </a:stretch>
        </p:blipFill>
        <p:spPr>
          <a:xfrm>
            <a:off x="288108" y="1812022"/>
            <a:ext cx="11582313" cy="4901349"/>
          </a:xfrm>
          <a:prstGeom prst="rect">
            <a:avLst/>
          </a:prstGeom>
        </p:spPr>
      </p:pic>
    </p:spTree>
    <p:extLst>
      <p:ext uri="{BB962C8B-B14F-4D97-AF65-F5344CB8AC3E}">
        <p14:creationId xmlns:p14="http://schemas.microsoft.com/office/powerpoint/2010/main" val="3188348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D0C290-7562-4E7F-99E6-AA15D47A13AA}"/>
              </a:ext>
            </a:extLst>
          </p:cNvPr>
          <p:cNvSpPr>
            <a:spLocks noGrp="1"/>
          </p:cNvSpPr>
          <p:nvPr>
            <p:ph type="title"/>
          </p:nvPr>
        </p:nvSpPr>
        <p:spPr>
          <a:xfrm>
            <a:off x="282373" y="133590"/>
            <a:ext cx="11750235" cy="596252"/>
          </a:xfrm>
        </p:spPr>
        <p:txBody>
          <a:bodyPr>
            <a:normAutofit/>
          </a:bodyPr>
          <a:lstStyle/>
          <a:p>
            <a:r>
              <a:rPr lang="ru-RU" sz="2000" dirty="0">
                <a:solidFill>
                  <a:schemeClr val="tx1">
                    <a:lumMod val="95000"/>
                    <a:lumOff val="5000"/>
                  </a:schemeClr>
                </a:solidFill>
              </a:rPr>
              <a:t>Вывод</a:t>
            </a:r>
          </a:p>
        </p:txBody>
      </p:sp>
      <p:sp>
        <p:nvSpPr>
          <p:cNvPr id="3" name="Объект 2">
            <a:extLst>
              <a:ext uri="{FF2B5EF4-FFF2-40B4-BE49-F238E27FC236}">
                <a16:creationId xmlns:a16="http://schemas.microsoft.com/office/drawing/2014/main" id="{C7EF386F-12E4-408B-BDC2-8EA9D58A411C}"/>
              </a:ext>
            </a:extLst>
          </p:cNvPr>
          <p:cNvSpPr>
            <a:spLocks noGrp="1"/>
          </p:cNvSpPr>
          <p:nvPr>
            <p:ph idx="1"/>
          </p:nvPr>
        </p:nvSpPr>
        <p:spPr>
          <a:xfrm>
            <a:off x="282373" y="553672"/>
            <a:ext cx="5799647" cy="6304327"/>
          </a:xfrm>
        </p:spPr>
        <p:txBody>
          <a:bodyPr>
            <a:normAutofit fontScale="92500" lnSpcReduction="20000"/>
          </a:bodyPr>
          <a:lstStyle/>
          <a:p>
            <a:pPr marL="0" indent="0">
              <a:lnSpc>
                <a:spcPct val="150000"/>
              </a:lnSpc>
              <a:buNone/>
            </a:pPr>
            <a:r>
              <a:rPr lang="ru-RU" sz="1800" dirty="0"/>
              <a:t>	Сложно однозначно ответить на вопрос, что принесет организму газированная вода, вред или польза будет от ее употребления. Если газировку пить в меру, то она принесет организму исключительную пользу.  Очевидно, что газировку важно разделять на натуральную воду и многочисленные напитки с ароматизаторами и подсластителями. Природная минеральная вода для нашего организма полезна и необходима. Она содержит в своем составе полезные микроэлементы, которые способствуют оздоровлению организма. </a:t>
            </a:r>
          </a:p>
          <a:p>
            <a:pPr marL="0" indent="0">
              <a:lnSpc>
                <a:spcPct val="150000"/>
              </a:lnSpc>
              <a:spcBef>
                <a:spcPts val="0"/>
              </a:spcBef>
              <a:buNone/>
            </a:pPr>
            <a:r>
              <a:rPr lang="ru-RU" sz="1800" dirty="0"/>
              <a:t>	Газировка, особенно сладкая, полученная искусственным путем, не может быть полезной. Конечно, полностью здоровый человек может позволить себе немного сладкой шипучки, но в этом случае лучше выбрать что-то из разряда «Дюшеса» или «Тархуна». В такие напитки добавляют растительные компоненты, в частности, эстрагон, способствующий улучшению настроения. </a:t>
            </a:r>
          </a:p>
          <a:p>
            <a:pPr marL="0" indent="0">
              <a:lnSpc>
                <a:spcPct val="150000"/>
              </a:lnSpc>
              <a:spcBef>
                <a:spcPts val="0"/>
              </a:spcBef>
              <a:buNone/>
            </a:pPr>
            <a:r>
              <a:rPr lang="ru-RU" sz="1800" dirty="0"/>
              <a:t>	Будьте здоровы!</a:t>
            </a:r>
          </a:p>
          <a:p>
            <a:endParaRPr lang="ru-RU" sz="1800" dirty="0"/>
          </a:p>
        </p:txBody>
      </p:sp>
      <p:pic>
        <p:nvPicPr>
          <p:cNvPr id="6" name="Рисунок 5">
            <a:extLst>
              <a:ext uri="{FF2B5EF4-FFF2-40B4-BE49-F238E27FC236}">
                <a16:creationId xmlns:a16="http://schemas.microsoft.com/office/drawing/2014/main" id="{BCECBC36-5A2D-4166-A96E-DF2F6582E82E}"/>
              </a:ext>
            </a:extLst>
          </p:cNvPr>
          <p:cNvPicPr>
            <a:picLocks noChangeAspect="1"/>
          </p:cNvPicPr>
          <p:nvPr/>
        </p:nvPicPr>
        <p:blipFill>
          <a:blip r:embed="rId2"/>
          <a:stretch>
            <a:fillRect/>
          </a:stretch>
        </p:blipFill>
        <p:spPr>
          <a:xfrm>
            <a:off x="6109980" y="553673"/>
            <a:ext cx="5922628" cy="5922628"/>
          </a:xfrm>
          <a:prstGeom prst="rect">
            <a:avLst/>
          </a:prstGeom>
        </p:spPr>
      </p:pic>
    </p:spTree>
    <p:extLst>
      <p:ext uri="{BB962C8B-B14F-4D97-AF65-F5344CB8AC3E}">
        <p14:creationId xmlns:p14="http://schemas.microsoft.com/office/powerpoint/2010/main" val="699867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2ADC519-551F-4061-8114-FCA11C666C2E}"/>
              </a:ext>
            </a:extLst>
          </p:cNvPr>
          <p:cNvSpPr>
            <a:spLocks noGrp="1"/>
          </p:cNvSpPr>
          <p:nvPr>
            <p:ph type="title"/>
          </p:nvPr>
        </p:nvSpPr>
        <p:spPr>
          <a:xfrm>
            <a:off x="3210828" y="175360"/>
            <a:ext cx="5770344" cy="565785"/>
          </a:xfrm>
        </p:spPr>
        <p:txBody>
          <a:bodyPr>
            <a:normAutofit/>
          </a:bodyPr>
          <a:lstStyle/>
          <a:p>
            <a:pPr algn="ctr"/>
            <a:r>
              <a:rPr lang="ru-RU" sz="2800" dirty="0">
                <a:solidFill>
                  <a:schemeClr val="tx1">
                    <a:lumMod val="95000"/>
                    <a:lumOff val="5000"/>
                  </a:schemeClr>
                </a:solidFill>
              </a:rPr>
              <a:t>Список литературы</a:t>
            </a:r>
          </a:p>
        </p:txBody>
      </p:sp>
      <p:sp>
        <p:nvSpPr>
          <p:cNvPr id="3" name="Объект 2">
            <a:extLst>
              <a:ext uri="{FF2B5EF4-FFF2-40B4-BE49-F238E27FC236}">
                <a16:creationId xmlns:a16="http://schemas.microsoft.com/office/drawing/2014/main" id="{F1C97B34-873B-43D0-A492-46AF49FDD30C}"/>
              </a:ext>
            </a:extLst>
          </p:cNvPr>
          <p:cNvSpPr>
            <a:spLocks noGrp="1"/>
          </p:cNvSpPr>
          <p:nvPr>
            <p:ph idx="1"/>
          </p:nvPr>
        </p:nvSpPr>
        <p:spPr>
          <a:xfrm>
            <a:off x="186088" y="741145"/>
            <a:ext cx="11819823" cy="5941495"/>
          </a:xfrm>
        </p:spPr>
        <p:txBody>
          <a:bodyPr>
            <a:normAutofit fontScale="55000" lnSpcReduction="20000"/>
          </a:bodyPr>
          <a:lstStyle/>
          <a:p>
            <a:pPr>
              <a:lnSpc>
                <a:spcPct val="170000"/>
              </a:lnSpc>
            </a:pPr>
            <a:r>
              <a:rPr lang="ru-RU" dirty="0"/>
              <a:t>1. "Джозеф Пристли — Открытие кислорода — Изобретение Джозефом Пристли газированной воды". Inventors.about.com . 2009-09-16.</a:t>
            </a:r>
          </a:p>
          <a:p>
            <a:pPr>
              <a:lnSpc>
                <a:spcPct val="170000"/>
              </a:lnSpc>
            </a:pPr>
            <a:r>
              <a:rPr lang="ru-RU" dirty="0"/>
              <a:t>2. День рождения газировки. Источник : </a:t>
            </a:r>
            <a:r>
              <a:rPr lang="en-US" dirty="0">
                <a:hlinkClick r:id="rId2"/>
              </a:rPr>
              <a:t>https://www.calend.ru/events/6053/</a:t>
            </a:r>
            <a:endParaRPr lang="ru-RU" dirty="0"/>
          </a:p>
          <a:p>
            <a:pPr>
              <a:lnSpc>
                <a:spcPct val="170000"/>
              </a:lnSpc>
            </a:pPr>
            <a:r>
              <a:rPr lang="ru-RU" dirty="0"/>
              <a:t>3. Вода газированная. Источник: </a:t>
            </a:r>
            <a:r>
              <a:rPr lang="en-US" dirty="0">
                <a:hlinkClick r:id="rId3"/>
              </a:rPr>
              <a:t>https://novoston.com/news/voda-gazirovannaya-36971/</a:t>
            </a:r>
            <a:endParaRPr lang="ru-RU" dirty="0"/>
          </a:p>
          <a:p>
            <a:pPr>
              <a:lnSpc>
                <a:spcPct val="170000"/>
              </a:lnSpc>
            </a:pPr>
            <a:r>
              <a:rPr lang="ru-RU" dirty="0"/>
              <a:t>4. Чем полезна и вредна газированная вода для человека. Источник: </a:t>
            </a:r>
            <a:r>
              <a:rPr lang="en-US" dirty="0">
                <a:hlinkClick r:id="rId4"/>
              </a:rPr>
              <a:t>https://mrfilin.com/gazirovannaa-voda-polza-i-vred-dla-organizma</a:t>
            </a:r>
            <a:endParaRPr lang="ru-RU" dirty="0"/>
          </a:p>
          <a:p>
            <a:pPr>
              <a:lnSpc>
                <a:spcPct val="170000"/>
              </a:lnSpc>
            </a:pPr>
            <a:r>
              <a:rPr lang="ru-RU" dirty="0"/>
              <a:t>5. ВРЕД ГАЗИРОВАННЫХ НАПИТКОВ. Источник: PRO </a:t>
            </a:r>
            <a:r>
              <a:rPr lang="ru-RU" dirty="0" err="1"/>
              <a:t>Wellness</a:t>
            </a:r>
            <a:r>
              <a:rPr lang="ru-RU" dirty="0"/>
              <a:t> блог</a:t>
            </a:r>
          </a:p>
          <a:p>
            <a:pPr>
              <a:lnSpc>
                <a:spcPct val="170000"/>
              </a:lnSpc>
            </a:pPr>
            <a:r>
              <a:rPr lang="ru-RU" dirty="0">
                <a:hlinkClick r:id="rId5"/>
              </a:rPr>
              <a:t>https://ru.siberianhealth.com/ru/blogs/pitanie/vred-gazirovannykh-napitkov/</a:t>
            </a:r>
            <a:endParaRPr lang="ru-RU" dirty="0"/>
          </a:p>
          <a:p>
            <a:pPr>
              <a:lnSpc>
                <a:spcPct val="170000"/>
              </a:lnSpc>
            </a:pPr>
            <a:r>
              <a:rPr lang="ru-RU" dirty="0"/>
              <a:t>6. Газированная вода: состав, полезные и вредные свойства. Источник: </a:t>
            </a:r>
            <a:r>
              <a:rPr lang="en-US" dirty="0">
                <a:hlinkClick r:id="rId6"/>
              </a:rPr>
              <a:t>https://polzavred-edi.ru/gazirovannaja-voda-polza-i-vred-dlja-organizma/</a:t>
            </a:r>
            <a:endParaRPr lang="ru-RU" dirty="0"/>
          </a:p>
          <a:p>
            <a:pPr>
              <a:lnSpc>
                <a:spcPct val="170000"/>
              </a:lnSpc>
            </a:pPr>
            <a:r>
              <a:rPr lang="ru-RU" dirty="0"/>
              <a:t>7. Польза и вред газированной воды для организма. Источник: </a:t>
            </a:r>
            <a:r>
              <a:rPr lang="en-US" dirty="0">
                <a:hlinkClick r:id="rId7"/>
              </a:rPr>
              <a:t>https://uteka.ru/articles/fakty/vred-gazirovannoi-vodi/</a:t>
            </a:r>
            <a:endParaRPr lang="ru-RU" dirty="0"/>
          </a:p>
          <a:p>
            <a:pPr>
              <a:lnSpc>
                <a:spcPct val="170000"/>
              </a:lnSpc>
            </a:pPr>
            <a:r>
              <a:rPr lang="ru-RU" dirty="0"/>
              <a:t>8. Польза и вред газированной воды для человека: о каких свойствах минералки вы до сих пор не знаете. Источник: </a:t>
            </a:r>
            <a:r>
              <a:rPr lang="ru-RU" dirty="0">
                <a:hlinkClick r:id="rId8"/>
              </a:rPr>
              <a:t>https://vsvoemdome.ru/eda/recepty/napitki/gazirovannaya-voda-polza-i-vred</a:t>
            </a:r>
            <a:endParaRPr lang="ru-RU" dirty="0"/>
          </a:p>
          <a:p>
            <a:pPr>
              <a:lnSpc>
                <a:spcPct val="170000"/>
              </a:lnSpc>
            </a:pPr>
            <a:r>
              <a:rPr lang="ru-RU" dirty="0"/>
              <a:t>9. Чистая газированная вода: бонусы и минусы газировки для здоровья. Источник: </a:t>
            </a:r>
            <a:r>
              <a:rPr lang="en-US" dirty="0">
                <a:hlinkClick r:id="rId9"/>
              </a:rPr>
              <a:t>https://medaboutme.ru/articles/chistaya_gazirovannaya_voda_bonusy_i_minusy_gazirovki_dlya_zdorovya/</a:t>
            </a:r>
            <a:endParaRPr lang="ru-RU" dirty="0"/>
          </a:p>
          <a:p>
            <a:pPr>
              <a:lnSpc>
                <a:spcPct val="170000"/>
              </a:lnSpc>
            </a:pPr>
            <a:r>
              <a:rPr lang="ru-RU" dirty="0"/>
              <a:t>10. </a:t>
            </a:r>
            <a:r>
              <a:rPr lang="ru-RU" dirty="0">
                <a:solidFill>
                  <a:srgbClr val="000000"/>
                </a:solidFill>
                <a:effectLst/>
              </a:rPr>
              <a:t>Чем опасна сладкая газировка?</a:t>
            </a:r>
            <a:r>
              <a:rPr lang="en-US" dirty="0">
                <a:solidFill>
                  <a:srgbClr val="000000"/>
                </a:solidFill>
                <a:effectLst/>
              </a:rPr>
              <a:t> </a:t>
            </a:r>
            <a:r>
              <a:rPr lang="ru-RU" dirty="0">
                <a:solidFill>
                  <a:srgbClr val="000000"/>
                </a:solidFill>
                <a:effectLst/>
              </a:rPr>
              <a:t>Источник: </a:t>
            </a:r>
            <a:r>
              <a:rPr lang="en-US" dirty="0">
                <a:solidFill>
                  <a:srgbClr val="000000"/>
                </a:solidFill>
                <a:effectLst/>
                <a:hlinkClick r:id="rId10"/>
              </a:rPr>
              <a:t>https://medaboutme.ru/articles/chem_opasna_sladkaya_gazirovka/</a:t>
            </a:r>
            <a:endParaRPr lang="ru-RU" dirty="0">
              <a:solidFill>
                <a:srgbClr val="000000"/>
              </a:solidFill>
              <a:effectLst/>
            </a:endParaRPr>
          </a:p>
          <a:p>
            <a:pPr>
              <a:lnSpc>
                <a:spcPct val="170000"/>
              </a:lnSpc>
            </a:pPr>
            <a:endParaRPr lang="ru-RU" dirty="0">
              <a:solidFill>
                <a:srgbClr val="000000"/>
              </a:solidFill>
              <a:effectLst/>
            </a:endParaRPr>
          </a:p>
          <a:p>
            <a:pPr>
              <a:lnSpc>
                <a:spcPct val="170000"/>
              </a:lnSpc>
            </a:pPr>
            <a:endParaRPr lang="ru-RU" dirty="0"/>
          </a:p>
        </p:txBody>
      </p:sp>
    </p:spTree>
    <p:extLst>
      <p:ext uri="{BB962C8B-B14F-4D97-AF65-F5344CB8AC3E}">
        <p14:creationId xmlns:p14="http://schemas.microsoft.com/office/powerpoint/2010/main" val="817385561"/>
      </p:ext>
    </p:extLst>
  </p:cSld>
  <p:clrMapOvr>
    <a:masterClrMapping/>
  </p:clrMapOvr>
</p:sld>
</file>

<file path=ppt/theme/theme1.xml><?xml version="1.0" encoding="utf-8"?>
<a:theme xmlns:a="http://schemas.openxmlformats.org/drawingml/2006/main" name="Метрополия">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TM03457491[[fn=Метрополия]]</Template>
  <TotalTime>958</TotalTime>
  <Words>1048</Words>
  <Application>Microsoft Office PowerPoint</Application>
  <PresentationFormat>Широкоэкранный</PresentationFormat>
  <Paragraphs>56</Paragraphs>
  <Slides>8</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8</vt:i4>
      </vt:variant>
    </vt:vector>
  </HeadingPairs>
  <TitlesOfParts>
    <vt:vector size="13" baseType="lpstr">
      <vt:lpstr>Arial</vt:lpstr>
      <vt:lpstr>Bookman Old Style</vt:lpstr>
      <vt:lpstr>Calibri Light</vt:lpstr>
      <vt:lpstr>Wingdings</vt:lpstr>
      <vt:lpstr>Метрополия</vt:lpstr>
      <vt:lpstr>Индивидуальный проект на тему «Вред газированной воды» по дисциплине «Экология» </vt:lpstr>
      <vt:lpstr>СОДЕРЖАНИЕ</vt:lpstr>
      <vt:lpstr>Презентация PowerPoint</vt:lpstr>
      <vt:lpstr>Презентация PowerPoint</vt:lpstr>
      <vt:lpstr>Минеральная газированная вода</vt:lpstr>
      <vt:lpstr>Сладкая газированная вода</vt:lpstr>
      <vt:lpstr>Вывод</vt:lpstr>
      <vt:lpstr>Список литературы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 р е д    г а з и р о в а н н о й    в о д ы</dc:title>
  <dc:creator>Шевченко Оксана Васильевна</dc:creator>
  <cp:lastModifiedBy>Шевченко Оксана Васильевна</cp:lastModifiedBy>
  <cp:revision>42</cp:revision>
  <dcterms:created xsi:type="dcterms:W3CDTF">2023-05-10T10:38:50Z</dcterms:created>
  <dcterms:modified xsi:type="dcterms:W3CDTF">2023-05-18T04:14:41Z</dcterms:modified>
</cp:coreProperties>
</file>