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Lst>
  <p:sldSz cx="6858000" cy="121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5EDFB-590B-4CEB-89FC-F79749E4F333}" v="1102" dt="2021-11-14T05:30:10.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857250" y="1995312"/>
            <a:ext cx="5143500" cy="4244622"/>
          </a:xfrm>
        </p:spPr>
        <p:txBody>
          <a:bodyPr anchor="b"/>
          <a:lstStyle>
            <a:lvl1pPr algn="ctr">
              <a:defRPr sz="3038"/>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857250" y="6403623"/>
            <a:ext cx="5143500" cy="2943577"/>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4435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7939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4907756" y="1354666"/>
            <a:ext cx="1478756" cy="96266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471487" y="1354666"/>
            <a:ext cx="4350544" cy="9626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8872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385763" indent="-128588">
              <a:buFont typeface="Wingdings" panose="05000000000000000000" pitchFamily="2" charset="2"/>
              <a:buChar char="§"/>
              <a:defRPr/>
            </a:lvl2pPr>
            <a:lvl3pPr>
              <a:buFont typeface="Wingdings" panose="05000000000000000000" pitchFamily="2" charset="2"/>
              <a:buChar char="§"/>
              <a:defRPr/>
            </a:lvl3pPr>
            <a:lvl4pPr marL="900113" indent="-128588">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6633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67916" y="3039535"/>
            <a:ext cx="5915025" cy="5071532"/>
          </a:xfrm>
        </p:spPr>
        <p:txBody>
          <a:bodyPr anchor="b"/>
          <a:lstStyle>
            <a:lvl1pPr>
              <a:defRPr sz="3038"/>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67916" y="8159046"/>
            <a:ext cx="5915025" cy="266699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5304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27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71488" y="3657599"/>
            <a:ext cx="2914650" cy="73236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3471863" y="3657599"/>
            <a:ext cx="2914650" cy="732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8433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472381" y="1188156"/>
            <a:ext cx="5915025" cy="192757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472381" y="3251200"/>
            <a:ext cx="2901255" cy="1464732"/>
          </a:xfrm>
        </p:spPr>
        <p:txBody>
          <a:bodyPr anchor="b"/>
          <a:lstStyle>
            <a:lvl1pPr marL="0" indent="0">
              <a:buNone/>
              <a:defRPr sz="1350" b="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472381" y="4876799"/>
            <a:ext cx="2901255" cy="61270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3471863" y="3251200"/>
            <a:ext cx="2915543" cy="1464732"/>
          </a:xfrm>
        </p:spPr>
        <p:txBody>
          <a:bodyPr anchor="b"/>
          <a:lstStyle>
            <a:lvl1pPr marL="0" indent="0">
              <a:buNone/>
              <a:defRPr sz="1350" b="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3471863" y="4876799"/>
            <a:ext cx="2915543" cy="61270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2261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497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0727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472381" y="1219200"/>
            <a:ext cx="2211883" cy="2438400"/>
          </a:xfrm>
        </p:spPr>
        <p:txBody>
          <a:bodyPr anchor="b"/>
          <a:lstStyle>
            <a:lvl1pPr>
              <a:defRPr sz="18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2915543" y="1219202"/>
            <a:ext cx="3471863" cy="920044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472381" y="3928533"/>
            <a:ext cx="2211883" cy="6505223"/>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7259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472381" y="1219200"/>
            <a:ext cx="2211883" cy="2438400"/>
          </a:xfrm>
        </p:spPr>
        <p:txBody>
          <a:bodyPr anchor="b"/>
          <a:lstStyle>
            <a:lvl1pPr>
              <a:defRPr sz="18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2915543" y="1219202"/>
            <a:ext cx="3471863" cy="9200444"/>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472381" y="3928533"/>
            <a:ext cx="2211883" cy="6505223"/>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11/13/2021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9134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6856286" cy="12192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71488" y="121073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71488" y="3873168"/>
            <a:ext cx="5915025" cy="7108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71488" y="11430001"/>
            <a:ext cx="1543050" cy="649111"/>
          </a:xfrm>
          <a:prstGeom prst="rect">
            <a:avLst/>
          </a:prstGeom>
        </p:spPr>
        <p:txBody>
          <a:bodyPr vert="horz" lIns="91440" tIns="45720" rIns="91440" bIns="45720" rtlCol="0" anchor="ctr"/>
          <a:lstStyle>
            <a:lvl1pPr algn="l">
              <a:defRPr sz="506" cap="all" spc="84" baseline="0">
                <a:solidFill>
                  <a:srgbClr val="FFFFFF"/>
                </a:solidFill>
              </a:defRPr>
            </a:lvl1pPr>
          </a:lstStyle>
          <a:p>
            <a:fld id="{AA70F276-1833-4A75-9C1D-A56E2295A68D}" type="datetimeFigureOut">
              <a:rPr lang="en-US" smtClean="0"/>
              <a:pPr/>
              <a:t>11/13/2021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2271713" y="11430001"/>
            <a:ext cx="2314575" cy="649111"/>
          </a:xfrm>
          <a:prstGeom prst="rect">
            <a:avLst/>
          </a:prstGeom>
        </p:spPr>
        <p:txBody>
          <a:bodyPr vert="horz" lIns="91440" tIns="45720" rIns="91440" bIns="45720" rtlCol="0" anchor="ctr"/>
          <a:lstStyle>
            <a:lvl1pPr algn="ctr">
              <a:defRPr sz="506" cap="all" spc="84"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4843463" y="11430001"/>
            <a:ext cx="1543050" cy="649111"/>
          </a:xfrm>
          <a:prstGeom prst="rect">
            <a:avLst/>
          </a:prstGeom>
        </p:spPr>
        <p:txBody>
          <a:bodyPr vert="horz" lIns="91440" tIns="45720" rIns="91440" bIns="45720" rtlCol="0" anchor="ctr"/>
          <a:lstStyle>
            <a:lvl1pPr algn="r">
              <a:defRPr sz="506" cap="all" spc="84"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18173395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39" r:id="rId5"/>
    <p:sldLayoutId id="2147483744" r:id="rId6"/>
    <p:sldLayoutId id="2147483740" r:id="rId7"/>
    <p:sldLayoutId id="2147483741" r:id="rId8"/>
    <p:sldLayoutId id="2147483742" r:id="rId9"/>
    <p:sldLayoutId id="2147483743" r:id="rId10"/>
    <p:sldLayoutId id="214748374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80"/>
            <a:ext cx="6856285" cy="12191999"/>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12192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24137" y="4167186"/>
            <a:ext cx="12191998" cy="3857624"/>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55042" y="5609379"/>
            <a:ext cx="9937660" cy="3227578"/>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1836" y="3831949"/>
            <a:ext cx="10241321" cy="3227578"/>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6588BE76-6E75-4D93-AE5F-7B09143819B2}"/>
              </a:ext>
            </a:extLst>
          </p:cNvPr>
          <p:cNvSpPr>
            <a:spLocks noGrp="1"/>
          </p:cNvSpPr>
          <p:nvPr>
            <p:ph type="ctrTitle"/>
          </p:nvPr>
        </p:nvSpPr>
        <p:spPr>
          <a:xfrm>
            <a:off x="535781" y="1850195"/>
            <a:ext cx="5786437" cy="4551067"/>
          </a:xfrm>
        </p:spPr>
        <p:txBody>
          <a:bodyPr>
            <a:normAutofit/>
          </a:bodyPr>
          <a:lstStyle/>
          <a:p>
            <a:r>
              <a:rPr lang="en-US" sz="3000" dirty="0">
                <a:solidFill>
                  <a:srgbClr val="FFFFFF"/>
                </a:solidFill>
                <a:ea typeface="+mj-lt"/>
                <a:cs typeface="+mj-lt"/>
              </a:rPr>
              <a:t>DSA-7040</a:t>
            </a:r>
            <a:br>
              <a:rPr lang="en-US" sz="3000" dirty="0">
                <a:solidFill>
                  <a:srgbClr val="FFFFFF"/>
                </a:solidFill>
                <a:ea typeface="+mj-lt"/>
                <a:cs typeface="+mj-lt"/>
              </a:rPr>
            </a:br>
            <a:r>
              <a:rPr lang="en-US" sz="3000" dirty="0">
                <a:solidFill>
                  <a:srgbClr val="FFFFFF"/>
                </a:solidFill>
                <a:ea typeface="+mj-lt"/>
                <a:cs typeface="+mj-lt"/>
              </a:rPr>
              <a:t>Big Data Visualization</a:t>
            </a:r>
            <a:br>
              <a:rPr lang="en-US" sz="3000" dirty="0">
                <a:solidFill>
                  <a:srgbClr val="FFFFFF"/>
                </a:solidFill>
                <a:ea typeface="+mj-lt"/>
                <a:cs typeface="+mj-lt"/>
              </a:rPr>
            </a:br>
            <a:r>
              <a:rPr lang="en-US" sz="3000" dirty="0">
                <a:solidFill>
                  <a:srgbClr val="FFFFFF"/>
                </a:solidFill>
                <a:ea typeface="+mj-lt"/>
                <a:cs typeface="+mj-lt"/>
              </a:rPr>
              <a:t>Final Project</a:t>
            </a:r>
            <a:endParaRPr lang="en-US" dirty="0"/>
          </a:p>
        </p:txBody>
      </p:sp>
      <p:sp>
        <p:nvSpPr>
          <p:cNvPr id="6" name="Subtitle 5">
            <a:extLst>
              <a:ext uri="{FF2B5EF4-FFF2-40B4-BE49-F238E27FC236}">
                <a16:creationId xmlns:a16="http://schemas.microsoft.com/office/drawing/2014/main" id="{7009D7A3-B883-439F-8EC6-BD49F829AA10}"/>
              </a:ext>
            </a:extLst>
          </p:cNvPr>
          <p:cNvSpPr>
            <a:spLocks noGrp="1"/>
          </p:cNvSpPr>
          <p:nvPr>
            <p:ph type="subTitle" idx="1"/>
          </p:nvPr>
        </p:nvSpPr>
        <p:spPr>
          <a:xfrm>
            <a:off x="535781" y="6403623"/>
            <a:ext cx="5786437" cy="2943577"/>
          </a:xfrm>
        </p:spPr>
        <p:txBody>
          <a:bodyPr vert="horz" lIns="91440" tIns="45720" rIns="91440" bIns="45720" rtlCol="0" anchor="t">
            <a:normAutofit/>
          </a:bodyPr>
          <a:lstStyle/>
          <a:p>
            <a:r>
              <a:rPr lang="en-US" sz="2600" dirty="0">
                <a:solidFill>
                  <a:srgbClr val="FFFFFF"/>
                </a:solidFill>
                <a:ea typeface="+mn-lt"/>
                <a:cs typeface="+mn-lt"/>
              </a:rPr>
              <a:t>Gun deaths in the US since</a:t>
            </a:r>
            <a:endParaRPr lang="en-US" sz="2600" dirty="0">
              <a:ea typeface="+mn-lt"/>
              <a:cs typeface="+mn-lt"/>
            </a:endParaRPr>
          </a:p>
          <a:p>
            <a:pPr>
              <a:spcBef>
                <a:spcPts val="0"/>
              </a:spcBef>
            </a:pPr>
            <a:r>
              <a:rPr lang="en-US" sz="2600" dirty="0">
                <a:solidFill>
                  <a:srgbClr val="FFFFFF"/>
                </a:solidFill>
                <a:ea typeface="+mn-lt"/>
                <a:cs typeface="+mn-lt"/>
              </a:rPr>
              <a:t>I bought my first gun</a:t>
            </a:r>
            <a:endParaRPr lang="en-US" dirty="0">
              <a:solidFill>
                <a:srgbClr val="223A3B">
                  <a:alpha val="70000"/>
                </a:srgbClr>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1219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ame 24">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6285" cy="12192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3394D6F-EDA2-4398-9A09-ED8CEBDF4BF1}"/>
              </a:ext>
            </a:extLst>
          </p:cNvPr>
          <p:cNvSpPr txBox="1"/>
          <p:nvPr/>
        </p:nvSpPr>
        <p:spPr>
          <a:xfrm>
            <a:off x="507205" y="505354"/>
            <a:ext cx="1666113" cy="402272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a:lnSpc>
                <a:spcPct val="110000"/>
              </a:lnSpc>
              <a:spcAft>
                <a:spcPts val="600"/>
              </a:spcAft>
              <a:buClr>
                <a:schemeClr val="tx2">
                  <a:lumMod val="10000"/>
                  <a:lumOff val="90000"/>
                </a:schemeClr>
              </a:buClr>
              <a:buSzPct val="80000"/>
            </a:pPr>
            <a:r>
              <a:rPr lang="en-US" b="1" dirty="0">
                <a:solidFill>
                  <a:schemeClr val="tx2">
                    <a:alpha val="60000"/>
                  </a:schemeClr>
                </a:solidFill>
              </a:rPr>
              <a:t>Despite the rise in school shootings in the US in the two decades since I bought my first gun, gun deaths among the youth in America has trended downward</a:t>
            </a:r>
            <a:endParaRPr lang="en-US">
              <a:solidFill>
                <a:srgbClr val="223A3B">
                  <a:alpha val="60000"/>
                </a:srgbClr>
              </a:solidFill>
            </a:endParaRPr>
          </a:p>
        </p:txBody>
      </p:sp>
      <p:pic>
        <p:nvPicPr>
          <p:cNvPr id="14" name="Picture 14" descr="Chart, histogram&#10;&#10;Description automatically generated">
            <a:extLst>
              <a:ext uri="{FF2B5EF4-FFF2-40B4-BE49-F238E27FC236}">
                <a16:creationId xmlns:a16="http://schemas.microsoft.com/office/drawing/2014/main" id="{550D0ADF-D67A-49D0-8954-F519E6BF8790}"/>
              </a:ext>
            </a:extLst>
          </p:cNvPr>
          <p:cNvPicPr>
            <a:picLocks noChangeAspect="1"/>
          </p:cNvPicPr>
          <p:nvPr/>
        </p:nvPicPr>
        <p:blipFill>
          <a:blip r:embed="rId2">
            <a:alphaModFix amt="90000"/>
          </a:blip>
          <a:stretch>
            <a:fillRect/>
          </a:stretch>
        </p:blipFill>
        <p:spPr>
          <a:xfrm>
            <a:off x="2073853" y="501466"/>
            <a:ext cx="4283770" cy="4319488"/>
          </a:xfrm>
          <a:prstGeom prst="rect">
            <a:avLst/>
          </a:prstGeom>
        </p:spPr>
      </p:pic>
      <p:pic>
        <p:nvPicPr>
          <p:cNvPr id="21" name="Picture 20" descr="Chart, line chart&#10;&#10;Description automatically generated">
            <a:extLst>
              <a:ext uri="{FF2B5EF4-FFF2-40B4-BE49-F238E27FC236}">
                <a16:creationId xmlns:a16="http://schemas.microsoft.com/office/drawing/2014/main" id="{72AED057-01E2-457F-A0A9-6FF9E9CF52DF}"/>
              </a:ext>
            </a:extLst>
          </p:cNvPr>
          <p:cNvPicPr>
            <a:picLocks noChangeAspect="1"/>
          </p:cNvPicPr>
          <p:nvPr/>
        </p:nvPicPr>
        <p:blipFill>
          <a:blip r:embed="rId3"/>
          <a:stretch>
            <a:fillRect/>
          </a:stretch>
        </p:blipFill>
        <p:spPr>
          <a:xfrm>
            <a:off x="502444" y="4869656"/>
            <a:ext cx="3136106" cy="3143250"/>
          </a:xfrm>
          <a:prstGeom prst="rect">
            <a:avLst/>
          </a:prstGeom>
        </p:spPr>
      </p:pic>
      <p:pic>
        <p:nvPicPr>
          <p:cNvPr id="22" name="Picture 21" descr="Chart, box and whisker chart&#10;&#10;Description automatically generated">
            <a:extLst>
              <a:ext uri="{FF2B5EF4-FFF2-40B4-BE49-F238E27FC236}">
                <a16:creationId xmlns:a16="http://schemas.microsoft.com/office/drawing/2014/main" id="{C6A60180-C15D-4E65-84E7-CCC3C49657CF}"/>
              </a:ext>
            </a:extLst>
          </p:cNvPr>
          <p:cNvPicPr>
            <a:picLocks noChangeAspect="1"/>
          </p:cNvPicPr>
          <p:nvPr/>
        </p:nvPicPr>
        <p:blipFill>
          <a:blip r:embed="rId4"/>
          <a:stretch>
            <a:fillRect/>
          </a:stretch>
        </p:blipFill>
        <p:spPr>
          <a:xfrm>
            <a:off x="3865960" y="5645943"/>
            <a:ext cx="2406253" cy="2406253"/>
          </a:xfrm>
          <a:prstGeom prst="rect">
            <a:avLst/>
          </a:prstGeom>
        </p:spPr>
      </p:pic>
      <p:sp>
        <p:nvSpPr>
          <p:cNvPr id="24" name="TextBox 3">
            <a:extLst>
              <a:ext uri="{FF2B5EF4-FFF2-40B4-BE49-F238E27FC236}">
                <a16:creationId xmlns:a16="http://schemas.microsoft.com/office/drawing/2014/main" id="{8454CF78-FB27-4677-93F6-DD5A5F89F920}"/>
              </a:ext>
            </a:extLst>
          </p:cNvPr>
          <p:cNvSpPr txBox="1"/>
          <p:nvPr/>
        </p:nvSpPr>
        <p:spPr>
          <a:xfrm>
            <a:off x="3779638" y="4909543"/>
            <a:ext cx="2564012" cy="729047"/>
          </a:xfrm>
          <a:prstGeom prst="rect">
            <a:avLst/>
          </a:prstGeom>
          <a:noFill/>
        </p:spPr>
        <p:txBody>
          <a:bodyPr rot="0" spcFirstLastPara="0" vert="horz" wrap="square" lIns="51435" tIns="25718" rIns="51435" bIns="25718"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tx1">
                    <a:lumMod val="75000"/>
                    <a:lumOff val="25000"/>
                  </a:schemeClr>
                </a:solidFill>
              </a:rPr>
              <a:t>By far, gun deaths in the US occur in specific demographics – African Americans and white men between the ages of 18 and 49</a:t>
            </a:r>
          </a:p>
        </p:txBody>
      </p:sp>
      <p:pic>
        <p:nvPicPr>
          <p:cNvPr id="19" name="Picture 19" descr="Chart, bar chart&#10;&#10;Description automatically generated">
            <a:extLst>
              <a:ext uri="{FF2B5EF4-FFF2-40B4-BE49-F238E27FC236}">
                <a16:creationId xmlns:a16="http://schemas.microsoft.com/office/drawing/2014/main" id="{36F032E5-62A8-48EC-A6C3-32E02732DC0D}"/>
              </a:ext>
            </a:extLst>
          </p:cNvPr>
          <p:cNvPicPr>
            <a:picLocks noChangeAspect="1"/>
          </p:cNvPicPr>
          <p:nvPr/>
        </p:nvPicPr>
        <p:blipFill>
          <a:blip r:embed="rId5"/>
          <a:stretch>
            <a:fillRect/>
          </a:stretch>
        </p:blipFill>
        <p:spPr>
          <a:xfrm>
            <a:off x="1700212" y="8141493"/>
            <a:ext cx="3457577" cy="3457577"/>
          </a:xfrm>
          <a:prstGeom prst="rect">
            <a:avLst/>
          </a:prstGeom>
        </p:spPr>
      </p:pic>
    </p:spTree>
    <p:extLst>
      <p:ext uri="{BB962C8B-B14F-4D97-AF65-F5344CB8AC3E}">
        <p14:creationId xmlns:p14="http://schemas.microsoft.com/office/powerpoint/2010/main" val="65740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ABC06885-5F10-41FE-9601-24FCF5F298D4}"/>
              </a:ext>
            </a:extLst>
          </p:cNvPr>
          <p:cNvPicPr>
            <a:picLocks noChangeAspect="1"/>
          </p:cNvPicPr>
          <p:nvPr/>
        </p:nvPicPr>
        <p:blipFill>
          <a:blip r:embed="rId2"/>
          <a:stretch>
            <a:fillRect/>
          </a:stretch>
        </p:blipFill>
        <p:spPr>
          <a:xfrm>
            <a:off x="688181" y="1212056"/>
            <a:ext cx="4160044" cy="4136232"/>
          </a:xfrm>
          <a:prstGeom prst="rect">
            <a:avLst/>
          </a:prstGeom>
        </p:spPr>
      </p:pic>
      <p:sp>
        <p:nvSpPr>
          <p:cNvPr id="3" name="TextBox 2">
            <a:extLst>
              <a:ext uri="{FF2B5EF4-FFF2-40B4-BE49-F238E27FC236}">
                <a16:creationId xmlns:a16="http://schemas.microsoft.com/office/drawing/2014/main" id="{9DF915EC-D5B9-4B7F-A927-B0AAD544AB7A}"/>
              </a:ext>
            </a:extLst>
          </p:cNvPr>
          <p:cNvSpPr txBox="1"/>
          <p:nvPr/>
        </p:nvSpPr>
        <p:spPr>
          <a:xfrm>
            <a:off x="521493" y="450056"/>
            <a:ext cx="58150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2">
                    <a:lumMod val="25000"/>
                  </a:schemeClr>
                </a:solidFill>
              </a:rPr>
              <a:t>Despite the overall trend, more of the youngest Americans are dying every year</a:t>
            </a:r>
          </a:p>
        </p:txBody>
      </p:sp>
      <p:sp>
        <p:nvSpPr>
          <p:cNvPr id="7" name="TextBox 6">
            <a:extLst>
              <a:ext uri="{FF2B5EF4-FFF2-40B4-BE49-F238E27FC236}">
                <a16:creationId xmlns:a16="http://schemas.microsoft.com/office/drawing/2014/main" id="{CCB68D80-ABB9-4C11-8260-44C49DA461EB}"/>
              </a:ext>
            </a:extLst>
          </p:cNvPr>
          <p:cNvSpPr txBox="1"/>
          <p:nvPr/>
        </p:nvSpPr>
        <p:spPr>
          <a:xfrm>
            <a:off x="688181" y="5343525"/>
            <a:ext cx="41600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chemeClr val="bg2">
                    <a:lumMod val="50000"/>
                  </a:schemeClr>
                </a:solidFill>
              </a:rPr>
              <a:t>Elementary </a:t>
            </a:r>
            <a:r>
              <a:rPr lang="en-US" sz="1200" b="1" dirty="0" err="1">
                <a:solidFill>
                  <a:schemeClr val="bg2">
                    <a:lumMod val="50000"/>
                  </a:schemeClr>
                </a:solidFill>
              </a:rPr>
              <a:t>shool</a:t>
            </a:r>
            <a:r>
              <a:rPr lang="en-US" sz="1200" b="1" dirty="0">
                <a:solidFill>
                  <a:schemeClr val="bg2">
                    <a:lumMod val="50000"/>
                  </a:schemeClr>
                </a:solidFill>
              </a:rPr>
              <a:t>-aged children and younger are the only youth age groups with increased gun deaths</a:t>
            </a:r>
          </a:p>
        </p:txBody>
      </p:sp>
      <p:pic>
        <p:nvPicPr>
          <p:cNvPr id="8" name="Picture 8" descr="Chart&#10;&#10;Description automatically generated">
            <a:extLst>
              <a:ext uri="{FF2B5EF4-FFF2-40B4-BE49-F238E27FC236}">
                <a16:creationId xmlns:a16="http://schemas.microsoft.com/office/drawing/2014/main" id="{14569525-C991-4D93-83F0-CC8721241928}"/>
              </a:ext>
            </a:extLst>
          </p:cNvPr>
          <p:cNvPicPr>
            <a:picLocks noChangeAspect="1"/>
          </p:cNvPicPr>
          <p:nvPr/>
        </p:nvPicPr>
        <p:blipFill>
          <a:blip r:embed="rId3"/>
          <a:stretch>
            <a:fillRect/>
          </a:stretch>
        </p:blipFill>
        <p:spPr>
          <a:xfrm>
            <a:off x="2033588" y="6093619"/>
            <a:ext cx="4160043" cy="4160043"/>
          </a:xfrm>
          <a:prstGeom prst="rect">
            <a:avLst/>
          </a:prstGeom>
        </p:spPr>
      </p:pic>
      <p:sp>
        <p:nvSpPr>
          <p:cNvPr id="10" name="TextBox 9">
            <a:extLst>
              <a:ext uri="{FF2B5EF4-FFF2-40B4-BE49-F238E27FC236}">
                <a16:creationId xmlns:a16="http://schemas.microsoft.com/office/drawing/2014/main" id="{A389B26F-8FBC-44D1-BB64-C218590CA7EC}"/>
              </a:ext>
            </a:extLst>
          </p:cNvPr>
          <p:cNvSpPr txBox="1"/>
          <p:nvPr/>
        </p:nvSpPr>
        <p:spPr>
          <a:xfrm>
            <a:off x="569118" y="6498431"/>
            <a:ext cx="16002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2">
                    <a:lumMod val="50000"/>
                  </a:schemeClr>
                </a:solidFill>
              </a:rPr>
              <a:t>Despite the fact most school-aged children saw a decline in gun deaths, as a whole more Americans died by gun violence in 2019 than in 2000</a:t>
            </a:r>
          </a:p>
        </p:txBody>
      </p:sp>
      <p:sp>
        <p:nvSpPr>
          <p:cNvPr id="14" name="TextBox 13">
            <a:extLst>
              <a:ext uri="{FF2B5EF4-FFF2-40B4-BE49-F238E27FC236}">
                <a16:creationId xmlns:a16="http://schemas.microsoft.com/office/drawing/2014/main" id="{17D135F4-3DC2-4246-8EC8-F1B98AC07F71}"/>
              </a:ext>
            </a:extLst>
          </p:cNvPr>
          <p:cNvSpPr txBox="1"/>
          <p:nvPr/>
        </p:nvSpPr>
        <p:spPr>
          <a:xfrm>
            <a:off x="676275" y="10248900"/>
            <a:ext cx="550544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Despite what our preconceived notions may be and what feels right anecdotally, the numbers show childhood deaths due to gun violence have decreased since 2000. The issue of guns in American and gun violence is complicated and intertwined with many other factors in society. Research and data are the only way we can conceivably get an understanding of the issue.</a:t>
            </a:r>
          </a:p>
        </p:txBody>
      </p:sp>
    </p:spTree>
    <p:extLst>
      <p:ext uri="{BB962C8B-B14F-4D97-AF65-F5344CB8AC3E}">
        <p14:creationId xmlns:p14="http://schemas.microsoft.com/office/powerpoint/2010/main" val="1338224905"/>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223A3B"/>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LuminousVTI</vt:lpstr>
      <vt:lpstr>DSA-7040 Big Data Visualization Final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238</cp:revision>
  <dcterms:created xsi:type="dcterms:W3CDTF">2021-11-14T04:00:23Z</dcterms:created>
  <dcterms:modified xsi:type="dcterms:W3CDTF">2021-11-14T05:30:17Z</dcterms:modified>
</cp:coreProperties>
</file>