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44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CC8ED-8677-4941-A1C8-8A99CFA78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772D0C-AF57-48B7-9CE7-6461AD6F1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DD38D-A529-4C08-ADA8-94CD52F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CBF46-B00C-4B3E-86F3-29087A0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B074FF-2454-4395-9260-60751442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0701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80936-7470-4827-B10E-B2301AB1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E9A8BC-DA31-4228-A333-090FB9760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291A9-0E32-4DDE-9DD8-29CCC5C5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4375C-C18F-4F87-9CB7-82064D09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FD28D-0C66-4B47-8B99-F713FCB1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666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AF22B6-1356-46E1-98FC-2AD4174C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B8DD37-8AAE-4338-BB46-E68DA629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08CA30-B04A-459B-95DC-1F70C7CD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7E467-E874-4DDD-A2A1-3B7C1895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A6EB0-FE4C-4DFE-951C-B1B9F87C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626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A2232-AAD1-444C-9AB2-5444C092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96CD4-9A49-4BE0-8C41-D226D0764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81029F-5C9F-499F-A0D7-14C595CA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120A6-668D-4154-A365-A9E16B33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995B0-8476-4EAA-82FC-5E40C632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954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E4759-F6AA-4246-9E1A-675F43D2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F210E9-D508-4FD7-9611-A6AD917D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9CD8E9-73FB-4674-9063-14E67325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61553-8957-40EF-83CA-B2D776F3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E83FE-729A-4C47-A9B3-2F01B40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48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EB555-BBEE-41B2-B692-433A297C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A3F64C-C112-4E18-8AFC-84606C40C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A044DB-BA08-4249-AD24-8999539B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25886-B30C-4F63-A4D0-2B492EA2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5F4671-CAB5-4E47-AB90-C3881210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1CFDBA-9DCC-40C7-AB32-10A6A20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96748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DD15E-630F-4E25-AC01-AE73504E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1465D-B274-4340-ADBB-2A2696086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5D3301-FE2E-46E0-9BB4-FB3E050A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17D837-675C-4E7D-B267-1C52C27B9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FD456BE-06EA-4C01-9A35-609C5C40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F884A6-2CA8-4F56-8C15-C54EF89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C32C03-16F6-4977-98B6-D0B53781A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70A377-852A-43FD-87BE-1BFAEA29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46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411B2-0721-477F-BE81-73D9ADC9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1E7117-0205-4BA3-93ED-67338F4D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C3ACB0-92FE-4456-9B3F-841641E8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1324DF-D8EB-4EB9-8DC6-4612CAC4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74755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6DBBA9-B5EA-4DF5-9494-88D53BD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DE6A2B-8187-453E-87F8-102B3941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C4D696-B228-4B22-814C-0EA9589F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757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F857B-F3F4-4E58-BBDE-61CA3E47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7B401-414F-49FC-94CD-76AEC6B03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4E18EA-E8B4-4DA9-95F7-4E4181DE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5EF8E9-4FEB-4FA5-B869-F1CD7A60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C8267-A0FA-4F06-9F84-5D2D07DC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9B5FF-87E0-4057-97B6-48A2B6C3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8409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0C3B4-9E7E-420A-A46A-95B56056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11E3BC-E916-4396-B9EA-28E135EC9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CF4CDF-7B2D-4D9B-978F-5BE252F8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DAF1BE-BB20-40E9-BE35-32A2507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06068-CB32-452E-8F81-919541B75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3AD898-3957-40A1-A4B6-7C5475D4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625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86AE2-5EF2-4CAF-BD89-F7625D15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0EEFAD-9CBF-404E-B44E-D8E2DFE4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9C5A8-F731-4D92-A430-6E272DDE3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F3C75-A78D-4AC2-83A3-86846BFB8D75}" type="datetimeFigureOut">
              <a:rPr lang="ru-BY" smtClean="0"/>
              <a:t>09.12.2024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8B023-F162-4A90-87A0-4839D9ADD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F61ED-7D95-4870-98DC-8D0200FA7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B1CA-1972-4280-99FF-18F3A392422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3688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2CEAC-981D-44AC-A82C-C271A3050637}"/>
              </a:ext>
            </a:extLst>
          </p:cNvPr>
          <p:cNvSpPr txBox="1"/>
          <p:nvPr/>
        </p:nvSpPr>
        <p:spPr>
          <a:xfrm>
            <a:off x="2513224" y="3013501"/>
            <a:ext cx="7165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/>
              <a:t>Компоновщик(</a:t>
            </a:r>
            <a:r>
              <a:rPr lang="en-US" sz="4800" b="1" dirty="0"/>
              <a:t>Composite</a:t>
            </a:r>
            <a:r>
              <a:rPr lang="ru-RU" sz="4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78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1850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Псевдокод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F753B3-4F6D-482D-8674-89C470330CB5}"/>
              </a:ext>
            </a:extLst>
          </p:cNvPr>
          <p:cNvSpPr/>
          <p:nvPr/>
        </p:nvSpPr>
        <p:spPr>
          <a:xfrm>
            <a:off x="972312" y="41929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BY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DB880B-E28C-4FD8-8C0C-FBCF4B068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25" y="862215"/>
            <a:ext cx="8011950" cy="59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01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2215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Применимость</a:t>
            </a:r>
            <a:endParaRPr 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1CF311-4D6E-4F4E-A901-11481520AEFE}"/>
              </a:ext>
            </a:extLst>
          </p:cNvPr>
          <p:cNvSpPr/>
          <p:nvPr/>
        </p:nvSpPr>
        <p:spPr>
          <a:xfrm>
            <a:off x="1685544" y="2227332"/>
            <a:ext cx="8820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  Когда вам нужно представить древовидную структуру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dirty="0">
              <a:solidFill>
                <a:srgbClr val="444444"/>
              </a:solidFill>
              <a:latin typeface="PT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0" dirty="0">
              <a:solidFill>
                <a:srgbClr val="444444"/>
              </a:solidFill>
              <a:effectLst/>
              <a:latin typeface="PT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b="1" i="0" dirty="0">
              <a:solidFill>
                <a:srgbClr val="444444"/>
              </a:solidFill>
              <a:effectLst/>
              <a:latin typeface="PT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  Когда клиенты должны единообразно трактовать простые и составные объекты.</a:t>
            </a:r>
            <a:endParaRPr lang="ru-RU" b="1" i="0" dirty="0">
              <a:solidFill>
                <a:srgbClr val="444444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00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399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Преимущества и недостатки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7D317-18FD-4202-AF15-494C11E4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049" y="2010134"/>
            <a:ext cx="11269648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7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2237FA1-D392-4899-ADDB-6D084D3ABEE6}"/>
              </a:ext>
            </a:extLst>
          </p:cNvPr>
          <p:cNvSpPr/>
          <p:nvPr/>
        </p:nvSpPr>
        <p:spPr>
          <a:xfrm>
            <a:off x="363941" y="318254"/>
            <a:ext cx="2467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 Суть паттерна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85CD101-0E56-42BF-834D-C0681CB3C7C6}"/>
              </a:ext>
            </a:extLst>
          </p:cNvPr>
          <p:cNvSpPr/>
          <p:nvPr/>
        </p:nvSpPr>
        <p:spPr>
          <a:xfrm>
            <a:off x="1022309" y="1173772"/>
            <a:ext cx="10649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444444"/>
                </a:solidFill>
                <a:latin typeface="PT Sans"/>
              </a:rPr>
              <a:t> </a:t>
            </a:r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Компоновщик</a:t>
            </a:r>
            <a:r>
              <a:rPr lang="ru-RU" sz="2400" b="0" i="0" dirty="0">
                <a:solidFill>
                  <a:srgbClr val="444444"/>
                </a:solidFill>
                <a:effectLst/>
                <a:latin typeface="PT Sans"/>
              </a:rPr>
              <a:t> — это структурный паттерн проектирования, который позволяет сгруппировать множество объектов в древовидную структуру, а затем работать с ней так, как будто это единичный объект.</a:t>
            </a:r>
            <a:endParaRPr lang="ru-BY" sz="2400" dirty="0"/>
          </a:p>
        </p:txBody>
      </p:sp>
      <p:pic>
        <p:nvPicPr>
          <p:cNvPr id="1026" name="Picture 2" descr="Паттерн Компоновщик">
            <a:extLst>
              <a:ext uri="{FF2B5EF4-FFF2-40B4-BE49-F238E27FC236}">
                <a16:creationId xmlns:a16="http://schemas.microsoft.com/office/drawing/2014/main" id="{29253028-AD18-4949-A0FA-7398A5842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93264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05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E72936-25AE-48FE-B388-EE2EB02F9D51}"/>
              </a:ext>
            </a:extLst>
          </p:cNvPr>
          <p:cNvSpPr/>
          <p:nvPr/>
        </p:nvSpPr>
        <p:spPr>
          <a:xfrm>
            <a:off x="510073" y="421538"/>
            <a:ext cx="11451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</a:t>
            </a:r>
            <a:r>
              <a:rPr lang="ru-BY" sz="2400" dirty="0"/>
              <a:t>Например, есть два объекта: Продукт и Коробка. Коробка может содержать несколько Продуктов и других Коробок поменьше. Те, в свою очередь, тоже содержат либо Продукты, либо Коробки и так далее.</a:t>
            </a:r>
          </a:p>
        </p:txBody>
      </p:sp>
      <p:pic>
        <p:nvPicPr>
          <p:cNvPr id="2055" name="Picture 7" descr="Структура сложного заказа">
            <a:extLst>
              <a:ext uri="{FF2B5EF4-FFF2-40B4-BE49-F238E27FC236}">
                <a16:creationId xmlns:a16="http://schemas.microsoft.com/office/drawing/2014/main" id="{DAB61CF5-00AD-4FAC-988E-C54FF85B8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702" y="1743165"/>
            <a:ext cx="4814595" cy="481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62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57ACCF-B973-4766-B423-D863D68C8E43}"/>
              </a:ext>
            </a:extLst>
          </p:cNvPr>
          <p:cNvSpPr/>
          <p:nvPr/>
        </p:nvSpPr>
        <p:spPr>
          <a:xfrm>
            <a:off x="519404" y="353897"/>
            <a:ext cx="1528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Решение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CC268A3-AC9D-4AB2-80FC-AE0E2F62AD91}"/>
              </a:ext>
            </a:extLst>
          </p:cNvPr>
          <p:cNvSpPr/>
          <p:nvPr/>
        </p:nvSpPr>
        <p:spPr>
          <a:xfrm>
            <a:off x="519404" y="1007905"/>
            <a:ext cx="11153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</a:t>
            </a:r>
            <a:r>
              <a:rPr lang="ru-BY" sz="2400" dirty="0"/>
              <a:t>Компоновщик предлагает рассматривать Продукт и Коробку через единый интерфейс с общим методом получения стоимости.</a:t>
            </a:r>
          </a:p>
        </p:txBody>
      </p:sp>
      <p:pic>
        <p:nvPicPr>
          <p:cNvPr id="3075" name="Picture 3" descr="Решение с Компоновщиком">
            <a:extLst>
              <a:ext uri="{FF2B5EF4-FFF2-40B4-BE49-F238E27FC236}">
                <a16:creationId xmlns:a16="http://schemas.microsoft.com/office/drawing/2014/main" id="{AE129154-83B2-4D3C-9EF9-EC5BB7B9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058" y="1796529"/>
            <a:ext cx="6529884" cy="32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9A8402-401E-4851-94AB-288EA00E20B2}"/>
              </a:ext>
            </a:extLst>
          </p:cNvPr>
          <p:cNvSpPr/>
          <p:nvPr/>
        </p:nvSpPr>
        <p:spPr>
          <a:xfrm>
            <a:off x="519404" y="5019098"/>
            <a:ext cx="111531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  </a:t>
            </a:r>
            <a:r>
              <a:rPr lang="ru-BY" sz="2400" dirty="0"/>
              <a:t>Продукт просто вернёт свою цену. Коробка спросит цену каждого предмета внутри себя и вернёт сумму результатов. Если одним из внутренних предметов окажется коробка поменьше, она тоже будет перебирать своё содержимое, и так далее, пока не будут посчитаны все составные части.</a:t>
            </a:r>
          </a:p>
        </p:txBody>
      </p:sp>
    </p:spTree>
    <p:extLst>
      <p:ext uri="{BB962C8B-B14F-4D97-AF65-F5344CB8AC3E}">
        <p14:creationId xmlns:p14="http://schemas.microsoft.com/office/powerpoint/2010/main" val="324895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74C504-830A-414D-9C22-236F432E8099}"/>
              </a:ext>
            </a:extLst>
          </p:cNvPr>
          <p:cNvSpPr/>
          <p:nvPr/>
        </p:nvSpPr>
        <p:spPr>
          <a:xfrm>
            <a:off x="354387" y="318254"/>
            <a:ext cx="3171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 Аналогия из жизни</a:t>
            </a:r>
          </a:p>
        </p:txBody>
      </p:sp>
      <p:pic>
        <p:nvPicPr>
          <p:cNvPr id="4098" name="Picture 2" descr="Пример армейской структуры">
            <a:extLst>
              <a:ext uri="{FF2B5EF4-FFF2-40B4-BE49-F238E27FC236}">
                <a16:creationId xmlns:a16="http://schemas.microsoft.com/office/drawing/2014/main" id="{3FE77C8B-14AC-439A-9FB3-CE871E210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026" y="901119"/>
            <a:ext cx="5679948" cy="46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963B9B-AE60-4F97-8717-5780532FBA3D}"/>
              </a:ext>
            </a:extLst>
          </p:cNvPr>
          <p:cNvSpPr/>
          <p:nvPr/>
        </p:nvSpPr>
        <p:spPr>
          <a:xfrm>
            <a:off x="4286498" y="5772215"/>
            <a:ext cx="3619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1" dirty="0">
                <a:solidFill>
                  <a:srgbClr val="999999"/>
                </a:solidFill>
                <a:effectLst/>
                <a:latin typeface="PT Sans"/>
              </a:rPr>
              <a:t>Пример армейской структуры.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81264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6EFBC8-A1B5-4B44-BFEA-CC86D9319CC1}"/>
              </a:ext>
            </a:extLst>
          </p:cNvPr>
          <p:cNvSpPr/>
          <p:nvPr/>
        </p:nvSpPr>
        <p:spPr>
          <a:xfrm>
            <a:off x="331429" y="345686"/>
            <a:ext cx="1752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Структура</a:t>
            </a:r>
          </a:p>
        </p:txBody>
      </p:sp>
      <p:pic>
        <p:nvPicPr>
          <p:cNvPr id="5122" name="Picture 2" descr="Структура классов паттерна Компоновщик">
            <a:extLst>
              <a:ext uri="{FF2B5EF4-FFF2-40B4-BE49-F238E27FC236}">
                <a16:creationId xmlns:a16="http://schemas.microsoft.com/office/drawing/2014/main" id="{6E06C34E-C601-4FD0-91D3-4FF8F029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919734"/>
            <a:ext cx="4680204" cy="585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640B0D5-707E-43A2-A58D-D86DADD5A98F}"/>
              </a:ext>
            </a:extLst>
          </p:cNvPr>
          <p:cNvGrpSpPr/>
          <p:nvPr/>
        </p:nvGrpSpPr>
        <p:grpSpPr>
          <a:xfrm>
            <a:off x="201168" y="1188721"/>
            <a:ext cx="2962656" cy="2057399"/>
            <a:chOff x="320040" y="1170433"/>
            <a:chExt cx="2670048" cy="2057399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6156746-50EC-41B9-B589-EB33D1566E9D}"/>
                </a:ext>
              </a:extLst>
            </p:cNvPr>
            <p:cNvSpPr/>
            <p:nvPr/>
          </p:nvSpPr>
          <p:spPr>
            <a:xfrm>
              <a:off x="450301" y="1280160"/>
              <a:ext cx="2539787" cy="194767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b="1" dirty="0">
                  <a:solidFill>
                    <a:schemeClr val="tx1"/>
                  </a:solidFill>
                </a:rPr>
                <a:t> Компонент</a:t>
              </a:r>
              <a:r>
                <a:rPr lang="ru-RU" dirty="0">
                  <a:solidFill>
                    <a:schemeClr val="tx1"/>
                  </a:solidFill>
                </a:rPr>
                <a:t> определяет общий интерфейс для простых и составных компонентов дерева.</a:t>
              </a:r>
            </a:p>
            <a:p>
              <a:pPr algn="ctr"/>
              <a:endParaRPr lang="ru-BY" dirty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3E9F9C23-8805-4E65-A144-512CBCD48A96}"/>
                </a:ext>
              </a:extLst>
            </p:cNvPr>
            <p:cNvSpPr/>
            <p:nvPr/>
          </p:nvSpPr>
          <p:spPr>
            <a:xfrm>
              <a:off x="320040" y="1170433"/>
              <a:ext cx="448056" cy="4616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1</a:t>
              </a:r>
              <a:endParaRPr lang="ru-BY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2A857D8-B112-490D-B3E5-F9ACCB3707B3}"/>
              </a:ext>
            </a:extLst>
          </p:cNvPr>
          <p:cNvGrpSpPr/>
          <p:nvPr/>
        </p:nvGrpSpPr>
        <p:grpSpPr>
          <a:xfrm>
            <a:off x="201168" y="3374137"/>
            <a:ext cx="2962656" cy="3291840"/>
            <a:chOff x="320040" y="1170433"/>
            <a:chExt cx="2670048" cy="3395853"/>
          </a:xfrm>
        </p:grpSpPr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3623EAE-7A89-48EE-803D-5C0B4B720E9A}"/>
                </a:ext>
              </a:extLst>
            </p:cNvPr>
            <p:cNvSpPr/>
            <p:nvPr/>
          </p:nvSpPr>
          <p:spPr>
            <a:xfrm>
              <a:off x="450301" y="1280160"/>
              <a:ext cx="2539787" cy="32861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b="1" dirty="0">
                  <a:solidFill>
                    <a:schemeClr val="tx1"/>
                  </a:solidFill>
                </a:rPr>
                <a:t>   Лист</a:t>
              </a:r>
              <a:r>
                <a:rPr lang="ru-RU" dirty="0">
                  <a:solidFill>
                    <a:schemeClr val="tx1"/>
                  </a:solidFill>
                </a:rPr>
                <a:t> — это простой компонент дерева, не имеющий ответвлений.</a:t>
              </a:r>
            </a:p>
            <a:p>
              <a:r>
                <a:rPr lang="ru-RU" dirty="0">
                  <a:solidFill>
                    <a:schemeClr val="tx1"/>
                  </a:solidFill>
                </a:rPr>
                <a:t>Из-за того, что им некому больше передавать выполнение, классы листьев будут содержать большую часть полезного кода.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F1867A0-BA50-48A6-9DC9-CD8803A76CB6}"/>
                </a:ext>
              </a:extLst>
            </p:cNvPr>
            <p:cNvSpPr/>
            <p:nvPr/>
          </p:nvSpPr>
          <p:spPr>
            <a:xfrm>
              <a:off x="320040" y="1170433"/>
              <a:ext cx="448056" cy="4616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2</a:t>
              </a:r>
              <a:endParaRPr lang="ru-BY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E99E543-CDCC-4523-A5FD-B9DBF7692DA5}"/>
              </a:ext>
            </a:extLst>
          </p:cNvPr>
          <p:cNvGrpSpPr/>
          <p:nvPr/>
        </p:nvGrpSpPr>
        <p:grpSpPr>
          <a:xfrm>
            <a:off x="8147304" y="1188721"/>
            <a:ext cx="3785616" cy="5477255"/>
            <a:chOff x="320040" y="1170433"/>
            <a:chExt cx="3411728" cy="5477255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2B77F3ED-2369-4430-B268-218EEE3CD31A}"/>
                </a:ext>
              </a:extLst>
            </p:cNvPr>
            <p:cNvSpPr/>
            <p:nvPr/>
          </p:nvSpPr>
          <p:spPr>
            <a:xfrm>
              <a:off x="450301" y="1280159"/>
              <a:ext cx="3281467" cy="5367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b="1" dirty="0">
                  <a:solidFill>
                    <a:schemeClr val="tx1"/>
                  </a:solidFill>
                </a:rPr>
                <a:t>   Контейнер</a:t>
              </a:r>
              <a:r>
                <a:rPr lang="ru-RU" dirty="0">
                  <a:solidFill>
                    <a:schemeClr val="tx1"/>
                  </a:solidFill>
                </a:rPr>
                <a:t> (или </a:t>
              </a:r>
              <a:r>
                <a:rPr lang="ru-RU" i="1" dirty="0">
                  <a:solidFill>
                    <a:schemeClr val="tx1"/>
                  </a:solidFill>
                </a:rPr>
                <a:t>композит</a:t>
              </a:r>
              <a:r>
                <a:rPr lang="ru-RU" dirty="0">
                  <a:solidFill>
                    <a:schemeClr val="tx1"/>
                  </a:solidFill>
                </a:rPr>
                <a:t>) — это составной компонент дерева. Он содержит набор дочерних компонентов, но ничего не знает об их типах. Это могут быть как простые компоненты-листья, так и другие компоненты-контейнеры. Но это не является проблемой, если все дочерние компоненты следуют единому интерфейсу.</a:t>
              </a:r>
            </a:p>
            <a:p>
              <a:r>
                <a:rPr lang="ru-RU" dirty="0">
                  <a:solidFill>
                    <a:schemeClr val="tx1"/>
                  </a:solidFill>
                </a:rPr>
                <a:t>  Методы контейнера переадресуют основную работу своим дочерним компонентам, хотя и могут добавлять что-то своё к результату.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7D70D3B-9D6F-4ADF-8920-B97359997446}"/>
                </a:ext>
              </a:extLst>
            </p:cNvPr>
            <p:cNvSpPr/>
            <p:nvPr/>
          </p:nvSpPr>
          <p:spPr>
            <a:xfrm>
              <a:off x="320040" y="1170433"/>
              <a:ext cx="448056" cy="4616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3</a:t>
              </a:r>
              <a:endParaRPr lang="ru-BY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468E9FF-AE71-4426-83A4-29A88D53573C}"/>
              </a:ext>
            </a:extLst>
          </p:cNvPr>
          <p:cNvGrpSpPr/>
          <p:nvPr/>
        </p:nvGrpSpPr>
        <p:grpSpPr>
          <a:xfrm>
            <a:off x="4881372" y="88011"/>
            <a:ext cx="3101340" cy="2710053"/>
            <a:chOff x="320040" y="1170433"/>
            <a:chExt cx="2795035" cy="2710053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AD129D14-760C-4929-8340-29E8A9FF2952}"/>
                </a:ext>
              </a:extLst>
            </p:cNvPr>
            <p:cNvSpPr/>
            <p:nvPr/>
          </p:nvSpPr>
          <p:spPr>
            <a:xfrm>
              <a:off x="450301" y="1280160"/>
              <a:ext cx="2664774" cy="260032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b="1" dirty="0">
                  <a:solidFill>
                    <a:schemeClr val="tx1"/>
                  </a:solidFill>
                </a:rPr>
                <a:t>   Клиент</a:t>
              </a:r>
              <a:r>
                <a:rPr lang="ru-RU" dirty="0">
                  <a:solidFill>
                    <a:schemeClr val="tx1"/>
                  </a:solidFill>
                </a:rPr>
                <a:t> работает с деревом через общий интерфейс компонентов.</a:t>
              </a:r>
            </a:p>
            <a:p>
              <a:r>
                <a:rPr lang="ru-RU" dirty="0">
                  <a:solidFill>
                    <a:schemeClr val="tx1"/>
                  </a:solidFill>
                </a:rPr>
                <a:t>  Благодаря этому, клиенту не важно, что перед ним находится — простой или составной компонент дерева.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1037E916-B951-4127-AE76-9F247B680647}"/>
                </a:ext>
              </a:extLst>
            </p:cNvPr>
            <p:cNvSpPr/>
            <p:nvPr/>
          </p:nvSpPr>
          <p:spPr>
            <a:xfrm>
              <a:off x="320040" y="1170433"/>
              <a:ext cx="448056" cy="4616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4</a:t>
              </a:r>
              <a:endParaRPr lang="ru-BY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14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1850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Псевдокод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F753B3-4F6D-482D-8674-89C470330CB5}"/>
              </a:ext>
            </a:extLst>
          </p:cNvPr>
          <p:cNvSpPr/>
          <p:nvPr/>
        </p:nvSpPr>
        <p:spPr>
          <a:xfrm>
            <a:off x="972312" y="41929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BY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12B9AAB-709D-4202-AFB6-1F33D6D6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961680"/>
            <a:ext cx="641122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3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1850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Псевдокод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F753B3-4F6D-482D-8674-89C470330CB5}"/>
              </a:ext>
            </a:extLst>
          </p:cNvPr>
          <p:cNvSpPr/>
          <p:nvPr/>
        </p:nvSpPr>
        <p:spPr>
          <a:xfrm>
            <a:off x="972312" y="41929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BY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4F6833-522C-4236-A510-3B58A388B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76" y="2210531"/>
            <a:ext cx="9408848" cy="277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8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E1108D5-69FB-4460-8602-B8F452551C0E}"/>
              </a:ext>
            </a:extLst>
          </p:cNvPr>
          <p:cNvSpPr/>
          <p:nvPr/>
        </p:nvSpPr>
        <p:spPr>
          <a:xfrm>
            <a:off x="359049" y="345686"/>
            <a:ext cx="1850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i="0" dirty="0">
                <a:solidFill>
                  <a:srgbClr val="444444"/>
                </a:solidFill>
                <a:effectLst/>
                <a:latin typeface="PT Sans"/>
              </a:rPr>
              <a:t>Псевдокод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EF753B3-4F6D-482D-8674-89C470330CB5}"/>
              </a:ext>
            </a:extLst>
          </p:cNvPr>
          <p:cNvSpPr/>
          <p:nvPr/>
        </p:nvSpPr>
        <p:spPr>
          <a:xfrm>
            <a:off x="972312" y="41929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46008F-D94E-4CF0-A846-65A18FC4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71" y="807351"/>
            <a:ext cx="7672137" cy="55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9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151</Words>
  <Application>Microsoft Office PowerPoint</Application>
  <PresentationFormat>Широкоэкранный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PT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Steenq</dc:creator>
  <cp:lastModifiedBy>Steenq</cp:lastModifiedBy>
  <cp:revision>6</cp:revision>
  <dcterms:created xsi:type="dcterms:W3CDTF">2024-12-09T20:27:56Z</dcterms:created>
  <dcterms:modified xsi:type="dcterms:W3CDTF">2024-12-09T22:08:46Z</dcterms:modified>
</cp:coreProperties>
</file>