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2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25682-37DC-4A86-B087-9736F109E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FC6385-D013-479D-8490-6A9A5D4C5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0AB4A7-AC95-48A7-92D5-360FDB35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3A4-33E3-4ABB-A0BD-83AC41DE20C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3D32C5-5875-49FD-9B54-2BF0F526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42A60E-1FA5-4B20-BF71-5C420EDC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BC30-DFCF-4EF4-B092-434415F4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14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A6C84-D295-43D3-8693-29055196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FD453E-B9EA-430D-9C3D-BB24EAB86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372D8C-04DB-4578-9D54-6EF7F868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3A4-33E3-4ABB-A0BD-83AC41DE20C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4633FC-98E0-4DEA-B12C-C34E2D23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DFC013-1A0A-4F1D-B8CC-94E222F4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BC30-DFCF-4EF4-B092-434415F4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05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7E13392-1389-4E66-917E-7BEF199EC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E67970-EF4C-4733-8C43-BBFAFF4B7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CC848E-F342-4FB6-9127-D146B7D8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3A4-33E3-4ABB-A0BD-83AC41DE20C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1DD74A-90AA-472B-AF54-D2B76D2C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C38DD7-FCC1-4576-8BF9-F34B45B3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BC30-DFCF-4EF4-B092-434415F4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27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1E4B1-26DE-4390-A64F-ADDB2D36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7C8642-79BD-4E80-AA25-1DA0192F2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65B3B0-96A2-4A6B-8108-0C5B11BA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3A4-33E3-4ABB-A0BD-83AC41DE20C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09060A-7587-43C9-BFE4-B48F0CE7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2922E7-3A55-4809-B545-E502F5EF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BC30-DFCF-4EF4-B092-434415F4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73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FDCA8-0235-4619-AC8B-1712E8FB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A26586-004D-498F-9CA2-68D1A288A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1ECDFA-FC1F-49AD-BA23-8E4A291F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3A4-33E3-4ABB-A0BD-83AC41DE20C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A53511-CB86-4049-8EFE-C783BC9B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840F5C-5676-4EC4-83FE-7FB6B628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BC30-DFCF-4EF4-B092-434415F4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64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D7E7B-87DB-4257-B71C-09E386A8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A28370-332C-4EF7-8DC3-377020C55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A88AC9-E712-4979-9764-AD5C28FB8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D08AD9-1ED1-43D1-AEBD-2A22640A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3A4-33E3-4ABB-A0BD-83AC41DE20C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AF375B-1F4B-490D-A130-1F607A7F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A0723C-B86C-447B-B87F-E4B10A70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BC30-DFCF-4EF4-B092-434415F4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35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19EFA-49BF-4F9D-B1F0-4794AF89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258C80-5196-47C0-A9B1-CEE86AEC9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538CEF-B490-479A-9503-DA72EC885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98924D-4DED-4984-B921-B8FBB774F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85B7CE-4517-4EF0-8A17-168FEDF8D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8337CB-FF78-42AE-8C53-D117B9C4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3A4-33E3-4ABB-A0BD-83AC41DE20C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419D33-DCA1-4AEC-8DD0-5A457207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55935CD-0703-487F-8C85-31815740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BC30-DFCF-4EF4-B092-434415F4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46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56B92-7B5E-4FB5-8771-5C44FEEA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B93C140-562F-4E3E-9516-8BD7F87C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3A4-33E3-4ABB-A0BD-83AC41DE20C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DF4306-D39B-4776-B00E-16160541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15132D-56CB-4E18-A26C-4BA25231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BC30-DFCF-4EF4-B092-434415F4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42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63A1123-3C8D-4B86-8B5F-7BE1D46D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3A4-33E3-4ABB-A0BD-83AC41DE20C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FB9FC9-7CA4-4DD0-B7DB-A3663031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B96B56-F121-4D4A-9498-32EB6983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BC30-DFCF-4EF4-B092-434415F4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24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25860-BD70-473F-878A-049901705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23BF62-A24B-487C-86C7-B142D0B6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0077DC-D70B-4E6C-8D90-90F9B8DDF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FFB1E0-F504-467B-A614-182ED7E1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3A4-33E3-4ABB-A0BD-83AC41DE20C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906656-F20D-46AE-BF50-891687EC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CBC849-C34B-46F0-A222-BBF0E577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BC30-DFCF-4EF4-B092-434415F4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35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6CEE8-36A8-492D-89C0-71D45836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8D50DBA-237A-4985-BCE6-241C302C9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3E74B2-E9D4-4E52-A067-C70AF1C0B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584599-DE58-4634-B908-12CD3EAD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3A4-33E3-4ABB-A0BD-83AC41DE20C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CCFBC7-9C62-4F5B-867E-2B363C98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E50505-052F-4273-8450-7D79640B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BC30-DFCF-4EF4-B092-434415F4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75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FB551-ED8F-470C-98BA-A923CBD6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98FFEE-EEC2-4288-9612-F74784E4C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F5DE0B-30B2-4C3B-977C-87DD46895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C3A4-33E3-4ABB-A0BD-83AC41DE20C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0A2435-9380-424D-84A1-B2A683EEF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620BDD-90FA-4D5A-A380-DC560F067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1BC30-DFCF-4EF4-B092-434415F4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77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26E48-AA92-49F5-8EB6-B40145A55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533" y="1139297"/>
            <a:ext cx="11700933" cy="23876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5C2E91"/>
                </a:solidFill>
                <a:latin typeface="+mn-lt"/>
              </a:rPr>
              <a:t>Сайт для отслеживания спутников в реальном времени «</a:t>
            </a:r>
            <a:r>
              <a:rPr lang="en-US" sz="4800" dirty="0" err="1">
                <a:solidFill>
                  <a:srgbClr val="5C2E91"/>
                </a:solidFill>
                <a:latin typeface="+mn-lt"/>
              </a:rPr>
              <a:t>Orbitalik</a:t>
            </a:r>
            <a:r>
              <a:rPr lang="ru-RU" sz="4800" dirty="0">
                <a:solidFill>
                  <a:srgbClr val="5C2E91"/>
                </a:solidFill>
                <a:latin typeface="+mn-lt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A08F6C-2C13-4AF8-AD1B-2BA04E624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143904"/>
            <a:ext cx="9144000" cy="1655762"/>
          </a:xfrm>
        </p:spPr>
        <p:txBody>
          <a:bodyPr/>
          <a:lstStyle/>
          <a:p>
            <a:r>
              <a:rPr lang="ru-RU" dirty="0"/>
              <a:t>Шматов Илья</a:t>
            </a:r>
          </a:p>
          <a:p>
            <a:r>
              <a:rPr lang="ru-RU" dirty="0"/>
              <a:t>Семенов Владислав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A1FD1-BD55-4BB7-9EC5-6416AAFBF3F3}"/>
              </a:ext>
            </a:extLst>
          </p:cNvPr>
          <p:cNvSpPr txBox="1"/>
          <p:nvPr/>
        </p:nvSpPr>
        <p:spPr>
          <a:xfrm>
            <a:off x="4940299" y="6185429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2024 г.</a:t>
            </a:r>
          </a:p>
        </p:txBody>
      </p:sp>
    </p:spTree>
    <p:extLst>
      <p:ext uri="{BB962C8B-B14F-4D97-AF65-F5344CB8AC3E}">
        <p14:creationId xmlns:p14="http://schemas.microsoft.com/office/powerpoint/2010/main" val="338302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D868B-A18A-4F80-8AD5-55E6ADE7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742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5C2E91"/>
                </a:solidFill>
                <a:latin typeface="+mn-lt"/>
              </a:rPr>
              <a:t>Как это работает?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C2F1FB8-DF4F-4CED-9461-194E62FD893D}"/>
              </a:ext>
            </a:extLst>
          </p:cNvPr>
          <p:cNvCxnSpPr>
            <a:cxnSpLocks/>
          </p:cNvCxnSpPr>
          <p:nvPr/>
        </p:nvCxnSpPr>
        <p:spPr>
          <a:xfrm>
            <a:off x="838200" y="880116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94D2109-217B-426D-A7C2-7D3C52FBE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63" y="1805351"/>
            <a:ext cx="2475960" cy="410633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5C460851-3E07-417F-A84C-38F6BE259ADC}"/>
              </a:ext>
            </a:extLst>
          </p:cNvPr>
          <p:cNvSpPr/>
          <p:nvPr/>
        </p:nvSpPr>
        <p:spPr>
          <a:xfrm rot="19759178">
            <a:off x="3507348" y="2687855"/>
            <a:ext cx="1236133" cy="7089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5679030-CF89-416C-B8F8-892029030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580" y="4302523"/>
            <a:ext cx="4944177" cy="23254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BA60C57-A9AA-4DB8-8115-BDC22B5CA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606" y="1159581"/>
            <a:ext cx="5414124" cy="2254932"/>
          </a:xfrm>
          <a:prstGeom prst="rect">
            <a:avLst/>
          </a:prstGeom>
          <a:ln>
            <a:solidFill>
              <a:srgbClr val="5C2E91"/>
            </a:solidFill>
          </a:ln>
        </p:spPr>
      </p:pic>
      <p:sp>
        <p:nvSpPr>
          <p:cNvPr id="22" name="Стрелка: вниз 21">
            <a:extLst>
              <a:ext uri="{FF2B5EF4-FFF2-40B4-BE49-F238E27FC236}">
                <a16:creationId xmlns:a16="http://schemas.microsoft.com/office/drawing/2014/main" id="{2D234087-9024-4DE3-BBE4-CA1AFC9E2DE4}"/>
              </a:ext>
            </a:extLst>
          </p:cNvPr>
          <p:cNvSpPr/>
          <p:nvPr/>
        </p:nvSpPr>
        <p:spPr>
          <a:xfrm>
            <a:off x="7579235" y="3544487"/>
            <a:ext cx="504866" cy="62806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42438F-A4A7-4D8F-B185-276385576D9D}"/>
              </a:ext>
            </a:extLst>
          </p:cNvPr>
          <p:cNvSpPr txBox="1"/>
          <p:nvPr/>
        </p:nvSpPr>
        <p:spPr>
          <a:xfrm>
            <a:off x="650263" y="6015789"/>
            <a:ext cx="247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5C2E91"/>
                </a:solidFill>
              </a:rPr>
              <a:t>1.</a:t>
            </a:r>
            <a:r>
              <a:rPr lang="ru-RU" dirty="0"/>
              <a:t> Введите ваши координаты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8D7AEF-D2C2-4694-A3F5-3026B2CCDE73}"/>
              </a:ext>
            </a:extLst>
          </p:cNvPr>
          <p:cNvSpPr txBox="1"/>
          <p:nvPr/>
        </p:nvSpPr>
        <p:spPr>
          <a:xfrm>
            <a:off x="5124606" y="3544487"/>
            <a:ext cx="232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5C2E91"/>
                </a:solidFill>
              </a:rPr>
              <a:t>2.</a:t>
            </a:r>
            <a:r>
              <a:rPr lang="ru-RU" dirty="0"/>
              <a:t> Выберите спутник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4D5CDE-FB56-4716-9692-5A45E3094C58}"/>
              </a:ext>
            </a:extLst>
          </p:cNvPr>
          <p:cNvSpPr txBox="1"/>
          <p:nvPr/>
        </p:nvSpPr>
        <p:spPr>
          <a:xfrm>
            <a:off x="10303757" y="4541908"/>
            <a:ext cx="188824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50" dirty="0">
                <a:solidFill>
                  <a:srgbClr val="5C2E91"/>
                </a:solidFill>
              </a:rPr>
              <a:t>3.</a:t>
            </a:r>
            <a:r>
              <a:rPr lang="ru-RU" sz="1650" dirty="0"/>
              <a:t> Наслаждайтесь!</a:t>
            </a:r>
          </a:p>
        </p:txBody>
      </p:sp>
    </p:spTree>
    <p:extLst>
      <p:ext uri="{BB962C8B-B14F-4D97-AF65-F5344CB8AC3E}">
        <p14:creationId xmlns:p14="http://schemas.microsoft.com/office/powerpoint/2010/main" val="388626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01F1EF9-8D38-47DC-8B31-E02CF6DBCF35}"/>
              </a:ext>
            </a:extLst>
          </p:cNvPr>
          <p:cNvSpPr txBox="1">
            <a:spLocks/>
          </p:cNvSpPr>
          <p:nvPr/>
        </p:nvSpPr>
        <p:spPr>
          <a:xfrm>
            <a:off x="838200" y="-1767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rgbClr val="5C2E91"/>
                </a:solidFill>
                <a:latin typeface="+mn-lt"/>
              </a:rPr>
              <a:t>Кому это нужно?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682F1A1-10FB-4706-80BD-AAEDDFAFB26F}"/>
              </a:ext>
            </a:extLst>
          </p:cNvPr>
          <p:cNvCxnSpPr>
            <a:cxnSpLocks/>
          </p:cNvCxnSpPr>
          <p:nvPr/>
        </p:nvCxnSpPr>
        <p:spPr>
          <a:xfrm>
            <a:off x="838200" y="880116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670E81-6F9E-4C90-AD27-329439B691E2}"/>
              </a:ext>
            </a:extLst>
          </p:cNvPr>
          <p:cNvSpPr txBox="1"/>
          <p:nvPr/>
        </p:nvSpPr>
        <p:spPr>
          <a:xfrm>
            <a:off x="7907183" y="1464793"/>
            <a:ext cx="393189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solidFill>
                  <a:srgbClr val="5C2E91"/>
                </a:solidFill>
                <a:effectLst/>
              </a:rPr>
              <a:t>35986</a:t>
            </a:r>
            <a:r>
              <a:rPr lang="ru-RU" sz="2400" b="0" i="0" dirty="0">
                <a:solidFill>
                  <a:srgbClr val="5C2E91"/>
                </a:solidFill>
                <a:effectLst/>
                <a:latin typeface="-apple-system"/>
              </a:rPr>
              <a:t> </a:t>
            </a:r>
          </a:p>
          <a:p>
            <a:r>
              <a:rPr lang="ru-RU" b="0" i="0" dirty="0">
                <a:solidFill>
                  <a:srgbClr val="333333"/>
                </a:solidFill>
                <a:effectLst/>
              </a:rPr>
              <a:t>Действующих радиолюбительских позывных зарегистрированы в России на 24 февраля 2021 года</a:t>
            </a:r>
            <a:endParaRPr lang="ru-RU" dirty="0">
              <a:solidFill>
                <a:srgbClr val="5C2E9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67ABB82-FDB1-47F6-A688-7E1FB210B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8" y="5435809"/>
            <a:ext cx="8097380" cy="63826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8965B52-96D9-4760-A02A-ED2639C27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78" y="1147731"/>
            <a:ext cx="7182852" cy="4058216"/>
          </a:xfrm>
          <a:prstGeom prst="rect">
            <a:avLst/>
          </a:prstGeom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BC6FFBF-9754-41BE-BE67-2023FB2D42FC}"/>
              </a:ext>
            </a:extLst>
          </p:cNvPr>
          <p:cNvCxnSpPr>
            <a:cxnSpLocks/>
          </p:cNvCxnSpPr>
          <p:nvPr/>
        </p:nvCxnSpPr>
        <p:spPr>
          <a:xfrm flipV="1">
            <a:off x="7623208" y="1289785"/>
            <a:ext cx="0" cy="35613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D9205C-768E-4AEF-96BD-78880631EDE3}"/>
              </a:ext>
            </a:extLst>
          </p:cNvPr>
          <p:cNvSpPr txBox="1"/>
          <p:nvPr/>
        </p:nvSpPr>
        <p:spPr>
          <a:xfrm>
            <a:off x="7907182" y="3070459"/>
            <a:ext cx="4037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5C2E91"/>
                </a:solidFill>
              </a:rPr>
              <a:t>613</a:t>
            </a:r>
            <a:endParaRPr lang="ru-RU" sz="2000" dirty="0">
              <a:solidFill>
                <a:srgbClr val="5C2E91"/>
              </a:solidFill>
            </a:endParaRPr>
          </a:p>
          <a:p>
            <a:r>
              <a:rPr lang="ru-RU" dirty="0"/>
              <a:t>Действующих учебных мест со специальностью «Геодезия и дистанционное зондирование Земли» в Российских вузах на 2023 год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5570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660A056-2D61-465E-BC49-7624CE34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742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5C2E91"/>
                </a:solidFill>
                <a:latin typeface="+mn-lt"/>
              </a:rPr>
              <a:t>Какие функции предлагает наш сайт?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756C986C-849E-4ADE-BE63-908E564CED84}"/>
              </a:ext>
            </a:extLst>
          </p:cNvPr>
          <p:cNvCxnSpPr>
            <a:cxnSpLocks/>
          </p:cNvCxnSpPr>
          <p:nvPr/>
        </p:nvCxnSpPr>
        <p:spPr>
          <a:xfrm>
            <a:off x="838200" y="880116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7778A96-31D7-4D65-AF5C-964CCCCBAFEF}"/>
              </a:ext>
            </a:extLst>
          </p:cNvPr>
          <p:cNvCxnSpPr>
            <a:cxnSpLocks/>
          </p:cNvCxnSpPr>
          <p:nvPr/>
        </p:nvCxnSpPr>
        <p:spPr>
          <a:xfrm>
            <a:off x="6137709" y="1161861"/>
            <a:ext cx="0" cy="34213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EA0E5FD-234D-41AB-9F03-4C7403C5F726}"/>
              </a:ext>
            </a:extLst>
          </p:cNvPr>
          <p:cNvSpPr txBox="1"/>
          <p:nvPr/>
        </p:nvSpPr>
        <p:spPr>
          <a:xfrm>
            <a:off x="423513" y="1162365"/>
            <a:ext cx="5380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5C2E91"/>
                </a:solidFill>
              </a:rPr>
              <a:t>Отслеживание пролетающих спутников в определенной точке Земли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D437F-35B5-49D3-A417-E79B736495F7}"/>
              </a:ext>
            </a:extLst>
          </p:cNvPr>
          <p:cNvSpPr txBox="1"/>
          <p:nvPr/>
        </p:nvSpPr>
        <p:spPr>
          <a:xfrm>
            <a:off x="6679933" y="1161861"/>
            <a:ext cx="4745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5C2E91"/>
                </a:solidFill>
              </a:rPr>
              <a:t>Отслеживание конкретного спутника в любой период времени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08401A-079C-4255-B12A-76E1B5C40CC0}"/>
              </a:ext>
            </a:extLst>
          </p:cNvPr>
          <p:cNvSpPr txBox="1"/>
          <p:nvPr/>
        </p:nvSpPr>
        <p:spPr>
          <a:xfrm>
            <a:off x="891944" y="2274838"/>
            <a:ext cx="46201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Определение координат по </a:t>
            </a:r>
            <a:r>
              <a:rPr lang="en-US" dirty="0" err="1"/>
              <a:t>ip</a:t>
            </a:r>
            <a:r>
              <a:rPr lang="en-US" dirty="0"/>
              <a:t>-</a:t>
            </a:r>
            <a:r>
              <a:rPr lang="ru-RU" dirty="0"/>
              <a:t>адресу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Возможность просмотра координат спутника относительно наблюдателя (азимут, элевация, кульминация) 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Просмотр проекции траектории спутника на небе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EC08F9-FF9E-447A-90E1-1D58F3A4B432}"/>
              </a:ext>
            </a:extLst>
          </p:cNvPr>
          <p:cNvSpPr txBox="1"/>
          <p:nvPr/>
        </p:nvSpPr>
        <p:spPr>
          <a:xfrm>
            <a:off x="6679933" y="2261937"/>
            <a:ext cx="4860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Поиск необходимого спутника по названию 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Возможность просмотра ожидаемой траектории спутника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1B56C34E-2534-4307-A0C5-41F493EA7860}"/>
              </a:ext>
            </a:extLst>
          </p:cNvPr>
          <p:cNvCxnSpPr>
            <a:cxnSpLocks/>
          </p:cNvCxnSpPr>
          <p:nvPr/>
        </p:nvCxnSpPr>
        <p:spPr>
          <a:xfrm>
            <a:off x="866277" y="4863370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387B6F4-0F3C-4155-9AB2-85CBEFBA622B}"/>
              </a:ext>
            </a:extLst>
          </p:cNvPr>
          <p:cNvSpPr txBox="1"/>
          <p:nvPr/>
        </p:nvSpPr>
        <p:spPr>
          <a:xfrm>
            <a:off x="838200" y="5139891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Возможность просмотра траектории спутника на карте</a:t>
            </a:r>
          </a:p>
          <a:p>
            <a:pPr marL="342900" indent="-342900">
              <a:buAutoNum type="arabicPeriod"/>
            </a:pPr>
            <a:r>
              <a:rPr lang="ru-RU" dirty="0"/>
              <a:t>Возможность скачивания текстового файла с подробной траекторией спутника</a:t>
            </a:r>
          </a:p>
          <a:p>
            <a:pPr marL="342900" indent="-342900">
              <a:buAutoNum type="arabicPeriod"/>
            </a:pPr>
            <a:r>
              <a:rPr lang="ru-RU" dirty="0"/>
              <a:t>Возможность установки уведомлений</a:t>
            </a:r>
          </a:p>
          <a:p>
            <a:pPr marL="342900" indent="-342900">
              <a:buAutoNum type="arabicPeriod"/>
            </a:pPr>
            <a:r>
              <a:rPr lang="ru-RU" dirty="0"/>
              <a:t>Удобное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ru-RU" dirty="0"/>
              <a:t>для сторонних разработчиков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013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EA1DACA-28C8-479D-A3D3-85388A48C664}"/>
              </a:ext>
            </a:extLst>
          </p:cNvPr>
          <p:cNvSpPr/>
          <p:nvPr/>
        </p:nvSpPr>
        <p:spPr>
          <a:xfrm>
            <a:off x="616016" y="1306437"/>
            <a:ext cx="10641531" cy="12127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FFACD9D-273C-4DFB-AF2D-37D1776D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742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5C2E91"/>
                </a:solidFill>
                <a:latin typeface="+mn-lt"/>
              </a:rPr>
              <a:t>Как работает </a:t>
            </a:r>
            <a:r>
              <a:rPr lang="en-US" dirty="0">
                <a:solidFill>
                  <a:srgbClr val="5C2E91"/>
                </a:solidFill>
                <a:latin typeface="+mn-lt"/>
              </a:rPr>
              <a:t>API?</a:t>
            </a:r>
            <a:endParaRPr lang="ru-RU" dirty="0">
              <a:solidFill>
                <a:srgbClr val="5C2E91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D625B3-B376-479E-9F46-234688A127EB}"/>
              </a:ext>
            </a:extLst>
          </p:cNvPr>
          <p:cNvSpPr txBox="1"/>
          <p:nvPr/>
        </p:nvSpPr>
        <p:spPr>
          <a:xfrm>
            <a:off x="838200" y="1451163"/>
            <a:ext cx="1051560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coords?sat</a:t>
            </a:r>
            <a:r>
              <a:rPr lang="en-US" dirty="0">
                <a:latin typeface="Consolas" panose="020B0609020204030204" pitchFamily="49" charset="0"/>
              </a:rPr>
              <a:t>=&lt;</a:t>
            </a:r>
            <a:r>
              <a:rPr lang="ru-RU" dirty="0">
                <a:latin typeface="Consolas" panose="020B0609020204030204" pitchFamily="49" charset="0"/>
              </a:rPr>
              <a:t>название спутника</a:t>
            </a:r>
            <a:r>
              <a:rPr lang="en-US" dirty="0">
                <a:latin typeface="Consolas" panose="020B0609020204030204" pitchFamily="49" charset="0"/>
              </a:rPr>
              <a:t>&gt;&amp;time=&lt;</a:t>
            </a:r>
            <a:r>
              <a:rPr lang="ru-RU" dirty="0">
                <a:latin typeface="Consolas" panose="020B0609020204030204" pitchFamily="49" charset="0"/>
              </a:rPr>
              <a:t>интересующее время, </a:t>
            </a:r>
            <a:r>
              <a:rPr lang="en-US" dirty="0">
                <a:latin typeface="Consolas" panose="020B0609020204030204" pitchFamily="49" charset="0"/>
              </a:rPr>
              <a:t>UTC</a:t>
            </a:r>
            <a:r>
              <a:rPr lang="ru-RU" dirty="0">
                <a:latin typeface="Consolas" panose="020B0609020204030204" pitchFamily="49" charset="0"/>
              </a:rPr>
              <a:t> (опционально)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Получить местоположение указанного спутника в указанное время, либо в данный момент.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E178736-A14E-4AA8-B379-104C5FFBAFDE}"/>
              </a:ext>
            </a:extLst>
          </p:cNvPr>
          <p:cNvSpPr/>
          <p:nvPr/>
        </p:nvSpPr>
        <p:spPr>
          <a:xfrm>
            <a:off x="616014" y="3242157"/>
            <a:ext cx="10641531" cy="12127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21769-EC8E-4DED-A3CB-ED12FDA20203}"/>
              </a:ext>
            </a:extLst>
          </p:cNvPr>
          <p:cNvSpPr txBox="1"/>
          <p:nvPr/>
        </p:nvSpPr>
        <p:spPr>
          <a:xfrm>
            <a:off x="838198" y="3287176"/>
            <a:ext cx="10419348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passes?lat</a:t>
            </a:r>
            <a:r>
              <a:rPr lang="en-US" dirty="0">
                <a:latin typeface="Consolas" panose="020B0609020204030204" pitchFamily="49" charset="0"/>
              </a:rPr>
              <a:t>=&lt;</a:t>
            </a:r>
            <a:r>
              <a:rPr lang="ru-RU" dirty="0">
                <a:latin typeface="Consolas" panose="020B0609020204030204" pitchFamily="49" charset="0"/>
              </a:rPr>
              <a:t>широта</a:t>
            </a:r>
            <a:r>
              <a:rPr lang="en-US" dirty="0">
                <a:latin typeface="Consolas" panose="020B0609020204030204" pitchFamily="49" charset="0"/>
              </a:rPr>
              <a:t>&gt;&amp;</a:t>
            </a:r>
            <a:r>
              <a:rPr lang="en-US" dirty="0" err="1">
                <a:latin typeface="Consolas" panose="020B0609020204030204" pitchFamily="49" charset="0"/>
              </a:rPr>
              <a:t>lon</a:t>
            </a:r>
            <a:r>
              <a:rPr lang="en-US" dirty="0">
                <a:latin typeface="Consolas" panose="020B0609020204030204" pitchFamily="49" charset="0"/>
              </a:rPr>
              <a:t>=&lt;</a:t>
            </a:r>
            <a:r>
              <a:rPr lang="ru-RU" dirty="0">
                <a:latin typeface="Consolas" panose="020B0609020204030204" pitchFamily="49" charset="0"/>
              </a:rPr>
              <a:t>долгота</a:t>
            </a:r>
            <a:r>
              <a:rPr lang="en-US" dirty="0">
                <a:latin typeface="Consolas" panose="020B0609020204030204" pitchFamily="49" charset="0"/>
              </a:rPr>
              <a:t>&gt;&amp;height=&lt;</a:t>
            </a:r>
            <a:r>
              <a:rPr lang="ru-RU" dirty="0">
                <a:latin typeface="Consolas" panose="020B0609020204030204" pitchFamily="49" charset="0"/>
              </a:rPr>
              <a:t>высота над уровнем моря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&amp;time=&lt;</a:t>
            </a:r>
            <a:r>
              <a:rPr lang="ru-RU" dirty="0">
                <a:latin typeface="Consolas" panose="020B0609020204030204" pitchFamily="49" charset="0"/>
              </a:rPr>
              <a:t>время наблюдения</a:t>
            </a:r>
            <a:r>
              <a:rPr lang="en-US" dirty="0">
                <a:latin typeface="Consolas" panose="020B0609020204030204" pitchFamily="49" charset="0"/>
              </a:rPr>
              <a:t>&gt;&amp;duration=&lt;</a:t>
            </a:r>
            <a:r>
              <a:rPr lang="ru-RU" dirty="0">
                <a:latin typeface="Consolas" panose="020B0609020204030204" pitchFamily="49" charset="0"/>
              </a:rPr>
              <a:t>время наблюдения, в часах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ru-RU" dirty="0"/>
          </a:p>
          <a:p>
            <a:pPr>
              <a:lnSpc>
                <a:spcPct val="200000"/>
              </a:lnSpc>
            </a:pPr>
            <a:r>
              <a:rPr lang="ru-RU" dirty="0"/>
              <a:t>Получить местоположение указанного спутника в указанное время, либо в данный момент.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C4A0CAA4-D33F-4593-90C2-82092D0F6463}"/>
              </a:ext>
            </a:extLst>
          </p:cNvPr>
          <p:cNvSpPr/>
          <p:nvPr/>
        </p:nvSpPr>
        <p:spPr>
          <a:xfrm>
            <a:off x="616015" y="5173927"/>
            <a:ext cx="10641531" cy="12127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0A099A-6CB4-4D03-ACE7-98A3F48A692E}"/>
              </a:ext>
            </a:extLst>
          </p:cNvPr>
          <p:cNvSpPr txBox="1"/>
          <p:nvPr/>
        </p:nvSpPr>
        <p:spPr>
          <a:xfrm>
            <a:off x="838199" y="5218946"/>
            <a:ext cx="10419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trajectory?lat</a:t>
            </a:r>
            <a:r>
              <a:rPr lang="en-US" dirty="0">
                <a:latin typeface="Consolas" panose="020B0609020204030204" pitchFamily="49" charset="0"/>
              </a:rPr>
              <a:t>=&lt;</a:t>
            </a:r>
            <a:r>
              <a:rPr lang="ru-RU" dirty="0">
                <a:latin typeface="Consolas" panose="020B0609020204030204" pitchFamily="49" charset="0"/>
              </a:rPr>
              <a:t>широта</a:t>
            </a:r>
            <a:r>
              <a:rPr lang="en-US" dirty="0">
                <a:latin typeface="Consolas" panose="020B0609020204030204" pitchFamily="49" charset="0"/>
              </a:rPr>
              <a:t>&gt;&amp;</a:t>
            </a:r>
            <a:r>
              <a:rPr lang="en-US" dirty="0" err="1">
                <a:latin typeface="Consolas" panose="020B0609020204030204" pitchFamily="49" charset="0"/>
              </a:rPr>
              <a:t>lon</a:t>
            </a:r>
            <a:r>
              <a:rPr lang="en-US" dirty="0">
                <a:latin typeface="Consolas" panose="020B0609020204030204" pitchFamily="49" charset="0"/>
              </a:rPr>
              <a:t>=&lt;</a:t>
            </a:r>
            <a:r>
              <a:rPr lang="ru-RU" dirty="0">
                <a:latin typeface="Consolas" panose="020B0609020204030204" pitchFamily="49" charset="0"/>
              </a:rPr>
              <a:t>долгота</a:t>
            </a:r>
            <a:r>
              <a:rPr lang="en-US" dirty="0">
                <a:latin typeface="Consolas" panose="020B0609020204030204" pitchFamily="49" charset="0"/>
              </a:rPr>
              <a:t>&gt;&amp;height=&lt;</a:t>
            </a:r>
            <a:r>
              <a:rPr lang="ru-RU" dirty="0">
                <a:latin typeface="Consolas" panose="020B0609020204030204" pitchFamily="49" charset="0"/>
              </a:rPr>
              <a:t>высота над уровнем моря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&amp;time=&lt;</a:t>
            </a:r>
            <a:r>
              <a:rPr lang="ru-RU" dirty="0">
                <a:latin typeface="Consolas" panose="020B0609020204030204" pitchFamily="49" charset="0"/>
              </a:rPr>
              <a:t>время начала пролета</a:t>
            </a:r>
            <a:r>
              <a:rPr lang="en-US" dirty="0">
                <a:latin typeface="Consolas" panose="020B0609020204030204" pitchFamily="49" charset="0"/>
              </a:rPr>
              <a:t>&gt;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ru-RU" dirty="0"/>
              <a:t>Получить траекторию пролета спутника относительно наблюдателя (азимут, элевация)</a:t>
            </a:r>
          </a:p>
        </p:txBody>
      </p:sp>
    </p:spTree>
    <p:extLst>
      <p:ext uri="{BB962C8B-B14F-4D97-AF65-F5344CB8AC3E}">
        <p14:creationId xmlns:p14="http://schemas.microsoft.com/office/powerpoint/2010/main" val="250318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E8B6938-63CB-4D55-BFC3-66EDF328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7956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5C2E91"/>
                </a:solidFill>
                <a:latin typeface="+mn-lt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2834053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271</Words>
  <Application>Microsoft Office PowerPoint</Application>
  <PresentationFormat>Широкоэкранный</PresentationFormat>
  <Paragraphs>37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Consolas</vt:lpstr>
      <vt:lpstr>Тема Office</vt:lpstr>
      <vt:lpstr>Сайт для отслеживания спутников в реальном времени «Orbitalik»</vt:lpstr>
      <vt:lpstr>Как это работает?</vt:lpstr>
      <vt:lpstr>Презентация PowerPoint</vt:lpstr>
      <vt:lpstr>Какие функции предлагает наш сайт?</vt:lpstr>
      <vt:lpstr>Как работает API?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для отслеживания спутников в реальном времени «Orbitalik»</dc:title>
  <dc:creator>Илья Шматов</dc:creator>
  <cp:lastModifiedBy>Илья Шматов</cp:lastModifiedBy>
  <cp:revision>12</cp:revision>
  <dcterms:created xsi:type="dcterms:W3CDTF">2024-04-19T15:18:27Z</dcterms:created>
  <dcterms:modified xsi:type="dcterms:W3CDTF">2024-04-19T19:45:02Z</dcterms:modified>
</cp:coreProperties>
</file>