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200000"/>
              </a:lnSpc>
              <a:defRPr b="0" spc="-232" sz="11600">
                <a:latin typeface="+mj-lt"/>
                <a:ea typeface="+mj-ea"/>
                <a:cs typeface="+mj-cs"/>
                <a:sym typeface="Snell Roundhand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200000"/>
              </a:lnSpc>
              <a:defRPr b="0" spc="-232" sz="11600">
                <a:latin typeface="+mj-lt"/>
                <a:ea typeface="+mj-ea"/>
                <a:cs typeface="+mj-cs"/>
                <a:sym typeface="Snell Roundhand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lorian, Daria, Stef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Florian, Daria, Stefan</a:t>
            </a:r>
          </a:p>
        </p:txBody>
      </p:sp>
      <p:sp>
        <p:nvSpPr>
          <p:cNvPr id="152" name="Ergonomi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cap="small" spc="38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Ergonomie</a:t>
            </a:r>
          </a:p>
        </p:txBody>
      </p:sp>
      <p:sp>
        <p:nvSpPr>
          <p:cNvPr id="153" name="Ausrichtung und Anordnung des PC-Arbeitsplatz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Ausrichtung und Anordnung des PC-Arbeitsplatzes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Ergonom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Ergonomie</a:t>
            </a:r>
          </a:p>
        </p:txBody>
      </p:sp>
      <p:sp>
        <p:nvSpPr>
          <p:cNvPr id="156" name="Ausrichtung und Anordnung des PC-Arbeitsplatz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Ausrichtung und Anordnung des PC-Arbeitsplatzes</a:t>
            </a:r>
          </a:p>
        </p:txBody>
      </p:sp>
      <p:sp>
        <p:nvSpPr>
          <p:cNvPr id="157" name="Warum ist die korrekte Ausrichtung wichtig?…"/>
          <p:cNvSpPr txBox="1"/>
          <p:nvPr>
            <p:ph type="body" idx="1"/>
          </p:nvPr>
        </p:nvSpPr>
        <p:spPr>
          <a:xfrm>
            <a:off x="1206500" y="5464693"/>
            <a:ext cx="21971000" cy="7039823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Warum ist die korrekte Ausrichtung wichtig?</a:t>
            </a:r>
          </a:p>
          <a:p>
            <a:pPr marL="698500" indent="-698500">
              <a:buSzPct val="123000"/>
              <a:buChar char="•"/>
            </a:pPr>
            <a:r>
              <a:t>Elemente des ergonomischen Arbeitsplatzes</a:t>
            </a:r>
          </a:p>
          <a:p>
            <a:pPr marL="698500" indent="-698500">
              <a:buSzPct val="123000"/>
              <a:buChar char="•"/>
            </a:pPr>
            <a:r>
              <a:t>Wie sieht ein richtig angeordneter Arbeitsplatz aus?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owl with salmon cakes, salad and houmous" descr="Bowl with salmon cakes, salad and houmo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4802" b="0"/>
          <a:stretch>
            <a:fillRect/>
          </a:stretch>
        </p:blipFill>
        <p:spPr>
          <a:xfrm>
            <a:off x="12438911" y="3349244"/>
            <a:ext cx="10497912" cy="7017512"/>
          </a:xfrm>
          <a:prstGeom prst="rect">
            <a:avLst/>
          </a:prstGeom>
        </p:spPr>
      </p:pic>
      <p:sp>
        <p:nvSpPr>
          <p:cNvPr id="160" name="ACHTUNG!"/>
          <p:cNvSpPr txBox="1"/>
          <p:nvPr>
            <p:ph type="title"/>
          </p:nvPr>
        </p:nvSpPr>
        <p:spPr>
          <a:xfrm>
            <a:off x="1206500" y="1270000"/>
            <a:ext cx="9779000" cy="2743955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ACHTUNG!</a:t>
            </a:r>
          </a:p>
        </p:txBody>
      </p:sp>
      <p:sp>
        <p:nvSpPr>
          <p:cNvPr id="161" name="Ein falsch eingerichteter oder ausgerichteter Arbeitsplatz kann eine Gefahr für die Gesundheit darstellen!"/>
          <p:cNvSpPr txBox="1"/>
          <p:nvPr>
            <p:ph type="body" sz="half" idx="1"/>
          </p:nvPr>
        </p:nvSpPr>
        <p:spPr>
          <a:xfrm>
            <a:off x="1206499" y="5424931"/>
            <a:ext cx="9779002" cy="7017545"/>
          </a:xfrm>
          <a:prstGeom prst="rect">
            <a:avLst/>
          </a:prstGeom>
        </p:spPr>
        <p:txBody>
          <a:bodyPr/>
          <a:lstStyle/>
          <a:p>
            <a:pPr/>
            <a:r>
              <a:t>Ein falsch eingerichteter oder ausgerichteter Arbeitsplatz kann eine Gefahr für die Gesundheit darstellen!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Monitor senkrecht zu Fensterfront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Monitor senkrecht zu Fensterfronten</a:t>
            </a:r>
          </a:p>
          <a:p>
            <a:pPr/>
            <a:r>
              <a:t>Reflexionen und Blendungen vermeiden</a:t>
            </a:r>
          </a:p>
          <a:p>
            <a:pPr/>
            <a:r>
              <a:t>Ausreichender Sehabstand (50-65cm)</a:t>
            </a:r>
          </a:p>
          <a:p>
            <a:pPr/>
            <a:r>
              <a:t>Tischhöhe mind. 74 +- 2cm</a:t>
            </a:r>
          </a:p>
          <a:p>
            <a:pPr/>
            <a:r>
              <a:t>Sitzhaltung häufig wechseln</a:t>
            </a:r>
          </a:p>
          <a:p>
            <a:pPr/>
            <a:r>
              <a:t>Armlehnen zur Entlastung der Schulter- und Nackenmuskulatur</a:t>
            </a:r>
          </a:p>
          <a:p>
            <a:pPr/>
            <a:r>
              <a:t>Große Arbeitsflächen</a:t>
            </a:r>
          </a:p>
          <a:p>
            <a:pPr/>
            <a:r>
              <a:t>Mind. 1,5m freie Bewegungsfläche</a:t>
            </a:r>
          </a:p>
          <a:p>
            <a:pPr/>
            <a:r>
              <a:t>Störende Geräusche meiden (max. 55dB(A) 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Snell Roundhand Bold"/>
        <a:ea typeface="Snell Roundhand Bold"/>
        <a:cs typeface="Snell Roundhand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Snell Roundhand Bold"/>
        <a:ea typeface="Snell Roundhand Bold"/>
        <a:cs typeface="Snell Roundhand Bold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