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 algn="ctr">
              <a:defRPr b="0" spc="-232" sz="11600">
                <a:latin typeface="+mj-lt"/>
                <a:ea typeface="+mj-ea"/>
                <a:cs typeface="+mj-cs"/>
                <a:sym typeface="Snell Roundhand Bold"/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 and houmo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 algn="ctr">
              <a:defRPr b="0" spc="-232" sz="11600">
                <a:latin typeface="+mj-lt"/>
                <a:ea typeface="+mj-ea"/>
                <a:cs typeface="+mj-cs"/>
                <a:sym typeface="Snell Roundhand Bold"/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 and houmo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80000"/>
              </a:lnSpc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2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2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2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2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2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2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2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2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2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eizo.de/praxiswissen/arbeitsplatzergonomie/ergonomie-am-bildschirmarbeitsplatz/" TargetMode="External"/><Relationship Id="rId3" Type="http://schemas.openxmlformats.org/officeDocument/2006/relationships/hyperlink" Target="https://www.dguv.de/medien/iag/praxisfelder/dokumente/ergonomie-buero.pdf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Florian, Daria, Stefa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Florian, Daria, Stefan</a:t>
            </a:r>
          </a:p>
        </p:txBody>
      </p:sp>
      <p:sp>
        <p:nvSpPr>
          <p:cNvPr id="152" name="Ergonomi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cap="small" spc="382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Ergonomie</a:t>
            </a:r>
          </a:p>
        </p:txBody>
      </p:sp>
      <p:sp>
        <p:nvSpPr>
          <p:cNvPr id="153" name="Gestaltungsregeln für die Bildschirmarbeit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Gestaltungsregeln für die Bildschirmarbeit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Ergonomi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Ergonomie</a:t>
            </a:r>
          </a:p>
        </p:txBody>
      </p:sp>
      <p:sp>
        <p:nvSpPr>
          <p:cNvPr id="156" name="Gestaltungsregeln für die Bildschirmarbeit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/>
          </a:lstStyle>
          <a:p>
            <a:pPr/>
            <a:r>
              <a:t>Gestaltungsregeln für die Bildschirmarbeit</a:t>
            </a:r>
          </a:p>
        </p:txBody>
      </p:sp>
      <p:sp>
        <p:nvSpPr>
          <p:cNvPr id="157" name="Der Bildschirm…"/>
          <p:cNvSpPr txBox="1"/>
          <p:nvPr>
            <p:ph type="body" idx="1"/>
          </p:nvPr>
        </p:nvSpPr>
        <p:spPr>
          <a:xfrm>
            <a:off x="1206500" y="5464693"/>
            <a:ext cx="21971000" cy="7039823"/>
          </a:xfrm>
          <a:prstGeom prst="rect">
            <a:avLst/>
          </a:prstGeom>
        </p:spPr>
        <p:txBody>
          <a:bodyPr/>
          <a:lstStyle/>
          <a:p>
            <a:pPr marL="698500" indent="-698500">
              <a:buSzPct val="123000"/>
              <a:buChar char="•"/>
            </a:pPr>
          </a:p>
          <a:p>
            <a:pPr marL="698500" indent="-698500">
              <a:buSzPct val="123000"/>
              <a:buChar char="•"/>
            </a:pPr>
            <a:r>
              <a:t>Der Bildschirm</a:t>
            </a:r>
          </a:p>
          <a:p>
            <a:pPr marL="698500" indent="-698500">
              <a:buSzPct val="123000"/>
              <a:buChar char="•"/>
            </a:pPr>
            <a:r>
              <a:t>Der Arbeitsplatz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Bowl with salmon cakes, salad and houmous" descr="Bowl with salmon cakes, salad and houmous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4802" b="0"/>
          <a:stretch>
            <a:fillRect/>
          </a:stretch>
        </p:blipFill>
        <p:spPr>
          <a:xfrm>
            <a:off x="12438911" y="3349244"/>
            <a:ext cx="10497912" cy="7017512"/>
          </a:xfrm>
          <a:prstGeom prst="rect">
            <a:avLst/>
          </a:prstGeom>
        </p:spPr>
      </p:pic>
      <p:sp>
        <p:nvSpPr>
          <p:cNvPr id="160" name="ACHTUNG!"/>
          <p:cNvSpPr txBox="1"/>
          <p:nvPr>
            <p:ph type="title"/>
          </p:nvPr>
        </p:nvSpPr>
        <p:spPr>
          <a:xfrm>
            <a:off x="1206500" y="1270000"/>
            <a:ext cx="9779000" cy="3188108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ACHTUNG!</a:t>
            </a:r>
          </a:p>
        </p:txBody>
      </p:sp>
      <p:sp>
        <p:nvSpPr>
          <p:cNvPr id="161" name="So nicht!"/>
          <p:cNvSpPr txBox="1"/>
          <p:nvPr>
            <p:ph type="body" sz="quarter" idx="1"/>
          </p:nvPr>
        </p:nvSpPr>
        <p:spPr>
          <a:xfrm>
            <a:off x="1219200" y="7057052"/>
            <a:ext cx="9779000" cy="5385424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So nicht!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page9image8493984.png" descr="page9image849398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96736" y="261842"/>
            <a:ext cx="7117792" cy="6555861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Text"/>
          <p:cNvSpPr txBox="1"/>
          <p:nvPr/>
        </p:nvSpPr>
        <p:spPr>
          <a:xfrm>
            <a:off x="10985499" y="5070189"/>
            <a:ext cx="247651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sz="4200">
                <a:solidFill>
                  <a:srgbClr val="004F9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 </a:t>
            </a:r>
          </a:p>
        </p:txBody>
      </p:sp>
      <p:pic>
        <p:nvPicPr>
          <p:cNvPr id="165" name="page9image8492112.png" descr="page9image849211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453213" y="6868829"/>
            <a:ext cx="6005001" cy="5864122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Text"/>
          <p:cNvSpPr txBox="1"/>
          <p:nvPr/>
        </p:nvSpPr>
        <p:spPr>
          <a:xfrm>
            <a:off x="16453213" y="8805431"/>
            <a:ext cx="247651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sz="4200">
                <a:solidFill>
                  <a:srgbClr val="004F9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 </a:t>
            </a:r>
          </a:p>
        </p:txBody>
      </p:sp>
      <p:pic>
        <p:nvPicPr>
          <p:cNvPr id="167" name="page9image8502096.png" descr="page9image8502096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03083" y="1001375"/>
            <a:ext cx="15184896" cy="11759730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Text"/>
          <p:cNvSpPr txBox="1"/>
          <p:nvPr/>
        </p:nvSpPr>
        <p:spPr>
          <a:xfrm>
            <a:off x="1289690" y="9357504"/>
            <a:ext cx="247651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sz="4200">
                <a:solidFill>
                  <a:srgbClr val="004F9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page19image8860048.png" descr="page19image8860048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3864371" y="-84138"/>
            <a:ext cx="16655281" cy="13884420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Text"/>
          <p:cNvSpPr txBox="1"/>
          <p:nvPr/>
        </p:nvSpPr>
        <p:spPr>
          <a:xfrm>
            <a:off x="441714" y="3257549"/>
            <a:ext cx="247651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sz="4200">
                <a:solidFill>
                  <a:srgbClr val="004F9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172" name="Text"/>
          <p:cNvSpPr txBox="1"/>
          <p:nvPr/>
        </p:nvSpPr>
        <p:spPr>
          <a:xfrm>
            <a:off x="8096249" y="3654139"/>
            <a:ext cx="247651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sz="4200">
                <a:solidFill>
                  <a:srgbClr val="004F9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Monitor senkrecht zu Fensterfronte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Monitor senkrecht zu Fensterfronten</a:t>
            </a:r>
          </a:p>
          <a:p>
            <a:pPr/>
            <a:r>
              <a:t>Reflexionen und Blendungen vermeiden</a:t>
            </a:r>
          </a:p>
          <a:p>
            <a:pPr/>
            <a:r>
              <a:t>Ausreichender Sehabstand (50-65cm)</a:t>
            </a:r>
          </a:p>
          <a:p>
            <a:pPr/>
            <a:r>
              <a:t>Tischhöhe mind. 74 +- 2cm</a:t>
            </a:r>
          </a:p>
          <a:p>
            <a:pPr/>
            <a:r>
              <a:t>Sitzhaltung häufig wechseln</a:t>
            </a:r>
          </a:p>
          <a:p>
            <a:pPr/>
            <a:r>
              <a:t>Armlehnen zur Entlastung der Schulter- und Nackenmuskulatur</a:t>
            </a:r>
          </a:p>
          <a:p>
            <a:pPr/>
            <a:r>
              <a:t>Große Arbeitsflächen</a:t>
            </a:r>
          </a:p>
          <a:p>
            <a:pPr/>
            <a:r>
              <a:t>Mind. 1,5m freie Bewegungsfläche</a:t>
            </a:r>
          </a:p>
          <a:p>
            <a:pPr/>
            <a:r>
              <a:t>Störende Geräusche meiden (max. 55dB(A) 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o ist es richtig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 ist es richtig!</a:t>
            </a:r>
          </a:p>
        </p:txBody>
      </p:sp>
      <p:sp>
        <p:nvSpPr>
          <p:cNvPr id="177" name="Körperhaltung am Arbeitsplatz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Körperhaltung am Arbeitsplatz</a:t>
            </a:r>
          </a:p>
        </p:txBody>
      </p:sp>
      <p:pic>
        <p:nvPicPr>
          <p:cNvPr id="178" name="page13image8512448.png" descr="page13image851244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666977" y="857422"/>
            <a:ext cx="10654492" cy="12001156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Text"/>
          <p:cNvSpPr txBox="1"/>
          <p:nvPr/>
        </p:nvSpPr>
        <p:spPr>
          <a:xfrm>
            <a:off x="16071850" y="4387849"/>
            <a:ext cx="247650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sz="4200">
                <a:solidFill>
                  <a:srgbClr val="004F9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Quellenangabe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Quellenangaben</a:t>
            </a:r>
          </a:p>
        </p:txBody>
      </p:sp>
      <p:sp>
        <p:nvSpPr>
          <p:cNvPr id="182" name="Arbeitssicherheitsunterweisung der Goethe Universität Frankfurt am Mai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1200"/>
              </a:spcBef>
              <a:buSzTx/>
              <a:buNone/>
              <a:defRPr sz="4200">
                <a:solidFill>
                  <a:srgbClr val="004F90"/>
                </a:solidFill>
              </a:defRPr>
            </a:pPr>
            <a:endParaRPr>
              <a:solidFill>
                <a:srgbClr val="000000"/>
              </a:solidFill>
            </a:endParaRPr>
          </a:p>
          <a:p>
            <a:pPr marL="228600" indent="-228600" defTabSz="457200">
              <a:lnSpc>
                <a:spcPct val="100000"/>
              </a:lnSpc>
              <a:spcBef>
                <a:spcPts val="1200"/>
              </a:spcBef>
              <a:buSzPct val="100000"/>
              <a:defRPr sz="4200">
                <a:solidFill>
                  <a:srgbClr val="004F90"/>
                </a:solidFill>
              </a:defRPr>
            </a:pPr>
            <a:r>
              <a:rPr>
                <a:solidFill>
                  <a:srgbClr val="000000"/>
                </a:solidFill>
              </a:rPr>
              <a:t>Arbeitssicherheitsunterweisung der Goethe Universität Frankfurt am Main</a:t>
            </a:r>
            <a:endParaRPr>
              <a:solidFill>
                <a:srgbClr val="000000"/>
              </a:solidFill>
            </a:endParaRPr>
          </a:p>
          <a:p>
            <a:pPr marL="228600" indent="-228600" defTabSz="457200">
              <a:lnSpc>
                <a:spcPct val="100000"/>
              </a:lnSpc>
              <a:spcBef>
                <a:spcPts val="1200"/>
              </a:spcBef>
              <a:buSzPct val="100000"/>
              <a:defRPr sz="4200">
                <a:solidFill>
                  <a:srgbClr val="004F90"/>
                </a:solidFill>
              </a:defRPr>
            </a:pPr>
            <a:r>
              <a:rPr u="sng">
                <a:hlinkClick r:id="rId2" invalidUrl="" action="" tgtFrame="" tooltip="" history="1" highlightClick="0" endSnd="0"/>
              </a:rPr>
              <a:t>https://www.eizo.de/praxiswissen/arbeitsplatzergonomie/ergonomie-am-bildschirmarbeitsplatz/</a:t>
            </a:r>
            <a:endParaRPr>
              <a:solidFill>
                <a:srgbClr val="000000"/>
              </a:solidFill>
            </a:endParaRPr>
          </a:p>
          <a:p>
            <a:pPr marL="228600" indent="-228600" defTabSz="457200">
              <a:lnSpc>
                <a:spcPct val="100000"/>
              </a:lnSpc>
              <a:spcBef>
                <a:spcPts val="1200"/>
              </a:spcBef>
              <a:buSzPct val="100000"/>
              <a:defRPr sz="4200">
                <a:solidFill>
                  <a:srgbClr val="004F90"/>
                </a:solidFill>
              </a:defRPr>
            </a:pPr>
            <a:r>
              <a:rPr u="sng">
                <a:hlinkClick r:id="rId3" invalidUrl="" action="" tgtFrame="" tooltip="" history="1" highlightClick="0" endSnd="0"/>
              </a:rPr>
              <a:t>https://www.dguv.de/medien/iag/praxisfelder/dokumente/ergonomie-buero.pdf</a:t>
            </a:r>
            <a:endParaRPr>
              <a:solidFill>
                <a:srgbClr val="000000"/>
              </a:solidFill>
            </a:endParaRPr>
          </a:p>
          <a:p>
            <a:pPr marL="228600" indent="-228600" defTabSz="457200">
              <a:lnSpc>
                <a:spcPct val="100000"/>
              </a:lnSpc>
              <a:spcBef>
                <a:spcPts val="1200"/>
              </a:spcBef>
              <a:buSzPct val="100000"/>
              <a:defRPr sz="4200">
                <a:solidFill>
                  <a:srgbClr val="004F90"/>
                </a:solidFill>
              </a:defRPr>
            </a:pPr>
            <a:r>
              <a:rPr>
                <a:solidFill>
                  <a:srgbClr val="000000"/>
                </a:solidFill>
              </a:rPr>
              <a:t>https://www.bgbau.de/themen/sicherheit-und-gesundheit/ergonomisches-arbeiten/buero-und-bildschirmarbeitsplaetze/idealer-bildschirmarbeitsplatz/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Snell Roundhand Bold"/>
        <a:ea typeface="Snell Roundhand Bold"/>
        <a:cs typeface="Snell Roundhand Bold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Snell Roundhand Bold"/>
        <a:ea typeface="Snell Roundhand Bold"/>
        <a:cs typeface="Snell Roundhand Bold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