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1"/>
  </p:notesMasterIdLst>
  <p:sldIdLst>
    <p:sldId id="256" r:id="rId2"/>
    <p:sldId id="258" r:id="rId3"/>
    <p:sldId id="267" r:id="rId4"/>
    <p:sldId id="259" r:id="rId5"/>
    <p:sldId id="266" r:id="rId6"/>
    <p:sldId id="265" r:id="rId7"/>
    <p:sldId id="270" r:id="rId8"/>
    <p:sldId id="264" r:id="rId9"/>
    <p:sldId id="26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EC0C1B-4DA7-424F-B763-14C05A5C1318}" type="datetimeFigureOut">
              <a:rPr lang="en-GB" smtClean="0"/>
              <a:t>08/03/2024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280196-4679-489D-AD88-68F53B0095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0742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41062-18CC-4629-BA43-C02A108FF0DC}" type="datetime1">
              <a:rPr lang="en-GB" smtClean="0"/>
              <a:t>08/03/2024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8ABF2960-F49C-43FE-8739-6D3E40B05F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385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6EE0D-57E7-41A5-93D3-F3D157C43B13}" type="datetime1">
              <a:rPr lang="en-GB" smtClean="0"/>
              <a:t>08/03/2024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F2960-F49C-43FE-8739-6D3E40B05F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1277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943E7-DD8E-4F0C-9138-ECAC4492BA29}" type="datetime1">
              <a:rPr lang="en-GB" smtClean="0"/>
              <a:t>08/03/2024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F2960-F49C-43FE-8739-6D3E40B05F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4569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0507" y="808056"/>
            <a:ext cx="7958331" cy="1077229"/>
          </a:xfrm>
        </p:spPr>
        <p:txBody>
          <a:bodyPr>
            <a:normAutofit/>
          </a:bodyPr>
          <a:lstStyle>
            <a:lvl1pPr algn="l">
              <a:defRPr sz="3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0507" y="1885285"/>
            <a:ext cx="7796540" cy="3997828"/>
          </a:xfrm>
        </p:spPr>
        <p:txBody>
          <a:bodyPr anchor="ctr"/>
          <a:lstStyle>
            <a:lvl1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FDDC5-B418-487C-AA65-868C00EA64DE}" type="datetime1">
              <a:rPr lang="en-GB" smtClean="0"/>
              <a:t>08/03/2024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F2960-F49C-43FE-8739-6D3E40B05F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3462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F7DE-3AFA-4C5C-93E9-03DF840F2672}" type="datetime1">
              <a:rPr lang="en-GB" smtClean="0"/>
              <a:t>08/03/2024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F2960-F49C-43FE-8739-6D3E40B05F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1882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A59FD-7934-41CA-8083-AC57B9D3B829}" type="datetime1">
              <a:rPr lang="en-GB" smtClean="0"/>
              <a:t>08/03/2024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F2960-F49C-43FE-8739-6D3E40B05F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1152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 dirty="0"/>
          </a:p>
        </p:txBody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3946" y="722691"/>
            <a:ext cx="7956560" cy="1078348"/>
          </a:xfrm>
        </p:spPr>
        <p:txBody>
          <a:bodyPr>
            <a:normAutofit/>
          </a:bodyPr>
          <a:lstStyle>
            <a:lvl1pPr algn="l">
              <a:defRPr sz="3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5759" y="2166821"/>
            <a:ext cx="4681149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5759" y="2966037"/>
            <a:ext cx="4677732" cy="307143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2672" y="2166821"/>
            <a:ext cx="4677732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2673" y="2966037"/>
            <a:ext cx="4677732" cy="307143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4A5AE-A9A1-4668-9B7D-4DF6F3B0350C}" type="datetime1">
              <a:rPr lang="en-GB" smtClean="0"/>
              <a:t>08/03/2024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F2960-F49C-43FE-8739-6D3E40B05F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7446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BAC70-E559-4B27-BDC4-55EA7568E0AF}" type="datetime1">
              <a:rPr lang="en-GB" smtClean="0"/>
              <a:t>08/03/2024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F2960-F49C-43FE-8739-6D3E40B05FB2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7299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5862A-8487-4165-89BC-B29674D77CDC}" type="datetime1">
              <a:rPr lang="en-GB" smtClean="0"/>
              <a:t>08/03/2024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F2960-F49C-43FE-8739-6D3E40B05F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7939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4BD39-4FBF-4945-8122-CE48D77D1A19}" type="datetime1">
              <a:rPr lang="en-GB" smtClean="0"/>
              <a:t>08/03/2024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F2960-F49C-43FE-8739-6D3E40B05F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0273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9A540-B381-44ED-A0D2-03548598EBEB}" type="datetime1">
              <a:rPr lang="en-GB" smtClean="0"/>
              <a:t>08/03/2024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F2960-F49C-43FE-8739-6D3E40B05F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5234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BF6B55AC-546A-4EB7-9322-7C31B37B83C1}" type="datetime1">
              <a:rPr lang="en-GB" smtClean="0"/>
              <a:t>08/03/2024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BF2960-F49C-43FE-8739-6D3E40B05FB2}" type="slidenum">
              <a:rPr lang="en-GB" smtClean="0"/>
              <a:t>‹#›</a:t>
            </a:fld>
            <a:endParaRPr lang="en-GB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808992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dolphin-emu.or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ithub.com/Kaixhin/Rainbow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A4D10-D21B-F2D2-6BD0-8C127CD8AE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RL vs Deep-RL in </a:t>
            </a:r>
            <a:r>
              <a:rPr lang="en-GB" dirty="0" err="1"/>
              <a:t>Mariokart</a:t>
            </a:r>
            <a:r>
              <a:rPr lang="en-GB" dirty="0"/>
              <a:t> Wii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E00A4C-70BB-C4FB-D2AB-D9FCED17AD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Harry Stevenson</a:t>
            </a:r>
          </a:p>
          <a:p>
            <a:r>
              <a:rPr lang="en-GB" dirty="0"/>
              <a:t>Supervisor – Leandro Minku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323A02-B80B-5703-C144-9C97E3603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F2960-F49C-43FE-8739-6D3E40B05FB2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3489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C4F12-AD81-D84F-FE48-74361C705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RL vs Deep-RL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70D70E-15EB-0BCA-7ACF-3A4E906A87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b="1" dirty="0"/>
              <a:t>Reinforcement Learning</a:t>
            </a:r>
          </a:p>
          <a:p>
            <a:r>
              <a:rPr lang="en-GB" b="1" dirty="0"/>
              <a:t>(Q-Learning)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00A115-64B5-CDFA-69F2-D8FD2DD9118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Q-Table of state-action value pairs</a:t>
            </a:r>
          </a:p>
          <a:p>
            <a:r>
              <a:rPr lang="en-GB" dirty="0"/>
              <a:t>Action chosen by ε-greedy policy</a:t>
            </a:r>
          </a:p>
          <a:p>
            <a:r>
              <a:rPr lang="en-GB" dirty="0"/>
              <a:t>3 parameters</a:t>
            </a:r>
          </a:p>
          <a:p>
            <a:pPr lvl="1"/>
            <a:r>
              <a:rPr lang="en-GB" dirty="0"/>
              <a:t>Exploration Rate: </a:t>
            </a:r>
            <a:r>
              <a:rPr lang="el-GR" dirty="0"/>
              <a:t>ε</a:t>
            </a:r>
            <a:endParaRPr lang="en-GB" dirty="0"/>
          </a:p>
          <a:p>
            <a:pPr lvl="1"/>
            <a:r>
              <a:rPr lang="en-GB" dirty="0"/>
              <a:t>Discount Factor: </a:t>
            </a:r>
            <a:r>
              <a:rPr lang="el-GR" dirty="0"/>
              <a:t>γ</a:t>
            </a:r>
            <a:endParaRPr lang="en-GB" dirty="0"/>
          </a:p>
          <a:p>
            <a:pPr lvl="1"/>
            <a:r>
              <a:rPr lang="en-GB" dirty="0"/>
              <a:t>Learning Rate: </a:t>
            </a:r>
            <a:r>
              <a:rPr lang="el-GR" dirty="0"/>
              <a:t>α</a:t>
            </a:r>
            <a:endParaRPr lang="en-GB" dirty="0"/>
          </a:p>
          <a:p>
            <a:pPr marL="1371600" lvl="3" indent="0">
              <a:buNone/>
            </a:pPr>
            <a:r>
              <a:rPr lang="en-GB" dirty="0"/>
              <a:t>(1 for deterministic environments)</a:t>
            </a:r>
          </a:p>
          <a:p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36F40E-C81D-67A8-E3C6-303FA6E8EA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b="1" dirty="0"/>
              <a:t>Deep Reinforcement Learning</a:t>
            </a:r>
          </a:p>
          <a:p>
            <a:r>
              <a:rPr lang="en-GB" b="1" dirty="0"/>
              <a:t>(DQN)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35DD181F-ABCF-68BC-1C28-F87BF021362E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GB" dirty="0"/>
                  <a:t>Deep-NN to approximate Q-Function</a:t>
                </a:r>
              </a:p>
              <a:p>
                <a:r>
                  <a:rPr lang="en-GB" dirty="0"/>
                  <a:t>Trained to minimise loss function by gradient descent on samples from replay buffer</a:t>
                </a:r>
              </a:p>
              <a:p>
                <a:r>
                  <a:rPr lang="en-GB" dirty="0"/>
                  <a:t>Transitions: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GB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dirty="0"/>
                  <a:t> 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GB" dirty="0"/>
                  <a:t> +</a:t>
                </a:r>
                <a14:m>
                  <m:oMath xmlns:m="http://schemas.openxmlformats.org/officeDocument/2006/math">
                    <m:r>
                      <a:rPr lang="en-GB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dirty="0"/>
                          <m:t>γ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GB" dirty="0"/>
                  <a:t> 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GB" dirty="0"/>
              </a:p>
              <a:p>
                <a:r>
                  <a:rPr lang="en-GB" dirty="0"/>
                  <a:t>Loss Function: </a:t>
                </a:r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35DD181F-ABCF-68BC-1C28-F87BF02136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>
                <a:blip r:embed="rId2"/>
                <a:stretch>
                  <a:fillRect l="-651" t="-119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 descr="A black text with a white background&#10;&#10;Description automatically generated">
            <a:extLst>
              <a:ext uri="{FF2B5EF4-FFF2-40B4-BE49-F238E27FC236}">
                <a16:creationId xmlns:a16="http://schemas.microsoft.com/office/drawing/2014/main" id="{C2F75762-C570-BC13-A4E9-5885B5A15C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4227" y="5485485"/>
            <a:ext cx="5622014" cy="736481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50F5963-4FAF-4F1E-99C9-34EF7C4B50E8}"/>
              </a:ext>
            </a:extLst>
          </p:cNvPr>
          <p:cNvSpPr txBox="1"/>
          <p:nvPr/>
        </p:nvSpPr>
        <p:spPr>
          <a:xfrm>
            <a:off x="3318889" y="6406462"/>
            <a:ext cx="798048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/>
              <a:t>Image: ‘Rainbow: Combining Improvements in Deep Reinforcement Learning‘ : https://arxiv.org/abs/1710.02298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C4908C1-6BD5-F526-B563-E94557C89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F2960-F49C-43FE-8739-6D3E40B05FB2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8909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97162-2C78-5524-D909-58830ACE2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 Motivations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F2369-5B40-3538-BCE4-F3BE92A855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Performance</a:t>
            </a:r>
          </a:p>
          <a:p>
            <a:pPr lvl="1"/>
            <a:r>
              <a:rPr lang="en-GB" dirty="0"/>
              <a:t>Time</a:t>
            </a:r>
          </a:p>
          <a:p>
            <a:pPr lvl="1"/>
            <a:r>
              <a:rPr lang="en-GB" dirty="0"/>
              <a:t>Computation</a:t>
            </a:r>
          </a:p>
          <a:p>
            <a:r>
              <a:rPr lang="en-GB" dirty="0"/>
              <a:t>Generalisation Capability</a:t>
            </a:r>
          </a:p>
          <a:p>
            <a:pPr lvl="1"/>
            <a:r>
              <a:rPr lang="en-GB" dirty="0"/>
              <a:t>Apply to unseen track</a:t>
            </a:r>
          </a:p>
          <a:p>
            <a:r>
              <a:rPr lang="en-GB" dirty="0"/>
              <a:t>Input Robustness</a:t>
            </a:r>
          </a:p>
          <a:p>
            <a:pPr lvl="1"/>
            <a:r>
              <a:rPr lang="en-GB" dirty="0"/>
              <a:t>Agent in real race</a:t>
            </a:r>
          </a:p>
          <a:p>
            <a:r>
              <a:rPr lang="en-GB" dirty="0"/>
              <a:t>Scalability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63D3F2-E2B7-3BC8-B46A-359536875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F2960-F49C-43FE-8739-6D3E40B05FB2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7335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15650-8AD3-E0E1-43AA-073E5AB57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RL in </a:t>
            </a:r>
            <a:r>
              <a:rPr lang="en-GB" dirty="0" err="1"/>
              <a:t>Mariokart</a:t>
            </a:r>
            <a:r>
              <a:rPr lang="en-GB" dirty="0"/>
              <a:t> Wii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1967E-5071-5C35-35AE-57D79AFBAD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0507" y="1885284"/>
            <a:ext cx="7796540" cy="4664805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Run in </a:t>
            </a:r>
            <a:r>
              <a:rPr lang="en-GB" dirty="0">
                <a:hlinkClick r:id="rId2"/>
              </a:rPr>
              <a:t>Dolphin Emulator</a:t>
            </a:r>
            <a:endParaRPr lang="en-GB" dirty="0"/>
          </a:p>
          <a:p>
            <a:r>
              <a:rPr lang="en-GB" dirty="0"/>
              <a:t>State Space</a:t>
            </a:r>
          </a:p>
          <a:p>
            <a:pPr lvl="1"/>
            <a:r>
              <a:rPr lang="en-GB" dirty="0"/>
              <a:t>Speed</a:t>
            </a:r>
          </a:p>
          <a:p>
            <a:pPr lvl="1"/>
            <a:r>
              <a:rPr lang="en-GB" dirty="0"/>
              <a:t>Race% (~position)</a:t>
            </a:r>
          </a:p>
          <a:p>
            <a:pPr lvl="1"/>
            <a:r>
              <a:rPr lang="en-GB" dirty="0"/>
              <a:t>Miniturbo Charge</a:t>
            </a:r>
          </a:p>
          <a:p>
            <a:r>
              <a:rPr lang="en-GB" dirty="0"/>
              <a:t>Action Space</a:t>
            </a:r>
          </a:p>
          <a:p>
            <a:pPr lvl="1"/>
            <a:r>
              <a:rPr lang="en-GB" dirty="0"/>
              <a:t>B – Brake/Drift/Hop</a:t>
            </a:r>
          </a:p>
          <a:p>
            <a:pPr lvl="1"/>
            <a:r>
              <a:rPr lang="en-GB" dirty="0"/>
              <a:t>Up – Wheelie</a:t>
            </a:r>
          </a:p>
          <a:p>
            <a:pPr lvl="1"/>
            <a:r>
              <a:rPr lang="en-GB" dirty="0"/>
              <a:t>Control Stick – Steer</a:t>
            </a:r>
          </a:p>
          <a:p>
            <a:r>
              <a:rPr lang="en-GB" dirty="0"/>
              <a:t>Altered policy</a:t>
            </a:r>
          </a:p>
          <a:p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18DA668-90AD-AC0A-B3BD-49FE10404A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5042" y="2724150"/>
            <a:ext cx="5294494" cy="289483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444EC15-C1D9-030E-3DC3-2C4FEDD00ED9}"/>
              </a:ext>
            </a:extLst>
          </p:cNvPr>
          <p:cNvSpPr txBox="1"/>
          <p:nvPr/>
        </p:nvSpPr>
        <p:spPr>
          <a:xfrm>
            <a:off x="7027820" y="5874845"/>
            <a:ext cx="23162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Screenshot from </a:t>
            </a:r>
            <a:r>
              <a:rPr lang="en-GB" sz="1400" dirty="0" err="1"/>
              <a:t>MarioKart</a:t>
            </a:r>
            <a:endParaRPr lang="en-GB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812768-F847-96E1-09F6-054739A3D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F2960-F49C-43FE-8739-6D3E40B05FB2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2391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486CD-742D-7984-BCE6-2DC045D5E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Deep-RL in </a:t>
            </a:r>
            <a:r>
              <a:rPr lang="en-GB" dirty="0" err="1"/>
              <a:t>Mariokart</a:t>
            </a:r>
            <a:r>
              <a:rPr lang="en-GB" dirty="0"/>
              <a:t> Wii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E3CAF-8B39-D458-7810-C1F101405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Rainbow Agent</a:t>
            </a:r>
            <a:endParaRPr lang="en-GB" dirty="0"/>
          </a:p>
          <a:p>
            <a:pPr lvl="1"/>
            <a:r>
              <a:rPr lang="en-GB" dirty="0"/>
              <a:t>Deep-RL Agent</a:t>
            </a:r>
          </a:p>
          <a:p>
            <a:pPr lvl="1"/>
            <a:r>
              <a:rPr lang="en-GB" dirty="0"/>
              <a:t>Combines many improvements to Deep-RL</a:t>
            </a:r>
          </a:p>
          <a:p>
            <a:pPr lvl="2"/>
            <a:r>
              <a:rPr lang="en-GB" dirty="0"/>
              <a:t>Duelling Networks</a:t>
            </a:r>
          </a:p>
          <a:p>
            <a:pPr lvl="2"/>
            <a:r>
              <a:rPr lang="en-GB" dirty="0"/>
              <a:t>Prioritised Experience Replay</a:t>
            </a:r>
          </a:p>
          <a:p>
            <a:pPr lvl="2"/>
            <a:r>
              <a:rPr lang="en-GB" dirty="0"/>
              <a:t>Distributional RL</a:t>
            </a:r>
          </a:p>
          <a:p>
            <a:pPr lvl="2"/>
            <a:r>
              <a:rPr lang="en-GB" dirty="0"/>
              <a:t>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926D7F-C7C0-6B59-A4FD-4F0A454424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0287" y="1003299"/>
            <a:ext cx="2917913" cy="29179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E0AA151-0916-37E4-6423-00FB3B3DF5C0}"/>
              </a:ext>
            </a:extLst>
          </p:cNvPr>
          <p:cNvSpPr txBox="1"/>
          <p:nvPr/>
        </p:nvSpPr>
        <p:spPr>
          <a:xfrm>
            <a:off x="8080287" y="4316378"/>
            <a:ext cx="28912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Example frame used as input to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A3A30E-893D-88A2-9FC9-28EFA6F62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F2960-F49C-43FE-8739-6D3E40B05FB2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0030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41DFB-1C9B-2C66-1DFC-BA6AC64B4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Reward Function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3F55F-79A5-4A08-B149-E2D5F514A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532" y="449962"/>
            <a:ext cx="7796540" cy="4522753"/>
          </a:xfrm>
        </p:spPr>
        <p:txBody>
          <a:bodyPr>
            <a:normAutofit lnSpcReduction="10000"/>
          </a:bodyPr>
          <a:lstStyle/>
          <a:p>
            <a:endParaRPr lang="en-GB" dirty="0"/>
          </a:p>
          <a:p>
            <a:endParaRPr lang="en-GB" dirty="0"/>
          </a:p>
          <a:p>
            <a:r>
              <a:rPr lang="en-GB" dirty="0"/>
              <a:t>4 Components</a:t>
            </a:r>
          </a:p>
          <a:p>
            <a:pPr lvl="1"/>
            <a:r>
              <a:rPr lang="en-GB" b="1" dirty="0"/>
              <a:t>Speed</a:t>
            </a:r>
          </a:p>
          <a:p>
            <a:pPr lvl="1"/>
            <a:r>
              <a:rPr lang="en-GB" b="1" dirty="0"/>
              <a:t>Progress</a:t>
            </a:r>
          </a:p>
          <a:p>
            <a:pPr lvl="1"/>
            <a:r>
              <a:rPr lang="en-GB" dirty="0"/>
              <a:t>Miniturbo (bonus)</a:t>
            </a:r>
          </a:p>
          <a:p>
            <a:pPr lvl="1"/>
            <a:r>
              <a:rPr lang="en-GB" dirty="0"/>
              <a:t>Checkpoint (bonus)</a:t>
            </a:r>
          </a:p>
          <a:p>
            <a:r>
              <a:rPr lang="en-GB" dirty="0"/>
              <a:t>Weights</a:t>
            </a:r>
          </a:p>
          <a:p>
            <a:pPr lvl="1"/>
            <a:r>
              <a:rPr lang="en-GB" dirty="0"/>
              <a:t>(Before checkpoint reward was added)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B77303-9EB8-D3EF-D6C4-349C6CB1B6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10" r="2322"/>
          <a:stretch/>
        </p:blipFill>
        <p:spPr>
          <a:xfrm>
            <a:off x="4960620" y="1620452"/>
            <a:ext cx="5585460" cy="24700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82AB83E-A1C7-1D11-BC41-6363EB7CE4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9186" y="4792689"/>
            <a:ext cx="2359367" cy="17695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A96B2EF-CA6B-EEB2-EE81-D3410E66D1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5523" y="4902894"/>
            <a:ext cx="2973352" cy="169383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E416C77-D31C-FF85-4F5B-8510607EF1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9672" y="4802813"/>
            <a:ext cx="2359368" cy="176952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CC0EA5-B265-6B75-D1D4-75BEA3116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F2960-F49C-43FE-8739-6D3E40B05FB2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1822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25028-6A5B-0B54-931A-D7312C73E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9645" y="3158829"/>
            <a:ext cx="7956560" cy="1424746"/>
          </a:xfrm>
        </p:spPr>
        <p:txBody>
          <a:bodyPr>
            <a:normAutofit/>
          </a:bodyPr>
          <a:lstStyle/>
          <a:p>
            <a:pPr algn="l"/>
            <a:r>
              <a:rPr lang="en-GB" sz="3600" b="1" dirty="0"/>
              <a:t>Live Demo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1E44F7-2162-E485-FA43-A0F07FEBB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F2960-F49C-43FE-8739-6D3E40B05FB2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8697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B8211-B90A-E58D-1EBD-7CAD649F9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BF918-25ED-A7F1-1FA7-9E5BDB16C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Total Reward value</a:t>
            </a:r>
          </a:p>
          <a:p>
            <a:r>
              <a:rPr lang="en-GB" dirty="0"/>
              <a:t>Survival Time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D5DAB3-4476-D400-8C00-FB7F86E627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3592" y="1885285"/>
            <a:ext cx="5106287" cy="382971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D2DE06-7363-B882-A04A-F6844CCD7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F2960-F49C-43FE-8739-6D3E40B05FB2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2964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A1114-39A8-8B36-6FBC-8BC237286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A4909-3DF9-3D3F-2973-67472CB64C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0507" y="1885285"/>
            <a:ext cx="7796540" cy="3997828"/>
          </a:xfrm>
        </p:spPr>
        <p:txBody>
          <a:bodyPr/>
          <a:lstStyle/>
          <a:p>
            <a:r>
              <a:rPr lang="en-GB" dirty="0"/>
              <a:t>Reward Function</a:t>
            </a:r>
          </a:p>
          <a:p>
            <a:pPr lvl="1"/>
            <a:r>
              <a:rPr lang="en-GB" dirty="0"/>
              <a:t>Tune weights</a:t>
            </a:r>
          </a:p>
          <a:p>
            <a:pPr lvl="1"/>
            <a:r>
              <a:rPr lang="en-GB" dirty="0"/>
              <a:t>Add reward for survival</a:t>
            </a:r>
          </a:p>
          <a:p>
            <a:r>
              <a:rPr lang="en-GB" dirty="0"/>
              <a:t>Improve policy to proportionally explore/exploit</a:t>
            </a:r>
          </a:p>
          <a:p>
            <a:r>
              <a:rPr lang="en-GB" dirty="0"/>
              <a:t>DQN</a:t>
            </a:r>
          </a:p>
          <a:p>
            <a:pPr lvl="1"/>
            <a:r>
              <a:rPr lang="en-GB" dirty="0"/>
              <a:t>Training</a:t>
            </a:r>
          </a:p>
          <a:p>
            <a:pPr lvl="1"/>
            <a:r>
              <a:rPr lang="en-GB" dirty="0"/>
              <a:t>Data Collection</a:t>
            </a:r>
          </a:p>
          <a:p>
            <a:pPr lvl="1"/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42129A-1FA5-2E0F-3073-AD6B5314B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F2960-F49C-43FE-8739-6D3E40B05FB2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59951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1383</TotalTime>
  <Words>254</Words>
  <Application>Microsoft Office PowerPoint</Application>
  <PresentationFormat>Widescreen</PresentationFormat>
  <Paragraphs>81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Aptos</vt:lpstr>
      <vt:lpstr>Arial</vt:lpstr>
      <vt:lpstr>Cambria Math</vt:lpstr>
      <vt:lpstr>MS Shell Dlg 2</vt:lpstr>
      <vt:lpstr>Wingdings</vt:lpstr>
      <vt:lpstr>Wingdings 3</vt:lpstr>
      <vt:lpstr>Madison</vt:lpstr>
      <vt:lpstr>RL vs Deep-RL in Mariokart Wii</vt:lpstr>
      <vt:lpstr>RL vs Deep-RL</vt:lpstr>
      <vt:lpstr>Comparison Motivations</vt:lpstr>
      <vt:lpstr>RL in Mariokart Wii</vt:lpstr>
      <vt:lpstr>Deep-RL in Mariokart Wii</vt:lpstr>
      <vt:lpstr>Reward Function Design</vt:lpstr>
      <vt:lpstr>Live Demo</vt:lpstr>
      <vt:lpstr>Evaluation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RL vs Deep-RL in Mariokart Wii</dc:title>
  <dc:creator>Harry Stevenson (BSc Computer Science FT)</dc:creator>
  <cp:lastModifiedBy>Harry Stevenson (BSc Computer Science FT)</cp:lastModifiedBy>
  <cp:revision>29</cp:revision>
  <dcterms:created xsi:type="dcterms:W3CDTF">2024-02-28T08:28:31Z</dcterms:created>
  <dcterms:modified xsi:type="dcterms:W3CDTF">2024-03-08T13:50:07Z</dcterms:modified>
</cp:coreProperties>
</file>