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 id="2147483713" r:id="rId2"/>
    <p:sldMasterId id="2147483752" r:id="rId3"/>
    <p:sldMasterId id="2147483791" r:id="rId4"/>
  </p:sldMasterIdLst>
  <p:notesMasterIdLst>
    <p:notesMasterId r:id="rId16"/>
  </p:notesMasterIdLst>
  <p:sldIdLst>
    <p:sldId id="287" r:id="rId5"/>
    <p:sldId id="260" r:id="rId6"/>
    <p:sldId id="261" r:id="rId7"/>
    <p:sldId id="264" r:id="rId8"/>
    <p:sldId id="272" r:id="rId9"/>
    <p:sldId id="275" r:id="rId10"/>
    <p:sldId id="278" r:id="rId11"/>
    <p:sldId id="279" r:id="rId12"/>
    <p:sldId id="276" r:id="rId13"/>
    <p:sldId id="280" r:id="rId14"/>
    <p:sldId id="286" r:id="rId15"/>
  </p:sldIdLst>
  <p:sldSz cx="10080625" cy="7559675"/>
  <p:notesSz cx="7772400" cy="100584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828" y="-64"/>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8"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nl-NL" sz="1800" b="0" strike="noStrike" spc="-1">
                <a:solidFill>
                  <a:srgbClr val="000000"/>
                </a:solidFill>
                <a:latin typeface="Arial"/>
              </a:rPr>
              <a:t>Click to move the slide</a:t>
            </a:r>
          </a:p>
        </p:txBody>
      </p:sp>
      <p:sp>
        <p:nvSpPr>
          <p:cNvPr id="669"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nl-NL" sz="2000" b="0" strike="noStrike" spc="-1">
                <a:latin typeface="Arial"/>
              </a:rPr>
              <a:t>Click to edit the notes format</a:t>
            </a:r>
          </a:p>
        </p:txBody>
      </p:sp>
      <p:sp>
        <p:nvSpPr>
          <p:cNvPr id="670"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nl-NL" sz="1400" b="0" strike="noStrike" spc="-1">
                <a:latin typeface="Times New Roman"/>
              </a:rPr>
              <a:t>&lt;header&gt;</a:t>
            </a:r>
          </a:p>
        </p:txBody>
      </p:sp>
      <p:sp>
        <p:nvSpPr>
          <p:cNvPr id="671" name="PlaceHolder 4"/>
          <p:cNvSpPr>
            <a:spLocks noGrp="1"/>
          </p:cNvSpPr>
          <p:nvPr>
            <p:ph type="dt" idx="1"/>
          </p:nvPr>
        </p:nvSpPr>
        <p:spPr>
          <a:xfrm>
            <a:off x="4399200" y="0"/>
            <a:ext cx="3372840" cy="502560"/>
          </a:xfrm>
          <a:prstGeom prst="rect">
            <a:avLst/>
          </a:prstGeom>
          <a:noFill/>
          <a:ln w="0">
            <a:noFill/>
          </a:ln>
        </p:spPr>
        <p:txBody>
          <a:bodyPr lIns="0" tIns="0" rIns="0" bIns="0" anchor="t">
            <a:noAutofit/>
          </a:bodyPr>
          <a:lstStyle>
            <a:lvl1pPr algn="r">
              <a:buNone/>
              <a:defRPr lang="nl-NL" sz="1400" b="0" strike="noStrike" spc="-1">
                <a:latin typeface="Times New Roman"/>
              </a:defRPr>
            </a:lvl1pPr>
          </a:lstStyle>
          <a:p>
            <a:pPr algn="r">
              <a:buNone/>
            </a:pPr>
            <a:r>
              <a:rPr lang="nl-NL" sz="1400" b="0" strike="noStrike" spc="-1">
                <a:latin typeface="Times New Roman"/>
              </a:rPr>
              <a:t>&lt;date/time&gt;</a:t>
            </a:r>
          </a:p>
        </p:txBody>
      </p:sp>
      <p:sp>
        <p:nvSpPr>
          <p:cNvPr id="672" name="PlaceHolder 5"/>
          <p:cNvSpPr>
            <a:spLocks noGrp="1"/>
          </p:cNvSpPr>
          <p:nvPr>
            <p:ph type="ftr" idx="2"/>
          </p:nvPr>
        </p:nvSpPr>
        <p:spPr>
          <a:xfrm>
            <a:off x="0" y="9555480"/>
            <a:ext cx="3372840" cy="502560"/>
          </a:xfrm>
          <a:prstGeom prst="rect">
            <a:avLst/>
          </a:prstGeom>
          <a:noFill/>
          <a:ln w="0">
            <a:noFill/>
          </a:ln>
        </p:spPr>
        <p:txBody>
          <a:bodyPr lIns="0" tIns="0" rIns="0" bIns="0" anchor="b">
            <a:noAutofit/>
          </a:bodyPr>
          <a:lstStyle>
            <a:lvl1pPr>
              <a:defRPr lang="nl-NL" sz="1400" b="0" strike="noStrike" spc="-1">
                <a:latin typeface="Times New Roman"/>
              </a:defRPr>
            </a:lvl1pPr>
          </a:lstStyle>
          <a:p>
            <a:r>
              <a:rPr lang="nl-NL" sz="1400" b="0" strike="noStrike" spc="-1">
                <a:latin typeface="Times New Roman"/>
              </a:rPr>
              <a:t>&lt;footer&gt;</a:t>
            </a:r>
          </a:p>
        </p:txBody>
      </p:sp>
      <p:sp>
        <p:nvSpPr>
          <p:cNvPr id="673" name="PlaceHolder 6"/>
          <p:cNvSpPr>
            <a:spLocks noGrp="1"/>
          </p:cNvSpPr>
          <p:nvPr>
            <p:ph type="sldNum" idx="3"/>
          </p:nvPr>
        </p:nvSpPr>
        <p:spPr>
          <a:xfrm>
            <a:off x="4399200" y="9555480"/>
            <a:ext cx="3372840" cy="502560"/>
          </a:xfrm>
          <a:prstGeom prst="rect">
            <a:avLst/>
          </a:prstGeom>
          <a:noFill/>
          <a:ln w="0">
            <a:noFill/>
          </a:ln>
        </p:spPr>
        <p:txBody>
          <a:bodyPr lIns="0" tIns="0" rIns="0" bIns="0" anchor="b">
            <a:noAutofit/>
          </a:bodyPr>
          <a:lstStyle>
            <a:lvl1pPr algn="r">
              <a:buNone/>
              <a:defRPr lang="nl-NL" sz="1400" b="0" strike="noStrike" spc="-1">
                <a:latin typeface="Times New Roman"/>
              </a:defRPr>
            </a:lvl1pPr>
          </a:lstStyle>
          <a:p>
            <a:pPr algn="r">
              <a:buNone/>
            </a:pPr>
            <a:fld id="{BA907288-6D3F-4382-BB79-2CDDCBB57A4C}" type="slidenum">
              <a:rPr lang="nl-NL" sz="1400" b="0" strike="noStrike" spc="-1">
                <a:latin typeface="Times New Roman"/>
              </a:rPr>
              <a:pPr algn="r">
                <a:buNone/>
              </a:pPr>
              <a:t>‹#›</a:t>
            </a:fld>
            <a:endParaRPr lang="nl-NL"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PlaceHolder 1"/>
          <p:cNvSpPr>
            <a:spLocks noGrp="1" noRot="1" noChangeAspect="1"/>
          </p:cNvSpPr>
          <p:nvPr>
            <p:ph type="sldImg"/>
          </p:nvPr>
        </p:nvSpPr>
        <p:spPr>
          <a:xfrm>
            <a:off x="1371600" y="754063"/>
            <a:ext cx="5024438" cy="3768725"/>
          </a:xfrm>
          <a:prstGeom prst="rect">
            <a:avLst/>
          </a:prstGeom>
          <a:ln w="0">
            <a:noFill/>
          </a:ln>
        </p:spPr>
      </p:sp>
      <p:sp>
        <p:nvSpPr>
          <p:cNvPr id="782" name="PlaceHolder 2"/>
          <p:cNvSpPr>
            <a:spLocks noGrp="1"/>
          </p:cNvSpPr>
          <p:nvPr>
            <p:ph type="body"/>
          </p:nvPr>
        </p:nvSpPr>
        <p:spPr>
          <a:xfrm>
            <a:off x="874800" y="4800600"/>
            <a:ext cx="6209640" cy="4519080"/>
          </a:xfrm>
          <a:prstGeom prst="rect">
            <a:avLst/>
          </a:prstGeom>
          <a:noFill/>
          <a:ln w="0">
            <a:noFill/>
          </a:ln>
        </p:spPr>
        <p:txBody>
          <a:bodyPr lIns="0" tIns="0" rIns="0" bIns="0" anchor="t">
            <a:normAutofit/>
          </a:bodyPr>
          <a:lstStyle/>
          <a:p>
            <a:pPr marL="216000" indent="-216000">
              <a:lnSpc>
                <a:spcPct val="100000"/>
              </a:lnSpc>
              <a:buNone/>
              <a:tabLst>
                <a:tab pos="0" algn="l"/>
              </a:tabLst>
            </a:pPr>
            <a:r>
              <a:rPr lang="nl-NL" sz="2400" b="1" strike="noStrike" spc="-1">
                <a:latin typeface="Arial"/>
              </a:rPr>
              <a:t>Lucht-Water warmtepomp</a:t>
            </a:r>
            <a:endParaRPr lang="nl-NL" sz="2400" b="0" strike="noStrike" spc="-1">
              <a:latin typeface="Arial"/>
            </a:endParaRPr>
          </a:p>
          <a:p>
            <a:pPr marL="216000" indent="-216000">
              <a:lnSpc>
                <a:spcPct val="100000"/>
              </a:lnSpc>
              <a:buNone/>
              <a:tabLst>
                <a:tab pos="0" algn="l"/>
              </a:tabLst>
            </a:pPr>
            <a:endParaRPr lang="nl-NL" sz="1800" b="0" strike="noStrike" spc="-1">
              <a:latin typeface="Arial"/>
            </a:endParaRPr>
          </a:p>
          <a:p>
            <a:pPr marL="216000" indent="-216000">
              <a:lnSpc>
                <a:spcPct val="100000"/>
              </a:lnSpc>
              <a:buNone/>
              <a:tabLst>
                <a:tab pos="0" algn="l"/>
              </a:tabLst>
            </a:pPr>
            <a:r>
              <a:rPr lang="nl-NL" sz="1800" b="0" strike="noStrike" spc="-1">
                <a:latin typeface="Arial"/>
              </a:rPr>
              <a:t>Links: Buitenunit</a:t>
            </a:r>
          </a:p>
          <a:p>
            <a:pPr marL="216000" indent="-216000">
              <a:lnSpc>
                <a:spcPct val="100000"/>
              </a:lnSpc>
              <a:buNone/>
              <a:tabLst>
                <a:tab pos="0" algn="l"/>
              </a:tabLst>
            </a:pPr>
            <a:r>
              <a:rPr lang="nl-NL" sz="1800" b="0" strike="noStrike" spc="-1">
                <a:latin typeface="Arial"/>
              </a:rPr>
              <a:t>Buitenunit kan ter verfraaing en ter reductie van het geluid worden voorzien van een omkasting.</a:t>
            </a:r>
          </a:p>
          <a:p>
            <a:pPr marL="216000" indent="-216000">
              <a:lnSpc>
                <a:spcPct val="100000"/>
              </a:lnSpc>
              <a:buNone/>
              <a:tabLst>
                <a:tab pos="0" algn="l"/>
              </a:tabLst>
            </a:pPr>
            <a:endParaRPr lang="nl-NL" sz="1800" b="0" strike="noStrike" spc="-1">
              <a:latin typeface="Arial"/>
            </a:endParaRPr>
          </a:p>
          <a:p>
            <a:pPr marL="216000" indent="-216000">
              <a:lnSpc>
                <a:spcPct val="100000"/>
              </a:lnSpc>
              <a:buNone/>
              <a:tabLst>
                <a:tab pos="0" algn="l"/>
              </a:tabLst>
            </a:pPr>
            <a:r>
              <a:rPr lang="nl-NL" sz="1800" b="0" strike="noStrike" spc="-1">
                <a:latin typeface="Arial"/>
              </a:rPr>
              <a:t>Rechts: Binnenunit inclusief Boiler</a:t>
            </a:r>
          </a:p>
          <a:p>
            <a:pPr marL="216000" indent="-216000">
              <a:lnSpc>
                <a:spcPct val="100000"/>
              </a:lnSpc>
              <a:buNone/>
              <a:tabLst>
                <a:tab pos="0" algn="l"/>
              </a:tabLst>
            </a:pPr>
            <a:r>
              <a:rPr lang="nl-NL" sz="1800" b="0" strike="noStrike" spc="-1">
                <a:latin typeface="Arial"/>
              </a:rPr>
              <a:t>Soms is de boiler niet ingebouwd, dan is de binneunit van ongeveer gelijke grootte als een CV-ketel</a:t>
            </a:r>
          </a:p>
          <a:p>
            <a:pPr marL="216000" indent="-216000">
              <a:lnSpc>
                <a:spcPct val="100000"/>
              </a:lnSpc>
              <a:buNone/>
              <a:tabLst>
                <a:tab pos="0" algn="l"/>
              </a:tabLst>
            </a:pPr>
            <a:endParaRPr lang="nl-NL" sz="1800" b="0" strike="noStrike" spc="-1">
              <a:latin typeface="Arial"/>
            </a:endParaRPr>
          </a:p>
          <a:p>
            <a:pPr marL="216000" indent="-216000">
              <a:lnSpc>
                <a:spcPct val="100000"/>
              </a:lnSpc>
              <a:buNone/>
              <a:tabLst>
                <a:tab pos="0" algn="l"/>
              </a:tabLst>
            </a:pPr>
            <a:r>
              <a:rPr lang="en-US" sz="1800" b="0" strike="noStrike" spc="-1">
                <a:latin typeface="Arial"/>
              </a:rPr>
              <a:t>Het koelen met een lucht-water warmtepomp is beperkt en kost veel energie, veel meer dan een airco die in de stand “ontvochtigen” kan worden gezet.</a:t>
            </a:r>
            <a:endParaRPr lang="nl-NL" sz="1800" b="0" strike="noStrike" spc="-1">
              <a:latin typeface="Arial"/>
            </a:endParaRPr>
          </a:p>
        </p:txBody>
      </p:sp>
      <p:sp>
        <p:nvSpPr>
          <p:cNvPr id="783" name="CustomShape 9"/>
          <p:cNvSpPr/>
          <p:nvPr/>
        </p:nvSpPr>
        <p:spPr>
          <a:xfrm>
            <a:off x="4402080" y="9553680"/>
            <a:ext cx="3361680" cy="49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buNone/>
            </a:pPr>
            <a:fld id="{16C37ECB-8C9A-4CEC-9AA3-AFB0D0508DDA}" type="slidenum">
              <a:rPr lang="nl-NL" sz="1200" b="0" strike="noStrike" spc="-1">
                <a:solidFill>
                  <a:srgbClr val="000000"/>
                </a:solidFill>
                <a:latin typeface="+mn-lt"/>
                <a:ea typeface="+mn-ea"/>
              </a:rPr>
              <a:pPr algn="r">
                <a:lnSpc>
                  <a:spcPct val="100000"/>
                </a:lnSpc>
                <a:buNone/>
              </a:pPr>
              <a:t>2</a:t>
            </a:fld>
            <a:endParaRPr lang="nl-NL"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 name="PlaceHolder 1"/>
          <p:cNvSpPr>
            <a:spLocks noGrp="1" noRot="1" noChangeAspect="1"/>
          </p:cNvSpPr>
          <p:nvPr>
            <p:ph type="sldImg"/>
          </p:nvPr>
        </p:nvSpPr>
        <p:spPr>
          <a:xfrm>
            <a:off x="1371600" y="763588"/>
            <a:ext cx="5029200" cy="3771900"/>
          </a:xfrm>
          <a:prstGeom prst="rect">
            <a:avLst/>
          </a:prstGeom>
          <a:ln w="0">
            <a:noFill/>
          </a:ln>
        </p:spPr>
      </p:sp>
      <p:sp>
        <p:nvSpPr>
          <p:cNvPr id="857" name="PlaceHolder 2"/>
          <p:cNvSpPr>
            <a:spLocks noGrp="1"/>
          </p:cNvSpPr>
          <p:nvPr>
            <p:ph type="body"/>
          </p:nvPr>
        </p:nvSpPr>
        <p:spPr>
          <a:xfrm>
            <a:off x="777240" y="4777560"/>
            <a:ext cx="6216480" cy="4524840"/>
          </a:xfrm>
          <a:prstGeom prst="rect">
            <a:avLst/>
          </a:prstGeom>
          <a:noFill/>
          <a:ln w="0">
            <a:noFill/>
          </a:ln>
        </p:spPr>
        <p:txBody>
          <a:bodyPr lIns="0" tIns="0" rIns="0" bIns="0" anchor="t">
            <a:noAutofit/>
          </a:bodyPr>
          <a:lstStyle/>
          <a:p>
            <a:pPr marL="216000" indent="-216000">
              <a:lnSpc>
                <a:spcPct val="100000"/>
              </a:lnSpc>
              <a:buNone/>
              <a:tabLst>
                <a:tab pos="0" algn="l"/>
              </a:tabLst>
            </a:pPr>
            <a:r>
              <a:rPr lang="nl-NL" sz="2000" b="0" strike="noStrike" spc="-1">
                <a:latin typeface="+mn-lt"/>
              </a:rPr>
              <a:t>We gaan eens kijken naar de totale kosten om over te schakelen naar een full-electric warmtepomp,</a:t>
            </a:r>
            <a:endParaRPr lang="nl-NL" sz="2000" b="0" strike="noStrike" spc="-1">
              <a:latin typeface="Arial"/>
            </a:endParaRPr>
          </a:p>
          <a:p>
            <a:pPr marL="216000" indent="-216000">
              <a:lnSpc>
                <a:spcPct val="100000"/>
              </a:lnSpc>
              <a:buNone/>
              <a:tabLst>
                <a:tab pos="0" algn="l"/>
              </a:tabLst>
            </a:pPr>
            <a:r>
              <a:rPr lang="nl-NL" sz="2000" b="0" strike="noStrike" spc="-1">
                <a:latin typeface="+mn-lt"/>
              </a:rPr>
              <a:t>En ook naar de volgorde waarin die investeringen het best kunnen worden gedaan.</a:t>
            </a:r>
            <a:endParaRPr lang="nl-NL" sz="2000" b="0" strike="noStrike" spc="-1">
              <a:latin typeface="Arial"/>
            </a:endParaRP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mn-lt"/>
              </a:rPr>
              <a:t>Voorbeeld hoekwoning uit 1969, 132 m2, geen extra isolatiemaatregelen.</a:t>
            </a:r>
            <a:endParaRPr lang="nl-NL" sz="2000" b="0" strike="noStrike" spc="-1">
              <a:latin typeface="Arial"/>
            </a:endParaRPr>
          </a:p>
          <a:p>
            <a:pPr marL="216000" indent="-216000">
              <a:lnSpc>
                <a:spcPct val="100000"/>
              </a:lnSpc>
              <a:buNone/>
              <a:tabLst>
                <a:tab pos="0" algn="l"/>
              </a:tabLst>
            </a:pPr>
            <a:r>
              <a:rPr lang="nl-NL" sz="2000" b="0" strike="noStrike" spc="-1">
                <a:latin typeface="+mn-lt"/>
              </a:rPr>
              <a:t>Beneden zit (oud) dubbelglas en boven zit enkelglas. Bovenverdieping wordt matig gestookt.</a:t>
            </a:r>
            <a:endParaRPr lang="nl-NL" sz="2000" b="0" strike="noStrike" spc="-1">
              <a:latin typeface="Arial"/>
            </a:endParaRP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mn-lt"/>
              </a:rPr>
              <a:t>Horizontaal staan de totale (cumulatieve) kosten die gemaakt moeten worden.</a:t>
            </a:r>
            <a:endParaRPr lang="nl-NL" sz="2000" b="0" strike="noStrike" spc="-1">
              <a:latin typeface="Arial"/>
            </a:endParaRP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mn-lt"/>
              </a:rPr>
              <a:t>Vertikaal staat het gasverbruik.</a:t>
            </a:r>
            <a:endParaRPr lang="nl-NL" sz="2000" b="0" strike="noStrike" spc="-1">
              <a:latin typeface="Arial"/>
            </a:endParaRP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mn-lt"/>
              </a:rPr>
              <a:t>Helemaal aan de linkerkant van het plaatje zien we dat het huidig gasverbruik ongeveer2600 m3 gas per jaar bedraagt.</a:t>
            </a:r>
            <a:endParaRPr lang="nl-NL" sz="2000" b="0" strike="noStrike" spc="-1">
              <a:latin typeface="Arial"/>
            </a:endParaRP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mn-lt"/>
              </a:rPr>
              <a:t>Als we en warmtepomp plaatsen en de meest belangrijke elementen van de woning extra isoleren, </a:t>
            </a:r>
            <a:endParaRPr lang="nl-NL" sz="2000" b="0" strike="noStrike" spc="-1">
              <a:latin typeface="Arial"/>
            </a:endParaRPr>
          </a:p>
          <a:p>
            <a:pPr marL="216000" indent="-216000">
              <a:lnSpc>
                <a:spcPct val="100000"/>
              </a:lnSpc>
              <a:buNone/>
              <a:tabLst>
                <a:tab pos="0" algn="l"/>
              </a:tabLst>
            </a:pPr>
            <a:r>
              <a:rPr lang="nl-NL" sz="2000" b="0" strike="noStrike" spc="-1">
                <a:latin typeface="+mn-lt"/>
              </a:rPr>
              <a:t>dat het gasverbruik (rechterkant van de oranje en blauwe curve) daalt tot 650 m3 gas per jaar. </a:t>
            </a:r>
            <a:endParaRPr lang="nl-NL" sz="2000" b="0" strike="noStrike" spc="-1">
              <a:latin typeface="Arial"/>
            </a:endParaRP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mn-lt"/>
              </a:rPr>
              <a:t>De oranje curve geeft de besparing versus kosten als eerst de warmtepomp wordt aangeschaft en vervolgens extra wordt geïsoleerd.</a:t>
            </a:r>
            <a:endParaRPr lang="nl-NL" sz="2000" b="0" strike="noStrike" spc="-1">
              <a:latin typeface="Arial"/>
            </a:endParaRPr>
          </a:p>
          <a:p>
            <a:pPr marL="216000" indent="-216000">
              <a:lnSpc>
                <a:spcPct val="100000"/>
              </a:lnSpc>
              <a:buNone/>
              <a:tabLst>
                <a:tab pos="0" algn="l"/>
              </a:tabLst>
            </a:pPr>
            <a:r>
              <a:rPr lang="nl-NL" sz="2000" b="0" strike="noStrike" spc="-1">
                <a:latin typeface="+mn-lt"/>
              </a:rPr>
              <a:t>De blauwe curve geeft de besparing vs kosten als eerst de extra isolatie wordt aangebracht en vervolgens de warmtepomp wordt aangebracht.</a:t>
            </a:r>
            <a:endParaRPr lang="nl-NL" sz="2000" b="0" strike="noStrike" spc="-1">
              <a:latin typeface="Arial"/>
            </a:endParaRP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mn-lt"/>
              </a:rPr>
              <a:t>We zien dat eerst isoleren veel goedkoper is. </a:t>
            </a:r>
            <a:endParaRPr lang="nl-NL" sz="2000" b="0" strike="noStrike" spc="-1">
              <a:latin typeface="Arial"/>
            </a:endParaRPr>
          </a:p>
          <a:p>
            <a:pPr marL="216000" indent="-216000">
              <a:lnSpc>
                <a:spcPct val="100000"/>
              </a:lnSpc>
              <a:buNone/>
              <a:tabLst>
                <a:tab pos="0" algn="l"/>
              </a:tabLst>
            </a:pPr>
            <a:r>
              <a:rPr lang="nl-NL" sz="2000" b="0" strike="noStrike" spc="-1">
                <a:latin typeface="+mn-lt"/>
              </a:rPr>
              <a:t>Dat komt omdat nadat de isolatie is aangebracht de benodigde capaciteit van de warmtepomp een stuk kleiner is.</a:t>
            </a:r>
            <a:endParaRPr lang="nl-NL" sz="2000" b="0" strike="noStrike" spc="-1">
              <a:latin typeface="Arial"/>
            </a:endParaRPr>
          </a:p>
          <a:p>
            <a:pPr marL="216000" indent="-216000">
              <a:lnSpc>
                <a:spcPct val="100000"/>
              </a:lnSpc>
              <a:buNone/>
              <a:tabLst>
                <a:tab pos="0" algn="l"/>
              </a:tabLst>
            </a:pPr>
            <a:r>
              <a:rPr lang="nl-NL" sz="2000" b="0" strike="noStrike" spc="-1">
                <a:latin typeface="+mn-lt"/>
              </a:rPr>
              <a:t>De prijs van een warmtepomp is nagenoeg rechtevenredig met zijn capaciteit.</a:t>
            </a:r>
            <a:endParaRPr lang="nl-NL" sz="2000" b="0" strike="noStrike" spc="-1">
              <a:latin typeface="Arial"/>
            </a:endParaRPr>
          </a:p>
          <a:p>
            <a:pPr marL="216000" indent="-216000">
              <a:lnSpc>
                <a:spcPct val="100000"/>
              </a:lnSpc>
              <a:buNone/>
              <a:tabLst>
                <a:tab pos="0" algn="l"/>
              </a:tabLst>
            </a:pPr>
            <a:r>
              <a:rPr lang="nl-NL" sz="2000" b="0" strike="noStrike" spc="-1">
                <a:latin typeface="+mn-lt"/>
              </a:rPr>
              <a:t>En bovenstaand plaatje is zelfs nog optimistisch, omdat nog niet een is meegerekend dat zonder extra isolatie, een warmtepomp een veel hogere temperaturu moet leveren en dus een lagere efficiëntie zal hebben.</a:t>
            </a:r>
            <a:endParaRPr lang="nl-NL" sz="2000" b="0" strike="noStrike" spc="-1">
              <a:latin typeface="Arial"/>
            </a:endParaRPr>
          </a:p>
        </p:txBody>
      </p:sp>
      <p:pic>
        <p:nvPicPr>
          <p:cNvPr id="858" name="Picture 573"/>
          <p:cNvPicPr/>
          <p:nvPr/>
        </p:nvPicPr>
        <p:blipFill>
          <a:blip r:embed="rId3"/>
          <a:stretch/>
        </p:blipFill>
        <p:spPr>
          <a:xfrm>
            <a:off x="68040" y="7086600"/>
            <a:ext cx="7474680" cy="1807920"/>
          </a:xfrm>
          <a:prstGeom prst="rect">
            <a:avLst/>
          </a:prstGeom>
          <a:ln w="0">
            <a:noFill/>
          </a:ln>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PlaceHolder 1"/>
          <p:cNvSpPr>
            <a:spLocks noGrp="1" noRot="1" noChangeAspect="1"/>
          </p:cNvSpPr>
          <p:nvPr>
            <p:ph type="sldImg"/>
          </p:nvPr>
        </p:nvSpPr>
        <p:spPr>
          <a:xfrm>
            <a:off x="1370013" y="763588"/>
            <a:ext cx="5030787" cy="3771900"/>
          </a:xfrm>
          <a:prstGeom prst="rect">
            <a:avLst/>
          </a:prstGeom>
          <a:ln w="0">
            <a:noFill/>
          </a:ln>
        </p:spPr>
      </p:sp>
      <p:sp>
        <p:nvSpPr>
          <p:cNvPr id="785" name="PlaceHolder 2"/>
          <p:cNvSpPr>
            <a:spLocks noGrp="1"/>
          </p:cNvSpPr>
          <p:nvPr>
            <p:ph type="body"/>
          </p:nvPr>
        </p:nvSpPr>
        <p:spPr>
          <a:xfrm>
            <a:off x="777240" y="4777560"/>
            <a:ext cx="6216840" cy="4525200"/>
          </a:xfrm>
          <a:prstGeom prst="rect">
            <a:avLst/>
          </a:prstGeom>
          <a:noFill/>
          <a:ln w="0">
            <a:noFill/>
          </a:ln>
        </p:spPr>
        <p:txBody>
          <a:bodyPr lIns="0" tIns="0" rIns="0" bIns="0" anchor="t">
            <a:normAutofit/>
          </a:bodyPr>
          <a:lstStyle/>
          <a:p>
            <a:pPr marL="216000" indent="-216000">
              <a:lnSpc>
                <a:spcPct val="100000"/>
              </a:lnSpc>
              <a:buNone/>
              <a:tabLst>
                <a:tab pos="0" algn="l"/>
              </a:tabLst>
            </a:pPr>
            <a:r>
              <a:rPr lang="nl-NL" sz="2000" b="0" strike="noStrike" spc="-1">
                <a:latin typeface="Arial"/>
              </a:rPr>
              <a:t>De Bodem Warmtepomp is de beste warmtepomp in de zin van het hoogste (en meest stabiele) rendement en deze warmntepomp produceert nauwelijks geluid.</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en-US" sz="2000" b="0" strike="noStrike" spc="-1">
                <a:latin typeface="Arial"/>
              </a:rPr>
              <a:t>Koelen is helemaal gratis, want er wordt alleen water rondgepompt.</a:t>
            </a:r>
            <a:endParaRPr lang="nl-NL" sz="2000" b="0" strike="noStrike" spc="-1">
              <a:latin typeface="Arial"/>
            </a:endParaRPr>
          </a:p>
        </p:txBody>
      </p:sp>
      <p:sp>
        <p:nvSpPr>
          <p:cNvPr id="786" name="PlaceHolder 3"/>
          <p:cNvSpPr>
            <a:spLocks noGrp="1"/>
          </p:cNvSpPr>
          <p:nvPr>
            <p:ph type="sldNum" idx="4"/>
          </p:nvPr>
        </p:nvSpPr>
        <p:spPr>
          <a:xfrm>
            <a:off x="4399200" y="9555480"/>
            <a:ext cx="3372120" cy="501840"/>
          </a:xfrm>
          <a:prstGeom prst="rect">
            <a:avLst/>
          </a:prstGeom>
          <a:noFill/>
          <a:ln w="0">
            <a:noFill/>
          </a:ln>
        </p:spPr>
        <p:txBody>
          <a:bodyPr lIns="0" tIns="0" rIns="0" bIns="0" anchor="b">
            <a:noAutofit/>
          </a:bodyPr>
          <a:lstStyle>
            <a:lvl1pPr algn="r">
              <a:lnSpc>
                <a:spcPct val="100000"/>
              </a:lnSpc>
              <a:buNone/>
              <a:defRPr lang="nl-NL" sz="1400" b="0" strike="noStrike" spc="-1">
                <a:solidFill>
                  <a:srgbClr val="000000"/>
                </a:solidFill>
                <a:latin typeface="Times New Roman"/>
                <a:ea typeface="+mn-ea"/>
              </a:defRPr>
            </a:lvl1pPr>
          </a:lstStyle>
          <a:p>
            <a:pPr algn="r">
              <a:lnSpc>
                <a:spcPct val="100000"/>
              </a:lnSpc>
              <a:buNone/>
            </a:pPr>
            <a:fld id="{B1817CB8-20E8-4474-9A34-4DCEFF05B053}" type="slidenum">
              <a:rPr lang="nl-NL" sz="1400" b="0" strike="noStrike" spc="-1">
                <a:solidFill>
                  <a:srgbClr val="000000"/>
                </a:solidFill>
                <a:latin typeface="Times New Roman"/>
                <a:ea typeface="+mn-ea"/>
              </a:rPr>
              <a:pPr algn="r">
                <a:lnSpc>
                  <a:spcPct val="100000"/>
                </a:lnSpc>
                <a:buNone/>
              </a:pPr>
              <a:t>3</a:t>
            </a:fld>
            <a:endParaRPr lang="nl-NL"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PlaceHolder 1"/>
          <p:cNvSpPr>
            <a:spLocks noGrp="1" noRot="1" noChangeAspect="1"/>
          </p:cNvSpPr>
          <p:nvPr>
            <p:ph type="sldImg"/>
          </p:nvPr>
        </p:nvSpPr>
        <p:spPr>
          <a:xfrm>
            <a:off x="1370013" y="763588"/>
            <a:ext cx="5030787" cy="3771900"/>
          </a:xfrm>
          <a:prstGeom prst="rect">
            <a:avLst/>
          </a:prstGeom>
          <a:ln w="0">
            <a:noFill/>
          </a:ln>
        </p:spPr>
      </p:sp>
      <p:sp>
        <p:nvSpPr>
          <p:cNvPr id="792" name="PlaceHolder 2"/>
          <p:cNvSpPr>
            <a:spLocks noGrp="1"/>
          </p:cNvSpPr>
          <p:nvPr>
            <p:ph type="body"/>
          </p:nvPr>
        </p:nvSpPr>
        <p:spPr>
          <a:xfrm>
            <a:off x="777240" y="4777560"/>
            <a:ext cx="6217200" cy="4525560"/>
          </a:xfrm>
          <a:prstGeom prst="rect">
            <a:avLst/>
          </a:prstGeom>
          <a:noFill/>
          <a:ln w="0">
            <a:noFill/>
          </a:ln>
        </p:spPr>
        <p:txBody>
          <a:bodyPr lIns="0" tIns="0" rIns="0" bIns="0" anchor="t">
            <a:normAutofit fontScale="99000"/>
          </a:bodyPr>
          <a:lstStyle/>
          <a:p>
            <a:pPr marL="216000" indent="-216000">
              <a:lnSpc>
                <a:spcPct val="100000"/>
              </a:lnSpc>
              <a:buNone/>
            </a:pPr>
            <a:r>
              <a:rPr lang="nl-NL" sz="2000" b="0" strike="noStrike" spc="-1">
                <a:latin typeface="Arial"/>
              </a:rPr>
              <a:t>Voor iedereen die al een airco heeft:</a:t>
            </a:r>
          </a:p>
          <a:p>
            <a:pPr marL="228600" indent="-228600">
              <a:lnSpc>
                <a:spcPct val="100000"/>
              </a:lnSpc>
              <a:buClr>
                <a:srgbClr val="000000"/>
              </a:buClr>
              <a:buFont typeface="StarSymbol"/>
              <a:buAutoNum type="arabicPeriod"/>
            </a:pPr>
            <a:r>
              <a:rPr lang="nl-NL" sz="2000" b="0" strike="noStrike" spc="-1">
                <a:latin typeface="Arial"/>
              </a:rPr>
              <a:t>Gebruik hem zo min mogelijk als koeiling en als je hem dan gebruikt, zet hem in de stand “ontvochtigen”, dat kan 80 tot 90 % energie beparen</a:t>
            </a:r>
          </a:p>
          <a:p>
            <a:pPr marL="228600" indent="-228600">
              <a:lnSpc>
                <a:spcPct val="100000"/>
              </a:lnSpc>
              <a:buClr>
                <a:srgbClr val="000000"/>
              </a:buClr>
              <a:buFont typeface="StarSymbol"/>
              <a:buAutoNum type="arabicPeriod"/>
            </a:pPr>
            <a:r>
              <a:rPr lang="nl-NL" sz="2000" b="0" strike="noStrike" spc="-1">
                <a:latin typeface="Arial"/>
              </a:rPr>
              <a:t>Gebruik hem in het najaar en voorjaar ook als verwarming (dat bespaart energie t.o.v. een CV-ketel)</a:t>
            </a:r>
          </a:p>
          <a:p>
            <a:pPr>
              <a:lnSpc>
                <a:spcPct val="100000"/>
              </a:lnSpc>
              <a:buNone/>
            </a:pPr>
            <a:endParaRPr lang="nl-NL" sz="2000" b="0" strike="noStrike" spc="-1">
              <a:latin typeface="Arial"/>
            </a:endParaRPr>
          </a:p>
          <a:p>
            <a:pPr marL="228600" indent="-228600">
              <a:lnSpc>
                <a:spcPct val="100000"/>
              </a:lnSpc>
              <a:buNone/>
              <a:tabLst>
                <a:tab pos="0" algn="l"/>
              </a:tabLst>
            </a:pPr>
            <a:r>
              <a:rPr lang="nl-NL" sz="2000" b="0" strike="noStrike" spc="-1">
                <a:latin typeface="Arial"/>
              </a:rPr>
              <a:t>Omdat een airco razendsnel een comfortabel gevoel kan geven hoef je hem s’nachts niet aan te laten staan en is hij uitermate geschikt als je geen vast leefpatroon hebt.</a:t>
            </a:r>
          </a:p>
          <a:p>
            <a:pPr marL="228600" indent="-228600">
              <a:lnSpc>
                <a:spcPct val="100000"/>
              </a:lnSpc>
              <a:buNone/>
              <a:tabLst>
                <a:tab pos="0" algn="l"/>
              </a:tabLst>
            </a:pPr>
            <a:endParaRPr lang="nl-NL" sz="2000" b="0" strike="noStrike" spc="-1">
              <a:latin typeface="Arial"/>
            </a:endParaRPr>
          </a:p>
          <a:p>
            <a:pPr marL="228600" indent="-228600">
              <a:lnSpc>
                <a:spcPct val="100000"/>
              </a:lnSpc>
              <a:buNone/>
              <a:tabLst>
                <a:tab pos="0" algn="l"/>
              </a:tabLst>
            </a:pPr>
            <a:r>
              <a:rPr lang="nl-NL" sz="2000" b="0" strike="noStrike" spc="-1">
                <a:latin typeface="Arial"/>
              </a:rPr>
              <a:t>Voorbeeld: een koud huis van 10 gradenb Celsius, kun je met een airco in 15 minuten comfortabel maken.</a:t>
            </a:r>
          </a:p>
        </p:txBody>
      </p:sp>
      <p:sp>
        <p:nvSpPr>
          <p:cNvPr id="793" name="PlaceHolder 3"/>
          <p:cNvSpPr>
            <a:spLocks noGrp="1"/>
          </p:cNvSpPr>
          <p:nvPr>
            <p:ph type="sldNum" idx="5"/>
          </p:nvPr>
        </p:nvSpPr>
        <p:spPr>
          <a:xfrm>
            <a:off x="4399200" y="9555480"/>
            <a:ext cx="3372480" cy="502200"/>
          </a:xfrm>
          <a:prstGeom prst="rect">
            <a:avLst/>
          </a:prstGeom>
          <a:noFill/>
          <a:ln w="0">
            <a:noFill/>
          </a:ln>
        </p:spPr>
        <p:txBody>
          <a:bodyPr lIns="0" tIns="0" rIns="0" bIns="0" anchor="b">
            <a:noAutofit/>
          </a:bodyPr>
          <a:lstStyle>
            <a:lvl1pPr algn="r">
              <a:lnSpc>
                <a:spcPct val="100000"/>
              </a:lnSpc>
              <a:buNone/>
              <a:defRPr lang="nl-NL" sz="1400" b="0" strike="noStrike" spc="-1">
                <a:solidFill>
                  <a:srgbClr val="000000"/>
                </a:solidFill>
                <a:latin typeface="Times New Roman"/>
                <a:ea typeface="+mn-ea"/>
              </a:defRPr>
            </a:lvl1pPr>
          </a:lstStyle>
          <a:p>
            <a:pPr algn="r">
              <a:lnSpc>
                <a:spcPct val="100000"/>
              </a:lnSpc>
              <a:buNone/>
            </a:pPr>
            <a:fld id="{5BE67AD9-241B-4191-AFB4-3998979BEE45}" type="slidenum">
              <a:rPr lang="nl-NL" sz="1400" b="0" strike="noStrike" spc="-1">
                <a:solidFill>
                  <a:srgbClr val="000000"/>
                </a:solidFill>
                <a:latin typeface="Times New Roman"/>
                <a:ea typeface="+mn-ea"/>
              </a:rPr>
              <a:pPr algn="r">
                <a:lnSpc>
                  <a:spcPct val="100000"/>
                </a:lnSpc>
                <a:buNone/>
              </a:pPr>
              <a:t>4</a:t>
            </a:fld>
            <a:endParaRPr lang="nl-NL" sz="1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PlaceHolder 1"/>
          <p:cNvSpPr>
            <a:spLocks noGrp="1" noRot="1" noChangeAspect="1"/>
          </p:cNvSpPr>
          <p:nvPr>
            <p:ph type="sldImg"/>
          </p:nvPr>
        </p:nvSpPr>
        <p:spPr>
          <a:xfrm>
            <a:off x="1370013" y="763588"/>
            <a:ext cx="5030787" cy="3771900"/>
          </a:xfrm>
          <a:prstGeom prst="rect">
            <a:avLst/>
          </a:prstGeom>
          <a:ln w="0">
            <a:noFill/>
          </a:ln>
        </p:spPr>
      </p:sp>
      <p:sp>
        <p:nvSpPr>
          <p:cNvPr id="816" name="PlaceHolder 2"/>
          <p:cNvSpPr>
            <a:spLocks noGrp="1"/>
          </p:cNvSpPr>
          <p:nvPr>
            <p:ph type="body"/>
          </p:nvPr>
        </p:nvSpPr>
        <p:spPr>
          <a:xfrm>
            <a:off x="777240" y="4777560"/>
            <a:ext cx="6217200" cy="4525560"/>
          </a:xfrm>
          <a:prstGeom prst="rect">
            <a:avLst/>
          </a:prstGeom>
          <a:noFill/>
          <a:ln w="0">
            <a:noFill/>
          </a:ln>
        </p:spPr>
        <p:txBody>
          <a:bodyPr lIns="0" tIns="0" rIns="0" bIns="0" anchor="t">
            <a:normAutofit fontScale="95000"/>
          </a:bodyPr>
          <a:lstStyle/>
          <a:p>
            <a:pPr marL="216000" indent="-216000">
              <a:lnSpc>
                <a:spcPct val="100000"/>
              </a:lnSpc>
              <a:buNone/>
            </a:pPr>
            <a:r>
              <a:rPr lang="nl-NL" sz="2000" b="0" strike="noStrike" spc="-1">
                <a:latin typeface="Arial"/>
              </a:rPr>
              <a:t>Bespaart 70% van het gas voor verwarming, tabel hierboven is bij de lange termijn verwachting van 1 Euro / m3 gas en 0.22 Euro / kWh, SCOP = 4 verondersteld</a:t>
            </a:r>
          </a:p>
          <a:p>
            <a:pPr marL="216000" indent="-216000">
              <a:lnSpc>
                <a:spcPct val="100000"/>
              </a:lnSpc>
              <a:buNone/>
            </a:pPr>
            <a:endParaRPr lang="nl-NL" sz="2000" b="0" strike="noStrike" spc="-1">
              <a:latin typeface="Arial"/>
            </a:endParaRPr>
          </a:p>
          <a:p>
            <a:pPr marL="216000" indent="-216000">
              <a:lnSpc>
                <a:spcPct val="100000"/>
              </a:lnSpc>
              <a:buNone/>
            </a:pPr>
            <a:r>
              <a:rPr lang="nl-NL" sz="2000" b="0" strike="noStrike" spc="-1">
                <a:latin typeface="Arial"/>
              </a:rPr>
              <a:t>Milieu Centraal: https://www.milieucentraal.nl/energie-besparen/duurzaam-verwarmen-en-koelen/hybride-warmtepomp/</a:t>
            </a:r>
          </a:p>
          <a:p>
            <a:pPr marL="216000" indent="-216000">
              <a:lnSpc>
                <a:spcPct val="100000"/>
              </a:lnSpc>
              <a:buNone/>
            </a:pPr>
            <a:endParaRPr lang="nl-NL" sz="2000" b="0" strike="noStrike" spc="-1">
              <a:latin typeface="Arial"/>
            </a:endParaRPr>
          </a:p>
          <a:p>
            <a:pPr marL="216000" indent="-216000">
              <a:lnSpc>
                <a:spcPct val="100000"/>
              </a:lnSpc>
              <a:buNone/>
            </a:pPr>
            <a:r>
              <a:rPr lang="nl-NL" sz="2000" b="0" strike="noStrike" spc="-1">
                <a:latin typeface="Arial"/>
              </a:rPr>
              <a:t>Vergelijking Hybride: https://www.warmtepompkompas.nl/nieuws/de-beste-hybride-warmtepomp-test-consumentenbond</a:t>
            </a:r>
          </a:p>
          <a:p>
            <a:pPr marL="216000" indent="-216000">
              <a:lnSpc>
                <a:spcPct val="100000"/>
              </a:lnSpc>
              <a:buNone/>
            </a:pPr>
            <a:endParaRPr lang="nl-NL" sz="2000" b="0" strike="noStrike" spc="-1">
              <a:latin typeface="Arial"/>
            </a:endParaRPr>
          </a:p>
          <a:p>
            <a:pPr marL="216000" indent="-216000">
              <a:lnSpc>
                <a:spcPct val="100000"/>
              </a:lnSpc>
              <a:buNone/>
            </a:pPr>
            <a:r>
              <a:rPr lang="nl-NL" sz="2000" b="0" strike="noStrike" spc="-1">
                <a:latin typeface="Arial"/>
              </a:rPr>
              <a:t>De beste en stilste: https://nefit-bosch.nl/informatie/nieuws/stilste-en-grootste-energiebesparing</a:t>
            </a:r>
          </a:p>
        </p:txBody>
      </p:sp>
      <p:sp>
        <p:nvSpPr>
          <p:cNvPr id="817" name="PlaceHolder 3"/>
          <p:cNvSpPr>
            <a:spLocks noGrp="1"/>
          </p:cNvSpPr>
          <p:nvPr>
            <p:ph type="sldNum" idx="13"/>
          </p:nvPr>
        </p:nvSpPr>
        <p:spPr>
          <a:xfrm>
            <a:off x="4399200" y="9555480"/>
            <a:ext cx="3372480" cy="502200"/>
          </a:xfrm>
          <a:prstGeom prst="rect">
            <a:avLst/>
          </a:prstGeom>
          <a:noFill/>
          <a:ln w="0">
            <a:noFill/>
          </a:ln>
        </p:spPr>
        <p:txBody>
          <a:bodyPr lIns="0" tIns="0" rIns="0" bIns="0" anchor="b">
            <a:noAutofit/>
          </a:bodyPr>
          <a:lstStyle>
            <a:lvl1pPr algn="r">
              <a:lnSpc>
                <a:spcPct val="100000"/>
              </a:lnSpc>
              <a:buNone/>
              <a:defRPr lang="nl-NL" sz="1400" b="0" strike="noStrike" spc="-1">
                <a:solidFill>
                  <a:srgbClr val="000000"/>
                </a:solidFill>
                <a:latin typeface="Times New Roman"/>
                <a:ea typeface="+mn-ea"/>
              </a:defRPr>
            </a:lvl1pPr>
          </a:lstStyle>
          <a:p>
            <a:pPr algn="r">
              <a:lnSpc>
                <a:spcPct val="100000"/>
              </a:lnSpc>
              <a:buNone/>
            </a:pPr>
            <a:fld id="{74B28248-2FC7-4211-857D-13C91472F792}" type="slidenum">
              <a:rPr lang="nl-NL" sz="1400" b="0" strike="noStrike" spc="-1">
                <a:solidFill>
                  <a:srgbClr val="000000"/>
                </a:solidFill>
                <a:latin typeface="Times New Roman"/>
                <a:ea typeface="+mn-ea"/>
              </a:rPr>
              <a:pPr algn="r">
                <a:lnSpc>
                  <a:spcPct val="100000"/>
                </a:lnSpc>
                <a:buNone/>
              </a:pPr>
              <a:t>5</a:t>
            </a:fld>
            <a:endParaRPr lang="nl-NL"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PlaceHolder 1"/>
          <p:cNvSpPr>
            <a:spLocks noGrp="1" noRot="1" noChangeAspect="1"/>
          </p:cNvSpPr>
          <p:nvPr>
            <p:ph type="sldImg"/>
          </p:nvPr>
        </p:nvSpPr>
        <p:spPr>
          <a:xfrm>
            <a:off x="1370013" y="763588"/>
            <a:ext cx="5030787" cy="3771900"/>
          </a:xfrm>
          <a:prstGeom prst="rect">
            <a:avLst/>
          </a:prstGeom>
          <a:ln w="0">
            <a:noFill/>
          </a:ln>
        </p:spPr>
      </p:sp>
      <p:sp>
        <p:nvSpPr>
          <p:cNvPr id="825" name="PlaceHolder 2"/>
          <p:cNvSpPr>
            <a:spLocks noGrp="1"/>
          </p:cNvSpPr>
          <p:nvPr>
            <p:ph type="body"/>
          </p:nvPr>
        </p:nvSpPr>
        <p:spPr>
          <a:xfrm>
            <a:off x="777240" y="4777560"/>
            <a:ext cx="6216840" cy="4525200"/>
          </a:xfrm>
          <a:prstGeom prst="rect">
            <a:avLst/>
          </a:prstGeom>
          <a:noFill/>
          <a:ln w="0">
            <a:noFill/>
          </a:ln>
        </p:spPr>
        <p:txBody>
          <a:bodyPr lIns="0" tIns="0" rIns="0" bIns="0" anchor="t">
            <a:normAutofit fontScale="67000"/>
          </a:bodyPr>
          <a:lstStyle/>
          <a:p>
            <a:pPr marL="216000" indent="-216000">
              <a:lnSpc>
                <a:spcPct val="100000"/>
              </a:lnSpc>
              <a:buNone/>
              <a:tabLst>
                <a:tab pos="0" algn="l"/>
              </a:tabLst>
            </a:pPr>
            <a:r>
              <a:rPr lang="nl-NL" sz="2000" b="0" strike="noStrike" spc="-1">
                <a:latin typeface="Arial"/>
              </a:rPr>
              <a:t>Hier zien we het (CO2/financiëel) rendement van een CV-ketel en van een warmtepomp als functie van de noodzakelijke afgifte temperatuur.</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Op de horizontale as staat de aanvoer temperatuur die noodzakelijk is om het voldoende warm te krijgen.</a:t>
            </a:r>
          </a:p>
          <a:p>
            <a:pPr marL="216000" indent="-216000">
              <a:lnSpc>
                <a:spcPct val="100000"/>
              </a:lnSpc>
              <a:buNone/>
              <a:tabLst>
                <a:tab pos="0" algn="l"/>
              </a:tabLst>
            </a:pPr>
            <a:r>
              <a:rPr lang="nl-NL" sz="2000" b="0" strike="noStrike" spc="-1">
                <a:latin typeface="Arial"/>
              </a:rPr>
              <a:t>Vertikaal staat het rendement.</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We zien dat het rendement van een CV-ketel (blauwe lijn) altijd tussen de 80 en 100 % ligt, nog wel steeds hjoe lager hoe hoger het rendement !!</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Het rendement van een warmtepomp (rode lijn) daalt sterk bij hogere aanvoer temperaturen en boven de 50 graden zelfs sterk naar beneden buigt.</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Dus ook bij een warmtepomp is blijft het zaak om een zo laag mogelijke aanvoertemperatuur te realiseren, </a:t>
            </a:r>
          </a:p>
          <a:p>
            <a:pPr marL="216000" indent="-216000">
              <a:lnSpc>
                <a:spcPct val="100000"/>
              </a:lnSpc>
              <a:buNone/>
              <a:tabLst>
                <a:tab pos="0" algn="l"/>
              </a:tabLst>
            </a:pPr>
            <a:r>
              <a:rPr lang="nl-NL" sz="2000" b="0" strike="noStrike" spc="-1">
                <a:latin typeface="Arial"/>
              </a:rPr>
              <a:t>dus zo goed mogelijk isoleren en een zo goed mogelijk afgifte systeem.</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Vanaf het punt waar de rode lijn onder de blauwe lijn komt, is een warmtepomp in het nadeel t.o.v. een CV-ketel.</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Dat betekent ook dat een hoge temperatuur warmtepomp meestal niet geschikt is.</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endParaRPr lang="nl-NL" sz="2000" b="0" strike="noStrike" spc="-1">
              <a:latin typeface="Arial"/>
            </a:endParaRPr>
          </a:p>
        </p:txBody>
      </p:sp>
      <p:sp>
        <p:nvSpPr>
          <p:cNvPr id="826" name="PlaceHolder 3"/>
          <p:cNvSpPr>
            <a:spLocks noGrp="1"/>
          </p:cNvSpPr>
          <p:nvPr>
            <p:ph type="sldNum" idx="16"/>
          </p:nvPr>
        </p:nvSpPr>
        <p:spPr>
          <a:xfrm>
            <a:off x="4399200" y="9555480"/>
            <a:ext cx="3372120" cy="501840"/>
          </a:xfrm>
          <a:prstGeom prst="rect">
            <a:avLst/>
          </a:prstGeom>
          <a:noFill/>
          <a:ln w="0">
            <a:noFill/>
          </a:ln>
        </p:spPr>
        <p:txBody>
          <a:bodyPr lIns="0" tIns="0" rIns="0" bIns="0" anchor="b">
            <a:noAutofit/>
          </a:bodyPr>
          <a:lstStyle>
            <a:lvl1pPr algn="r">
              <a:lnSpc>
                <a:spcPct val="100000"/>
              </a:lnSpc>
              <a:buNone/>
              <a:defRPr lang="nl-NL" sz="1400" b="0" strike="noStrike" spc="-1">
                <a:solidFill>
                  <a:srgbClr val="000000"/>
                </a:solidFill>
                <a:latin typeface="Times New Roman"/>
                <a:ea typeface="+mn-ea"/>
              </a:defRPr>
            </a:lvl1pPr>
          </a:lstStyle>
          <a:p>
            <a:pPr algn="r">
              <a:lnSpc>
                <a:spcPct val="100000"/>
              </a:lnSpc>
              <a:buNone/>
            </a:pPr>
            <a:fld id="{D13BE1AF-1CA3-4AA5-B58A-7595E48477DE}" type="slidenum">
              <a:rPr lang="nl-NL" sz="1400" b="0" strike="noStrike" spc="-1">
                <a:solidFill>
                  <a:srgbClr val="000000"/>
                </a:solidFill>
                <a:latin typeface="Times New Roman"/>
                <a:ea typeface="+mn-ea"/>
              </a:rPr>
              <a:pPr algn="r">
                <a:lnSpc>
                  <a:spcPct val="100000"/>
                </a:lnSpc>
                <a:buNone/>
              </a:pPr>
              <a:t>6</a:t>
            </a:fld>
            <a:endParaRPr lang="nl-NL"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PlaceHolder 1"/>
          <p:cNvSpPr>
            <a:spLocks noGrp="1" noRot="1" noChangeAspect="1"/>
          </p:cNvSpPr>
          <p:nvPr>
            <p:ph type="sldImg"/>
          </p:nvPr>
        </p:nvSpPr>
        <p:spPr>
          <a:xfrm>
            <a:off x="1370013" y="763588"/>
            <a:ext cx="5030787" cy="3771900"/>
          </a:xfrm>
          <a:prstGeom prst="rect">
            <a:avLst/>
          </a:prstGeom>
          <a:ln w="0">
            <a:noFill/>
          </a:ln>
        </p:spPr>
      </p:sp>
      <p:sp>
        <p:nvSpPr>
          <p:cNvPr id="834" name="PlaceHolder 2"/>
          <p:cNvSpPr>
            <a:spLocks noGrp="1"/>
          </p:cNvSpPr>
          <p:nvPr>
            <p:ph type="body"/>
          </p:nvPr>
        </p:nvSpPr>
        <p:spPr>
          <a:xfrm>
            <a:off x="777240" y="4777560"/>
            <a:ext cx="6216840" cy="4525200"/>
          </a:xfrm>
          <a:prstGeom prst="rect">
            <a:avLst/>
          </a:prstGeom>
          <a:noFill/>
          <a:ln w="0">
            <a:noFill/>
          </a:ln>
        </p:spPr>
        <p:txBody>
          <a:bodyPr lIns="0" tIns="0" rIns="0" bIns="0" anchor="t">
            <a:normAutofit fontScale="86000"/>
          </a:bodyPr>
          <a:lstStyle/>
          <a:p>
            <a:pPr marL="216000" indent="-216000">
              <a:lnSpc>
                <a:spcPct val="100000"/>
              </a:lnSpc>
              <a:buNone/>
              <a:tabLst>
                <a:tab pos="0" algn="l"/>
              </a:tabLst>
            </a:pPr>
            <a:r>
              <a:rPr lang="nl-NL" sz="2000" b="0" strike="noStrike" spc="-1">
                <a:latin typeface="Arial"/>
              </a:rPr>
              <a:t>Als u een ander afgifte systeem dan vloerverwarming heeft moet u de 50 graden test doen en zonodig het afgifte systeem opwaarderen alvorens over te gaan tot een warmtepomp.</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In het algemeen geldt zorg eerst dat de isolatie van uw huis zo redelijkerwijs als mogelijk is opgewaardeerd alvorens tot een warmtepomp over te gaan, anders valt het rendement tegen en moet u een te grote (= te dure) warmtepomp aanschaffen.</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In sommige gevallen kunt u een (kleinere) warmtepomp aanschaffen voordat u de extra isolatie maatregelen aanbrengt, deze (te kleine) warmtepomp inzetten als hybride-warmtepomp en vervolgens dezelfde warmtepomp als full-electric warmtepomp inzetten als de extra isolatie is aangebracht. In dit geval moet u dus goed uit laten rekenen wat de huidige en toiekomstige warmtevraag van uw woning is.</a:t>
            </a:r>
          </a:p>
          <a:p>
            <a:pPr marL="216000" indent="-216000">
              <a:lnSpc>
                <a:spcPct val="100000"/>
              </a:lnSpc>
              <a:buNone/>
              <a:tabLst>
                <a:tab pos="0" algn="l"/>
              </a:tabLst>
            </a:pPr>
            <a:endParaRPr lang="nl-NL" sz="2000" b="0" strike="noStrike" spc="-1">
              <a:latin typeface="Arial"/>
            </a:endParaRPr>
          </a:p>
        </p:txBody>
      </p:sp>
      <p:sp>
        <p:nvSpPr>
          <p:cNvPr id="835" name="PlaceHolder 3"/>
          <p:cNvSpPr>
            <a:spLocks noGrp="1"/>
          </p:cNvSpPr>
          <p:nvPr>
            <p:ph type="sldNum" idx="19"/>
          </p:nvPr>
        </p:nvSpPr>
        <p:spPr>
          <a:xfrm>
            <a:off x="4399200" y="9555480"/>
            <a:ext cx="3372120" cy="501840"/>
          </a:xfrm>
          <a:prstGeom prst="rect">
            <a:avLst/>
          </a:prstGeom>
          <a:noFill/>
          <a:ln w="0">
            <a:noFill/>
          </a:ln>
        </p:spPr>
        <p:txBody>
          <a:bodyPr lIns="0" tIns="0" rIns="0" bIns="0" anchor="b">
            <a:noAutofit/>
          </a:bodyPr>
          <a:lstStyle>
            <a:lvl1pPr algn="r">
              <a:lnSpc>
                <a:spcPct val="100000"/>
              </a:lnSpc>
              <a:buNone/>
              <a:defRPr lang="nl-NL" sz="1400" b="0" strike="noStrike" spc="-1">
                <a:solidFill>
                  <a:srgbClr val="000000"/>
                </a:solidFill>
                <a:latin typeface="Times New Roman"/>
                <a:ea typeface="+mn-ea"/>
              </a:defRPr>
            </a:lvl1pPr>
          </a:lstStyle>
          <a:p>
            <a:pPr algn="r">
              <a:lnSpc>
                <a:spcPct val="100000"/>
              </a:lnSpc>
              <a:buNone/>
            </a:pPr>
            <a:fld id="{6C22E735-D72A-4F0C-BAE4-ECFF006C9943}" type="slidenum">
              <a:rPr lang="nl-NL" sz="1400" b="0" strike="noStrike" spc="-1">
                <a:solidFill>
                  <a:srgbClr val="000000"/>
                </a:solidFill>
                <a:latin typeface="Times New Roman"/>
                <a:ea typeface="+mn-ea"/>
              </a:rPr>
              <a:pPr algn="r">
                <a:lnSpc>
                  <a:spcPct val="100000"/>
                </a:lnSpc>
                <a:buNone/>
              </a:pPr>
              <a:t>7</a:t>
            </a:fld>
            <a:endParaRPr lang="nl-NL" sz="14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PlaceHolder 1"/>
          <p:cNvSpPr>
            <a:spLocks noGrp="1" noRot="1" noChangeAspect="1"/>
          </p:cNvSpPr>
          <p:nvPr>
            <p:ph type="sldImg"/>
          </p:nvPr>
        </p:nvSpPr>
        <p:spPr>
          <a:xfrm>
            <a:off x="1370013" y="763588"/>
            <a:ext cx="5030787" cy="3771900"/>
          </a:xfrm>
          <a:prstGeom prst="rect">
            <a:avLst/>
          </a:prstGeom>
          <a:ln w="0">
            <a:noFill/>
          </a:ln>
        </p:spPr>
      </p:sp>
      <p:sp>
        <p:nvSpPr>
          <p:cNvPr id="837" name="PlaceHolder 2"/>
          <p:cNvSpPr>
            <a:spLocks noGrp="1"/>
          </p:cNvSpPr>
          <p:nvPr>
            <p:ph type="body"/>
          </p:nvPr>
        </p:nvSpPr>
        <p:spPr>
          <a:xfrm>
            <a:off x="777240" y="4777560"/>
            <a:ext cx="6216840" cy="4525200"/>
          </a:xfrm>
          <a:prstGeom prst="rect">
            <a:avLst/>
          </a:prstGeom>
          <a:noFill/>
          <a:ln w="0">
            <a:noFill/>
          </a:ln>
        </p:spPr>
        <p:txBody>
          <a:bodyPr lIns="0" tIns="0" rIns="0" bIns="0" anchor="t">
            <a:normAutofit fontScale="74000"/>
          </a:bodyPr>
          <a:lstStyle/>
          <a:p>
            <a:pPr marL="216000" indent="-216000">
              <a:lnSpc>
                <a:spcPct val="100000"/>
              </a:lnSpc>
              <a:buNone/>
              <a:tabLst>
                <a:tab pos="0" algn="l"/>
              </a:tabLst>
            </a:pPr>
            <a:r>
              <a:rPr lang="nl-NL" sz="2000" b="0" strike="noStrike" spc="-1">
                <a:latin typeface="Arial"/>
              </a:rPr>
              <a:t>Bij deze 50 graden test wordt er getest of uw afgifte systeem geschikt is voor lage temperaturen.</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Ongetwijfeld heeft u wel eens gehoord dat je met vloerverwarming een hele andere verwarmingsstrategie moet kiezen dan met radiatoren.</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Hetzelfde voor een wamrtepomp: het vermogen is zo laag dat het opwarmen van een koude ruimte veel langer duurt dan met een CV-ketel.</a:t>
            </a:r>
          </a:p>
          <a:p>
            <a:pPr marL="216000" indent="-216000">
              <a:lnSpc>
                <a:spcPct val="100000"/>
              </a:lnSpc>
              <a:buNone/>
              <a:tabLst>
                <a:tab pos="0" algn="l"/>
              </a:tabLst>
            </a:pPr>
            <a:r>
              <a:rPr lang="nl-NL" sz="2000" b="0" strike="noStrike" spc="-1">
                <a:latin typeface="Arial"/>
              </a:rPr>
              <a:t>Dat betekent ook dat de nachtverlaging veel minder moet zijn dan bij een CV-ketel.</a:t>
            </a:r>
          </a:p>
          <a:p>
            <a:pPr marL="216000" indent="-216000">
              <a:lnSpc>
                <a:spcPct val="100000"/>
              </a:lnSpc>
              <a:buNone/>
              <a:tabLst>
                <a:tab pos="0" algn="l"/>
              </a:tabLst>
            </a:pPr>
            <a:r>
              <a:rPr lang="nl-NL" sz="2000" b="0" strike="noStrike" spc="-1">
                <a:latin typeface="Arial"/>
              </a:rPr>
              <a:t>Voor de test passen we daarom GEEN nachtverlaging toe, dus de verwarming moet 24 uur per dag op de gewenste temperatuur staan. Als u over de dag heen verschillende temperaturen gebruikt, moet u de verwarming op de hoogst gewenste temperatuur instellen.</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Als de test slaagt, probeer dan op nog lager te gaan 45, 40, 35 graden Celius !!</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Als de test nbiet slaagt probeer het afgifte systeem op te waarderen.</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endParaRPr lang="nl-NL" sz="2000" b="0" strike="noStrike" spc="-1">
              <a:latin typeface="Arial"/>
            </a:endParaRPr>
          </a:p>
        </p:txBody>
      </p:sp>
      <p:sp>
        <p:nvSpPr>
          <p:cNvPr id="838" name="PlaceHolder 3"/>
          <p:cNvSpPr>
            <a:spLocks noGrp="1"/>
          </p:cNvSpPr>
          <p:nvPr>
            <p:ph type="sldNum" idx="20"/>
          </p:nvPr>
        </p:nvSpPr>
        <p:spPr>
          <a:xfrm>
            <a:off x="4399200" y="9555480"/>
            <a:ext cx="3372120" cy="501840"/>
          </a:xfrm>
          <a:prstGeom prst="rect">
            <a:avLst/>
          </a:prstGeom>
          <a:noFill/>
          <a:ln w="0">
            <a:noFill/>
          </a:ln>
        </p:spPr>
        <p:txBody>
          <a:bodyPr lIns="0" tIns="0" rIns="0" bIns="0" anchor="b">
            <a:noAutofit/>
          </a:bodyPr>
          <a:lstStyle>
            <a:lvl1pPr algn="r">
              <a:lnSpc>
                <a:spcPct val="100000"/>
              </a:lnSpc>
              <a:buNone/>
              <a:defRPr lang="nl-NL" sz="1400" b="0" strike="noStrike" spc="-1">
                <a:solidFill>
                  <a:srgbClr val="000000"/>
                </a:solidFill>
                <a:latin typeface="Times New Roman"/>
                <a:ea typeface="+mn-ea"/>
              </a:defRPr>
            </a:lvl1pPr>
          </a:lstStyle>
          <a:p>
            <a:pPr algn="r">
              <a:lnSpc>
                <a:spcPct val="100000"/>
              </a:lnSpc>
              <a:buNone/>
            </a:pPr>
            <a:fld id="{156C3E02-DBD9-46A1-8FB6-C30F70034E83}" type="slidenum">
              <a:rPr lang="nl-NL" sz="1400" b="0" strike="noStrike" spc="-1">
                <a:solidFill>
                  <a:srgbClr val="000000"/>
                </a:solidFill>
                <a:latin typeface="Times New Roman"/>
                <a:ea typeface="+mn-ea"/>
              </a:rPr>
              <a:pPr algn="r">
                <a:lnSpc>
                  <a:spcPct val="100000"/>
                </a:lnSpc>
                <a:buNone/>
              </a:pPr>
              <a:t>8</a:t>
            </a:fld>
            <a:endParaRPr lang="nl-NL" sz="14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PlaceHolder 1"/>
          <p:cNvSpPr>
            <a:spLocks noGrp="1" noRot="1" noChangeAspect="1"/>
          </p:cNvSpPr>
          <p:nvPr>
            <p:ph type="sldImg"/>
          </p:nvPr>
        </p:nvSpPr>
        <p:spPr>
          <a:xfrm>
            <a:off x="1370013" y="763588"/>
            <a:ext cx="5030787" cy="3771900"/>
          </a:xfrm>
          <a:prstGeom prst="rect">
            <a:avLst/>
          </a:prstGeom>
          <a:ln w="0">
            <a:noFill/>
          </a:ln>
        </p:spPr>
      </p:sp>
      <p:sp>
        <p:nvSpPr>
          <p:cNvPr id="828" name="PlaceHolder 2"/>
          <p:cNvSpPr>
            <a:spLocks noGrp="1"/>
          </p:cNvSpPr>
          <p:nvPr>
            <p:ph type="body"/>
          </p:nvPr>
        </p:nvSpPr>
        <p:spPr>
          <a:xfrm>
            <a:off x="777240" y="4777560"/>
            <a:ext cx="6216840" cy="4525200"/>
          </a:xfrm>
          <a:prstGeom prst="rect">
            <a:avLst/>
          </a:prstGeom>
          <a:noFill/>
          <a:ln w="0">
            <a:noFill/>
          </a:ln>
        </p:spPr>
        <p:txBody>
          <a:bodyPr lIns="0" tIns="0" rIns="0" bIns="0" anchor="t">
            <a:normAutofit fontScale="82000"/>
          </a:bodyPr>
          <a:lstStyle/>
          <a:p>
            <a:pPr marL="216000" indent="-216000">
              <a:lnSpc>
                <a:spcPct val="100000"/>
              </a:lnSpc>
              <a:buNone/>
              <a:tabLst>
                <a:tab pos="0" algn="l"/>
              </a:tabLst>
            </a:pPr>
            <a:r>
              <a:rPr lang="nl-NL" sz="2000" b="0" strike="noStrike" spc="-1">
                <a:latin typeface="Arial"/>
              </a:rPr>
              <a:t>Hier zien we hoe geschikt de verschillende afgifte systemen zijn voor een warmtepomp.</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Vloerverwarming en LTV (LageTemperatuurVerwarming) radiatoren en convectoren zijn uitermate geschikt voor een warmtepomp.</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Een convertor-put een een 3-plaats radiator (type 33) of een anderzins ruim overgediemnsioneerde radiator kunnen ook geschikt zijn voor een warmtepomp.</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Een 1-plaats radiator (type 11), een design radiator of een leden radiator zijn in het algemeen niet geschikt voor een warmtepomp.</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Daarnaast is het van belang dat de bestaande ledingen dik genoeg zijn om de veel grotere waterstroom te kunnen verwerken.</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Doe ten alle tijden de 50-graden test (komen we op terug)</a:t>
            </a:r>
          </a:p>
          <a:p>
            <a:pPr marL="216000" indent="-216000">
              <a:lnSpc>
                <a:spcPct val="100000"/>
              </a:lnSpc>
              <a:buNone/>
              <a:tabLst>
                <a:tab pos="0" algn="l"/>
              </a:tabLst>
            </a:pPr>
            <a:endParaRPr lang="nl-NL" sz="2000" b="0" strike="noStrike" spc="-1">
              <a:latin typeface="Arial"/>
            </a:endParaRPr>
          </a:p>
          <a:p>
            <a:pPr marL="216000" indent="-216000" algn="ctr">
              <a:lnSpc>
                <a:spcPct val="100000"/>
              </a:lnSpc>
              <a:buNone/>
              <a:tabLst>
                <a:tab pos="0" algn="l"/>
              </a:tabLst>
            </a:pPr>
            <a:endParaRPr lang="nl-NL" sz="2000" b="0" strike="noStrike" spc="-1">
              <a:latin typeface="Arial"/>
            </a:endParaRPr>
          </a:p>
        </p:txBody>
      </p:sp>
      <p:sp>
        <p:nvSpPr>
          <p:cNvPr id="829" name="PlaceHolder 3"/>
          <p:cNvSpPr>
            <a:spLocks noGrp="1"/>
          </p:cNvSpPr>
          <p:nvPr>
            <p:ph type="sldNum" idx="17"/>
          </p:nvPr>
        </p:nvSpPr>
        <p:spPr>
          <a:xfrm>
            <a:off x="4399200" y="9555480"/>
            <a:ext cx="3372120" cy="501840"/>
          </a:xfrm>
          <a:prstGeom prst="rect">
            <a:avLst/>
          </a:prstGeom>
          <a:noFill/>
          <a:ln w="0">
            <a:noFill/>
          </a:ln>
        </p:spPr>
        <p:txBody>
          <a:bodyPr lIns="0" tIns="0" rIns="0" bIns="0" anchor="b">
            <a:noAutofit/>
          </a:bodyPr>
          <a:lstStyle>
            <a:lvl1pPr algn="r">
              <a:lnSpc>
                <a:spcPct val="100000"/>
              </a:lnSpc>
              <a:buNone/>
              <a:defRPr lang="nl-NL" sz="1400" b="0" strike="noStrike" spc="-1">
                <a:solidFill>
                  <a:srgbClr val="000000"/>
                </a:solidFill>
                <a:latin typeface="Times New Roman"/>
                <a:ea typeface="+mn-ea"/>
              </a:defRPr>
            </a:lvl1pPr>
          </a:lstStyle>
          <a:p>
            <a:pPr algn="r">
              <a:lnSpc>
                <a:spcPct val="100000"/>
              </a:lnSpc>
              <a:buNone/>
            </a:pPr>
            <a:fld id="{04424B33-FBDD-4CE0-835E-49536E1EF3CB}" type="slidenum">
              <a:rPr lang="nl-NL" sz="1400" b="0" strike="noStrike" spc="-1">
                <a:solidFill>
                  <a:srgbClr val="000000"/>
                </a:solidFill>
                <a:latin typeface="Times New Roman"/>
                <a:ea typeface="+mn-ea"/>
              </a:rPr>
              <a:pPr algn="r">
                <a:lnSpc>
                  <a:spcPct val="100000"/>
                </a:lnSpc>
                <a:buNone/>
              </a:pPr>
              <a:t>9</a:t>
            </a:fld>
            <a:endParaRPr lang="nl-NL" sz="14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PlaceHolder 1"/>
          <p:cNvSpPr>
            <a:spLocks noGrp="1" noRot="1" noChangeAspect="1"/>
          </p:cNvSpPr>
          <p:nvPr>
            <p:ph type="sldImg"/>
          </p:nvPr>
        </p:nvSpPr>
        <p:spPr>
          <a:xfrm>
            <a:off x="1370013" y="763588"/>
            <a:ext cx="5030787" cy="3771900"/>
          </a:xfrm>
          <a:prstGeom prst="rect">
            <a:avLst/>
          </a:prstGeom>
          <a:ln w="0">
            <a:noFill/>
          </a:ln>
        </p:spPr>
      </p:sp>
      <p:sp>
        <p:nvSpPr>
          <p:cNvPr id="840" name="PlaceHolder 2"/>
          <p:cNvSpPr>
            <a:spLocks noGrp="1"/>
          </p:cNvSpPr>
          <p:nvPr>
            <p:ph type="body"/>
          </p:nvPr>
        </p:nvSpPr>
        <p:spPr>
          <a:xfrm>
            <a:off x="777240" y="4777560"/>
            <a:ext cx="6216840" cy="4525200"/>
          </a:xfrm>
          <a:prstGeom prst="rect">
            <a:avLst/>
          </a:prstGeom>
          <a:noFill/>
          <a:ln w="0">
            <a:noFill/>
          </a:ln>
        </p:spPr>
        <p:txBody>
          <a:bodyPr lIns="0" tIns="0" rIns="0" bIns="0" anchor="t">
            <a:normAutofit fontScale="46000"/>
          </a:bodyPr>
          <a:lstStyle/>
          <a:p>
            <a:pPr marL="216000" indent="-216000">
              <a:lnSpc>
                <a:spcPct val="100000"/>
              </a:lnSpc>
              <a:buNone/>
              <a:tabLst>
                <a:tab pos="0" algn="l"/>
              </a:tabLst>
            </a:pPr>
            <a:r>
              <a:rPr lang="nl-NL" sz="2000" b="0" strike="noStrike" spc="-1">
                <a:latin typeface="Arial"/>
              </a:rPr>
              <a:t>Zeker bij temperaturen is convectie (warmtetransport met lucht als medium) de belangrijkste manier om warmte te verspreiden.</a:t>
            </a:r>
          </a:p>
          <a:p>
            <a:pPr marL="216000" indent="-216000">
              <a:lnSpc>
                <a:spcPct val="100000"/>
              </a:lnSpc>
              <a:buNone/>
              <a:tabLst>
                <a:tab pos="0" algn="l"/>
              </a:tabLst>
            </a:pPr>
            <a:r>
              <a:rPr lang="nl-NL" sz="2000" b="0" strike="noStrike" spc="-1">
                <a:latin typeface="Arial"/>
              </a:rPr>
              <a:t>Daarom is het ook van groot belang om een goede en vrije luchtdoorstroming te realiseren, dus geen omkasting, geen overhangende vensterbanken en geen blokkerende gordijnen.</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In sommige oude huizen zijn convector putten slecht geïsoleerd, zorg dat die warmte in huis blijft (bespaart ook al zonder warmtepomp).</a:t>
            </a:r>
          </a:p>
          <a:p>
            <a:pPr marL="216000" indent="-216000">
              <a:lnSpc>
                <a:spcPct val="100000"/>
              </a:lnSpc>
              <a:buNone/>
              <a:tabLst>
                <a:tab pos="0" algn="l"/>
              </a:tabLst>
            </a:pPr>
            <a:r>
              <a:rPr lang="nl-NL" sz="2000" b="0" strike="noStrike" spc="-1">
                <a:latin typeface="Arial"/>
              </a:rPr>
              <a:t>Hetzelfde geldt voor verwarmingsleidingen die door onverwarmde ruimten lopen.</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Radiatorfolie, LET OP dat is een hele bijzondere:</a:t>
            </a:r>
          </a:p>
          <a:p>
            <a:pPr marL="216000" indent="-216000">
              <a:lnSpc>
                <a:spcPct val="100000"/>
              </a:lnSpc>
              <a:buNone/>
              <a:tabLst>
                <a:tab pos="0" algn="l"/>
              </a:tabLst>
            </a:pPr>
            <a:r>
              <a:rPr lang="nl-NL" sz="2000" b="0" strike="noStrike" spc="-1">
                <a:latin typeface="Arial"/>
              </a:rPr>
              <a:t>“Gewoon” Radiatorfolie doet 2 dingen</a:t>
            </a:r>
          </a:p>
          <a:p>
            <a:pPr marL="216000" indent="-216000">
              <a:lnSpc>
                <a:spcPct val="100000"/>
              </a:lnSpc>
              <a:buClr>
                <a:srgbClr val="000000"/>
              </a:buClr>
              <a:buFont typeface="StarSymbol"/>
              <a:buChar char="-"/>
              <a:tabLst>
                <a:tab pos="0" algn="l"/>
              </a:tabLst>
            </a:pPr>
            <a:r>
              <a:rPr lang="nl-NL" sz="2000" b="0" strike="noStrike" spc="-1">
                <a:latin typeface="Arial"/>
              </a:rPr>
              <a:t> Het vermindert het warmteverlies door de (slecht geïsoleerde) muur</a:t>
            </a:r>
          </a:p>
          <a:p>
            <a:pPr marL="216000" indent="-216000">
              <a:lnSpc>
                <a:spcPct val="100000"/>
              </a:lnSpc>
              <a:buClr>
                <a:srgbClr val="000000"/>
              </a:buClr>
              <a:buFont typeface="StarSymbol"/>
              <a:buChar char="-"/>
              <a:tabLst>
                <a:tab pos="0" algn="l"/>
              </a:tabLst>
            </a:pPr>
            <a:r>
              <a:rPr lang="nl-NL" sz="2000" b="0" strike="noStrike" spc="-1">
                <a:latin typeface="Arial"/>
              </a:rPr>
              <a:t> Het verlaagt de capaciteit van de radiator</a:t>
            </a:r>
          </a:p>
          <a:p>
            <a:pPr marL="216000" indent="-216000">
              <a:lnSpc>
                <a:spcPct val="100000"/>
              </a:lnSpc>
              <a:buNone/>
              <a:tabLst>
                <a:tab pos="0" algn="l"/>
              </a:tabLst>
            </a:pPr>
            <a:r>
              <a:rPr lang="nl-NL" sz="2000" b="0" strike="noStrike" spc="-1">
                <a:latin typeface="Arial"/>
              </a:rPr>
              <a:t>Dat tweede punt zorgt ervoor dat het gewone radaitor folie ongeschikt is voor lage temperatuurverwarming. </a:t>
            </a:r>
          </a:p>
          <a:p>
            <a:pPr marL="216000" indent="-216000">
              <a:lnSpc>
                <a:spcPct val="100000"/>
              </a:lnSpc>
              <a:buNone/>
              <a:tabLst>
                <a:tab pos="0" algn="l"/>
              </a:tabLst>
            </a:pPr>
            <a:r>
              <a:rPr lang="nl-NL" sz="2000" b="0" strike="noStrike" spc="-1">
                <a:latin typeface="Arial"/>
              </a:rPr>
              <a:t>Verwijder daarom de gewone radiator folie en vervang deze eventueel door ideaal radiator folie.</a:t>
            </a:r>
          </a:p>
          <a:p>
            <a:pPr marL="216000" indent="-216000">
              <a:lnSpc>
                <a:spcPct val="100000"/>
              </a:lnSpc>
              <a:buNone/>
              <a:tabLst>
                <a:tab pos="0" algn="l"/>
              </a:tabLst>
            </a:pPr>
            <a:r>
              <a:rPr lang="nl-NL" sz="2000" b="0" strike="noStrike" spc="-1">
                <a:latin typeface="Arial"/>
              </a:rPr>
              <a:t>Ideaal radiator folie zie: https://stef-aap.github.io/Duurzaam/Radiator_Folie_1.pdf</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Bij hoge temperatuur verwarming is het verschil tussen in en uitgaande temperatuur van een radiator ongeveer 20 graden. Bij een lage temepratuur is dit temperatuurverschil slechts 5 graden, dus moet er 4 keeer zoveel water door het circuit worden gepompt om dezelfde hoeveelheid warmte af te kunnen geven.</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Omdat een warmtepomp slechts heel langzaam een ruimte kan opwarmen, moeten we de verwarmde ruimten continue op temperatuur houden, dus geen nachtverlaging hebben.</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Door het plaatsen van (temperatuur gestuurde) ventilatoren op een convector of radiator, kan de capaciteit van radiator of convector worden vergroot.</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r>
              <a:rPr lang="nl-NL" sz="2000" b="0" strike="noStrike" spc="-1">
                <a:latin typeface="Arial"/>
              </a:rPr>
              <a:t>Verbeter de isolatie van de woning, hij staat op het einde, maar zou eigenlijk altijd de eerste maatregel moeten zijn. Als de isolatie van de woning bheter is, mag de capaciteit van het afgifte systeem lager zijn, maar bovendien energiebesparing is beter dan (zelfs groene) energieverspilling.</a:t>
            </a:r>
          </a:p>
          <a:p>
            <a:pPr marL="216000" indent="-216000">
              <a:lnSpc>
                <a:spcPct val="100000"/>
              </a:lnSpc>
              <a:buNone/>
              <a:tabLst>
                <a:tab pos="0" algn="l"/>
              </a:tabLst>
            </a:pPr>
            <a:endParaRPr lang="nl-NL" sz="2000" b="0" strike="noStrike" spc="-1">
              <a:latin typeface="Arial"/>
            </a:endParaRPr>
          </a:p>
          <a:p>
            <a:pPr marL="216000" indent="-216000">
              <a:lnSpc>
                <a:spcPct val="100000"/>
              </a:lnSpc>
              <a:buNone/>
              <a:tabLst>
                <a:tab pos="0" algn="l"/>
              </a:tabLst>
            </a:pPr>
            <a:endParaRPr lang="nl-NL" sz="2000" b="0" strike="noStrike" spc="-1">
              <a:latin typeface="Arial"/>
            </a:endParaRPr>
          </a:p>
        </p:txBody>
      </p:sp>
      <p:sp>
        <p:nvSpPr>
          <p:cNvPr id="841" name="PlaceHolder 3"/>
          <p:cNvSpPr>
            <a:spLocks noGrp="1"/>
          </p:cNvSpPr>
          <p:nvPr>
            <p:ph type="sldNum" idx="21"/>
          </p:nvPr>
        </p:nvSpPr>
        <p:spPr>
          <a:xfrm>
            <a:off x="4399200" y="9555480"/>
            <a:ext cx="3372120" cy="501840"/>
          </a:xfrm>
          <a:prstGeom prst="rect">
            <a:avLst/>
          </a:prstGeom>
          <a:noFill/>
          <a:ln w="0">
            <a:noFill/>
          </a:ln>
        </p:spPr>
        <p:txBody>
          <a:bodyPr lIns="0" tIns="0" rIns="0" bIns="0" anchor="b">
            <a:noAutofit/>
          </a:bodyPr>
          <a:lstStyle>
            <a:lvl1pPr algn="r">
              <a:lnSpc>
                <a:spcPct val="100000"/>
              </a:lnSpc>
              <a:buNone/>
              <a:defRPr lang="nl-NL" sz="1400" b="0" strike="noStrike" spc="-1">
                <a:solidFill>
                  <a:srgbClr val="000000"/>
                </a:solidFill>
                <a:latin typeface="Times New Roman"/>
                <a:ea typeface="+mn-ea"/>
              </a:defRPr>
            </a:lvl1pPr>
          </a:lstStyle>
          <a:p>
            <a:pPr algn="r">
              <a:lnSpc>
                <a:spcPct val="100000"/>
              </a:lnSpc>
              <a:buNone/>
            </a:pPr>
            <a:fld id="{04AC005A-82DC-4231-A8CC-F998D4264AC6}" type="slidenum">
              <a:rPr lang="nl-NL" sz="1400" b="0" strike="noStrike" spc="-1">
                <a:solidFill>
                  <a:srgbClr val="000000"/>
                </a:solidFill>
                <a:latin typeface="Times New Roman"/>
                <a:ea typeface="+mn-ea"/>
              </a:rPr>
              <a:pPr algn="r">
                <a:lnSpc>
                  <a:spcPct val="100000"/>
                </a:lnSpc>
                <a:buNone/>
              </a:pPr>
              <a:t>10</a:t>
            </a:fld>
            <a:endParaRPr lang="nl-NL"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182"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83"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185"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86"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87"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88"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190" name="PlaceHolder 2"/>
          <p:cNvSpPr>
            <a:spLocks noGrp="1"/>
          </p:cNvSpPr>
          <p:nvPr>
            <p:ph/>
          </p:nvPr>
        </p:nvSpPr>
        <p:spPr>
          <a:xfrm>
            <a:off x="50400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91" name="PlaceHolder 3"/>
          <p:cNvSpPr>
            <a:spLocks noGrp="1"/>
          </p:cNvSpPr>
          <p:nvPr>
            <p:ph/>
          </p:nvPr>
        </p:nvSpPr>
        <p:spPr>
          <a:xfrm>
            <a:off x="357156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92" name="PlaceHolder 4"/>
          <p:cNvSpPr>
            <a:spLocks noGrp="1"/>
          </p:cNvSpPr>
          <p:nvPr>
            <p:ph/>
          </p:nvPr>
        </p:nvSpPr>
        <p:spPr>
          <a:xfrm>
            <a:off x="663912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93" name="PlaceHolder 5"/>
          <p:cNvSpPr>
            <a:spLocks noGrp="1"/>
          </p:cNvSpPr>
          <p:nvPr>
            <p:ph/>
          </p:nvPr>
        </p:nvSpPr>
        <p:spPr>
          <a:xfrm>
            <a:off x="50400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94" name="PlaceHolder 6"/>
          <p:cNvSpPr>
            <a:spLocks noGrp="1"/>
          </p:cNvSpPr>
          <p:nvPr>
            <p:ph/>
          </p:nvPr>
        </p:nvSpPr>
        <p:spPr>
          <a:xfrm>
            <a:off x="357156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95" name="PlaceHolder 7"/>
          <p:cNvSpPr>
            <a:spLocks noGrp="1"/>
          </p:cNvSpPr>
          <p:nvPr>
            <p:ph/>
          </p:nvPr>
        </p:nvSpPr>
        <p:spPr>
          <a:xfrm>
            <a:off x="663912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201" name="PlaceHolder 2"/>
          <p:cNvSpPr>
            <a:spLocks noGrp="1"/>
          </p:cNvSpPr>
          <p:nvPr>
            <p:ph type="subTitle"/>
          </p:nvPr>
        </p:nvSpPr>
        <p:spPr>
          <a:xfrm>
            <a:off x="504000" y="1768680"/>
            <a:ext cx="9072000" cy="4384080"/>
          </a:xfrm>
          <a:prstGeom prst="rect">
            <a:avLst/>
          </a:prstGeom>
          <a:noFill/>
          <a:ln w="0">
            <a:noFill/>
          </a:ln>
        </p:spPr>
        <p:txBody>
          <a:bodyPr lIns="0" tIns="0" rIns="0" bIns="0" anchor="ctr">
            <a:noAutofit/>
          </a:bodyPr>
          <a:lstStyle/>
          <a:p>
            <a:pPr algn="ctr">
              <a:buNone/>
            </a:pPr>
            <a:endParaRPr lang="nl-NL"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203"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205"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06"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504000" y="301320"/>
            <a:ext cx="9071640" cy="5848560"/>
          </a:xfrm>
          <a:prstGeom prst="rect">
            <a:avLst/>
          </a:prstGeom>
          <a:noFill/>
          <a:ln w="0">
            <a:noFill/>
          </a:ln>
        </p:spPr>
        <p:txBody>
          <a:bodyPr lIns="0" tIns="0" rIns="0" bIns="0" anchor="ctr">
            <a:noAutofit/>
          </a:bodyPr>
          <a:lstStyle/>
          <a:p>
            <a:pPr algn="ctr">
              <a:buNone/>
            </a:pPr>
            <a:endParaRPr lang="nl-NL"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210"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11"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12"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161" name="PlaceHolder 2"/>
          <p:cNvSpPr>
            <a:spLocks noGrp="1"/>
          </p:cNvSpPr>
          <p:nvPr>
            <p:ph type="subTitle"/>
          </p:nvPr>
        </p:nvSpPr>
        <p:spPr>
          <a:xfrm>
            <a:off x="504000" y="1768680"/>
            <a:ext cx="9072000" cy="4384080"/>
          </a:xfrm>
          <a:prstGeom prst="rect">
            <a:avLst/>
          </a:prstGeom>
          <a:noFill/>
          <a:ln w="0">
            <a:noFill/>
          </a:ln>
        </p:spPr>
        <p:txBody>
          <a:bodyPr lIns="0" tIns="0" rIns="0" bIns="0" anchor="ctr">
            <a:noAutofit/>
          </a:bodyPr>
          <a:lstStyle/>
          <a:p>
            <a:pPr algn="ctr">
              <a:buNone/>
            </a:pPr>
            <a:endParaRPr lang="nl-NL"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214"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15"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16"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218"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19"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20"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222"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23"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225"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26"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27"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28"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230" name="PlaceHolder 2"/>
          <p:cNvSpPr>
            <a:spLocks noGrp="1"/>
          </p:cNvSpPr>
          <p:nvPr>
            <p:ph/>
          </p:nvPr>
        </p:nvSpPr>
        <p:spPr>
          <a:xfrm>
            <a:off x="50400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31" name="PlaceHolder 3"/>
          <p:cNvSpPr>
            <a:spLocks noGrp="1"/>
          </p:cNvSpPr>
          <p:nvPr>
            <p:ph/>
          </p:nvPr>
        </p:nvSpPr>
        <p:spPr>
          <a:xfrm>
            <a:off x="357156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32" name="PlaceHolder 4"/>
          <p:cNvSpPr>
            <a:spLocks noGrp="1"/>
          </p:cNvSpPr>
          <p:nvPr>
            <p:ph/>
          </p:nvPr>
        </p:nvSpPr>
        <p:spPr>
          <a:xfrm>
            <a:off x="663912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33" name="PlaceHolder 5"/>
          <p:cNvSpPr>
            <a:spLocks noGrp="1"/>
          </p:cNvSpPr>
          <p:nvPr>
            <p:ph/>
          </p:nvPr>
        </p:nvSpPr>
        <p:spPr>
          <a:xfrm>
            <a:off x="50400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34" name="PlaceHolder 6"/>
          <p:cNvSpPr>
            <a:spLocks noGrp="1"/>
          </p:cNvSpPr>
          <p:nvPr>
            <p:ph/>
          </p:nvPr>
        </p:nvSpPr>
        <p:spPr>
          <a:xfrm>
            <a:off x="357156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235" name="PlaceHolder 7"/>
          <p:cNvSpPr>
            <a:spLocks noGrp="1"/>
          </p:cNvSpPr>
          <p:nvPr>
            <p:ph/>
          </p:nvPr>
        </p:nvSpPr>
        <p:spPr>
          <a:xfrm>
            <a:off x="663912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321" name="PlaceHolder 2"/>
          <p:cNvSpPr>
            <a:spLocks noGrp="1"/>
          </p:cNvSpPr>
          <p:nvPr>
            <p:ph type="subTitle"/>
          </p:nvPr>
        </p:nvSpPr>
        <p:spPr>
          <a:xfrm>
            <a:off x="504000" y="1768680"/>
            <a:ext cx="9072000" cy="4384080"/>
          </a:xfrm>
          <a:prstGeom prst="rect">
            <a:avLst/>
          </a:prstGeom>
          <a:noFill/>
          <a:ln w="0">
            <a:noFill/>
          </a:ln>
        </p:spPr>
        <p:txBody>
          <a:bodyPr lIns="0" tIns="0" rIns="0" bIns="0" anchor="ctr">
            <a:noAutofit/>
          </a:bodyPr>
          <a:lstStyle/>
          <a:p>
            <a:pPr algn="ctr">
              <a:buNone/>
            </a:pPr>
            <a:endParaRPr lang="nl-NL"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323"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325"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26"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163"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8" name="PlaceHolder 1"/>
          <p:cNvSpPr>
            <a:spLocks noGrp="1"/>
          </p:cNvSpPr>
          <p:nvPr>
            <p:ph type="subTitle"/>
          </p:nvPr>
        </p:nvSpPr>
        <p:spPr>
          <a:xfrm>
            <a:off x="504000" y="301320"/>
            <a:ext cx="9071640" cy="5848560"/>
          </a:xfrm>
          <a:prstGeom prst="rect">
            <a:avLst/>
          </a:prstGeom>
          <a:noFill/>
          <a:ln w="0">
            <a:noFill/>
          </a:ln>
        </p:spPr>
        <p:txBody>
          <a:bodyPr lIns="0" tIns="0" rIns="0" bIns="0" anchor="ctr">
            <a:noAutofit/>
          </a:bodyPr>
          <a:lstStyle/>
          <a:p>
            <a:pPr algn="ctr">
              <a:buNone/>
            </a:pPr>
            <a:endParaRPr lang="nl-NL"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330"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31"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32"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334"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35"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36"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338"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39"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40"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342"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43"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345"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46"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47"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48"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350" name="PlaceHolder 2"/>
          <p:cNvSpPr>
            <a:spLocks noGrp="1"/>
          </p:cNvSpPr>
          <p:nvPr>
            <p:ph/>
          </p:nvPr>
        </p:nvSpPr>
        <p:spPr>
          <a:xfrm>
            <a:off x="50400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51" name="PlaceHolder 3"/>
          <p:cNvSpPr>
            <a:spLocks noGrp="1"/>
          </p:cNvSpPr>
          <p:nvPr>
            <p:ph/>
          </p:nvPr>
        </p:nvSpPr>
        <p:spPr>
          <a:xfrm>
            <a:off x="357156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52" name="PlaceHolder 4"/>
          <p:cNvSpPr>
            <a:spLocks noGrp="1"/>
          </p:cNvSpPr>
          <p:nvPr>
            <p:ph/>
          </p:nvPr>
        </p:nvSpPr>
        <p:spPr>
          <a:xfrm>
            <a:off x="663912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53" name="PlaceHolder 5"/>
          <p:cNvSpPr>
            <a:spLocks noGrp="1"/>
          </p:cNvSpPr>
          <p:nvPr>
            <p:ph/>
          </p:nvPr>
        </p:nvSpPr>
        <p:spPr>
          <a:xfrm>
            <a:off x="50400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54" name="PlaceHolder 6"/>
          <p:cNvSpPr>
            <a:spLocks noGrp="1"/>
          </p:cNvSpPr>
          <p:nvPr>
            <p:ph/>
          </p:nvPr>
        </p:nvSpPr>
        <p:spPr>
          <a:xfrm>
            <a:off x="357156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355" name="PlaceHolder 7"/>
          <p:cNvSpPr>
            <a:spLocks noGrp="1"/>
          </p:cNvSpPr>
          <p:nvPr>
            <p:ph/>
          </p:nvPr>
        </p:nvSpPr>
        <p:spPr>
          <a:xfrm>
            <a:off x="663912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7"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438" name="PlaceHolder 2"/>
          <p:cNvSpPr>
            <a:spLocks noGrp="1"/>
          </p:cNvSpPr>
          <p:nvPr>
            <p:ph type="subTitle"/>
          </p:nvPr>
        </p:nvSpPr>
        <p:spPr>
          <a:xfrm>
            <a:off x="504000" y="1768680"/>
            <a:ext cx="9072000" cy="4384080"/>
          </a:xfrm>
          <a:prstGeom prst="rect">
            <a:avLst/>
          </a:prstGeom>
          <a:noFill/>
          <a:ln w="0">
            <a:noFill/>
          </a:ln>
        </p:spPr>
        <p:txBody>
          <a:bodyPr lIns="0" tIns="0" rIns="0" bIns="0" anchor="ctr">
            <a:noAutofit/>
          </a:bodyPr>
          <a:lstStyle/>
          <a:p>
            <a:pPr algn="ctr">
              <a:buNone/>
            </a:pPr>
            <a:endParaRPr lang="nl-NL"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440"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165"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66"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442"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43"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44"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5" name="PlaceHolder 1"/>
          <p:cNvSpPr>
            <a:spLocks noGrp="1"/>
          </p:cNvSpPr>
          <p:nvPr>
            <p:ph type="subTitle"/>
          </p:nvPr>
        </p:nvSpPr>
        <p:spPr>
          <a:xfrm>
            <a:off x="504000" y="301320"/>
            <a:ext cx="9071640" cy="5848560"/>
          </a:xfrm>
          <a:prstGeom prst="rect">
            <a:avLst/>
          </a:prstGeom>
          <a:noFill/>
          <a:ln w="0">
            <a:noFill/>
          </a:ln>
        </p:spPr>
        <p:txBody>
          <a:bodyPr lIns="0" tIns="0" rIns="0" bIns="0" anchor="ctr">
            <a:noAutofit/>
          </a:bodyPr>
          <a:lstStyle/>
          <a:p>
            <a:pPr algn="ctr">
              <a:buNone/>
            </a:pPr>
            <a:endParaRPr lang="nl-NL"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447"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48"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49"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451"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52"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53"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455"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56"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57"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459"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60"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462"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63"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64"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65"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467" name="PlaceHolder 2"/>
          <p:cNvSpPr>
            <a:spLocks noGrp="1"/>
          </p:cNvSpPr>
          <p:nvPr>
            <p:ph/>
          </p:nvPr>
        </p:nvSpPr>
        <p:spPr>
          <a:xfrm>
            <a:off x="50400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68" name="PlaceHolder 3"/>
          <p:cNvSpPr>
            <a:spLocks noGrp="1"/>
          </p:cNvSpPr>
          <p:nvPr>
            <p:ph/>
          </p:nvPr>
        </p:nvSpPr>
        <p:spPr>
          <a:xfrm>
            <a:off x="357156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69" name="PlaceHolder 4"/>
          <p:cNvSpPr>
            <a:spLocks noGrp="1"/>
          </p:cNvSpPr>
          <p:nvPr>
            <p:ph/>
          </p:nvPr>
        </p:nvSpPr>
        <p:spPr>
          <a:xfrm>
            <a:off x="6639120" y="176868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70" name="PlaceHolder 5"/>
          <p:cNvSpPr>
            <a:spLocks noGrp="1"/>
          </p:cNvSpPr>
          <p:nvPr>
            <p:ph/>
          </p:nvPr>
        </p:nvSpPr>
        <p:spPr>
          <a:xfrm>
            <a:off x="50400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71" name="PlaceHolder 6"/>
          <p:cNvSpPr>
            <a:spLocks noGrp="1"/>
          </p:cNvSpPr>
          <p:nvPr>
            <p:ph/>
          </p:nvPr>
        </p:nvSpPr>
        <p:spPr>
          <a:xfrm>
            <a:off x="357156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472" name="PlaceHolder 7"/>
          <p:cNvSpPr>
            <a:spLocks noGrp="1"/>
          </p:cNvSpPr>
          <p:nvPr>
            <p:ph/>
          </p:nvPr>
        </p:nvSpPr>
        <p:spPr>
          <a:xfrm>
            <a:off x="6639120" y="4058640"/>
            <a:ext cx="292104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301320"/>
            <a:ext cx="9071640" cy="5848560"/>
          </a:xfrm>
          <a:prstGeom prst="rect">
            <a:avLst/>
          </a:prstGeom>
          <a:noFill/>
          <a:ln w="0">
            <a:noFill/>
          </a:ln>
        </p:spPr>
        <p:txBody>
          <a:bodyPr lIns="0" tIns="0" rIns="0" bIns="0" anchor="ctr">
            <a:noAutofit/>
          </a:bodyPr>
          <a:lstStyle/>
          <a:p>
            <a:pPr algn="ctr">
              <a:buNone/>
            </a:pPr>
            <a:endParaRPr lang="nl-NL"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170"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71"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72"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174"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75"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76"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endParaRPr lang="nl-NL" sz="1800" b="0" strike="noStrike" spc="-1">
              <a:solidFill>
                <a:srgbClr val="000000"/>
              </a:solidFill>
              <a:latin typeface="Arial"/>
            </a:endParaRPr>
          </a:p>
        </p:txBody>
      </p:sp>
      <p:sp>
        <p:nvSpPr>
          <p:cNvPr id="178"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79"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
        <p:nvSpPr>
          <p:cNvPr id="180"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lstStyle/>
          <a:p>
            <a:endParaRPr lang="nl-NL"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157" name="CustomShape 1"/>
          <p:cNvSpPr/>
          <p:nvPr/>
        </p:nvSpPr>
        <p:spPr>
          <a:xfrm>
            <a:off x="9095400" y="7132320"/>
            <a:ext cx="2558880" cy="42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fld id="{60EFBBF7-5FCC-4C71-97A6-73F00FEE7223}" type="slidenum">
              <a:rPr lang="en-US" sz="2400" b="0" strike="noStrike" spc="-1">
                <a:solidFill>
                  <a:srgbClr val="000000"/>
                </a:solidFill>
                <a:latin typeface="Times New Roman"/>
                <a:ea typeface="DejaVu Sans"/>
              </a:rPr>
              <a:pPr>
                <a:lnSpc>
                  <a:spcPct val="100000"/>
                </a:lnSpc>
                <a:buNone/>
              </a:pPr>
              <a:t>‹#›</a:t>
            </a:fld>
            <a:r>
              <a:rPr lang="en-US" sz="2400" b="0" strike="noStrike" spc="-1">
                <a:solidFill>
                  <a:srgbClr val="000000"/>
                </a:solidFill>
                <a:latin typeface="Times New Roman"/>
                <a:ea typeface="DejaVu Sans"/>
              </a:rPr>
              <a:t>/</a:t>
            </a:r>
            <a:fld id="{FDE99F78-1FF2-484B-8ACA-37DDBE29551E}" type="slidecount">
              <a:rPr lang="en-US" sz="2400" b="0" strike="noStrike" spc="-1">
                <a:solidFill>
                  <a:srgbClr val="000000"/>
                </a:solidFill>
                <a:latin typeface="Times New Roman"/>
                <a:ea typeface="DejaVu Sans"/>
              </a:rPr>
              <a:pPr>
                <a:lnSpc>
                  <a:spcPct val="100000"/>
                </a:lnSpc>
                <a:buNone/>
              </a:pPr>
              <a:t>38</a:t>
            </a:fld>
            <a:endParaRPr lang="nl-NL" sz="2400" b="0" strike="noStrike" spc="-1">
              <a:latin typeface="Arial"/>
            </a:endParaRPr>
          </a:p>
        </p:txBody>
      </p:sp>
      <p:sp>
        <p:nvSpPr>
          <p:cNvPr id="158"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r>
              <a:rPr lang="nl-NL" sz="1800" b="0" strike="noStrike" spc="-1">
                <a:solidFill>
                  <a:srgbClr val="000000"/>
                </a:solidFill>
                <a:latin typeface="Arial"/>
              </a:rPr>
              <a:t>Click to edit the title text format</a:t>
            </a:r>
          </a:p>
        </p:txBody>
      </p:sp>
      <p:sp>
        <p:nvSpPr>
          <p:cNvPr id="159" name="PlaceHolder 2"/>
          <p:cNvSpPr>
            <a:spLocks noGrp="1"/>
          </p:cNvSpPr>
          <p:nvPr>
            <p:ph type="body"/>
          </p:nvPr>
        </p:nvSpPr>
        <p:spPr>
          <a:xfrm>
            <a:off x="504000" y="1768680"/>
            <a:ext cx="9072000" cy="43840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nl-NL"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nl-NL"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nl-NL"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nl-NL"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nl-NL"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nl-NL"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nl-NL"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196" name="CustomShape 1"/>
          <p:cNvSpPr/>
          <p:nvPr/>
        </p:nvSpPr>
        <p:spPr>
          <a:xfrm>
            <a:off x="9095400" y="7132320"/>
            <a:ext cx="2558880" cy="42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fld id="{CAA5333F-981D-4A5F-91C5-A836501A2B7E}" type="slidenum">
              <a:rPr lang="en-US" sz="2400" b="0" strike="noStrike" spc="-1">
                <a:solidFill>
                  <a:srgbClr val="000000"/>
                </a:solidFill>
                <a:latin typeface="Times New Roman"/>
                <a:ea typeface="DejaVu Sans"/>
              </a:rPr>
              <a:pPr>
                <a:lnSpc>
                  <a:spcPct val="100000"/>
                </a:lnSpc>
                <a:buNone/>
              </a:pPr>
              <a:t>‹#›</a:t>
            </a:fld>
            <a:r>
              <a:rPr lang="en-US" sz="2400" b="0" strike="noStrike" spc="-1">
                <a:solidFill>
                  <a:srgbClr val="000000"/>
                </a:solidFill>
                <a:latin typeface="Times New Roman"/>
                <a:ea typeface="DejaVu Sans"/>
              </a:rPr>
              <a:t>/</a:t>
            </a:r>
            <a:fld id="{7E1B8C9A-3B93-445E-91CE-DFAC0E10B421}" type="slidecount">
              <a:rPr lang="en-US" sz="2400" b="0" strike="noStrike" spc="-1">
                <a:solidFill>
                  <a:srgbClr val="000000"/>
                </a:solidFill>
                <a:latin typeface="Times New Roman"/>
                <a:ea typeface="DejaVu Sans"/>
              </a:rPr>
              <a:pPr>
                <a:lnSpc>
                  <a:spcPct val="100000"/>
                </a:lnSpc>
                <a:buNone/>
              </a:pPr>
              <a:t>38</a:t>
            </a:fld>
            <a:endParaRPr lang="nl-NL" sz="2400" b="0" strike="noStrike" spc="-1">
              <a:latin typeface="Arial"/>
            </a:endParaRPr>
          </a:p>
        </p:txBody>
      </p:sp>
      <p:sp>
        <p:nvSpPr>
          <p:cNvPr id="197"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r>
              <a:rPr lang="nl-NL" sz="1800" b="0" strike="noStrike" spc="-1">
                <a:solidFill>
                  <a:srgbClr val="000000"/>
                </a:solidFill>
                <a:latin typeface="Arial"/>
              </a:rPr>
              <a:t>Click to edit the title text format</a:t>
            </a:r>
          </a:p>
        </p:txBody>
      </p:sp>
      <p:sp>
        <p:nvSpPr>
          <p:cNvPr id="198" name="PlaceHolder 2"/>
          <p:cNvSpPr>
            <a:spLocks noGrp="1"/>
          </p:cNvSpPr>
          <p:nvPr>
            <p:ph type="body"/>
          </p:nvPr>
        </p:nvSpPr>
        <p:spPr>
          <a:xfrm>
            <a:off x="504000" y="1768680"/>
            <a:ext cx="442656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nl-NL"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nl-NL"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nl-NL"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nl-NL"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nl-NL"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nl-NL"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nl-NL" sz="1800" b="0" strike="noStrike" spc="-1">
                <a:solidFill>
                  <a:srgbClr val="000000"/>
                </a:solidFill>
                <a:latin typeface="Arial"/>
              </a:rPr>
              <a:t>Seventh Outline Level</a:t>
            </a:r>
          </a:p>
        </p:txBody>
      </p:sp>
      <p:sp>
        <p:nvSpPr>
          <p:cNvPr id="199" name="PlaceHolder 3"/>
          <p:cNvSpPr>
            <a:spLocks noGrp="1"/>
          </p:cNvSpPr>
          <p:nvPr>
            <p:ph type="body"/>
          </p:nvPr>
        </p:nvSpPr>
        <p:spPr>
          <a:xfrm>
            <a:off x="5152680" y="1768680"/>
            <a:ext cx="442656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nl-NL"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nl-NL"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nl-NL"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nl-NL"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nl-NL"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nl-NL"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nl-NL"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317" name="CustomShape 1"/>
          <p:cNvSpPr/>
          <p:nvPr/>
        </p:nvSpPr>
        <p:spPr>
          <a:xfrm>
            <a:off x="9095400" y="7132320"/>
            <a:ext cx="2558880" cy="42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fld id="{2FF12F4A-F017-4C84-9252-CA1E6FF5CCBC}" type="slidenum">
              <a:rPr lang="en-US" sz="2400" b="0" strike="noStrike" spc="-1">
                <a:solidFill>
                  <a:srgbClr val="000000"/>
                </a:solidFill>
                <a:latin typeface="Times New Roman"/>
                <a:ea typeface="DejaVu Sans"/>
              </a:rPr>
              <a:pPr>
                <a:lnSpc>
                  <a:spcPct val="100000"/>
                </a:lnSpc>
                <a:buNone/>
              </a:pPr>
              <a:t>‹#›</a:t>
            </a:fld>
            <a:r>
              <a:rPr lang="en-US" sz="2400" b="0" strike="noStrike" spc="-1">
                <a:solidFill>
                  <a:srgbClr val="000000"/>
                </a:solidFill>
                <a:latin typeface="Times New Roman"/>
                <a:ea typeface="DejaVu Sans"/>
              </a:rPr>
              <a:t>/</a:t>
            </a:r>
            <a:fld id="{86CAAD2E-326C-421A-A3CD-59FA3A612DB6}" type="slidecount">
              <a:rPr lang="en-US" sz="2400" b="0" strike="noStrike" spc="-1">
                <a:solidFill>
                  <a:srgbClr val="000000"/>
                </a:solidFill>
                <a:latin typeface="Times New Roman"/>
                <a:ea typeface="DejaVu Sans"/>
              </a:rPr>
              <a:pPr>
                <a:lnSpc>
                  <a:spcPct val="100000"/>
                </a:lnSpc>
                <a:buNone/>
              </a:pPr>
              <a:t>38</a:t>
            </a:fld>
            <a:endParaRPr lang="nl-NL" sz="2400" b="0" strike="noStrike" spc="-1">
              <a:latin typeface="Arial"/>
            </a:endParaRPr>
          </a:p>
        </p:txBody>
      </p:sp>
      <p:sp>
        <p:nvSpPr>
          <p:cNvPr id="318"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r>
              <a:rPr lang="nl-NL" sz="1800" b="0" strike="noStrike" spc="-1">
                <a:solidFill>
                  <a:srgbClr val="000000"/>
                </a:solidFill>
                <a:latin typeface="Arial"/>
              </a:rPr>
              <a:t>Click to edit the title text format</a:t>
            </a:r>
          </a:p>
        </p:txBody>
      </p:sp>
      <p:sp>
        <p:nvSpPr>
          <p:cNvPr id="319" name="PlaceHolder 2"/>
          <p:cNvSpPr>
            <a:spLocks noGrp="1"/>
          </p:cNvSpPr>
          <p:nvPr>
            <p:ph type="body"/>
          </p:nvPr>
        </p:nvSpPr>
        <p:spPr>
          <a:xfrm>
            <a:off x="504000" y="1768680"/>
            <a:ext cx="9072000" cy="43840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nl-NL"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nl-NL"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nl-NL"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nl-NL"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nl-NL"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nl-NL"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nl-NL"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434" name="CustomShape 1"/>
          <p:cNvSpPr/>
          <p:nvPr/>
        </p:nvSpPr>
        <p:spPr>
          <a:xfrm>
            <a:off x="9095400" y="7132320"/>
            <a:ext cx="2558880" cy="42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fld id="{66998250-A5AD-4A90-BBEA-90B4C57D4EA6}" type="slidenum">
              <a:rPr lang="en-US" sz="2400" b="0" strike="noStrike" spc="-1">
                <a:solidFill>
                  <a:srgbClr val="000000"/>
                </a:solidFill>
                <a:latin typeface="Times New Roman"/>
                <a:ea typeface="DejaVu Sans"/>
              </a:rPr>
              <a:pPr>
                <a:lnSpc>
                  <a:spcPct val="100000"/>
                </a:lnSpc>
                <a:buNone/>
              </a:pPr>
              <a:t>‹#›</a:t>
            </a:fld>
            <a:r>
              <a:rPr lang="en-US" sz="2400" b="0" strike="noStrike" spc="-1">
                <a:solidFill>
                  <a:srgbClr val="000000"/>
                </a:solidFill>
                <a:latin typeface="Times New Roman"/>
                <a:ea typeface="DejaVu Sans"/>
              </a:rPr>
              <a:t>/</a:t>
            </a:r>
            <a:fld id="{721D4C52-4DDE-41E9-8995-DD00B5FC6976}" type="slidecount">
              <a:rPr lang="en-US" sz="2400" b="0" strike="noStrike" spc="-1">
                <a:solidFill>
                  <a:srgbClr val="000000"/>
                </a:solidFill>
                <a:latin typeface="Times New Roman"/>
                <a:ea typeface="DejaVu Sans"/>
              </a:rPr>
              <a:pPr>
                <a:lnSpc>
                  <a:spcPct val="100000"/>
                </a:lnSpc>
                <a:buNone/>
              </a:pPr>
              <a:t>38</a:t>
            </a:fld>
            <a:endParaRPr lang="nl-NL" sz="2400" b="0" strike="noStrike" spc="-1">
              <a:latin typeface="Arial"/>
            </a:endParaRPr>
          </a:p>
        </p:txBody>
      </p:sp>
      <p:sp>
        <p:nvSpPr>
          <p:cNvPr id="435"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r>
              <a:rPr lang="nl-NL" sz="1800" b="0" strike="noStrike" spc="-1">
                <a:solidFill>
                  <a:srgbClr val="000000"/>
                </a:solidFill>
                <a:latin typeface="Arial"/>
              </a:rPr>
              <a:t>Click to edit the title text format</a:t>
            </a:r>
          </a:p>
        </p:txBody>
      </p:sp>
      <p:sp>
        <p:nvSpPr>
          <p:cNvPr id="436" name="PlaceHolder 2"/>
          <p:cNvSpPr>
            <a:spLocks noGrp="1"/>
          </p:cNvSpPr>
          <p:nvPr>
            <p:ph type="body"/>
          </p:nvPr>
        </p:nvSpPr>
        <p:spPr>
          <a:xfrm>
            <a:off x="504000" y="1768680"/>
            <a:ext cx="9072000" cy="43840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nl-NL"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nl-NL"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nl-NL"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nl-NL"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nl-NL"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nl-NL"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nl-NL"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2800" dirty="0" smtClean="0"/>
              <a:t>Dit is geen dia, maar de tekst voor de uitnodiging</a:t>
            </a:r>
            <a:endParaRPr lang="nl-NL" sz="2800" dirty="0"/>
          </a:p>
        </p:txBody>
      </p:sp>
      <p:sp>
        <p:nvSpPr>
          <p:cNvPr id="3" name="Subtitle 2"/>
          <p:cNvSpPr>
            <a:spLocks noGrp="1"/>
          </p:cNvSpPr>
          <p:nvPr>
            <p:ph type="subTitle"/>
          </p:nvPr>
        </p:nvSpPr>
        <p:spPr/>
        <p:txBody>
          <a:bodyPr/>
          <a:lstStyle/>
          <a:p>
            <a:r>
              <a:rPr lang="nl-NL" dirty="0" smtClean="0"/>
              <a:t>Kenmerken van de belangrijkste warmtepompen, de hybride warmtepomp, rendement van een warmtepomp, waar moet mijn huis aan voldoen, welke verwarmingsinstallatie is geschikt (te maken), voorbeeld isoleren </a:t>
            </a:r>
            <a:r>
              <a:rPr lang="nl-NL" smtClean="0"/>
              <a:t>en warmtepomp</a:t>
            </a:r>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PlaceHolder 1"/>
          <p:cNvSpPr>
            <a:spLocks noGrp="1"/>
          </p:cNvSpPr>
          <p:nvPr>
            <p:ph type="title"/>
          </p:nvPr>
        </p:nvSpPr>
        <p:spPr>
          <a:xfrm>
            <a:off x="457200" y="115920"/>
            <a:ext cx="9070560" cy="1075320"/>
          </a:xfrm>
          <a:prstGeom prst="rect">
            <a:avLst/>
          </a:prstGeom>
          <a:noFill/>
          <a:ln w="0">
            <a:noFill/>
          </a:ln>
        </p:spPr>
        <p:txBody>
          <a:bodyPr lIns="0" tIns="0" rIns="0" bIns="0" anchor="ctr">
            <a:noAutofit/>
          </a:bodyPr>
          <a:lstStyle/>
          <a:p>
            <a:pPr algn="ctr">
              <a:lnSpc>
                <a:spcPct val="100000"/>
              </a:lnSpc>
              <a:buNone/>
            </a:pPr>
            <a:r>
              <a:rPr lang="nl-NL" sz="4400" b="0" strike="noStrike" spc="-1">
                <a:latin typeface="Arial"/>
              </a:rPr>
              <a:t>Opwaarderen Afgifte Systeem</a:t>
            </a:r>
            <a:r>
              <a:rPr sz="1600"/>
              <a:t/>
            </a:r>
            <a:br>
              <a:rPr sz="1600"/>
            </a:br>
            <a:r>
              <a:rPr lang="nl-NL" sz="1600" b="1" strike="noStrike" spc="-1">
                <a:latin typeface="Arial"/>
              </a:rPr>
              <a:t>belangrijk: volgorde van boven naar beneden</a:t>
            </a:r>
            <a:r>
              <a:rPr sz="1600"/>
              <a:t/>
            </a:r>
            <a:br>
              <a:rPr sz="1600"/>
            </a:br>
            <a:r>
              <a:rPr lang="nl-NL" sz="1600" b="1" strike="noStrike" spc="-1">
                <a:latin typeface="Arial"/>
              </a:rPr>
              <a:t>als niet van toepassing of niet gewenst kun je punten overslaan</a:t>
            </a:r>
            <a:endParaRPr lang="nl-NL" sz="1600" b="0" strike="noStrike" spc="-1">
              <a:solidFill>
                <a:srgbClr val="000000"/>
              </a:solidFill>
              <a:latin typeface="Arial"/>
            </a:endParaRPr>
          </a:p>
        </p:txBody>
      </p:sp>
      <p:sp>
        <p:nvSpPr>
          <p:cNvPr id="740" name="PlaceHolder 2"/>
          <p:cNvSpPr>
            <a:spLocks noGrp="1"/>
          </p:cNvSpPr>
          <p:nvPr>
            <p:ph/>
          </p:nvPr>
        </p:nvSpPr>
        <p:spPr>
          <a:xfrm>
            <a:off x="457200" y="1371600"/>
            <a:ext cx="9070560" cy="5485320"/>
          </a:xfrm>
          <a:prstGeom prst="rect">
            <a:avLst/>
          </a:prstGeom>
          <a:noFill/>
          <a:ln w="0">
            <a:noFill/>
          </a:ln>
        </p:spPr>
        <p:txBody>
          <a:bodyPr lIns="0" tIns="0" rIns="0" bIns="0" anchor="t">
            <a:normAutofit fontScale="70000" lnSpcReduction="20000"/>
          </a:bodyPr>
          <a:lstStyle/>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Verwijder alle omkasting van radiatoren (en andere obstakels)</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Zorg dat gordijnen achter de verwarming vallen</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Isoleer convector putten extra</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Isoleer leidingen in onverwarmde ruimten</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Verwijder radiator folie (beter: vervang door “ideaal-radiator folie”)</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Verhoog de pompsnelheid</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Zet de nachtverlaging uit</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Plaats ventilatoren op radiatoren en convectoren</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Vervang radiatoren/convectoren door LTV radiatoren/convectoren</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Vergroot op tactische plaatsen de leiding diameter</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Installatie Waterzijdig inregelen</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ea typeface="Noto Sans CJK SC"/>
              </a:rPr>
              <a:t>Verbeter de isolatie van de woning</a:t>
            </a:r>
            <a:endParaRPr lang="nl-NL" sz="3200" b="0" strike="noStrike" spc="-1">
              <a:solidFill>
                <a:srgbClr val="000000"/>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504000" y="295200"/>
            <a:ext cx="9070560" cy="624240"/>
          </a:xfrm>
          <a:prstGeom prst="rect">
            <a:avLst/>
          </a:prstGeom>
          <a:noFill/>
          <a:ln w="0">
            <a:noFill/>
          </a:ln>
        </p:spPr>
        <p:txBody>
          <a:bodyPr lIns="0" tIns="0" rIns="0" bIns="0" anchor="ctr">
            <a:noAutofit/>
          </a:bodyPr>
          <a:lstStyle/>
          <a:p>
            <a:pPr algn="ctr">
              <a:lnSpc>
                <a:spcPct val="100000"/>
              </a:lnSpc>
              <a:buNone/>
            </a:pPr>
            <a:r>
              <a:rPr lang="nl-NL" sz="4400" b="0" strike="noStrike" spc="-1">
                <a:latin typeface="Arial"/>
              </a:rPr>
              <a:t>VB: hoekwoning 1969, 132 m2</a:t>
            </a:r>
            <a:endParaRPr lang="nl-NL" sz="4400" b="0" strike="noStrike" spc="-1">
              <a:solidFill>
                <a:srgbClr val="000000"/>
              </a:solidFill>
              <a:latin typeface="Arial"/>
            </a:endParaRPr>
          </a:p>
        </p:txBody>
      </p:sp>
      <p:pic>
        <p:nvPicPr>
          <p:cNvPr id="754" name="Picture 537"/>
          <p:cNvPicPr/>
          <p:nvPr/>
        </p:nvPicPr>
        <p:blipFill>
          <a:blip r:embed="rId3" cstate="print"/>
          <a:stretch/>
        </p:blipFill>
        <p:spPr>
          <a:xfrm>
            <a:off x="3081240" y="1050120"/>
            <a:ext cx="6998400" cy="5760360"/>
          </a:xfrm>
          <a:prstGeom prst="rect">
            <a:avLst/>
          </a:prstGeom>
          <a:ln w="0">
            <a:noFill/>
          </a:ln>
        </p:spPr>
      </p:pic>
      <p:sp>
        <p:nvSpPr>
          <p:cNvPr id="755" name="Rectangle 538"/>
          <p:cNvSpPr/>
          <p:nvPr/>
        </p:nvSpPr>
        <p:spPr>
          <a:xfrm>
            <a:off x="0" y="1371600"/>
            <a:ext cx="3199320" cy="571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nl-NL" sz="2800" b="0" strike="noStrike" spc="-1">
                <a:solidFill>
                  <a:srgbClr val="000000"/>
                </a:solidFill>
                <a:latin typeface="Arial"/>
                <a:ea typeface="DejaVu Sans"/>
              </a:rPr>
              <a:t>Eerst isoleren,</a:t>
            </a:r>
            <a:endParaRPr lang="nl-NL" sz="2800" b="0" strike="noStrike" spc="-1">
              <a:latin typeface="Arial"/>
            </a:endParaRPr>
          </a:p>
          <a:p>
            <a:pPr>
              <a:lnSpc>
                <a:spcPct val="100000"/>
              </a:lnSpc>
              <a:buNone/>
            </a:pPr>
            <a:r>
              <a:rPr lang="nl-NL" sz="2800" b="0" strike="noStrike" spc="-1">
                <a:solidFill>
                  <a:srgbClr val="000000"/>
                </a:solidFill>
                <a:latin typeface="Arial"/>
                <a:ea typeface="DejaVu Sans"/>
              </a:rPr>
              <a:t>Dan warmtepomp,</a:t>
            </a:r>
            <a:endParaRPr lang="nl-NL" sz="2800" b="0" strike="noStrike" spc="-1">
              <a:latin typeface="Arial"/>
            </a:endParaRPr>
          </a:p>
          <a:p>
            <a:pPr>
              <a:lnSpc>
                <a:spcPct val="100000"/>
              </a:lnSpc>
              <a:buNone/>
            </a:pPr>
            <a:endParaRPr lang="nl-NL" sz="2800" b="0" strike="noStrike" spc="-1">
              <a:latin typeface="Arial"/>
            </a:endParaRPr>
          </a:p>
          <a:p>
            <a:pPr>
              <a:lnSpc>
                <a:spcPct val="100000"/>
              </a:lnSpc>
              <a:buNone/>
            </a:pPr>
            <a:r>
              <a:rPr lang="nl-NL" sz="2800" b="0" strike="noStrike" spc="-1">
                <a:solidFill>
                  <a:srgbClr val="000000"/>
                </a:solidFill>
                <a:latin typeface="Arial"/>
                <a:ea typeface="DejaVu Sans"/>
              </a:rPr>
              <a:t>leidt tot </a:t>
            </a:r>
            <a:endParaRPr lang="nl-NL" sz="2800" b="0" strike="noStrike" spc="-1">
              <a:latin typeface="Arial"/>
            </a:endParaRPr>
          </a:p>
          <a:p>
            <a:pPr>
              <a:lnSpc>
                <a:spcPct val="100000"/>
              </a:lnSpc>
              <a:buNone/>
            </a:pPr>
            <a:endParaRPr lang="nl-NL" sz="2800" b="0" strike="noStrike" spc="-1">
              <a:latin typeface="Arial"/>
            </a:endParaRPr>
          </a:p>
          <a:p>
            <a:pPr>
              <a:lnSpc>
                <a:spcPct val="100000"/>
              </a:lnSpc>
              <a:buNone/>
            </a:pPr>
            <a:r>
              <a:rPr lang="nl-NL" sz="2800" b="0" strike="noStrike" spc="-1">
                <a:solidFill>
                  <a:srgbClr val="000000"/>
                </a:solidFill>
                <a:latin typeface="Arial"/>
                <a:ea typeface="DejaVu Sans"/>
              </a:rPr>
              <a:t>snellere besparing     </a:t>
            </a:r>
            <a:endParaRPr lang="nl-NL" sz="2800" b="0" strike="noStrike" spc="-1">
              <a:latin typeface="Arial"/>
            </a:endParaRPr>
          </a:p>
          <a:p>
            <a:pPr>
              <a:lnSpc>
                <a:spcPct val="100000"/>
              </a:lnSpc>
              <a:buNone/>
            </a:pPr>
            <a:r>
              <a:rPr lang="nl-NL" sz="2800" b="0" strike="noStrike" spc="-1">
                <a:solidFill>
                  <a:srgbClr val="000000"/>
                </a:solidFill>
                <a:latin typeface="Arial"/>
                <a:ea typeface="DejaVu Sans"/>
              </a:rPr>
              <a:t>     én </a:t>
            </a:r>
            <a:endParaRPr lang="nl-NL" sz="2800" b="0" strike="noStrike" spc="-1">
              <a:latin typeface="Arial"/>
            </a:endParaRPr>
          </a:p>
          <a:p>
            <a:pPr>
              <a:lnSpc>
                <a:spcPct val="100000"/>
              </a:lnSpc>
              <a:buNone/>
            </a:pPr>
            <a:endParaRPr lang="nl-NL" sz="2800" b="0" strike="noStrike" spc="-1">
              <a:latin typeface="Arial"/>
            </a:endParaRPr>
          </a:p>
          <a:p>
            <a:pPr>
              <a:lnSpc>
                <a:spcPct val="100000"/>
              </a:lnSpc>
              <a:buNone/>
            </a:pPr>
            <a:r>
              <a:rPr lang="nl-NL" sz="2800" b="0" strike="noStrike" spc="-1">
                <a:solidFill>
                  <a:srgbClr val="000000"/>
                </a:solidFill>
                <a:latin typeface="Arial"/>
                <a:ea typeface="DejaVu Sans"/>
              </a:rPr>
              <a:t>lagere totaal kosten</a:t>
            </a:r>
            <a:endParaRPr lang="nl-NL" sz="28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CustomShape 7"/>
          <p:cNvSpPr/>
          <p:nvPr/>
        </p:nvSpPr>
        <p:spPr>
          <a:xfrm>
            <a:off x="0" y="301320"/>
            <a:ext cx="10078560" cy="1254240"/>
          </a:xfrm>
          <a:prstGeom prst="rect">
            <a:avLst/>
          </a:prstGeom>
          <a:solidFill>
            <a:srgbClr val="FFFFFF">
              <a:alpha val="5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nl-NL" sz="4400" b="1" strike="noStrike" spc="-1">
                <a:solidFill>
                  <a:srgbClr val="000000"/>
                </a:solidFill>
                <a:latin typeface="Arial"/>
                <a:ea typeface="DejaVu Sans"/>
              </a:rPr>
              <a:t>Meest toegepaste WarmtePomp</a:t>
            </a:r>
            <a:endParaRPr lang="nl-NL" sz="4400" b="0" strike="noStrike" spc="-1">
              <a:latin typeface="Arial"/>
            </a:endParaRPr>
          </a:p>
          <a:p>
            <a:pPr algn="ctr">
              <a:lnSpc>
                <a:spcPct val="100000"/>
              </a:lnSpc>
              <a:buNone/>
            </a:pPr>
            <a:r>
              <a:rPr lang="nl-NL" sz="4400" b="1" strike="noStrike" spc="-1">
                <a:solidFill>
                  <a:srgbClr val="000000"/>
                </a:solidFill>
                <a:latin typeface="Arial"/>
                <a:ea typeface="DejaVu Sans"/>
              </a:rPr>
              <a:t>Lucht-Water</a:t>
            </a:r>
            <a:endParaRPr lang="nl-NL" sz="4400" b="0" strike="noStrike" spc="-1">
              <a:latin typeface="Arial"/>
            </a:endParaRPr>
          </a:p>
        </p:txBody>
      </p:sp>
      <p:pic>
        <p:nvPicPr>
          <p:cNvPr id="683" name="Picture 485"/>
          <p:cNvPicPr/>
          <p:nvPr/>
        </p:nvPicPr>
        <p:blipFill>
          <a:blip r:embed="rId3" cstate="print"/>
          <a:stretch/>
        </p:blipFill>
        <p:spPr>
          <a:xfrm>
            <a:off x="5029200" y="1828800"/>
            <a:ext cx="4766400" cy="4766400"/>
          </a:xfrm>
          <a:prstGeom prst="rect">
            <a:avLst/>
          </a:prstGeom>
          <a:ln w="0">
            <a:noFill/>
          </a:ln>
        </p:spPr>
      </p:pic>
      <p:sp>
        <p:nvSpPr>
          <p:cNvPr id="684" name="Rectangle 486"/>
          <p:cNvSpPr/>
          <p:nvPr/>
        </p:nvSpPr>
        <p:spPr>
          <a:xfrm>
            <a:off x="196920" y="1839240"/>
            <a:ext cx="5027760" cy="525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nl-NL" sz="2400" b="0" strike="noStrike" spc="-1">
                <a:solidFill>
                  <a:srgbClr val="000000"/>
                </a:solidFill>
                <a:latin typeface="Arial"/>
                <a:ea typeface="DejaVu Sans"/>
              </a:rPr>
              <a:t>Links: Buitenunit</a:t>
            </a:r>
            <a:endParaRPr lang="nl-NL" sz="2400" b="0" strike="noStrike" spc="-1">
              <a:latin typeface="Arial"/>
            </a:endParaRPr>
          </a:p>
          <a:p>
            <a:pPr>
              <a:lnSpc>
                <a:spcPct val="100000"/>
              </a:lnSpc>
              <a:buNone/>
            </a:pPr>
            <a:r>
              <a:rPr lang="nl-NL" sz="2400" b="0" strike="noStrike" spc="-1">
                <a:solidFill>
                  <a:srgbClr val="000000"/>
                </a:solidFill>
                <a:latin typeface="Arial"/>
                <a:ea typeface="DejaVu Sans"/>
              </a:rPr>
              <a:t>Rechts: Binnenunit inclusief Boiler</a:t>
            </a:r>
            <a:endParaRPr lang="nl-NL" sz="2400" b="0" strike="noStrike" spc="-1">
              <a:latin typeface="Arial"/>
            </a:endParaRPr>
          </a:p>
          <a:p>
            <a:pPr>
              <a:lnSpc>
                <a:spcPct val="100000"/>
              </a:lnSpc>
              <a:buNone/>
            </a:pPr>
            <a:endParaRPr lang="nl-NL" sz="2400" b="0" strike="noStrike" spc="-1">
              <a:latin typeface="Arial"/>
            </a:endParaRPr>
          </a:p>
          <a:p>
            <a:pPr>
              <a:lnSpc>
                <a:spcPct val="100000"/>
              </a:lnSpc>
              <a:buNone/>
            </a:pPr>
            <a:r>
              <a:rPr lang="nl-NL" sz="2400" b="0" strike="noStrike" spc="-1">
                <a:solidFill>
                  <a:srgbClr val="000000"/>
                </a:solidFill>
                <a:latin typeface="Arial"/>
                <a:ea typeface="DejaVu Sans"/>
              </a:rPr>
              <a:t>+ relatief goedkoop</a:t>
            </a:r>
            <a:endParaRPr lang="nl-NL" sz="2400" b="0" strike="noStrike" spc="-1">
              <a:latin typeface="Arial"/>
            </a:endParaRPr>
          </a:p>
          <a:p>
            <a:pPr>
              <a:lnSpc>
                <a:spcPct val="100000"/>
              </a:lnSpc>
              <a:buNone/>
            </a:pPr>
            <a:r>
              <a:rPr lang="nl-NL" sz="2400" b="0" strike="noStrike" spc="-1">
                <a:solidFill>
                  <a:srgbClr val="000000"/>
                </a:solidFill>
                <a:latin typeface="Arial"/>
                <a:ea typeface="DejaVu Sans"/>
              </a:rPr>
              <a:t>+ hoge efficiëntie ( 500% )</a:t>
            </a:r>
            <a:endParaRPr lang="nl-NL" sz="2400" b="0" strike="noStrike" spc="-1">
              <a:latin typeface="Arial"/>
            </a:endParaRPr>
          </a:p>
          <a:p>
            <a:pPr>
              <a:lnSpc>
                <a:spcPct val="100000"/>
              </a:lnSpc>
              <a:buNone/>
            </a:pPr>
            <a:r>
              <a:rPr lang="nl-NL" sz="2400" b="0" strike="noStrike" spc="-1">
                <a:solidFill>
                  <a:srgbClr val="000000"/>
                </a:solidFill>
                <a:latin typeface="Arial"/>
                <a:ea typeface="DejaVu Sans"/>
              </a:rPr>
              <a:t>+ kan koelen (veel energie)</a:t>
            </a:r>
            <a:endParaRPr lang="nl-NL" sz="2400" b="0" strike="noStrike" spc="-1">
              <a:latin typeface="Arial"/>
            </a:endParaRPr>
          </a:p>
          <a:p>
            <a:pPr>
              <a:lnSpc>
                <a:spcPct val="100000"/>
              </a:lnSpc>
              <a:buNone/>
            </a:pPr>
            <a:endParaRPr lang="nl-NL" sz="2400" b="0" strike="noStrike" spc="-1">
              <a:latin typeface="Arial"/>
            </a:endParaRPr>
          </a:p>
          <a:p>
            <a:pPr>
              <a:lnSpc>
                <a:spcPct val="100000"/>
              </a:lnSpc>
              <a:buNone/>
            </a:pPr>
            <a:r>
              <a:rPr lang="nl-NL" sz="2400" b="0" strike="noStrike" spc="-1">
                <a:solidFill>
                  <a:srgbClr val="000000"/>
                </a:solidFill>
                <a:latin typeface="Arial"/>
                <a:ea typeface="DejaVu Sans"/>
              </a:rPr>
              <a:t>- produceert geluid</a:t>
            </a:r>
            <a:endParaRPr lang="nl-NL" sz="2400" b="0" strike="noStrike" spc="-1">
              <a:latin typeface="Arial"/>
            </a:endParaRPr>
          </a:p>
          <a:p>
            <a:pPr>
              <a:lnSpc>
                <a:spcPct val="100000"/>
              </a:lnSpc>
              <a:buNone/>
            </a:pPr>
            <a:r>
              <a:rPr lang="nl-NL" sz="2400" b="0" strike="noStrike" spc="-1">
                <a:solidFill>
                  <a:srgbClr val="000000"/>
                </a:solidFill>
                <a:latin typeface="Arial"/>
                <a:ea typeface="DejaVu Sans"/>
              </a:rPr>
              <a:t>- lelijke buitenunit</a:t>
            </a:r>
            <a:endParaRPr lang="nl-NL" sz="2400" b="0" strike="noStrike" spc="-1">
              <a:latin typeface="Arial"/>
            </a:endParaRPr>
          </a:p>
          <a:p>
            <a:pPr>
              <a:lnSpc>
                <a:spcPct val="100000"/>
              </a:lnSpc>
              <a:buNone/>
            </a:pPr>
            <a:endParaRPr lang="nl-NL" sz="1800" b="0" strike="noStrike" spc="-1">
              <a:latin typeface="Arial"/>
            </a:endParaRPr>
          </a:p>
          <a:p>
            <a:pPr>
              <a:lnSpc>
                <a:spcPct val="100000"/>
              </a:lnSpc>
              <a:buNone/>
            </a:pPr>
            <a:r>
              <a:rPr lang="nl-NL" sz="2400" b="0" strike="noStrike" spc="-1">
                <a:solidFill>
                  <a:srgbClr val="000000"/>
                </a:solidFill>
                <a:latin typeface="Arial"/>
                <a:ea typeface="DejaVu Sans"/>
              </a:rPr>
              <a:t>Prijs: 4000 ... 8000 Euro</a:t>
            </a:r>
            <a:endParaRPr lang="nl-NL" sz="2400" b="0" strike="noStrike" spc="-1">
              <a:latin typeface="Arial"/>
            </a:endParaRPr>
          </a:p>
          <a:p>
            <a:pPr>
              <a:lnSpc>
                <a:spcPct val="100000"/>
              </a:lnSpc>
              <a:buNone/>
            </a:pPr>
            <a:r>
              <a:rPr lang="nl-NL" sz="2400" b="0" strike="noStrike" spc="-1">
                <a:solidFill>
                  <a:srgbClr val="000000"/>
                </a:solidFill>
                <a:latin typeface="Arial"/>
                <a:ea typeface="DejaVu Sans"/>
              </a:rPr>
              <a:t>Subsidie: 1500 ... 2500 Euro</a:t>
            </a:r>
            <a:endParaRPr lang="nl-NL" sz="2400" b="0" strike="noStrike" spc="-1">
              <a:latin typeface="Arial"/>
            </a:endParaRPr>
          </a:p>
          <a:p>
            <a:pPr>
              <a:lnSpc>
                <a:spcPct val="100000"/>
              </a:lnSpc>
              <a:buNone/>
            </a:pPr>
            <a:endParaRPr lang="nl-NL" sz="2400" b="0" strike="noStrike" spc="-1">
              <a:latin typeface="Arial"/>
            </a:endParaRPr>
          </a:p>
          <a:p>
            <a:pPr>
              <a:lnSpc>
                <a:spcPct val="100000"/>
              </a:lnSpc>
              <a:buNone/>
            </a:pPr>
            <a:endParaRPr lang="nl-NL"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PlaceHolder 1"/>
          <p:cNvSpPr>
            <a:spLocks noGrp="1"/>
          </p:cNvSpPr>
          <p:nvPr>
            <p:ph type="title"/>
          </p:nvPr>
        </p:nvSpPr>
        <p:spPr>
          <a:xfrm>
            <a:off x="529200" y="228600"/>
            <a:ext cx="9070560" cy="647280"/>
          </a:xfrm>
          <a:prstGeom prst="rect">
            <a:avLst/>
          </a:prstGeom>
          <a:noFill/>
          <a:ln w="0">
            <a:noFill/>
          </a:ln>
        </p:spPr>
        <p:txBody>
          <a:bodyPr lIns="0" tIns="0" rIns="0" bIns="0" anchor="ctr">
            <a:noAutofit/>
          </a:bodyPr>
          <a:lstStyle/>
          <a:p>
            <a:pPr algn="ctr">
              <a:lnSpc>
                <a:spcPct val="100000"/>
              </a:lnSpc>
              <a:buNone/>
            </a:pPr>
            <a:r>
              <a:rPr lang="nl-NL" sz="4400" b="0" strike="noStrike" spc="-1">
                <a:latin typeface="Arial"/>
              </a:rPr>
              <a:t>Type: Bodem Warmtepomp (Beste)</a:t>
            </a:r>
            <a:endParaRPr lang="nl-NL" sz="4400" b="0" strike="noStrike" spc="-1">
              <a:solidFill>
                <a:srgbClr val="000000"/>
              </a:solidFill>
              <a:latin typeface="Arial"/>
            </a:endParaRPr>
          </a:p>
        </p:txBody>
      </p:sp>
      <p:sp>
        <p:nvSpPr>
          <p:cNvPr id="686" name="PlaceHolder 2"/>
          <p:cNvSpPr>
            <a:spLocks noGrp="1"/>
          </p:cNvSpPr>
          <p:nvPr>
            <p:ph/>
          </p:nvPr>
        </p:nvSpPr>
        <p:spPr>
          <a:xfrm>
            <a:off x="373680" y="4572000"/>
            <a:ext cx="9454680" cy="2284560"/>
          </a:xfrm>
          <a:prstGeom prst="rect">
            <a:avLst/>
          </a:prstGeom>
          <a:noFill/>
          <a:ln w="0">
            <a:noFill/>
          </a:ln>
        </p:spPr>
        <p:txBody>
          <a:bodyPr lIns="0" tIns="0" rIns="0" bIns="0" anchor="t">
            <a:normAutofit/>
          </a:bodyPr>
          <a:lstStyle/>
          <a:p>
            <a:pPr>
              <a:lnSpc>
                <a:spcPct val="100000"/>
              </a:lnSpc>
              <a:buNone/>
            </a:pPr>
            <a:r>
              <a:rPr lang="nl-NL" sz="3200" b="0" strike="noStrike" spc="-1">
                <a:latin typeface="Arial"/>
              </a:rPr>
              <a:t>Binnenunit gelijk aan de lucht-water warmtepomp</a:t>
            </a:r>
            <a:endParaRPr lang="nl-NL" sz="3200" b="0" strike="noStrike" spc="-1">
              <a:solidFill>
                <a:srgbClr val="000000"/>
              </a:solidFill>
              <a:latin typeface="Arial"/>
            </a:endParaRPr>
          </a:p>
          <a:p>
            <a:pPr>
              <a:lnSpc>
                <a:spcPct val="100000"/>
              </a:lnSpc>
              <a:buNone/>
            </a:pPr>
            <a:r>
              <a:rPr lang="nl-NL" sz="3200" b="0" strike="noStrike" spc="-1">
                <a:latin typeface="Arial"/>
              </a:rPr>
              <a:t>Boringen 50 ... 150 m diep (vergunning vereist)</a:t>
            </a:r>
            <a:endParaRPr lang="nl-NL" sz="3200" b="0" strike="noStrike" spc="-1">
              <a:solidFill>
                <a:srgbClr val="000000"/>
              </a:solidFill>
              <a:latin typeface="Arial"/>
            </a:endParaRPr>
          </a:p>
          <a:p>
            <a:pPr>
              <a:lnSpc>
                <a:spcPct val="100000"/>
              </a:lnSpc>
              <a:buNone/>
            </a:pPr>
            <a:r>
              <a:rPr lang="nl-NL" sz="3200" b="0" strike="noStrike" spc="-1">
                <a:latin typeface="Arial"/>
              </a:rPr>
              <a:t>Prijs: 9000 ... 15000</a:t>
            </a:r>
            <a:endParaRPr lang="nl-NL" sz="3200" b="0" strike="noStrike" spc="-1">
              <a:solidFill>
                <a:srgbClr val="000000"/>
              </a:solidFill>
              <a:latin typeface="Arial"/>
            </a:endParaRPr>
          </a:p>
          <a:p>
            <a:pPr>
              <a:lnSpc>
                <a:spcPct val="100000"/>
              </a:lnSpc>
              <a:buNone/>
            </a:pPr>
            <a:endParaRPr lang="nl-NL" sz="3200" b="0" strike="noStrike" spc="-1">
              <a:solidFill>
                <a:srgbClr val="000000"/>
              </a:solidFill>
              <a:latin typeface="Arial"/>
            </a:endParaRPr>
          </a:p>
        </p:txBody>
      </p:sp>
      <p:pic>
        <p:nvPicPr>
          <p:cNvPr id="687" name="Picture 489"/>
          <p:cNvPicPr/>
          <p:nvPr/>
        </p:nvPicPr>
        <p:blipFill>
          <a:blip r:embed="rId3" cstate="print"/>
          <a:stretch/>
        </p:blipFill>
        <p:spPr>
          <a:xfrm>
            <a:off x="4114800" y="924840"/>
            <a:ext cx="5713560" cy="3525120"/>
          </a:xfrm>
          <a:prstGeom prst="rect">
            <a:avLst/>
          </a:prstGeom>
          <a:ln w="0">
            <a:noFill/>
          </a:ln>
        </p:spPr>
      </p:pic>
      <p:sp>
        <p:nvSpPr>
          <p:cNvPr id="688" name="Rectangle 490"/>
          <p:cNvSpPr/>
          <p:nvPr/>
        </p:nvSpPr>
        <p:spPr>
          <a:xfrm>
            <a:off x="457200" y="1600200"/>
            <a:ext cx="3427560" cy="2513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nl-NL" sz="2400" b="0" strike="noStrike" spc="-1">
                <a:solidFill>
                  <a:srgbClr val="000000"/>
                </a:solidFill>
                <a:latin typeface="Arial"/>
                <a:ea typeface="DejaVu Sans"/>
              </a:rPr>
              <a:t>+ Zeer efficient: 600%</a:t>
            </a:r>
            <a:endParaRPr lang="nl-NL" sz="2400" b="0" strike="noStrike" spc="-1">
              <a:latin typeface="Arial"/>
            </a:endParaRPr>
          </a:p>
          <a:p>
            <a:pPr>
              <a:lnSpc>
                <a:spcPct val="100000"/>
              </a:lnSpc>
              <a:buNone/>
            </a:pPr>
            <a:r>
              <a:rPr lang="nl-NL" sz="2400" b="0" strike="noStrike" spc="-1">
                <a:solidFill>
                  <a:srgbClr val="000000"/>
                </a:solidFill>
                <a:latin typeface="Arial"/>
                <a:ea typeface="DejaVu Sans"/>
              </a:rPr>
              <a:t>+ zeer stil</a:t>
            </a:r>
            <a:endParaRPr lang="nl-NL" sz="2400" b="0" strike="noStrike" spc="-1">
              <a:latin typeface="Arial"/>
            </a:endParaRPr>
          </a:p>
          <a:p>
            <a:pPr>
              <a:lnSpc>
                <a:spcPct val="100000"/>
              </a:lnSpc>
              <a:buNone/>
            </a:pPr>
            <a:r>
              <a:rPr lang="nl-NL" sz="2400" b="0" strike="noStrike" spc="-1">
                <a:solidFill>
                  <a:srgbClr val="000000"/>
                </a:solidFill>
                <a:latin typeface="Arial"/>
                <a:ea typeface="DejaVu Sans"/>
              </a:rPr>
              <a:t>+ koelen, kost geen energie</a:t>
            </a:r>
            <a:endParaRPr lang="nl-NL" sz="2400" b="0" strike="noStrike" spc="-1">
              <a:latin typeface="Arial"/>
            </a:endParaRPr>
          </a:p>
          <a:p>
            <a:pPr>
              <a:lnSpc>
                <a:spcPct val="100000"/>
              </a:lnSpc>
              <a:buNone/>
            </a:pPr>
            <a:endParaRPr lang="nl-NL" sz="2400" b="0" strike="noStrike" spc="-1">
              <a:latin typeface="Arial"/>
            </a:endParaRPr>
          </a:p>
          <a:p>
            <a:pPr>
              <a:lnSpc>
                <a:spcPct val="100000"/>
              </a:lnSpc>
              <a:buNone/>
            </a:pPr>
            <a:r>
              <a:rPr lang="nl-NL" sz="2400" b="0" strike="noStrike" spc="-1">
                <a:solidFill>
                  <a:srgbClr val="000000"/>
                </a:solidFill>
                <a:latin typeface="Arial"/>
                <a:ea typeface="DejaVu Sans"/>
              </a:rPr>
              <a:t>- hoge prijs</a:t>
            </a:r>
            <a:endParaRPr lang="nl-NL"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504000" y="301320"/>
            <a:ext cx="9070560" cy="1260360"/>
          </a:xfrm>
          <a:prstGeom prst="rect">
            <a:avLst/>
          </a:prstGeom>
          <a:noFill/>
          <a:ln w="0">
            <a:noFill/>
          </a:ln>
        </p:spPr>
        <p:txBody>
          <a:bodyPr lIns="0" tIns="0" rIns="0" bIns="0" anchor="ctr">
            <a:noAutofit/>
          </a:bodyPr>
          <a:lstStyle/>
          <a:p>
            <a:pPr algn="ctr">
              <a:lnSpc>
                <a:spcPct val="100000"/>
              </a:lnSpc>
              <a:buNone/>
            </a:pPr>
            <a:r>
              <a:rPr lang="nl-NL" sz="4400" b="0" strike="noStrike" spc="-1">
                <a:latin typeface="Arial"/>
              </a:rPr>
              <a:t>Type: Lucht-Lucht Warmtepomp</a:t>
            </a:r>
            <a:r>
              <a:rPr sz="4400"/>
              <a:t/>
            </a:r>
            <a:br>
              <a:rPr sz="4400"/>
            </a:br>
            <a:r>
              <a:rPr lang="nl-NL" sz="4400" b="0" strike="noStrike" spc="-1">
                <a:latin typeface="Arial"/>
              </a:rPr>
              <a:t>= Airco  (soms de beste)</a:t>
            </a:r>
            <a:endParaRPr lang="nl-NL" sz="4400" b="0" strike="noStrike" spc="-1">
              <a:solidFill>
                <a:srgbClr val="000000"/>
              </a:solidFill>
              <a:latin typeface="Arial"/>
            </a:endParaRPr>
          </a:p>
        </p:txBody>
      </p:sp>
      <p:sp>
        <p:nvSpPr>
          <p:cNvPr id="696" name="PlaceHolder 2"/>
          <p:cNvSpPr>
            <a:spLocks noGrp="1"/>
          </p:cNvSpPr>
          <p:nvPr>
            <p:ph/>
          </p:nvPr>
        </p:nvSpPr>
        <p:spPr>
          <a:xfrm>
            <a:off x="504000" y="1768680"/>
            <a:ext cx="2630880" cy="4382640"/>
          </a:xfrm>
          <a:prstGeom prst="rect">
            <a:avLst/>
          </a:prstGeom>
          <a:noFill/>
          <a:ln w="0">
            <a:noFill/>
          </a:ln>
        </p:spPr>
        <p:txBody>
          <a:bodyPr lIns="0" tIns="0" rIns="0" bIns="0" anchor="t">
            <a:normAutofit/>
          </a:bodyPr>
          <a:lstStyle/>
          <a:p>
            <a:pPr>
              <a:lnSpc>
                <a:spcPct val="100000"/>
              </a:lnSpc>
              <a:buNone/>
            </a:pPr>
            <a:r>
              <a:rPr lang="nl-NL" sz="1800" b="0" strike="noStrike" spc="-1">
                <a:solidFill>
                  <a:srgbClr val="000000"/>
                </a:solidFill>
                <a:latin typeface="Arial"/>
              </a:rPr>
              <a:t>+ razend snel</a:t>
            </a:r>
          </a:p>
          <a:p>
            <a:pPr>
              <a:lnSpc>
                <a:spcPct val="100000"/>
              </a:lnSpc>
              <a:buNone/>
            </a:pPr>
            <a:r>
              <a:rPr lang="nl-NL" sz="1800" b="0" strike="noStrike" spc="-1">
                <a:solidFill>
                  <a:srgbClr val="000000"/>
                </a:solidFill>
                <a:latin typeface="Arial"/>
              </a:rPr>
              <a:t>+ geen 50 graden test</a:t>
            </a:r>
          </a:p>
          <a:p>
            <a:pPr>
              <a:lnSpc>
                <a:spcPct val="100000"/>
              </a:lnSpc>
              <a:buNone/>
            </a:pPr>
            <a:r>
              <a:rPr lang="nl-NL" sz="1800" b="0" strike="noStrike" spc="-1">
                <a:solidFill>
                  <a:srgbClr val="000000"/>
                </a:solidFill>
                <a:latin typeface="Arial"/>
              </a:rPr>
              <a:t>+ goedkoop</a:t>
            </a:r>
          </a:p>
          <a:p>
            <a:pPr>
              <a:lnSpc>
                <a:spcPct val="100000"/>
              </a:lnSpc>
              <a:buNone/>
            </a:pPr>
            <a:r>
              <a:rPr lang="nl-NL" sz="1800" b="0" strike="noStrike" spc="-1">
                <a:solidFill>
                  <a:srgbClr val="000000"/>
                </a:solidFill>
                <a:latin typeface="Arial"/>
              </a:rPr>
              <a:t>+ s’nachts helemaal uit</a:t>
            </a:r>
          </a:p>
          <a:p>
            <a:pPr>
              <a:lnSpc>
                <a:spcPct val="100000"/>
              </a:lnSpc>
              <a:buNone/>
            </a:pPr>
            <a:r>
              <a:rPr lang="nl-NL" sz="1800" b="0" strike="noStrike" spc="-1">
                <a:solidFill>
                  <a:srgbClr val="000000"/>
                </a:solidFill>
                <a:latin typeface="Arial"/>
              </a:rPr>
              <a:t>+ kan goed koelen</a:t>
            </a:r>
          </a:p>
          <a:p>
            <a:pPr>
              <a:lnSpc>
                <a:spcPct val="100000"/>
              </a:lnSpc>
              <a:buNone/>
            </a:pPr>
            <a:endParaRPr lang="nl-NL" sz="1800" b="0" strike="noStrike" spc="-1">
              <a:solidFill>
                <a:srgbClr val="000000"/>
              </a:solidFill>
              <a:latin typeface="Arial"/>
            </a:endParaRPr>
          </a:p>
          <a:p>
            <a:pPr>
              <a:lnSpc>
                <a:spcPct val="100000"/>
              </a:lnSpc>
              <a:buNone/>
            </a:pPr>
            <a:endParaRPr lang="nl-NL" sz="1800" b="0" strike="noStrike" spc="-1">
              <a:solidFill>
                <a:srgbClr val="000000"/>
              </a:solidFill>
              <a:latin typeface="Arial"/>
            </a:endParaRPr>
          </a:p>
          <a:p>
            <a:pPr>
              <a:lnSpc>
                <a:spcPct val="100000"/>
              </a:lnSpc>
              <a:buNone/>
            </a:pPr>
            <a:endParaRPr lang="nl-NL" sz="1800" b="0" strike="noStrike" spc="-1">
              <a:solidFill>
                <a:srgbClr val="000000"/>
              </a:solidFill>
              <a:latin typeface="Arial"/>
            </a:endParaRPr>
          </a:p>
          <a:p>
            <a:pPr marL="432000" indent="-324000">
              <a:lnSpc>
                <a:spcPct val="100000"/>
              </a:lnSpc>
              <a:buClr>
                <a:srgbClr val="000000"/>
              </a:buClr>
              <a:buFont typeface="StarSymbol"/>
              <a:buChar char="-"/>
            </a:pPr>
            <a:r>
              <a:rPr lang="nl-NL" sz="1800" b="0" strike="noStrike" spc="-1">
                <a:solidFill>
                  <a:srgbClr val="000000"/>
                </a:solidFill>
                <a:latin typeface="Arial"/>
              </a:rPr>
              <a:t> Slechts een beperkt aantal ruimten</a:t>
            </a:r>
          </a:p>
          <a:p>
            <a:pPr marL="432000" indent="-324000">
              <a:lnSpc>
                <a:spcPct val="100000"/>
              </a:lnSpc>
              <a:buClr>
                <a:srgbClr val="000000"/>
              </a:buClr>
              <a:buFont typeface="StarSymbol"/>
              <a:buChar char="-"/>
            </a:pPr>
            <a:r>
              <a:rPr lang="nl-NL" sz="1800" b="0" strike="noStrike" spc="-1">
                <a:solidFill>
                  <a:srgbClr val="000000"/>
                </a:solidFill>
                <a:latin typeface="Arial"/>
              </a:rPr>
              <a:t> geen warm tapwater</a:t>
            </a:r>
          </a:p>
          <a:p>
            <a:pPr marL="432000" indent="-324000">
              <a:lnSpc>
                <a:spcPct val="100000"/>
              </a:lnSpc>
              <a:buClr>
                <a:srgbClr val="000000"/>
              </a:buClr>
              <a:buFont typeface="StarSymbol"/>
              <a:buChar char="-"/>
            </a:pPr>
            <a:r>
              <a:rPr lang="nl-NL" sz="1800" b="0" strike="noStrike" spc="-1">
                <a:solidFill>
                  <a:srgbClr val="000000"/>
                </a:solidFill>
                <a:latin typeface="Arial"/>
              </a:rPr>
              <a:t> eigen afgifte systeem</a:t>
            </a:r>
          </a:p>
          <a:p>
            <a:pPr>
              <a:lnSpc>
                <a:spcPct val="100000"/>
              </a:lnSpc>
              <a:buNone/>
            </a:pPr>
            <a:endParaRPr lang="nl-NL" sz="1800" b="0" strike="noStrike" spc="-1">
              <a:solidFill>
                <a:srgbClr val="000000"/>
              </a:solidFill>
              <a:latin typeface="Arial"/>
            </a:endParaRPr>
          </a:p>
          <a:p>
            <a:pPr>
              <a:lnSpc>
                <a:spcPct val="100000"/>
              </a:lnSpc>
              <a:buNone/>
            </a:pPr>
            <a:endParaRPr lang="nl-NL" sz="1800" b="0" strike="noStrike" spc="-1">
              <a:solidFill>
                <a:srgbClr val="000000"/>
              </a:solidFill>
              <a:latin typeface="Arial"/>
            </a:endParaRPr>
          </a:p>
          <a:p>
            <a:pPr>
              <a:lnSpc>
                <a:spcPct val="100000"/>
              </a:lnSpc>
              <a:buNone/>
            </a:pPr>
            <a:endParaRPr lang="nl-NL" sz="1800" b="0" strike="noStrike" spc="-1">
              <a:solidFill>
                <a:srgbClr val="000000"/>
              </a:solidFill>
              <a:latin typeface="Arial"/>
            </a:endParaRPr>
          </a:p>
        </p:txBody>
      </p:sp>
      <p:pic>
        <p:nvPicPr>
          <p:cNvPr id="697" name="Picture 2" descr="http://www.gyselinck-installaties.be/images/luchlucht.jpg"/>
          <p:cNvPicPr/>
          <p:nvPr/>
        </p:nvPicPr>
        <p:blipFill>
          <a:blip r:embed="rId3" cstate="print"/>
          <a:stretch/>
        </p:blipFill>
        <p:spPr>
          <a:xfrm>
            <a:off x="3211560" y="1951200"/>
            <a:ext cx="6320160" cy="394380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laceHolder 1"/>
          <p:cNvSpPr>
            <a:spLocks noGrp="1"/>
          </p:cNvSpPr>
          <p:nvPr>
            <p:ph type="title"/>
          </p:nvPr>
        </p:nvSpPr>
        <p:spPr>
          <a:xfrm>
            <a:off x="163440" y="301320"/>
            <a:ext cx="9753120" cy="1260360"/>
          </a:xfrm>
          <a:prstGeom prst="rect">
            <a:avLst/>
          </a:prstGeom>
          <a:noFill/>
          <a:ln w="0">
            <a:noFill/>
          </a:ln>
        </p:spPr>
        <p:txBody>
          <a:bodyPr lIns="0" tIns="0" rIns="0" bIns="0" anchor="ctr">
            <a:noAutofit/>
          </a:bodyPr>
          <a:lstStyle/>
          <a:p>
            <a:pPr algn="ctr">
              <a:lnSpc>
                <a:spcPct val="100000"/>
              </a:lnSpc>
              <a:buNone/>
            </a:pPr>
            <a:r>
              <a:rPr lang="nl-NL" sz="4400" b="0" strike="noStrike" spc="-1">
                <a:latin typeface="Arial"/>
              </a:rPr>
              <a:t>Type: Hybride Warmtepomp</a:t>
            </a:r>
            <a:r>
              <a:rPr sz="4400"/>
              <a:t/>
            </a:r>
            <a:br>
              <a:rPr sz="4400"/>
            </a:br>
            <a:r>
              <a:rPr lang="nl-NL" sz="4000" b="0" strike="noStrike" spc="-1">
                <a:latin typeface="Arial"/>
              </a:rPr>
              <a:t>= Warmtepomp + (bestaande) CV-ketel</a:t>
            </a:r>
            <a:endParaRPr lang="nl-NL" sz="4000" b="0" strike="noStrike" spc="-1">
              <a:solidFill>
                <a:srgbClr val="000000"/>
              </a:solidFill>
              <a:latin typeface="Arial"/>
            </a:endParaRPr>
          </a:p>
        </p:txBody>
      </p:sp>
      <p:sp>
        <p:nvSpPr>
          <p:cNvPr id="720" name="PlaceHolder 2"/>
          <p:cNvSpPr>
            <a:spLocks noGrp="1"/>
          </p:cNvSpPr>
          <p:nvPr>
            <p:ph/>
          </p:nvPr>
        </p:nvSpPr>
        <p:spPr>
          <a:xfrm>
            <a:off x="239760" y="1646280"/>
            <a:ext cx="2783520" cy="4876560"/>
          </a:xfrm>
          <a:prstGeom prst="rect">
            <a:avLst/>
          </a:prstGeom>
          <a:noFill/>
          <a:ln w="0">
            <a:noFill/>
          </a:ln>
        </p:spPr>
        <p:txBody>
          <a:bodyPr lIns="0" tIns="0" rIns="0" bIns="0" anchor="t">
            <a:normAutofit/>
          </a:bodyPr>
          <a:lstStyle/>
          <a:p>
            <a:pPr>
              <a:lnSpc>
                <a:spcPct val="100000"/>
              </a:lnSpc>
              <a:buNone/>
            </a:pPr>
            <a:endParaRPr lang="nl-NL" sz="1800" b="0" strike="noStrike" spc="-1">
              <a:solidFill>
                <a:srgbClr val="000000"/>
              </a:solidFill>
              <a:latin typeface="Arial"/>
            </a:endParaRPr>
          </a:p>
          <a:p>
            <a:pPr>
              <a:lnSpc>
                <a:spcPct val="100000"/>
              </a:lnSpc>
              <a:buNone/>
            </a:pPr>
            <a:endParaRPr lang="nl-NL" sz="1800" b="0" strike="noStrike" spc="-1">
              <a:solidFill>
                <a:srgbClr val="000000"/>
              </a:solidFill>
              <a:latin typeface="Arial"/>
            </a:endParaRPr>
          </a:p>
        </p:txBody>
      </p:sp>
      <p:pic>
        <p:nvPicPr>
          <p:cNvPr id="721" name="Picture 2" descr="E:\NextCloud_Stef\Data\_Energie_Cafe\Warmtepomp\03fb6a64f0cb115474d5bd8bfe6735ae54190cc9.jpg"/>
          <p:cNvPicPr/>
          <p:nvPr/>
        </p:nvPicPr>
        <p:blipFill>
          <a:blip r:embed="rId3" cstate="print"/>
          <a:stretch/>
        </p:blipFill>
        <p:spPr>
          <a:xfrm>
            <a:off x="3103920" y="1646280"/>
            <a:ext cx="6976440" cy="4647960"/>
          </a:xfrm>
          <a:prstGeom prst="rect">
            <a:avLst/>
          </a:prstGeom>
          <a:ln w="0">
            <a:noFill/>
          </a:ln>
        </p:spPr>
      </p:pic>
      <p:pic>
        <p:nvPicPr>
          <p:cNvPr id="722" name="Picture 4"/>
          <p:cNvPicPr/>
          <p:nvPr/>
        </p:nvPicPr>
        <p:blipFill>
          <a:blip r:embed="rId4" cstate="print"/>
          <a:stretch/>
        </p:blipFill>
        <p:spPr>
          <a:xfrm>
            <a:off x="0" y="3475080"/>
            <a:ext cx="3077640" cy="2819160"/>
          </a:xfrm>
          <a:prstGeom prst="rect">
            <a:avLst/>
          </a:prstGeom>
          <a:ln w="9525">
            <a:noFill/>
          </a:ln>
        </p:spPr>
      </p:pic>
      <p:sp>
        <p:nvSpPr>
          <p:cNvPr id="723" name="TextBox 6"/>
          <p:cNvSpPr/>
          <p:nvPr/>
        </p:nvSpPr>
        <p:spPr>
          <a:xfrm>
            <a:off x="163440" y="1951200"/>
            <a:ext cx="289512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nl-NL" sz="1800" b="0" strike="noStrike" spc="-1">
                <a:solidFill>
                  <a:srgbClr val="000000"/>
                </a:solidFill>
                <a:latin typeface="Arial"/>
                <a:ea typeface="DejaVu Sans"/>
              </a:rPr>
              <a:t>Bespaart tot 70% van het gas voor verwarming</a:t>
            </a:r>
            <a:endParaRPr lang="nl-NL" sz="18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PlaceHolder 1"/>
          <p:cNvSpPr>
            <a:spLocks noGrp="1"/>
          </p:cNvSpPr>
          <p:nvPr>
            <p:ph type="title"/>
          </p:nvPr>
        </p:nvSpPr>
        <p:spPr>
          <a:xfrm>
            <a:off x="529200" y="228600"/>
            <a:ext cx="9070560" cy="684360"/>
          </a:xfrm>
          <a:prstGeom prst="rect">
            <a:avLst/>
          </a:prstGeom>
          <a:noFill/>
          <a:ln w="0">
            <a:noFill/>
          </a:ln>
        </p:spPr>
        <p:txBody>
          <a:bodyPr lIns="0" tIns="0" rIns="0" bIns="0" anchor="ctr">
            <a:noAutofit/>
          </a:bodyPr>
          <a:lstStyle/>
          <a:p>
            <a:pPr algn="ctr">
              <a:lnSpc>
                <a:spcPct val="100000"/>
              </a:lnSpc>
              <a:buNone/>
            </a:pPr>
            <a:r>
              <a:rPr lang="nl-NL" sz="4400" b="0" strike="noStrike" spc="-1">
                <a:latin typeface="Arial"/>
              </a:rPr>
              <a:t>Rendement - Radiatortemperatuur</a:t>
            </a:r>
            <a:endParaRPr lang="nl-NL" sz="4400" b="0" strike="noStrike" spc="-1">
              <a:solidFill>
                <a:srgbClr val="000000"/>
              </a:solidFill>
              <a:latin typeface="Arial"/>
            </a:endParaRPr>
          </a:p>
        </p:txBody>
      </p:sp>
      <p:pic>
        <p:nvPicPr>
          <p:cNvPr id="730" name="Picture 516"/>
          <p:cNvPicPr/>
          <p:nvPr/>
        </p:nvPicPr>
        <p:blipFill>
          <a:blip r:embed="rId3" cstate="print"/>
          <a:stretch/>
        </p:blipFill>
        <p:spPr>
          <a:xfrm>
            <a:off x="457200" y="1143000"/>
            <a:ext cx="9324360" cy="549972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504000" y="301320"/>
            <a:ext cx="9070560" cy="840240"/>
          </a:xfrm>
          <a:prstGeom prst="rect">
            <a:avLst/>
          </a:prstGeom>
          <a:noFill/>
          <a:ln w="0">
            <a:noFill/>
          </a:ln>
        </p:spPr>
        <p:txBody>
          <a:bodyPr lIns="0" tIns="0" rIns="0" bIns="0" anchor="ctr">
            <a:noAutofit/>
          </a:bodyPr>
          <a:lstStyle/>
          <a:p>
            <a:pPr algn="ctr">
              <a:lnSpc>
                <a:spcPct val="100000"/>
              </a:lnSpc>
              <a:buNone/>
            </a:pPr>
            <a:r>
              <a:rPr lang="nl-NL" sz="4400" b="0" strike="noStrike" spc="-1">
                <a:latin typeface="Arial"/>
              </a:rPr>
              <a:t>Waar moet mijn huis aan voldoen</a:t>
            </a:r>
            <a:endParaRPr lang="nl-NL" sz="4400" b="0" strike="noStrike" spc="-1">
              <a:solidFill>
                <a:srgbClr val="000000"/>
              </a:solidFill>
              <a:latin typeface="Arial"/>
            </a:endParaRPr>
          </a:p>
        </p:txBody>
      </p:sp>
      <p:sp>
        <p:nvSpPr>
          <p:cNvPr id="736" name="PlaceHolder 2"/>
          <p:cNvSpPr>
            <a:spLocks noGrp="1"/>
          </p:cNvSpPr>
          <p:nvPr>
            <p:ph/>
          </p:nvPr>
        </p:nvSpPr>
        <p:spPr>
          <a:xfrm>
            <a:off x="504000" y="1371600"/>
            <a:ext cx="9070560" cy="477972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nl-NL" sz="3200" b="0" strike="noStrike" spc="-1">
                <a:latin typeface="Arial"/>
              </a:rPr>
              <a:t>50 graden test is geslaagd</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rPr>
              <a:t>Als alle Isolatiemaatregelen zijn uitgevoerd voor volledige warmtepomp (anders te groot en te duur)</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rPr>
              <a:t>Als nog niet alle isolatiemaatregelen zijn genomen kan een volledige of hybride warmtepomp worden ingezet als hybride aanvulling op de bestaande CV-ketel</a:t>
            </a:r>
            <a:endParaRPr lang="nl-NL" sz="3200" b="0" strike="noStrike" spc="-1">
              <a:solidFill>
                <a:srgbClr val="000000"/>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PlaceHolder 1"/>
          <p:cNvSpPr>
            <a:spLocks noGrp="1"/>
          </p:cNvSpPr>
          <p:nvPr>
            <p:ph type="title"/>
          </p:nvPr>
        </p:nvSpPr>
        <p:spPr>
          <a:xfrm>
            <a:off x="165240" y="51480"/>
            <a:ext cx="9070560" cy="840240"/>
          </a:xfrm>
          <a:prstGeom prst="rect">
            <a:avLst/>
          </a:prstGeom>
          <a:noFill/>
          <a:ln w="0">
            <a:noFill/>
          </a:ln>
        </p:spPr>
        <p:txBody>
          <a:bodyPr lIns="0" tIns="0" rIns="0" bIns="0" anchor="ctr">
            <a:noAutofit/>
          </a:bodyPr>
          <a:lstStyle/>
          <a:p>
            <a:pPr algn="ctr">
              <a:lnSpc>
                <a:spcPct val="100000"/>
              </a:lnSpc>
              <a:buNone/>
            </a:pPr>
            <a:r>
              <a:rPr lang="nl-NL" sz="4400" b="0" strike="noStrike" spc="-1">
                <a:latin typeface="Arial"/>
              </a:rPr>
              <a:t>Doe de 50 graden Test</a:t>
            </a:r>
            <a:endParaRPr lang="nl-NL" sz="4400" b="0" strike="noStrike" spc="-1">
              <a:solidFill>
                <a:srgbClr val="000000"/>
              </a:solidFill>
              <a:latin typeface="Arial"/>
            </a:endParaRPr>
          </a:p>
        </p:txBody>
      </p:sp>
      <p:sp>
        <p:nvSpPr>
          <p:cNvPr id="738" name="PlaceHolder 2"/>
          <p:cNvSpPr>
            <a:spLocks noGrp="1"/>
          </p:cNvSpPr>
          <p:nvPr>
            <p:ph/>
          </p:nvPr>
        </p:nvSpPr>
        <p:spPr>
          <a:xfrm>
            <a:off x="504000" y="914400"/>
            <a:ext cx="9070560" cy="5713560"/>
          </a:xfrm>
          <a:prstGeom prst="rect">
            <a:avLst/>
          </a:prstGeom>
          <a:noFill/>
          <a:ln w="0">
            <a:noFill/>
          </a:ln>
        </p:spPr>
        <p:txBody>
          <a:bodyPr lIns="0" tIns="0" rIns="0" bIns="0" anchor="t">
            <a:normAutofit fontScale="89000"/>
          </a:bodyPr>
          <a:lstStyle/>
          <a:p>
            <a:pPr marL="432000" indent="-324000">
              <a:lnSpc>
                <a:spcPct val="100000"/>
              </a:lnSpc>
              <a:spcBef>
                <a:spcPts val="1417"/>
              </a:spcBef>
              <a:buClr>
                <a:srgbClr val="000000"/>
              </a:buClr>
              <a:buSzPct val="45000"/>
              <a:buFont typeface="Wingdings" charset="2"/>
              <a:buChar char=""/>
            </a:pPr>
            <a:r>
              <a:rPr lang="nl-NL" sz="3200" b="0" strike="noStrike" spc="-1">
                <a:latin typeface="Arial"/>
              </a:rPr>
              <a:t>Zet de maximale aanvoer temperatuur van de ketel op 50 graden Celsius</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rPr>
              <a:t>Wacht totdat het minstens 2 nachten kouder wordt dan: 0 graden Celsius voor hybride warmtepomp (min 5 graden Celsius voor een volledige warmtepomp)</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rPr>
              <a:t>Zet de nachtverlaging uit</a:t>
            </a:r>
            <a:endParaRPr lang="nl-NL" sz="3200" b="0" strike="noStrike" spc="-1">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lang="nl-NL" sz="3200" b="0" strike="noStrike" spc="-1">
                <a:latin typeface="Arial"/>
              </a:rPr>
              <a:t>Beoordeel of het s’morgens nog voldoende warm is</a:t>
            </a:r>
            <a:endParaRPr lang="nl-NL" sz="3200" b="0" strike="noStrike" spc="-1">
              <a:solidFill>
                <a:srgbClr val="000000"/>
              </a:solidFill>
              <a:latin typeface="Arial"/>
            </a:endParaRPr>
          </a:p>
          <a:p>
            <a:pPr>
              <a:lnSpc>
                <a:spcPct val="100000"/>
              </a:lnSpc>
              <a:buNone/>
            </a:pPr>
            <a:r>
              <a:rPr lang="nl-NL" sz="3200" b="0" strike="noStrike" spc="-1">
                <a:latin typeface="Arial"/>
              </a:rPr>
              <a:t>Als het voldoende warm blijft, is je huis geschikt voor een (hybride) warmtepomp.</a:t>
            </a:r>
            <a:endParaRPr lang="nl-NL" sz="3200" b="0" strike="noStrike" spc="-1">
              <a:solidFill>
                <a:srgbClr val="000000"/>
              </a:solidFill>
              <a:latin typeface="Arial"/>
            </a:endParaRPr>
          </a:p>
          <a:p>
            <a:pPr>
              <a:lnSpc>
                <a:spcPct val="100000"/>
              </a:lnSpc>
              <a:buNone/>
            </a:pPr>
            <a:r>
              <a:rPr lang="nl-NL" sz="3200" b="0" strike="noStrike" spc="-1">
                <a:latin typeface="Arial"/>
              </a:rPr>
              <a:t>Zoniet, probeer het afgiftesysteem op te waarderen en doe de test opnieuw.</a:t>
            </a:r>
            <a:endParaRPr lang="nl-NL" sz="3200" b="0" strike="noStrike" spc="-1">
              <a:solidFill>
                <a:srgbClr val="000000"/>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PlaceHolder 1"/>
          <p:cNvSpPr>
            <a:spLocks noGrp="1"/>
          </p:cNvSpPr>
          <p:nvPr>
            <p:ph type="title"/>
          </p:nvPr>
        </p:nvSpPr>
        <p:spPr>
          <a:xfrm>
            <a:off x="529200" y="228600"/>
            <a:ext cx="9070560" cy="623880"/>
          </a:xfrm>
          <a:prstGeom prst="rect">
            <a:avLst/>
          </a:prstGeom>
          <a:noFill/>
          <a:ln w="0">
            <a:noFill/>
          </a:ln>
        </p:spPr>
        <p:txBody>
          <a:bodyPr lIns="0" tIns="0" rIns="0" bIns="0" anchor="ctr">
            <a:noAutofit/>
          </a:bodyPr>
          <a:lstStyle/>
          <a:p>
            <a:pPr algn="ctr">
              <a:lnSpc>
                <a:spcPct val="100000"/>
              </a:lnSpc>
              <a:buNone/>
            </a:pPr>
            <a:r>
              <a:rPr lang="nl-NL" sz="4400" b="0" strike="noStrike" spc="-1">
                <a:latin typeface="Arial"/>
              </a:rPr>
              <a:t>Afgifte Systeem Warmtepomp</a:t>
            </a:r>
            <a:endParaRPr lang="nl-NL" sz="4400" b="0" strike="noStrike" spc="-1">
              <a:solidFill>
                <a:srgbClr val="000000"/>
              </a:solidFill>
              <a:latin typeface="Arial"/>
            </a:endParaRPr>
          </a:p>
        </p:txBody>
      </p:sp>
      <p:sp>
        <p:nvSpPr>
          <p:cNvPr id="732" name="PlaceHolder 2"/>
          <p:cNvSpPr>
            <a:spLocks noGrp="1"/>
          </p:cNvSpPr>
          <p:nvPr>
            <p:ph/>
          </p:nvPr>
        </p:nvSpPr>
        <p:spPr>
          <a:xfrm>
            <a:off x="504000" y="1341360"/>
            <a:ext cx="9070560" cy="5515200"/>
          </a:xfrm>
          <a:prstGeom prst="rect">
            <a:avLst/>
          </a:prstGeom>
          <a:noFill/>
          <a:ln w="0">
            <a:noFill/>
          </a:ln>
        </p:spPr>
        <p:txBody>
          <a:bodyPr lIns="0" tIns="0" rIns="0" bIns="0" anchor="t">
            <a:normAutofit/>
          </a:bodyPr>
          <a:lstStyle/>
          <a:p>
            <a:pPr>
              <a:lnSpc>
                <a:spcPct val="100000"/>
              </a:lnSpc>
              <a:buNone/>
            </a:pPr>
            <a:r>
              <a:rPr lang="nl-NL" sz="3200" b="0" strike="noStrike" spc="-1">
                <a:latin typeface="Arial"/>
              </a:rPr>
              <a:t>        </a:t>
            </a:r>
            <a:r>
              <a:rPr lang="nl-NL" sz="3200" b="1" strike="noStrike" spc="-1">
                <a:latin typeface="Arial"/>
              </a:rPr>
              <a:t>Geschikt ................................ Ongeschikt</a:t>
            </a:r>
            <a:endParaRPr lang="nl-NL" sz="3200" b="0" strike="noStrike" spc="-1">
              <a:solidFill>
                <a:srgbClr val="000000"/>
              </a:solidFill>
              <a:latin typeface="Arial"/>
            </a:endParaRPr>
          </a:p>
          <a:p>
            <a:pPr>
              <a:lnSpc>
                <a:spcPct val="100000"/>
              </a:lnSpc>
              <a:buNone/>
            </a:pPr>
            <a:r>
              <a:rPr lang="nl-NL" sz="3200" b="0" strike="noStrike" spc="-1">
                <a:latin typeface="Arial"/>
              </a:rPr>
              <a:t>Vloerverwarming</a:t>
            </a:r>
            <a:endParaRPr lang="nl-NL" sz="3200" b="0" strike="noStrike" spc="-1">
              <a:solidFill>
                <a:srgbClr val="000000"/>
              </a:solidFill>
              <a:latin typeface="Arial"/>
            </a:endParaRPr>
          </a:p>
          <a:p>
            <a:pPr>
              <a:lnSpc>
                <a:spcPct val="100000"/>
              </a:lnSpc>
              <a:buNone/>
            </a:pPr>
            <a:r>
              <a:rPr lang="nl-NL" sz="3200" b="0" strike="noStrike" spc="-1">
                <a:latin typeface="Arial"/>
              </a:rPr>
              <a:t>                  convectorput</a:t>
            </a:r>
            <a:endParaRPr lang="nl-NL" sz="3200" b="0" strike="noStrike" spc="-1">
              <a:solidFill>
                <a:srgbClr val="000000"/>
              </a:solidFill>
              <a:latin typeface="Arial"/>
            </a:endParaRPr>
          </a:p>
          <a:p>
            <a:pPr>
              <a:lnSpc>
                <a:spcPct val="100000"/>
              </a:lnSpc>
              <a:buNone/>
            </a:pPr>
            <a:r>
              <a:rPr lang="nl-NL" sz="3200" b="0" strike="noStrike" spc="-1">
                <a:latin typeface="Arial"/>
              </a:rPr>
              <a:t>                         33 plaat radiator</a:t>
            </a:r>
            <a:endParaRPr lang="nl-NL" sz="3200" b="0" strike="noStrike" spc="-1">
              <a:solidFill>
                <a:srgbClr val="000000"/>
              </a:solidFill>
              <a:latin typeface="Arial"/>
            </a:endParaRPr>
          </a:p>
          <a:p>
            <a:pPr>
              <a:lnSpc>
                <a:spcPct val="100000"/>
              </a:lnSpc>
              <a:buNone/>
            </a:pPr>
            <a:r>
              <a:rPr lang="nl-NL" sz="3200" b="0" strike="noStrike" spc="-1">
                <a:latin typeface="Arial"/>
              </a:rPr>
              <a:t>                                                   11 plaat radiator</a:t>
            </a:r>
            <a:endParaRPr lang="nl-NL" sz="3200" b="0" strike="noStrike" spc="-1">
              <a:solidFill>
                <a:srgbClr val="000000"/>
              </a:solidFill>
              <a:latin typeface="Arial"/>
            </a:endParaRPr>
          </a:p>
          <a:p>
            <a:pPr>
              <a:lnSpc>
                <a:spcPct val="100000"/>
              </a:lnSpc>
              <a:buNone/>
            </a:pPr>
            <a:r>
              <a:rPr lang="nl-NL" sz="3200" b="0" strike="noStrike" spc="-1">
                <a:latin typeface="Arial"/>
              </a:rPr>
              <a:t>                                                   Design radiator</a:t>
            </a:r>
            <a:endParaRPr lang="nl-NL" sz="3200" b="0" strike="noStrike" spc="-1">
              <a:solidFill>
                <a:srgbClr val="000000"/>
              </a:solidFill>
              <a:latin typeface="Arial"/>
            </a:endParaRPr>
          </a:p>
          <a:p>
            <a:pPr>
              <a:lnSpc>
                <a:spcPct val="100000"/>
              </a:lnSpc>
              <a:buNone/>
            </a:pPr>
            <a:r>
              <a:rPr lang="nl-NL" sz="3200" b="0" strike="noStrike" spc="-1">
                <a:latin typeface="Arial"/>
              </a:rPr>
              <a:t>LTV Radiator</a:t>
            </a:r>
            <a:endParaRPr lang="nl-NL" sz="3200" b="0" strike="noStrike" spc="-1">
              <a:solidFill>
                <a:srgbClr val="000000"/>
              </a:solidFill>
              <a:latin typeface="Arial"/>
            </a:endParaRPr>
          </a:p>
          <a:p>
            <a:pPr>
              <a:lnSpc>
                <a:spcPct val="100000"/>
              </a:lnSpc>
              <a:buNone/>
            </a:pPr>
            <a:r>
              <a:rPr lang="nl-NL" sz="3200" b="0" strike="noStrike" spc="-1">
                <a:latin typeface="Arial"/>
              </a:rPr>
              <a:t>LTV Convector</a:t>
            </a:r>
            <a:endParaRPr lang="nl-NL" sz="3200" b="0" strike="noStrike" spc="-1">
              <a:solidFill>
                <a:srgbClr val="000000"/>
              </a:solidFill>
              <a:latin typeface="Arial"/>
            </a:endParaRPr>
          </a:p>
          <a:p>
            <a:pPr>
              <a:lnSpc>
                <a:spcPct val="100000"/>
              </a:lnSpc>
              <a:buNone/>
            </a:pPr>
            <a:r>
              <a:rPr lang="nl-NL" sz="3200" b="0" strike="noStrike" spc="-1">
                <a:latin typeface="Arial"/>
              </a:rPr>
              <a:t>                                        Leden radiator (22)</a:t>
            </a:r>
            <a:endParaRPr lang="nl-NL" sz="3200" b="0" strike="noStrike" spc="-1">
              <a:solidFill>
                <a:srgbClr val="000000"/>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6575</TotalTime>
  <Words>1877</Words>
  <Application>Microsoft Office PowerPoint</Application>
  <PresentationFormat>Custom</PresentationFormat>
  <Paragraphs>207</Paragraphs>
  <Slides>11</Slides>
  <Notes>10</Notes>
  <HiddenSlides>0</HiddenSlides>
  <MMClips>0</MMClips>
  <ScaleCrop>false</ScaleCrop>
  <HeadingPairs>
    <vt:vector size="4" baseType="variant">
      <vt:variant>
        <vt:lpstr>Theme</vt:lpstr>
      </vt:variant>
      <vt:variant>
        <vt:i4>4</vt:i4>
      </vt:variant>
      <vt:variant>
        <vt:lpstr>Slide Titles</vt:lpstr>
      </vt:variant>
      <vt:variant>
        <vt:i4>11</vt:i4>
      </vt:variant>
    </vt:vector>
  </HeadingPairs>
  <TitlesOfParts>
    <vt:vector size="15" baseType="lpstr">
      <vt:lpstr>Office Theme</vt:lpstr>
      <vt:lpstr>Office Theme</vt:lpstr>
      <vt:lpstr>Office Theme</vt:lpstr>
      <vt:lpstr>Office Theme</vt:lpstr>
      <vt:lpstr>Dit is geen dia, maar de tekst voor de uitnodiging</vt:lpstr>
      <vt:lpstr>Slide 2</vt:lpstr>
      <vt:lpstr>Type: Bodem Warmtepomp (Beste)</vt:lpstr>
      <vt:lpstr>Type: Lucht-Lucht Warmtepomp = Airco  (soms de beste)</vt:lpstr>
      <vt:lpstr>Type: Hybride Warmtepomp = Warmtepomp + (bestaande) CV-ketel</vt:lpstr>
      <vt:lpstr>Rendement - Radiatortemperatuur</vt:lpstr>
      <vt:lpstr>Waar moet mijn huis aan voldoen</vt:lpstr>
      <vt:lpstr>Doe de 50 graden Test</vt:lpstr>
      <vt:lpstr>Afgifte Systeem Warmtepomp</vt:lpstr>
      <vt:lpstr>Opwaarderen Afgifte Systeem belangrijk: volgorde van boven naar beneden als niet van toepassing of niet gewenst kun je punten overslaan</vt:lpstr>
      <vt:lpstr>VB: hoekwoning 1969, 132 m2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Illustration</dc:title>
  <dc:creator>Stef Pensioen</dc:creator>
  <cp:lastModifiedBy>Stef Radboudumc</cp:lastModifiedBy>
  <cp:revision>321</cp:revision>
  <cp:lastPrinted>2022-07-05T16:31:22Z</cp:lastPrinted>
  <dcterms:created xsi:type="dcterms:W3CDTF">2022-03-27T21:09:49Z</dcterms:created>
  <dcterms:modified xsi:type="dcterms:W3CDTF">2022-07-16T06:35:39Z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2</vt:i4>
  </property>
  <property fmtid="{D5CDD505-2E9C-101B-9397-08002B2CF9AE}" pid="3" name="HyperlinksChanged">
    <vt:bool>false</vt:bool>
  </property>
  <property fmtid="{D5CDD505-2E9C-101B-9397-08002B2CF9AE}" pid="4" name="LinksUpToDate">
    <vt:bool>false</vt:bool>
  </property>
  <property fmtid="{D5CDD505-2E9C-101B-9397-08002B2CF9AE}" pid="5" name="MMClips">
    <vt:r8>0</vt:r8>
  </property>
  <property fmtid="{D5CDD505-2E9C-101B-9397-08002B2CF9AE}" pid="6" name="Notes">
    <vt:i4>33</vt:i4>
  </property>
  <property fmtid="{D5CDD505-2E9C-101B-9397-08002B2CF9AE}" pid="7" name="PresentationFormat">
    <vt:lpwstr>Custom</vt:lpwstr>
  </property>
  <property fmtid="{D5CDD505-2E9C-101B-9397-08002B2CF9AE}" pid="8" name="ScaleCrop">
    <vt:bool>false</vt:bool>
  </property>
  <property fmtid="{D5CDD505-2E9C-101B-9397-08002B2CF9AE}" pid="9" name="ShareDoc">
    <vt:bool>false</vt:bool>
  </property>
  <property fmtid="{D5CDD505-2E9C-101B-9397-08002B2CF9AE}" pid="10" name="Slides">
    <vt:i4>39</vt:i4>
  </property>
</Properties>
</file>