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media/image1.jpeg" ContentType="image/jpeg"/>
  <Override PartName="/ppt/media/image9.jpeg" ContentType="image/jpeg"/>
  <Override PartName="/ppt/media/image2.jpeg" ContentType="image/jpeg"/>
  <Override PartName="/ppt/media/image3.jpeg" ContentType="image/jpeg"/>
  <Override PartName="/ppt/media/image4.jpeg" ContentType="image/jpeg"/>
  <Override PartName="/ppt/media/image11.png" ContentType="image/png"/>
  <Override PartName="/ppt/media/image5.jpeg" ContentType="image/jpeg"/>
  <Override PartName="/ppt/media/image6.jpeg" ContentType="image/jpeg"/>
  <Override PartName="/ppt/media/image7.jpeg" ContentType="image/jpeg"/>
  <Override PartName="/ppt/media/image8.jpeg" ContentType="image/jpeg"/>
  <Override PartName="/ppt/media/image10.jpeg" ContentType="image/jpeg"/>
  <Override PartName="/ppt/media/image12.png" ContentType="image/png"/>
  <Override PartName="/ppt/media/image13.png" ContentType="image/png"/>
  <Override PartName="/ppt/media/image14.jpeg" ContentType="image/jpeg"/>
  <Override PartName="/ppt/media/image15.jpeg" ContentType="image/jpeg"/>
  <Override PartName="/ppt/media/image16.png" ContentType="image/png"/>
  <Override PartName="/ppt/media/image17.png" ContentType="image/png"/>
  <Override PartName="/ppt/media/image18.png" ContentType="image/png"/>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nl-NL" sz="1800" spc="-1" strike="noStrike">
                <a:solidFill>
                  <a:srgbClr val="000000"/>
                </a:solidFill>
                <a:latin typeface="Arial"/>
              </a:rPr>
              <a:t>Click to move the slide</a:t>
            </a:r>
            <a:endParaRPr b="0" lang="nl-NL" sz="1800" spc="-1" strike="noStrike">
              <a:solidFill>
                <a:srgbClr val="000000"/>
              </a:solidFill>
              <a:latin typeface="Arial"/>
            </a:endParaRPr>
          </a:p>
        </p:txBody>
      </p:sp>
      <p:sp>
        <p:nvSpPr>
          <p:cNvPr id="39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9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9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9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9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42B1D50-0989-4273-8D16-1B8971FB3BB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s://energielinq.nl/wp-content/uploads/2022/05/Strategische-keuzes-maken-in-duurzame-installaties_hr.pdf" TargetMode="External"/><Relationship Id="rId2" Type="http://schemas.openxmlformats.org/officeDocument/2006/relationships/slide" Target="../slides/slide6.xml"/><Relationship Id="rId3"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sldImg"/>
          </p:nvPr>
        </p:nvSpPr>
        <p:spPr>
          <a:xfrm>
            <a:off x="1370160" y="763560"/>
            <a:ext cx="5030280" cy="3771720"/>
          </a:xfrm>
          <a:prstGeom prst="rect">
            <a:avLst/>
          </a:prstGeom>
        </p:spPr>
      </p:sp>
      <p:sp>
        <p:nvSpPr>
          <p:cNvPr id="461" name="PlaceHolder 2"/>
          <p:cNvSpPr>
            <a:spLocks noGrp="1"/>
          </p:cNvSpPr>
          <p:nvPr>
            <p:ph type="body"/>
          </p:nvPr>
        </p:nvSpPr>
        <p:spPr>
          <a:xfrm>
            <a:off x="777240" y="4777560"/>
            <a:ext cx="6217200" cy="4525560"/>
          </a:xfrm>
          <a:prstGeom prst="rect">
            <a:avLst/>
          </a:prstGeom>
        </p:spPr>
        <p:txBody>
          <a:bodyPr lIns="0" rIns="0" tIns="0" bIns="0">
            <a:normAutofit/>
          </a:bodyPr>
          <a:p>
            <a:endParaRPr b="0" lang="en-US" sz="2000" spc="-1" strike="noStrike">
              <a:latin typeface="Arial"/>
            </a:endParaRPr>
          </a:p>
        </p:txBody>
      </p:sp>
      <p:sp>
        <p:nvSpPr>
          <p:cNvPr id="462" name="TextShape 3"/>
          <p:cNvSpPr txBox="1"/>
          <p:nvPr/>
        </p:nvSpPr>
        <p:spPr>
          <a:xfrm>
            <a:off x="4399200" y="9555480"/>
            <a:ext cx="3372480" cy="502200"/>
          </a:xfrm>
          <a:prstGeom prst="rect">
            <a:avLst/>
          </a:prstGeom>
          <a:noFill/>
          <a:ln>
            <a:noFill/>
          </a:ln>
        </p:spPr>
        <p:txBody>
          <a:bodyPr lIns="0" rIns="0" tIns="0" bIns="0" anchor="b">
            <a:noAutofit/>
          </a:bodyPr>
          <a:p>
            <a:pPr algn="r">
              <a:lnSpc>
                <a:spcPct val="100000"/>
              </a:lnSpc>
            </a:pPr>
            <a:fld id="{B4310623-7555-4A79-8961-BD4D61121D92}" type="slidenum">
              <a:rPr b="0" lang="en-US" sz="1400" spc="-1" strike="noStrike">
                <a:solidFill>
                  <a:srgbClr val="000000"/>
                </a:solidFill>
                <a:latin typeface="Times New Roman"/>
                <a:ea typeface="+mn-ea"/>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1371600" y="763560"/>
            <a:ext cx="5027400" cy="3769920"/>
          </a:xfrm>
          <a:prstGeom prst="rect">
            <a:avLst/>
          </a:prstGeom>
        </p:spPr>
      </p:sp>
      <p:sp>
        <p:nvSpPr>
          <p:cNvPr id="464" name="PlaceHolder 2"/>
          <p:cNvSpPr>
            <a:spLocks noGrp="1"/>
          </p:cNvSpPr>
          <p:nvPr>
            <p:ph type="body"/>
          </p:nvPr>
        </p:nvSpPr>
        <p:spPr>
          <a:xfrm>
            <a:off x="777240" y="4777560"/>
            <a:ext cx="6212880" cy="4521240"/>
          </a:xfrm>
          <a:prstGeom prst="rect">
            <a:avLst/>
          </a:prstGeom>
        </p:spPr>
        <p:txBody>
          <a:bodyPr lIns="0" rIns="0" tIns="0" bIns="0">
            <a:noAutofit/>
          </a:bodyPr>
          <a:p>
            <a:pPr marL="216000" indent="-212400">
              <a:lnSpc>
                <a:spcPct val="100000"/>
              </a:lnSpc>
            </a:pPr>
            <a:r>
              <a:rPr b="1" lang="nl-NL" sz="1100" spc="-1" strike="noStrike">
                <a:latin typeface="+mn-lt"/>
              </a:rPr>
              <a:t>Volgorde van besparings maatregelen</a:t>
            </a:r>
            <a:endParaRPr b="0" lang="en-US" sz="1100" spc="-1" strike="noStrike">
              <a:latin typeface="Arial"/>
            </a:endParaRPr>
          </a:p>
          <a:p>
            <a:pPr marL="216000" indent="-212400">
              <a:lnSpc>
                <a:spcPct val="100000"/>
              </a:lnSpc>
            </a:pPr>
            <a:r>
              <a:rPr b="0" lang="nl-NL" sz="1100" spc="-1" strike="noStrike">
                <a:latin typeface="+mn-lt"/>
              </a:rPr>
              <a:t>We gaan eens kijken naar de totale kosten om over te schakelen naar een full-electric warmtepomp,</a:t>
            </a:r>
            <a:endParaRPr b="0" lang="en-US" sz="1100" spc="-1" strike="noStrike">
              <a:latin typeface="Arial"/>
            </a:endParaRPr>
          </a:p>
          <a:p>
            <a:pPr marL="216000" indent="-212400">
              <a:lnSpc>
                <a:spcPct val="100000"/>
              </a:lnSpc>
            </a:pPr>
            <a:r>
              <a:rPr b="0" lang="nl-NL" sz="1100" spc="-1" strike="noStrike">
                <a:latin typeface="+mn-lt"/>
              </a:rPr>
              <a:t>En ook naar de volgorde waarin die investeringen het best kunnen worden gedaan.</a:t>
            </a:r>
            <a:endParaRPr b="0" lang="en-US" sz="1100" spc="-1" strike="noStrike">
              <a:latin typeface="Arial"/>
            </a:endParaRPr>
          </a:p>
          <a:p>
            <a:pPr marL="216000" indent="-212400">
              <a:lnSpc>
                <a:spcPct val="100000"/>
              </a:lnSpc>
            </a:pPr>
            <a:r>
              <a:rPr b="0" lang="nl-NL" sz="1100" spc="-1" strike="noStrike">
                <a:latin typeface="+mn-lt"/>
              </a:rPr>
              <a:t>Voorbeeld hoekwoning uit 1969, 132 m2, geen extra isolatiemaatregelen.</a:t>
            </a:r>
            <a:endParaRPr b="0" lang="en-US" sz="1100" spc="-1" strike="noStrike">
              <a:latin typeface="Arial"/>
            </a:endParaRPr>
          </a:p>
          <a:p>
            <a:pPr marL="216000" indent="-212400">
              <a:lnSpc>
                <a:spcPct val="100000"/>
              </a:lnSpc>
            </a:pPr>
            <a:r>
              <a:rPr b="0" lang="nl-NL" sz="1100" spc="-1" strike="noStrike">
                <a:latin typeface="+mn-lt"/>
              </a:rPr>
              <a:t>Beneden zit (oud) dubbelglas en boven zit enkelglas. Bovenverdieping wordt matig gestookt.</a:t>
            </a:r>
            <a:endParaRPr b="0" lang="en-US" sz="1100" spc="-1" strike="noStrike">
              <a:latin typeface="Arial"/>
            </a:endParaRPr>
          </a:p>
          <a:p>
            <a:pPr marL="216000" indent="-212400">
              <a:lnSpc>
                <a:spcPct val="100000"/>
              </a:lnSpc>
            </a:pPr>
            <a:endParaRPr b="0" lang="en-US" sz="1100" spc="-1" strike="noStrike">
              <a:latin typeface="Arial"/>
            </a:endParaRPr>
          </a:p>
          <a:p>
            <a:pPr marL="216000" indent="-212400">
              <a:lnSpc>
                <a:spcPct val="100000"/>
              </a:lnSpc>
            </a:pPr>
            <a:r>
              <a:rPr b="0" lang="nl-NL" sz="1100" spc="-1" strike="noStrike">
                <a:latin typeface="+mn-lt"/>
              </a:rPr>
              <a:t>Horizontaal staan de totale (cumulatieve) kosten die gemaakt moeten worden.Vertikaal staat het energieverbruik, uitgedrukt in m3 gas (dus elektriciteit is omgerekend naar gas)</a:t>
            </a:r>
            <a:endParaRPr b="0" lang="en-US" sz="1100" spc="-1" strike="noStrike">
              <a:latin typeface="Arial"/>
            </a:endParaRPr>
          </a:p>
          <a:p>
            <a:pPr marL="216000" indent="-212400">
              <a:lnSpc>
                <a:spcPct val="100000"/>
              </a:lnSpc>
            </a:pPr>
            <a:r>
              <a:rPr b="0" lang="nl-NL" sz="1100" spc="-1" strike="noStrike">
                <a:latin typeface="+mn-lt"/>
              </a:rPr>
              <a:t>Helemaal aan de linkerkant van het plaatje zien we dat het huidig gasverbruik ongeveer2600 m3 gas per jaar bedraagt.</a:t>
            </a:r>
            <a:endParaRPr b="0" lang="en-US" sz="1100" spc="-1" strike="noStrike">
              <a:latin typeface="Arial"/>
            </a:endParaRPr>
          </a:p>
          <a:p>
            <a:pPr marL="216000" indent="-212400">
              <a:lnSpc>
                <a:spcPct val="100000"/>
              </a:lnSpc>
            </a:pPr>
            <a:r>
              <a:rPr b="0" lang="nl-NL" sz="1100" spc="-1" strike="noStrike">
                <a:latin typeface="+mn-lt"/>
              </a:rPr>
              <a:t>Als we een warmtepomp plaatsen en de meest belangrijke elementen van de woning extra isoleren, dan daalt het gasverbruik (rechterkant van de oranje en blauwe curve) daalt tot 650 m3 gas per jaar. </a:t>
            </a:r>
            <a:endParaRPr b="0" lang="en-US" sz="1100" spc="-1" strike="noStrike">
              <a:latin typeface="Arial"/>
            </a:endParaRPr>
          </a:p>
          <a:p>
            <a:pPr marL="216000" indent="-212400">
              <a:lnSpc>
                <a:spcPct val="100000"/>
              </a:lnSpc>
            </a:pPr>
            <a:endParaRPr b="0" lang="en-US" sz="1100" spc="-1" strike="noStrike">
              <a:latin typeface="Arial"/>
            </a:endParaRPr>
          </a:p>
          <a:p>
            <a:pPr marL="216000" indent="-212400">
              <a:lnSpc>
                <a:spcPct val="100000"/>
              </a:lnSpc>
            </a:pPr>
            <a:r>
              <a:rPr b="0" lang="nl-NL" sz="1100" spc="-1" strike="noStrike">
                <a:latin typeface="+mn-lt"/>
              </a:rPr>
              <a:t>De oranje curve geeft de besparing versus kosten als eerst de warmtepomp wordt aangeschaft en vervolgens extra wordt geïsoleerd.</a:t>
            </a:r>
            <a:endParaRPr b="0" lang="en-US" sz="1100" spc="-1" strike="noStrike">
              <a:latin typeface="Arial"/>
            </a:endParaRPr>
          </a:p>
          <a:p>
            <a:pPr marL="216000" indent="-212400">
              <a:lnSpc>
                <a:spcPct val="100000"/>
              </a:lnSpc>
            </a:pPr>
            <a:r>
              <a:rPr b="0" lang="nl-NL" sz="1100" spc="-1" strike="noStrike">
                <a:latin typeface="+mn-lt"/>
              </a:rPr>
              <a:t>De blauwe curve geeft de besparing versus kosten als eerst de extra isolatie wordt aangebracht en vervolgens de warmtepomp wordt aangebracht.</a:t>
            </a:r>
            <a:endParaRPr b="0" lang="en-US" sz="1100" spc="-1" strike="noStrike">
              <a:latin typeface="Arial"/>
            </a:endParaRPr>
          </a:p>
          <a:p>
            <a:pPr marL="216000" indent="-212400">
              <a:lnSpc>
                <a:spcPct val="100000"/>
              </a:lnSpc>
            </a:pPr>
            <a:endParaRPr b="0" lang="en-US" sz="1100" spc="-1" strike="noStrike">
              <a:latin typeface="Arial"/>
            </a:endParaRPr>
          </a:p>
          <a:p>
            <a:pPr marL="216000" indent="-212400">
              <a:lnSpc>
                <a:spcPct val="100000"/>
              </a:lnSpc>
            </a:pPr>
            <a:r>
              <a:rPr b="0" lang="nl-NL" sz="1100" spc="-1" strike="noStrike">
                <a:latin typeface="+mn-lt"/>
              </a:rPr>
              <a:t>We zien dat eerst isoleren een stuk goedkoper is. </a:t>
            </a:r>
            <a:endParaRPr b="0" lang="en-US" sz="1100" spc="-1" strike="noStrike">
              <a:latin typeface="Arial"/>
            </a:endParaRPr>
          </a:p>
          <a:p>
            <a:pPr marL="216000" indent="-212400">
              <a:lnSpc>
                <a:spcPct val="100000"/>
              </a:lnSpc>
            </a:pPr>
            <a:r>
              <a:rPr b="0" lang="nl-NL" sz="1100" spc="-1" strike="noStrike">
                <a:latin typeface="+mn-lt"/>
              </a:rPr>
              <a:t>Dat komt omdat nadat de isolatie is aangebracht de benodigde capaciteit van de warmtepomp een stuk kleiner mag/moet zijn.</a:t>
            </a:r>
            <a:endParaRPr b="0" lang="en-US" sz="1100" spc="-1" strike="noStrike">
              <a:latin typeface="Arial"/>
            </a:endParaRPr>
          </a:p>
          <a:p>
            <a:pPr marL="216000" indent="-212400">
              <a:lnSpc>
                <a:spcPct val="100000"/>
              </a:lnSpc>
            </a:pPr>
            <a:r>
              <a:rPr b="0" lang="nl-NL" sz="1100" spc="-1" strike="noStrike">
                <a:latin typeface="+mn-lt"/>
              </a:rPr>
              <a:t>De prijs van een warmtepomp is nagenoeg rechtevenredig met zijn capaciteit.</a:t>
            </a:r>
            <a:endParaRPr b="0" lang="en-US" sz="1100" spc="-1" strike="noStrike">
              <a:latin typeface="Arial"/>
            </a:endParaRPr>
          </a:p>
          <a:p>
            <a:pPr marL="216000" indent="-212400">
              <a:lnSpc>
                <a:spcPct val="100000"/>
              </a:lnSpc>
            </a:pPr>
            <a:r>
              <a:rPr b="0" lang="nl-NL" sz="1100" spc="-1" strike="noStrike">
                <a:latin typeface="+mn-lt"/>
              </a:rPr>
              <a:t>En bovenstaand plaatje is zelfs nog optimistisch, omdat nog niet een is meegerekend dat zonder extra isolatie, een warmtepomp een veel hogere temperatuur moet leveren en dus een lagere efficiëntie zal hebben.</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1370160" y="763560"/>
            <a:ext cx="5030280" cy="3771720"/>
          </a:xfrm>
          <a:prstGeom prst="rect">
            <a:avLst/>
          </a:prstGeom>
        </p:spPr>
      </p:sp>
      <p:sp>
        <p:nvSpPr>
          <p:cNvPr id="466" name="PlaceHolder 2"/>
          <p:cNvSpPr>
            <a:spLocks noGrp="1"/>
          </p:cNvSpPr>
          <p:nvPr>
            <p:ph type="body"/>
          </p:nvPr>
        </p:nvSpPr>
        <p:spPr>
          <a:xfrm>
            <a:off x="777240" y="4777560"/>
            <a:ext cx="6217200" cy="4525560"/>
          </a:xfrm>
          <a:prstGeom prst="rect">
            <a:avLst/>
          </a:prstGeom>
        </p:spPr>
        <p:txBody>
          <a:bodyPr lIns="0" rIns="0" tIns="0" bIns="0">
            <a:normAutofit/>
          </a:bodyPr>
          <a:p>
            <a:endParaRPr b="0" lang="en-US" sz="2000" spc="-1" strike="noStrike">
              <a:latin typeface="Arial"/>
            </a:endParaRPr>
          </a:p>
        </p:txBody>
      </p:sp>
      <p:sp>
        <p:nvSpPr>
          <p:cNvPr id="467" name="TextShape 3"/>
          <p:cNvSpPr txBox="1"/>
          <p:nvPr/>
        </p:nvSpPr>
        <p:spPr>
          <a:xfrm>
            <a:off x="4399200" y="9555480"/>
            <a:ext cx="3372480" cy="502200"/>
          </a:xfrm>
          <a:prstGeom prst="rect">
            <a:avLst/>
          </a:prstGeom>
          <a:noFill/>
          <a:ln>
            <a:noFill/>
          </a:ln>
        </p:spPr>
        <p:txBody>
          <a:bodyPr lIns="0" rIns="0" tIns="0" bIns="0" anchor="b">
            <a:noAutofit/>
          </a:bodyPr>
          <a:p>
            <a:pPr algn="r">
              <a:lnSpc>
                <a:spcPct val="100000"/>
              </a:lnSpc>
            </a:pPr>
            <a:fld id="{44B11A4F-C6B8-4D42-AB12-285365E04E69}" type="slidenum">
              <a:rPr b="0" lang="en-US" sz="1400" spc="-1" strike="noStrike">
                <a:solidFill>
                  <a:srgbClr val="000000"/>
                </a:solidFill>
                <a:latin typeface="Times New Roman"/>
                <a:ea typeface="+mn-ea"/>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1371600" y="763560"/>
            <a:ext cx="5025600" cy="3769920"/>
          </a:xfrm>
          <a:prstGeom prst="rect">
            <a:avLst/>
          </a:prstGeom>
        </p:spPr>
      </p:sp>
      <p:sp>
        <p:nvSpPr>
          <p:cNvPr id="469" name="PlaceHolder 2"/>
          <p:cNvSpPr>
            <a:spLocks noGrp="1"/>
          </p:cNvSpPr>
          <p:nvPr>
            <p:ph type="body"/>
          </p:nvPr>
        </p:nvSpPr>
        <p:spPr>
          <a:xfrm>
            <a:off x="777240" y="4777560"/>
            <a:ext cx="6213240" cy="4521600"/>
          </a:xfrm>
          <a:prstGeom prst="rect">
            <a:avLst/>
          </a:prstGeom>
        </p:spPr>
        <p:txBody>
          <a:bodyPr lIns="0" rIns="0" tIns="0" bIns="0">
            <a:normAutofit fontScale="4000"/>
          </a:bodyPr>
          <a:p>
            <a:pPr marL="216000" indent="-212400">
              <a:lnSpc>
                <a:spcPct val="100000"/>
              </a:lnSpc>
            </a:pPr>
            <a:r>
              <a:rPr b="1" lang="nl-NL" sz="2600" spc="-1" strike="noStrike">
                <a:latin typeface="Arial"/>
              </a:rPr>
              <a:t>Afgifte Systeem Warmtepomp</a:t>
            </a:r>
            <a:endParaRPr b="0" lang="en-US" sz="2600" spc="-1" strike="noStrike">
              <a:latin typeface="Arial"/>
            </a:endParaRPr>
          </a:p>
          <a:p>
            <a:pPr marL="216000" indent="-212400">
              <a:lnSpc>
                <a:spcPct val="100000"/>
              </a:lnSpc>
            </a:pPr>
            <a:r>
              <a:rPr b="0" lang="nl-NL" sz="3200" spc="-1" strike="noStrike">
                <a:latin typeface="Arial"/>
              </a:rPr>
              <a:t>Het afgifte systeem zijn de apparaten in huis die de ruimte verwarmen, dus vloerverwarming, radiator en convector-put.</a:t>
            </a:r>
            <a:endParaRPr b="0" lang="en-US" sz="3200" spc="-1" strike="noStrike">
              <a:latin typeface="Arial"/>
            </a:endParaRPr>
          </a:p>
          <a:p>
            <a:pPr marL="216000" indent="-212400">
              <a:lnSpc>
                <a:spcPct val="100000"/>
              </a:lnSpc>
            </a:pPr>
            <a:r>
              <a:rPr b="0" lang="nl-NL" sz="3200" spc="-1" strike="noStrike">
                <a:latin typeface="Arial"/>
              </a:rPr>
              <a:t>Hier zien we hoe geschikt de verschillende afgifte systemen zijn voor een warmtepomp.</a:t>
            </a:r>
            <a:endParaRPr b="0" lang="en-US" sz="3200" spc="-1" strike="noStrike">
              <a:latin typeface="Arial"/>
            </a:endParaRPr>
          </a:p>
          <a:p>
            <a:pPr marL="216000" indent="-212400">
              <a:lnSpc>
                <a:spcPct val="100000"/>
              </a:lnSpc>
            </a:pPr>
            <a:endParaRPr b="0" lang="en-US" sz="3200" spc="-1" strike="noStrike">
              <a:latin typeface="Arial"/>
            </a:endParaRPr>
          </a:p>
          <a:p>
            <a:pPr marL="216000" indent="-212400">
              <a:lnSpc>
                <a:spcPct val="100000"/>
              </a:lnSpc>
            </a:pPr>
            <a:r>
              <a:rPr b="0" lang="nl-NL" sz="3200" spc="-1" strike="noStrike">
                <a:latin typeface="Arial"/>
              </a:rPr>
              <a:t>Vloerverwarming en LTV (LageTemperatuurVerwarming) radiatoren en convectoren zijn uitermate geschikt voor een warmtepomp.</a:t>
            </a:r>
            <a:endParaRPr b="0" lang="en-US" sz="3200" spc="-1" strike="noStrike">
              <a:latin typeface="Arial"/>
            </a:endParaRPr>
          </a:p>
          <a:p>
            <a:pPr marL="216000" indent="-212400">
              <a:lnSpc>
                <a:spcPct val="100000"/>
              </a:lnSpc>
            </a:pPr>
            <a:endParaRPr b="0" lang="en-US" sz="3200" spc="-1" strike="noStrike">
              <a:latin typeface="Arial"/>
            </a:endParaRPr>
          </a:p>
          <a:p>
            <a:pPr marL="216000" indent="-212400">
              <a:lnSpc>
                <a:spcPct val="100000"/>
              </a:lnSpc>
            </a:pPr>
            <a:r>
              <a:rPr b="0" lang="nl-NL" sz="3200" spc="-1" strike="noStrike">
                <a:latin typeface="Arial"/>
              </a:rPr>
              <a:t>Een convertor-put een een 3-plaats radiator (type 33) of een anderzins ruim overgedimensioneerde radiator kunnen ook geschikt zijn voor een warmtepomp.</a:t>
            </a:r>
            <a:endParaRPr b="0" lang="en-US" sz="3200" spc="-1" strike="noStrike">
              <a:latin typeface="Arial"/>
            </a:endParaRPr>
          </a:p>
          <a:p>
            <a:pPr marL="216000" indent="-212400">
              <a:lnSpc>
                <a:spcPct val="100000"/>
              </a:lnSpc>
            </a:pPr>
            <a:endParaRPr b="0" lang="en-US" sz="3200" spc="-1" strike="noStrike">
              <a:latin typeface="Arial"/>
            </a:endParaRPr>
          </a:p>
          <a:p>
            <a:pPr marL="216000" indent="-212400">
              <a:lnSpc>
                <a:spcPct val="100000"/>
              </a:lnSpc>
            </a:pPr>
            <a:r>
              <a:rPr b="0" lang="nl-NL" sz="3200" spc="-1" strike="noStrike">
                <a:latin typeface="Arial"/>
              </a:rPr>
              <a:t>Een 1-plaats radiator (type 11), een design radiator of een leden radiator zijn in het algemeen niet geschikt voor een warmtepomp.</a:t>
            </a:r>
            <a:endParaRPr b="0" lang="en-US" sz="3200" spc="-1" strike="noStrike">
              <a:latin typeface="Arial"/>
            </a:endParaRPr>
          </a:p>
          <a:p>
            <a:pPr marL="216000" indent="-212400">
              <a:lnSpc>
                <a:spcPct val="100000"/>
              </a:lnSpc>
            </a:pPr>
            <a:endParaRPr b="0" lang="en-US" sz="3200" spc="-1" strike="noStrike">
              <a:latin typeface="Arial"/>
            </a:endParaRPr>
          </a:p>
          <a:p>
            <a:pPr marL="216000" indent="-212400">
              <a:lnSpc>
                <a:spcPct val="100000"/>
              </a:lnSpc>
            </a:pPr>
            <a:r>
              <a:rPr b="0" lang="nl-NL" sz="3200" spc="-1" strike="noStrike">
                <a:latin typeface="Arial"/>
              </a:rPr>
              <a:t>Daarnaast is het van belang dat de bestaande leidingen dik genoeg zijn om de veel grotere waterstroom te kunnen verwerken.</a:t>
            </a:r>
            <a:endParaRPr b="0" lang="en-US" sz="3200" spc="-1" strike="noStrike">
              <a:latin typeface="Arial"/>
            </a:endParaRPr>
          </a:p>
          <a:p>
            <a:pPr marL="216000" indent="-212400">
              <a:lnSpc>
                <a:spcPct val="100000"/>
              </a:lnSpc>
            </a:pPr>
            <a:endParaRPr b="0" lang="en-US" sz="3200" spc="-1" strike="noStrike">
              <a:latin typeface="Arial"/>
            </a:endParaRPr>
          </a:p>
          <a:p>
            <a:pPr marL="216000" indent="-212400">
              <a:lnSpc>
                <a:spcPct val="100000"/>
              </a:lnSpc>
            </a:pPr>
            <a:r>
              <a:rPr b="0" lang="nl-NL" sz="3200" spc="-1" strike="noStrike">
                <a:latin typeface="Arial"/>
              </a:rPr>
              <a:t>Doe ten alle tijden de 50-graden test</a:t>
            </a:r>
            <a:r>
              <a:rPr b="0" lang="nl-NL" sz="2400" spc="-1" strike="noStrike">
                <a:latin typeface="Arial"/>
              </a:rPr>
              <a:t>.</a:t>
            </a:r>
            <a:endParaRPr b="0" lang="en-US" sz="2400" spc="-1" strike="noStrike">
              <a:latin typeface="Arial"/>
            </a:endParaRPr>
          </a:p>
          <a:p>
            <a:pPr marL="216000" indent="-212400">
              <a:lnSpc>
                <a:spcPct val="100000"/>
              </a:lnSpc>
            </a:pPr>
            <a:endParaRPr b="0" lang="en-US" sz="2400" spc="-1" strike="noStrike">
              <a:latin typeface="Arial"/>
            </a:endParaRPr>
          </a:p>
          <a:p>
            <a:pPr marL="216000" indent="-212400">
              <a:lnSpc>
                <a:spcPct val="100000"/>
              </a:lnSpc>
            </a:pPr>
            <a:r>
              <a:rPr b="1" lang="nl-NL" sz="3200" spc="-1" strike="noStrike">
                <a:latin typeface="+mn-lt"/>
              </a:rPr>
              <a:t>Je kunt de afgifte systemen verbeteren met de volgende maatregelen</a:t>
            </a:r>
            <a:br/>
            <a:r>
              <a:rPr b="1" lang="nl-NL" sz="2800" spc="-1" strike="noStrike">
                <a:latin typeface="+mn-lt"/>
              </a:rPr>
              <a:t>belangrijk: volgorde van boven naar beneden, als niet van toepassing of niet gewenst kun je punten overslaan</a:t>
            </a:r>
            <a:endParaRPr b="0" lang="en-US" sz="2800" spc="-1" strike="noStrike">
              <a:latin typeface="Arial"/>
            </a:endParaRPr>
          </a:p>
          <a:p>
            <a:pPr marL="216000" indent="-212400">
              <a:lnSpc>
                <a:spcPct val="100000"/>
              </a:lnSpc>
            </a:pPr>
            <a:endParaRPr b="0" lang="en-US" sz="28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Verwijder alle omkasting van radiatoren (en andere obstakels)</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Zorg dat gordijnen achter de verwarming vallen</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Isoleer convector putten extra</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Isoleer leidingen in onverwarmde ruimten</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Verwijder radiator folie (beter: vervang door “ideaal-radiator folie”)</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Verhoog de pompsnelheid</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Zet de nachtverlaging uit</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Plaats ventilatoren op radiatoren en convectoren</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Vervang radiatoren/convectoren door LTV radiatoren/convectoren</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Vergroot op tactische plaatsen de leiding diameter</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Installatie Waterzijdig inregelen</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nl-NL" sz="3200" spc="-1" strike="noStrike">
                <a:latin typeface="+mn-lt"/>
                <a:ea typeface="Noto Sans CJK SC"/>
              </a:rPr>
              <a:t>Verbeter de isolatie van de woning</a:t>
            </a:r>
            <a:endParaRPr b="0" lang="en-US" sz="3200" spc="-1" strike="noStrike">
              <a:latin typeface="Arial"/>
            </a:endParaRPr>
          </a:p>
          <a:p>
            <a:pPr marL="216000" indent="-212400">
              <a:lnSpc>
                <a:spcPct val="100000"/>
              </a:lnSpc>
            </a:pPr>
            <a:endParaRPr b="0" lang="en-US" sz="3200" spc="-1" strike="noStrike">
              <a:latin typeface="Arial"/>
            </a:endParaRPr>
          </a:p>
          <a:p>
            <a:pPr marL="216000" indent="-212400">
              <a:lnSpc>
                <a:spcPct val="100000"/>
              </a:lnSpc>
            </a:pPr>
            <a:endParaRPr b="0" lang="en-US" sz="3200" spc="-1" strike="noStrike">
              <a:latin typeface="Arial"/>
            </a:endParaRPr>
          </a:p>
          <a:p>
            <a:pPr marL="216000" indent="-212400" algn="ctr">
              <a:lnSpc>
                <a:spcPct val="100000"/>
              </a:lnSpc>
            </a:pPr>
            <a:endParaRPr b="0" lang="en-US" sz="3200" spc="-1" strike="noStrike">
              <a:latin typeface="Arial"/>
            </a:endParaRPr>
          </a:p>
        </p:txBody>
      </p:sp>
      <p:sp>
        <p:nvSpPr>
          <p:cNvPr id="470" name="CustomShape 3"/>
          <p:cNvSpPr/>
          <p:nvPr/>
        </p:nvSpPr>
        <p:spPr>
          <a:xfrm>
            <a:off x="4399200" y="9555480"/>
            <a:ext cx="3368520" cy="498240"/>
          </a:xfrm>
          <a:prstGeom prst="rect">
            <a:avLst/>
          </a:prstGeom>
          <a:noFill/>
          <a:ln>
            <a:noFill/>
          </a:ln>
        </p:spPr>
        <p:style>
          <a:lnRef idx="0"/>
          <a:fillRef idx="0"/>
          <a:effectRef idx="0"/>
          <a:fontRef idx="minor"/>
        </p:style>
        <p:txBody>
          <a:bodyPr lIns="0" rIns="0" tIns="0" bIns="0" anchor="b">
            <a:noAutofit/>
          </a:bodyPr>
          <a:p>
            <a:pPr algn="r">
              <a:lnSpc>
                <a:spcPct val="100000"/>
              </a:lnSpc>
            </a:pPr>
            <a:fld id="{A7B7225E-2CCA-4666-9C15-2208581B7B89}" type="slidenum">
              <a:rPr b="0" lang="nl-NL" sz="1400" spc="-1" strike="noStrike">
                <a:solidFill>
                  <a:srgbClr val="000000"/>
                </a:solidFill>
                <a:latin typeface="Times New Roman"/>
                <a:ea typeface="+mn-ea"/>
              </a:rPr>
              <a:t>13</a:t>
            </a:fld>
            <a:endParaRPr b="0" lang="en-US" sz="14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sldImg"/>
          </p:nvPr>
        </p:nvSpPr>
        <p:spPr>
          <a:xfrm>
            <a:off x="1370160" y="763560"/>
            <a:ext cx="5030280" cy="3771720"/>
          </a:xfrm>
          <a:prstGeom prst="rect">
            <a:avLst/>
          </a:prstGeom>
        </p:spPr>
      </p:sp>
      <p:sp>
        <p:nvSpPr>
          <p:cNvPr id="472" name="PlaceHolder 2"/>
          <p:cNvSpPr>
            <a:spLocks noGrp="1"/>
          </p:cNvSpPr>
          <p:nvPr>
            <p:ph type="body"/>
          </p:nvPr>
        </p:nvSpPr>
        <p:spPr>
          <a:xfrm>
            <a:off x="777240" y="4777560"/>
            <a:ext cx="6215400" cy="4523760"/>
          </a:xfrm>
          <a:prstGeom prst="rect">
            <a:avLst/>
          </a:prstGeom>
        </p:spPr>
        <p:txBody>
          <a:bodyPr lIns="0" rIns="0" tIns="0" bIns="0">
            <a:normAutofit fontScale="16000"/>
          </a:bodyPr>
          <a:p>
            <a:pPr marL="216000" indent="-214560">
              <a:lnSpc>
                <a:spcPct val="100000"/>
              </a:lnSpc>
            </a:pPr>
            <a:r>
              <a:rPr b="0" lang="nl-NL" sz="2000" spc="-1" strike="noStrike">
                <a:latin typeface="Arial"/>
              </a:rPr>
              <a:t>Zeker bij temperaturen is convectie (warmtetransport met lucht als medium) de belangrijkste manier om warmte te verspreiden.</a:t>
            </a:r>
            <a:endParaRPr b="0" lang="en-US" sz="2000" spc="-1" strike="noStrike">
              <a:latin typeface="Arial"/>
            </a:endParaRPr>
          </a:p>
          <a:p>
            <a:pPr marL="216000" indent="-214560">
              <a:lnSpc>
                <a:spcPct val="100000"/>
              </a:lnSpc>
            </a:pPr>
            <a:r>
              <a:rPr b="0" lang="nl-NL" sz="2000" spc="-1" strike="noStrike">
                <a:latin typeface="Arial"/>
              </a:rPr>
              <a:t>Daarom is het ook van groot belang om een goede en vrije luchtdoorstroming te realiseren, dus geen omkasting, geen overhangende vensterbanken en geen blokkerende gordijnen.</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In sommige oude huizen zijn convector putten slecht geïsoleerd, zorg dat die warmte in huis blijft (bespaart ook al zonder warmtepomp).</a:t>
            </a:r>
            <a:endParaRPr b="0" lang="en-US" sz="2000" spc="-1" strike="noStrike">
              <a:latin typeface="Arial"/>
            </a:endParaRPr>
          </a:p>
          <a:p>
            <a:pPr marL="216000" indent="-214560">
              <a:lnSpc>
                <a:spcPct val="100000"/>
              </a:lnSpc>
            </a:pPr>
            <a:r>
              <a:rPr b="0" lang="nl-NL" sz="2000" spc="-1" strike="noStrike">
                <a:latin typeface="Arial"/>
              </a:rPr>
              <a:t>Hetzelfde geldt voor verwarmingsleidingen die door onverwarmde ruimten lopen.</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Radiatorfolie, LET OP dat is een hele bijzondere:</a:t>
            </a:r>
            <a:endParaRPr b="0" lang="en-US" sz="2000" spc="-1" strike="noStrike">
              <a:latin typeface="Arial"/>
            </a:endParaRPr>
          </a:p>
          <a:p>
            <a:pPr marL="216000" indent="-214560">
              <a:lnSpc>
                <a:spcPct val="100000"/>
              </a:lnSpc>
            </a:pPr>
            <a:r>
              <a:rPr b="0" lang="nl-NL" sz="2000" spc="-1" strike="noStrike">
                <a:latin typeface="Arial"/>
              </a:rPr>
              <a:t>“</a:t>
            </a:r>
            <a:r>
              <a:rPr b="0" lang="nl-NL" sz="2000" spc="-1" strike="noStrike">
                <a:latin typeface="Arial"/>
              </a:rPr>
              <a:t>Gewoon” Radiatorfolie doet 2 dingen</a:t>
            </a:r>
            <a:endParaRPr b="0" lang="en-US" sz="2000" spc="-1" strike="noStrike">
              <a:latin typeface="Arial"/>
            </a:endParaRPr>
          </a:p>
          <a:p>
            <a:pPr marL="216000" indent="-214560">
              <a:lnSpc>
                <a:spcPct val="100000"/>
              </a:lnSpc>
              <a:buClr>
                <a:srgbClr val="000000"/>
              </a:buClr>
              <a:buFont typeface="StarSymbol"/>
              <a:buChar char="-"/>
            </a:pPr>
            <a:r>
              <a:rPr b="0" lang="nl-NL" sz="2000" spc="-1" strike="noStrike">
                <a:latin typeface="Arial"/>
              </a:rPr>
              <a:t> </a:t>
            </a:r>
            <a:r>
              <a:rPr b="0" lang="nl-NL" sz="2000" spc="-1" strike="noStrike">
                <a:latin typeface="Arial"/>
              </a:rPr>
              <a:t>Het vermindert het warmteverlies door de (slecht geïsoleerde) muur</a:t>
            </a:r>
            <a:endParaRPr b="0" lang="en-US" sz="2000" spc="-1" strike="noStrike">
              <a:latin typeface="Arial"/>
            </a:endParaRPr>
          </a:p>
          <a:p>
            <a:pPr marL="216000" indent="-214560">
              <a:lnSpc>
                <a:spcPct val="100000"/>
              </a:lnSpc>
              <a:buClr>
                <a:srgbClr val="000000"/>
              </a:buClr>
              <a:buFont typeface="StarSymbol"/>
              <a:buChar char="-"/>
            </a:pPr>
            <a:r>
              <a:rPr b="0" lang="nl-NL" sz="2000" spc="-1" strike="noStrike">
                <a:latin typeface="Arial"/>
              </a:rPr>
              <a:t> </a:t>
            </a:r>
            <a:r>
              <a:rPr b="0" lang="nl-NL" sz="2000" spc="-1" strike="noStrike">
                <a:latin typeface="Arial"/>
              </a:rPr>
              <a:t>Het verlaagt de capaciteit van de radiator</a:t>
            </a:r>
            <a:endParaRPr b="0" lang="en-US" sz="2000" spc="-1" strike="noStrike">
              <a:latin typeface="Arial"/>
            </a:endParaRPr>
          </a:p>
          <a:p>
            <a:pPr marL="216000" indent="-214560">
              <a:lnSpc>
                <a:spcPct val="100000"/>
              </a:lnSpc>
            </a:pPr>
            <a:r>
              <a:rPr b="0" lang="nl-NL" sz="2000" spc="-1" strike="noStrike">
                <a:latin typeface="Arial"/>
              </a:rPr>
              <a:t>Dat tweede punt zorgt ervoor dat het gewone radiator folie ongeschikt is voor lage temperatuurverwarming. </a:t>
            </a:r>
            <a:endParaRPr b="0" lang="en-US" sz="2000" spc="-1" strike="noStrike">
              <a:latin typeface="Arial"/>
            </a:endParaRPr>
          </a:p>
          <a:p>
            <a:pPr marL="216000" indent="-214560">
              <a:lnSpc>
                <a:spcPct val="100000"/>
              </a:lnSpc>
            </a:pPr>
            <a:r>
              <a:rPr b="0" lang="nl-NL" sz="2000" spc="-1" strike="noStrike">
                <a:latin typeface="Arial"/>
              </a:rPr>
              <a:t>Verwijder daarom de gewone radiator folie en vervang deze eventueel door ideaal radiator folie.</a:t>
            </a:r>
            <a:endParaRPr b="0" lang="en-US" sz="2000" spc="-1" strike="noStrike">
              <a:latin typeface="Arial"/>
            </a:endParaRPr>
          </a:p>
          <a:p>
            <a:pPr marL="216000" indent="-214560">
              <a:lnSpc>
                <a:spcPct val="100000"/>
              </a:lnSpc>
            </a:pPr>
            <a:r>
              <a:rPr b="0" lang="nl-NL" sz="2000" spc="-1" strike="noStrike">
                <a:latin typeface="Arial"/>
              </a:rPr>
              <a:t>Ideaal radiator folie zie: https://stef-aap.github.io/Duurzaam/Radiator_Folie_1.pdf</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Bij hoge temperatuur verwarming is het verschil tussen in en uitgaande temperatuur van een radiator ongeveer 20 graden. Bij een lage temperatuur is dit temperatuurverschil slechts 5 graden, dus moet er 4 keer zoveel water door het circuit worden gepompt om dezelfde hoeveelheid warmte af te kunnen geven.</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Omdat een warmtepomp slechts heel langzaam een ruimte kan opwarmen, moeten we de verwarmde ruimten continue op temperatuur houden, dus geen nachtverlaging hebben.</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Door het plaatsen van (temperatuur gestuurde) ventilatoren op een convector of radiator, kan de capaciteit van radiator of convector worden vergroot.</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r>
              <a:rPr b="0" lang="nl-NL" sz="2000" spc="-1" strike="noStrike">
                <a:latin typeface="Arial"/>
              </a:rPr>
              <a:t>Verbeter de isolatie van de woning, hij staat op het einde, maar zou eigenlijk altijd de eerste maatregel moeten zijn. Als de isolatie van de woning bheter is, mag de capaciteit van het afgifte systeem lager zijn, maar bovendien energiebesparing is beter dan (zelfs groene) energieverspilling.</a:t>
            </a:r>
            <a:endParaRPr b="0" lang="en-US" sz="2000" spc="-1" strike="noStrike">
              <a:latin typeface="Arial"/>
            </a:endParaRPr>
          </a:p>
          <a:p>
            <a:pPr marL="216000" indent="-214560">
              <a:lnSpc>
                <a:spcPct val="100000"/>
              </a:lnSpc>
            </a:pPr>
            <a:endParaRPr b="0" lang="en-US" sz="2000" spc="-1" strike="noStrike">
              <a:latin typeface="Arial"/>
            </a:endParaRPr>
          </a:p>
          <a:p>
            <a:pPr marL="216000" indent="-214560">
              <a:lnSpc>
                <a:spcPct val="100000"/>
              </a:lnSpc>
            </a:pPr>
            <a:endParaRPr b="0" lang="en-US" sz="2000" spc="-1" strike="noStrike">
              <a:latin typeface="Arial"/>
            </a:endParaRPr>
          </a:p>
        </p:txBody>
      </p:sp>
      <p:sp>
        <p:nvSpPr>
          <p:cNvPr id="473" name="CustomShape 3"/>
          <p:cNvSpPr/>
          <p:nvPr/>
        </p:nvSpPr>
        <p:spPr>
          <a:xfrm>
            <a:off x="4399200" y="9555480"/>
            <a:ext cx="3370680" cy="500400"/>
          </a:xfrm>
          <a:prstGeom prst="rect">
            <a:avLst/>
          </a:prstGeom>
          <a:noFill/>
          <a:ln>
            <a:noFill/>
          </a:ln>
        </p:spPr>
        <p:style>
          <a:lnRef idx="0"/>
          <a:fillRef idx="0"/>
          <a:effectRef idx="0"/>
          <a:fontRef idx="minor"/>
        </p:style>
        <p:txBody>
          <a:bodyPr lIns="0" rIns="0" tIns="0" bIns="0" anchor="b">
            <a:noAutofit/>
          </a:bodyPr>
          <a:p>
            <a:pPr algn="r">
              <a:lnSpc>
                <a:spcPct val="100000"/>
              </a:lnSpc>
            </a:pPr>
            <a:fld id="{69C4AAAC-EFBC-49AE-BDC7-924DB26C49C0}" type="slidenum">
              <a:rPr b="0" lang="nl-NL" sz="1400" spc="-1" strike="noStrike">
                <a:solidFill>
                  <a:srgbClr val="000000"/>
                </a:solidFill>
                <a:latin typeface="Times New Roman"/>
                <a:ea typeface="+mn-ea"/>
              </a:rPr>
              <a:t>14</a:t>
            </a:fld>
            <a:endParaRPr b="0" lang="en-US" sz="14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1370160" y="763560"/>
            <a:ext cx="5030280" cy="3771720"/>
          </a:xfrm>
          <a:prstGeom prst="rect">
            <a:avLst/>
          </a:prstGeom>
        </p:spPr>
      </p:sp>
      <p:sp>
        <p:nvSpPr>
          <p:cNvPr id="475" name="PlaceHolder 2"/>
          <p:cNvSpPr>
            <a:spLocks noGrp="1"/>
          </p:cNvSpPr>
          <p:nvPr>
            <p:ph type="body"/>
          </p:nvPr>
        </p:nvSpPr>
        <p:spPr>
          <a:xfrm>
            <a:off x="777240" y="4777560"/>
            <a:ext cx="6216840" cy="4525200"/>
          </a:xfrm>
          <a:prstGeom prst="rect">
            <a:avLst/>
          </a:prstGeom>
        </p:spPr>
        <p:txBody>
          <a:bodyPr lIns="0" rIns="0" tIns="0" bIns="0">
            <a:normAutofit/>
          </a:bodyPr>
          <a:p>
            <a:endParaRPr b="0" lang="en-US" sz="2000" spc="-1" strike="noStrike">
              <a:latin typeface="Arial"/>
            </a:endParaRPr>
          </a:p>
        </p:txBody>
      </p:sp>
      <p:sp>
        <p:nvSpPr>
          <p:cNvPr id="476" name="CustomShape 3"/>
          <p:cNvSpPr/>
          <p:nvPr/>
        </p:nvSpPr>
        <p:spPr>
          <a:xfrm>
            <a:off x="4399200" y="9555480"/>
            <a:ext cx="3372120" cy="501840"/>
          </a:xfrm>
          <a:prstGeom prst="rect">
            <a:avLst/>
          </a:prstGeom>
          <a:noFill/>
          <a:ln>
            <a:noFill/>
          </a:ln>
        </p:spPr>
        <p:style>
          <a:lnRef idx="0"/>
          <a:fillRef idx="0"/>
          <a:effectRef idx="0"/>
          <a:fontRef idx="minor"/>
        </p:style>
        <p:txBody>
          <a:bodyPr lIns="0" rIns="0" tIns="0" bIns="0" anchor="b">
            <a:noAutofit/>
          </a:bodyPr>
          <a:p>
            <a:pPr algn="r">
              <a:lnSpc>
                <a:spcPct val="100000"/>
              </a:lnSpc>
            </a:pPr>
            <a:fld id="{0B9DA02C-1550-48B7-9089-9A493FBB9748}" type="slidenum">
              <a:rPr b="0" lang="en-US" sz="1400" spc="-1" strike="noStrike">
                <a:solidFill>
                  <a:srgbClr val="000000"/>
                </a:solidFill>
                <a:latin typeface="Times New Roman"/>
                <a:ea typeface="+mn-ea"/>
              </a:rPr>
              <a:t>15</a:t>
            </a:fld>
            <a:endParaRPr b="0" lang="en-US" sz="14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1371600" y="754200"/>
            <a:ext cx="5022360" cy="3766680"/>
          </a:xfrm>
          <a:prstGeom prst="rect">
            <a:avLst/>
          </a:prstGeom>
        </p:spPr>
      </p:sp>
      <p:sp>
        <p:nvSpPr>
          <p:cNvPr id="437" name="PlaceHolder 2"/>
          <p:cNvSpPr>
            <a:spLocks noGrp="1"/>
          </p:cNvSpPr>
          <p:nvPr>
            <p:ph type="body"/>
          </p:nvPr>
        </p:nvSpPr>
        <p:spPr>
          <a:xfrm>
            <a:off x="874800" y="4800600"/>
            <a:ext cx="6206040" cy="4515480"/>
          </a:xfrm>
          <a:prstGeom prst="rect">
            <a:avLst/>
          </a:prstGeom>
        </p:spPr>
        <p:txBody>
          <a:bodyPr lIns="0" rIns="0" tIns="0" bIns="0">
            <a:normAutofit fontScale="37000"/>
          </a:bodyPr>
          <a:p>
            <a:pPr marL="216000" indent="-212400">
              <a:lnSpc>
                <a:spcPct val="100000"/>
              </a:lnSpc>
            </a:pPr>
            <a:r>
              <a:rPr b="1" lang="nl-NL" sz="2400" spc="-1" strike="noStrike">
                <a:latin typeface="Arial"/>
              </a:rPr>
              <a:t>Lucht-Water Warmtepomp</a:t>
            </a:r>
            <a:endParaRPr b="0" lang="en-US" sz="2400" spc="-1" strike="noStrike">
              <a:latin typeface="Arial"/>
            </a:endParaRPr>
          </a:p>
          <a:p>
            <a:pPr marL="216000" indent="-212400">
              <a:lnSpc>
                <a:spcPct val="100000"/>
              </a:lnSpc>
            </a:pPr>
            <a:r>
              <a:rPr b="0" lang="nl-NL" sz="1800" spc="-1" strike="noStrike">
                <a:latin typeface="Arial"/>
              </a:rPr>
              <a:t>Er is een groot aantal verschillende typen warmtepompen, het merendeel komt aan bod in de complete diaserie (zie onze site)</a:t>
            </a:r>
            <a:endParaRPr b="0" lang="en-US" sz="1800" spc="-1" strike="noStrike">
              <a:latin typeface="Arial"/>
            </a:endParaRPr>
          </a:p>
          <a:p>
            <a:pPr marL="216000" indent="-212400">
              <a:lnSpc>
                <a:spcPct val="100000"/>
              </a:lnSpc>
            </a:pPr>
            <a:endParaRPr b="0" lang="en-US" sz="1800" spc="-1" strike="noStrike">
              <a:latin typeface="Arial"/>
            </a:endParaRPr>
          </a:p>
          <a:p>
            <a:pPr marL="216000" indent="-212400">
              <a:lnSpc>
                <a:spcPct val="100000"/>
              </a:lnSpc>
            </a:pPr>
            <a:r>
              <a:rPr b="0" lang="nl-NL" sz="1800" spc="-1" strike="noStrike">
                <a:latin typeface="Arial"/>
              </a:rPr>
              <a:t>Hier ziet u de meest gebruikte warmtepomp, de lucht-water warmtepomp. Deze warmtepomp bestaat ruwweg uit twee delen.</a:t>
            </a:r>
            <a:endParaRPr b="0" lang="en-US" sz="1800" spc="-1" strike="noStrike">
              <a:latin typeface="Arial"/>
            </a:endParaRPr>
          </a:p>
          <a:p>
            <a:pPr marL="216000" indent="-212400">
              <a:lnSpc>
                <a:spcPct val="100000"/>
              </a:lnSpc>
            </a:pPr>
            <a:endParaRPr b="0" lang="en-US" sz="1800" spc="-1" strike="noStrike">
              <a:latin typeface="Arial"/>
            </a:endParaRPr>
          </a:p>
          <a:p>
            <a:pPr marL="216000" indent="-212400">
              <a:lnSpc>
                <a:spcPct val="100000"/>
              </a:lnSpc>
            </a:pPr>
            <a:r>
              <a:rPr b="0" lang="nl-NL" sz="1800" spc="-1" strike="noStrike">
                <a:latin typeface="Arial"/>
              </a:rPr>
              <a:t>Links ziet u de buitenunit, hiermee wordt warmte uit de lucht gehaald. De buitenunit kan ter verfraaiing en ter reductie van het geluid worden voorzien van een omkasting.</a:t>
            </a:r>
            <a:endParaRPr b="0" lang="en-US" sz="1800" spc="-1" strike="noStrike">
              <a:latin typeface="Arial"/>
            </a:endParaRPr>
          </a:p>
          <a:p>
            <a:pPr marL="216000" indent="-212400">
              <a:lnSpc>
                <a:spcPct val="100000"/>
              </a:lnSpc>
            </a:pPr>
            <a:endParaRPr b="0" lang="en-US" sz="1800" spc="-1" strike="noStrike">
              <a:latin typeface="Arial"/>
            </a:endParaRPr>
          </a:p>
          <a:p>
            <a:pPr marL="216000" indent="-212400">
              <a:lnSpc>
                <a:spcPct val="100000"/>
              </a:lnSpc>
            </a:pPr>
            <a:r>
              <a:rPr b="0" lang="nl-NL" sz="1800" spc="-1" strike="noStrike">
                <a:latin typeface="Arial"/>
              </a:rPr>
              <a:t>Rechts ziet u de binnenunit, waarin de warmte wordt afgegeven aan het watercircuit. De binnenunit eeft een ingebouwde Boiler en is daardoor zo groot als een staande koelkast.</a:t>
            </a:r>
            <a:endParaRPr b="0" lang="en-US" sz="1800" spc="-1" strike="noStrike">
              <a:latin typeface="Arial"/>
            </a:endParaRPr>
          </a:p>
          <a:p>
            <a:pPr marL="216000" indent="-212400">
              <a:lnSpc>
                <a:spcPct val="100000"/>
              </a:lnSpc>
            </a:pPr>
            <a:r>
              <a:rPr b="0" lang="nl-NL" sz="1800" spc="-1" strike="noStrike">
                <a:latin typeface="Arial"/>
              </a:rPr>
              <a:t>Soms is de boiler niet ingebouwd, dan is de binnenunit van ongeveer gelijke grootte als een CV-ketel.</a:t>
            </a:r>
            <a:endParaRPr b="0" lang="en-US" sz="1800" spc="-1" strike="noStrike">
              <a:latin typeface="Arial"/>
            </a:endParaRPr>
          </a:p>
          <a:p>
            <a:pPr marL="216000" indent="-212400">
              <a:lnSpc>
                <a:spcPct val="100000"/>
              </a:lnSpc>
            </a:pPr>
            <a:r>
              <a:rPr b="0" lang="nl-NL" sz="1800" spc="-1" strike="noStrike">
                <a:latin typeface="Arial"/>
              </a:rPr>
              <a:t>Afhankelijk van uw afgifte systeem (hoeveel water bevat deze), is het soms zelfs nodig nog een tweede voorraad vat te monteren.</a:t>
            </a:r>
            <a:endParaRPr b="0" lang="en-US" sz="1800" spc="-1" strike="noStrike">
              <a:latin typeface="Arial"/>
            </a:endParaRPr>
          </a:p>
          <a:p>
            <a:pPr marL="216000" indent="-212400">
              <a:lnSpc>
                <a:spcPct val="100000"/>
              </a:lnSpc>
            </a:pPr>
            <a:endParaRPr b="0" lang="en-US" sz="1800" spc="-1" strike="noStrike">
              <a:latin typeface="Arial"/>
            </a:endParaRPr>
          </a:p>
          <a:p>
            <a:pPr marL="216000" indent="-212400">
              <a:lnSpc>
                <a:spcPct val="100000"/>
              </a:lnSpc>
              <a:buClr>
                <a:srgbClr val="000000"/>
              </a:buClr>
              <a:buFont typeface="StarSymbol"/>
              <a:buChar char="-"/>
            </a:pPr>
            <a:r>
              <a:rPr b="0" lang="nl-NL" sz="1800" spc="-1" strike="noStrike">
                <a:latin typeface="Arial"/>
              </a:rPr>
              <a:t>Het systeem is relatief goedkoop, zeker na aftrek van de forse subsidie.</a:t>
            </a:r>
            <a:endParaRPr b="0" lang="en-US" sz="1800" spc="-1" strike="noStrike">
              <a:latin typeface="Arial"/>
            </a:endParaRPr>
          </a:p>
          <a:p>
            <a:pPr marL="216000" indent="-212400">
              <a:lnSpc>
                <a:spcPct val="100000"/>
              </a:lnSpc>
              <a:buClr>
                <a:srgbClr val="000000"/>
              </a:buClr>
              <a:buFont typeface="StarSymbol"/>
              <a:buChar char="-"/>
            </a:pPr>
            <a:r>
              <a:rPr b="0" lang="nl-NL" sz="1800" spc="-1" strike="noStrike">
                <a:latin typeface="Arial"/>
              </a:rPr>
              <a:t>Het systeem heeft een hoog rendement, energetisch tussen de 400 %  en 600 %</a:t>
            </a:r>
            <a:endParaRPr b="0" lang="en-US" sz="1800" spc="-1" strike="noStrike">
              <a:latin typeface="Arial"/>
            </a:endParaRPr>
          </a:p>
          <a:p>
            <a:pPr marL="216000" indent="-212400">
              <a:lnSpc>
                <a:spcPct val="100000"/>
              </a:lnSpc>
              <a:buClr>
                <a:srgbClr val="000000"/>
              </a:buClr>
              <a:buFont typeface="StarSymbol"/>
              <a:buChar char="-"/>
            </a:pPr>
            <a:r>
              <a:rPr b="0" lang="nl-NL" sz="1800" spc="-1" strike="noStrike">
                <a:latin typeface="Arial"/>
              </a:rPr>
              <a:t>Het koelen met een lucht-water warmtepomp is beperkt, het effect is sterk afhankelijk van uw afgifte systeem en het koelen kost veel energie.</a:t>
            </a:r>
            <a:endParaRPr b="0" lang="en-US" sz="1800" spc="-1" strike="noStrike">
              <a:latin typeface="Arial"/>
            </a:endParaRPr>
          </a:p>
          <a:p>
            <a:pPr marL="216000" indent="-212400">
              <a:lnSpc>
                <a:spcPct val="100000"/>
              </a:lnSpc>
              <a:buClr>
                <a:srgbClr val="000000"/>
              </a:buClr>
              <a:buFont typeface="StarSymbol"/>
              <a:buChar char="-"/>
            </a:pPr>
            <a:r>
              <a:rPr b="0" lang="nl-NL" sz="1800" spc="-1" strike="noStrike">
                <a:latin typeface="Arial"/>
              </a:rPr>
              <a:t>De buitenunit van deze warmtepomp produceert geluid dat als hinderlijk kan worden ervaren en waarvoor momenteel strenge geluids-eisen gelden.</a:t>
            </a:r>
            <a:endParaRPr b="0" lang="en-US" sz="1800" spc="-1" strike="noStrike">
              <a:latin typeface="Arial"/>
            </a:endParaRPr>
          </a:p>
        </p:txBody>
      </p:sp>
      <p:sp>
        <p:nvSpPr>
          <p:cNvPr id="438" name="CustomShape 3"/>
          <p:cNvSpPr/>
          <p:nvPr/>
        </p:nvSpPr>
        <p:spPr>
          <a:xfrm>
            <a:off x="4402080" y="9553680"/>
            <a:ext cx="3358080" cy="4928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20F7AEB-904C-489D-B239-286059EC8705}" type="slidenum">
              <a:rPr b="0" lang="nl-NL" sz="1200" spc="-1" strike="noStrike">
                <a:solidFill>
                  <a:srgbClr val="000000"/>
                </a:solidFill>
                <a:latin typeface="+mn-lt"/>
                <a:ea typeface="+mn-ea"/>
              </a:rPr>
              <a:t>2</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371600" y="763560"/>
            <a:ext cx="5025600" cy="3769920"/>
          </a:xfrm>
          <a:prstGeom prst="rect">
            <a:avLst/>
          </a:prstGeom>
        </p:spPr>
      </p:sp>
      <p:sp>
        <p:nvSpPr>
          <p:cNvPr id="440" name="PlaceHolder 2"/>
          <p:cNvSpPr>
            <a:spLocks noGrp="1"/>
          </p:cNvSpPr>
          <p:nvPr>
            <p:ph type="body"/>
          </p:nvPr>
        </p:nvSpPr>
        <p:spPr>
          <a:xfrm>
            <a:off x="777240" y="4777560"/>
            <a:ext cx="6213240" cy="4521600"/>
          </a:xfrm>
          <a:prstGeom prst="rect">
            <a:avLst/>
          </a:prstGeom>
        </p:spPr>
        <p:txBody>
          <a:bodyPr lIns="0" rIns="0" tIns="0" bIns="0">
            <a:normAutofit fontScale="47000"/>
          </a:bodyPr>
          <a:p>
            <a:pPr marL="216000" indent="-212400">
              <a:lnSpc>
                <a:spcPct val="100000"/>
              </a:lnSpc>
            </a:pPr>
            <a:r>
              <a:rPr b="1" lang="nl-NL" sz="2000" spc="-1" strike="noStrike">
                <a:latin typeface="Arial"/>
              </a:rPr>
              <a:t>Bodem Warmtepomp</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De bodem warmtepomp is de beste warmtepomp in de zin van het hoogste (en meest stabiele) rendement en deze warmtepomp produceert geen geluid.</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Er is geen buitenunit en de binnenunit is vergelijkbaar met die van de lucht-water warmtepomp.</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De bodem warmtepomp haalt zijn warmte uit de bodem. Er zijn verschillende manieren om de warmte uit de bodem te halen, de meest gebruikelijke is door het boren van diepe gaten ( 50 .. 150 m diep, vergunning is nodig), waarin een dubbele slang wordt geplaatst (plaatje uiterst rechts)</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Koelen is beperkt mogelijk, maar wel helemaal gratis, want er wordt alleen (koud) water rondgepompt. Hoe meer je koelt in de zomer hoe hoger het rendement in de winter.</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Nadeel is dat dit ook een van de duurste warmtepompen is.</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De levensduur van een bodembron is ongeveer 25 tot 30 jaar.</a:t>
            </a:r>
            <a:endParaRPr b="0" lang="en-US" sz="2000" spc="-1" strike="noStrike">
              <a:latin typeface="Arial"/>
            </a:endParaRPr>
          </a:p>
        </p:txBody>
      </p:sp>
      <p:sp>
        <p:nvSpPr>
          <p:cNvPr id="441" name="CustomShape 3"/>
          <p:cNvSpPr/>
          <p:nvPr/>
        </p:nvSpPr>
        <p:spPr>
          <a:xfrm>
            <a:off x="4399200" y="9555480"/>
            <a:ext cx="3368520" cy="498240"/>
          </a:xfrm>
          <a:prstGeom prst="rect">
            <a:avLst/>
          </a:prstGeom>
          <a:noFill/>
          <a:ln>
            <a:noFill/>
          </a:ln>
        </p:spPr>
        <p:style>
          <a:lnRef idx="0"/>
          <a:fillRef idx="0"/>
          <a:effectRef idx="0"/>
          <a:fontRef idx="minor"/>
        </p:style>
        <p:txBody>
          <a:bodyPr lIns="0" rIns="0" tIns="0" bIns="0" anchor="b">
            <a:noAutofit/>
          </a:bodyPr>
          <a:p>
            <a:pPr algn="r">
              <a:lnSpc>
                <a:spcPct val="100000"/>
              </a:lnSpc>
            </a:pPr>
            <a:fld id="{EDFDF3BE-479B-4EF5-9A9E-E59207783CB9}" type="slidenum">
              <a:rPr b="0" lang="nl-NL" sz="1400" spc="-1" strike="noStrike">
                <a:solidFill>
                  <a:srgbClr val="000000"/>
                </a:solidFill>
                <a:latin typeface="Times New Roman"/>
                <a:ea typeface="+mn-ea"/>
              </a:rPr>
              <a:t>3</a:t>
            </a:fld>
            <a:endParaRPr b="0" lang="en-US" sz="14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1371600" y="763560"/>
            <a:ext cx="5025600" cy="3769920"/>
          </a:xfrm>
          <a:prstGeom prst="rect">
            <a:avLst/>
          </a:prstGeom>
        </p:spPr>
      </p:sp>
      <p:sp>
        <p:nvSpPr>
          <p:cNvPr id="443" name="PlaceHolder 2"/>
          <p:cNvSpPr>
            <a:spLocks noGrp="1"/>
          </p:cNvSpPr>
          <p:nvPr>
            <p:ph type="body"/>
          </p:nvPr>
        </p:nvSpPr>
        <p:spPr>
          <a:xfrm>
            <a:off x="777240" y="4777560"/>
            <a:ext cx="6213240" cy="4521600"/>
          </a:xfrm>
          <a:prstGeom prst="rect">
            <a:avLst/>
          </a:prstGeom>
        </p:spPr>
        <p:txBody>
          <a:bodyPr lIns="0" rIns="0" tIns="0" bIns="0">
            <a:normAutofit fontScale="34000"/>
          </a:bodyPr>
          <a:p>
            <a:pPr marL="216000" indent="-212400">
              <a:lnSpc>
                <a:spcPct val="100000"/>
              </a:lnSpc>
            </a:pPr>
            <a:r>
              <a:rPr b="1" lang="nl-NL" sz="2000" spc="-1" strike="noStrike">
                <a:latin typeface="Arial"/>
              </a:rPr>
              <a:t>Rendement als functie van de watertemperatuur</a:t>
            </a:r>
            <a:endParaRPr b="0" lang="en-US" sz="2000" spc="-1" strike="noStrike">
              <a:latin typeface="Arial"/>
            </a:endParaRPr>
          </a:p>
          <a:p>
            <a:pPr marL="216000" indent="-212400">
              <a:lnSpc>
                <a:spcPct val="100000"/>
              </a:lnSpc>
            </a:pPr>
            <a:r>
              <a:rPr b="0" lang="nl-NL" sz="2000" spc="-1" strike="noStrike">
                <a:latin typeface="Arial"/>
              </a:rPr>
              <a:t>Hier zien we het ( CO2 en financieel ) rendement van een CV-ketel en van een warmtepomp als functie van de water temperatuur.</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Op de horizontale as staat de water temperatuur die noodzakelijk is om het voldoende warm te krijgen.</a:t>
            </a:r>
            <a:endParaRPr b="0" lang="en-US" sz="2000" spc="-1" strike="noStrike">
              <a:latin typeface="Arial"/>
            </a:endParaRPr>
          </a:p>
          <a:p>
            <a:pPr marL="216000" indent="-212400">
              <a:lnSpc>
                <a:spcPct val="100000"/>
              </a:lnSpc>
            </a:pPr>
            <a:r>
              <a:rPr b="0" lang="nl-NL" sz="2000" spc="-1" strike="noStrike">
                <a:latin typeface="Arial"/>
              </a:rPr>
              <a:t>Vertikaal staat het rendement.</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We zien dat het rendement van een CV-ketel (blauwe lijn) altijd tussen de 100 en 80 % ligt, waarbij nog wel geldt hoe lager de temperatuur hoe hoger het rendement !!</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Het rendement van een warmtepomp (rode lijn) daalt sterk bij hogere water temperaturen en buigt boven de 50 graden zelfs sterk naar beneden, waarbij het rendement zelfs daalt onder het nivo van een CV-ketel.</a:t>
            </a:r>
            <a:endParaRPr b="0" lang="en-US" sz="2000" spc="-1" strike="noStrike">
              <a:latin typeface="Arial"/>
            </a:endParaRPr>
          </a:p>
          <a:p>
            <a:pPr marL="216000" indent="-212400">
              <a:lnSpc>
                <a:spcPct val="100000"/>
              </a:lnSpc>
            </a:pPr>
            <a:r>
              <a:rPr b="0" lang="nl-NL" sz="2000" spc="-1" strike="noStrike">
                <a:latin typeface="Arial"/>
              </a:rPr>
              <a:t>Dus ook bij een warmtepomp blijft het zaak om een zo laag mogelijke water temperatuur te realiseren, </a:t>
            </a:r>
            <a:endParaRPr b="0" lang="en-US" sz="2000" spc="-1" strike="noStrike">
              <a:latin typeface="Arial"/>
            </a:endParaRPr>
          </a:p>
          <a:p>
            <a:pPr marL="216000" indent="-212400">
              <a:lnSpc>
                <a:spcPct val="100000"/>
              </a:lnSpc>
            </a:pPr>
            <a:r>
              <a:rPr b="0" lang="nl-NL" sz="2000" spc="-1" strike="noStrike">
                <a:latin typeface="Arial"/>
              </a:rPr>
              <a:t>dus zo goed mogelijk isoleren en een zo goed mogelijk afgifte systeem.</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Vanaf het punt waar de rode lijn onder de blauwe lijn komt, is een warmtepomp in het nadeel t.o.v. een CV-ketel.</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Dat betekent ook dat een hoge temperatuur warmtepomp wel geschikt is om van het gas af te gaan maar niet om portemonnee en CO2 te besparen.</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endParaRPr b="0" lang="en-US" sz="2000" spc="-1" strike="noStrike">
              <a:latin typeface="Arial"/>
            </a:endParaRPr>
          </a:p>
        </p:txBody>
      </p:sp>
      <p:sp>
        <p:nvSpPr>
          <p:cNvPr id="444" name="CustomShape 3"/>
          <p:cNvSpPr/>
          <p:nvPr/>
        </p:nvSpPr>
        <p:spPr>
          <a:xfrm>
            <a:off x="4399200" y="9555480"/>
            <a:ext cx="3368520" cy="498240"/>
          </a:xfrm>
          <a:prstGeom prst="rect">
            <a:avLst/>
          </a:prstGeom>
          <a:noFill/>
          <a:ln>
            <a:noFill/>
          </a:ln>
        </p:spPr>
        <p:style>
          <a:lnRef idx="0"/>
          <a:fillRef idx="0"/>
          <a:effectRef idx="0"/>
          <a:fontRef idx="minor"/>
        </p:style>
        <p:txBody>
          <a:bodyPr lIns="0" rIns="0" tIns="0" bIns="0" anchor="b">
            <a:noAutofit/>
          </a:bodyPr>
          <a:p>
            <a:pPr algn="r">
              <a:lnSpc>
                <a:spcPct val="100000"/>
              </a:lnSpc>
            </a:pPr>
            <a:fld id="{14022103-B61F-4ECE-AE35-3059ADEE128D}" type="slidenum">
              <a:rPr b="0" lang="nl-NL" sz="1400" spc="-1" strike="noStrike">
                <a:solidFill>
                  <a:srgbClr val="000000"/>
                </a:solidFill>
                <a:latin typeface="Times New Roman"/>
                <a:ea typeface="+mn-ea"/>
              </a:rPr>
              <a:t>4</a:t>
            </a:fld>
            <a:endParaRPr b="0" lang="en-US" sz="14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1370160" y="763560"/>
            <a:ext cx="5030280" cy="3771720"/>
          </a:xfrm>
          <a:prstGeom prst="rect">
            <a:avLst/>
          </a:prstGeom>
        </p:spPr>
      </p:sp>
      <p:sp>
        <p:nvSpPr>
          <p:cNvPr id="446" name="PlaceHolder 2"/>
          <p:cNvSpPr>
            <a:spLocks noGrp="1"/>
          </p:cNvSpPr>
          <p:nvPr>
            <p:ph type="body"/>
          </p:nvPr>
        </p:nvSpPr>
        <p:spPr>
          <a:xfrm>
            <a:off x="777240" y="4777560"/>
            <a:ext cx="6217200" cy="4525560"/>
          </a:xfrm>
          <a:prstGeom prst="rect">
            <a:avLst/>
          </a:prstGeom>
        </p:spPr>
        <p:txBody>
          <a:bodyPr lIns="0" rIns="0" tIns="0" bIns="0">
            <a:normAutofit/>
          </a:bodyPr>
          <a:p>
            <a:endParaRPr b="0" lang="en-US" sz="2000" spc="-1" strike="noStrike">
              <a:latin typeface="Arial"/>
            </a:endParaRPr>
          </a:p>
        </p:txBody>
      </p:sp>
      <p:sp>
        <p:nvSpPr>
          <p:cNvPr id="447" name="TextShape 3"/>
          <p:cNvSpPr txBox="1"/>
          <p:nvPr/>
        </p:nvSpPr>
        <p:spPr>
          <a:xfrm>
            <a:off x="4399200" y="9555480"/>
            <a:ext cx="3372480" cy="502200"/>
          </a:xfrm>
          <a:prstGeom prst="rect">
            <a:avLst/>
          </a:prstGeom>
          <a:noFill/>
          <a:ln>
            <a:noFill/>
          </a:ln>
        </p:spPr>
        <p:txBody>
          <a:bodyPr lIns="0" rIns="0" tIns="0" bIns="0" anchor="b">
            <a:noAutofit/>
          </a:bodyPr>
          <a:p>
            <a:pPr algn="r">
              <a:lnSpc>
                <a:spcPct val="100000"/>
              </a:lnSpc>
            </a:pPr>
            <a:fld id="{A2FDC2E2-0E8C-421F-8C21-A4125CEAEDE9}" type="slidenum">
              <a:rPr b="0" lang="en-US" sz="1400" spc="-1" strike="noStrike">
                <a:solidFill>
                  <a:srgbClr val="000000"/>
                </a:solidFill>
                <a:latin typeface="Times New Roman"/>
                <a:ea typeface="+mn-ea"/>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1371600" y="763560"/>
            <a:ext cx="5025600" cy="3769920"/>
          </a:xfrm>
          <a:prstGeom prst="rect">
            <a:avLst/>
          </a:prstGeom>
        </p:spPr>
      </p:sp>
      <p:sp>
        <p:nvSpPr>
          <p:cNvPr id="449" name="PlaceHolder 2"/>
          <p:cNvSpPr>
            <a:spLocks noGrp="1"/>
          </p:cNvSpPr>
          <p:nvPr>
            <p:ph type="body"/>
          </p:nvPr>
        </p:nvSpPr>
        <p:spPr>
          <a:xfrm>
            <a:off x="777240" y="4777560"/>
            <a:ext cx="6213600" cy="4521960"/>
          </a:xfrm>
          <a:prstGeom prst="rect">
            <a:avLst/>
          </a:prstGeom>
        </p:spPr>
        <p:txBody>
          <a:bodyPr lIns="0" rIns="0" tIns="0" bIns="0">
            <a:normAutofit fontScale="23000"/>
          </a:bodyPr>
          <a:p>
            <a:pPr marL="216000" indent="-212400">
              <a:lnSpc>
                <a:spcPct val="100000"/>
              </a:lnSpc>
            </a:pPr>
            <a:r>
              <a:rPr b="1" lang="nl-NL" sz="2000" spc="-1" strike="noStrike">
                <a:latin typeface="Arial"/>
              </a:rPr>
              <a:t>Airco</a:t>
            </a:r>
            <a:endParaRPr b="0" lang="en-US" sz="2000" spc="-1" strike="noStrike">
              <a:latin typeface="Arial"/>
            </a:endParaRPr>
          </a:p>
          <a:p>
            <a:pPr marL="216000" indent="-212400">
              <a:lnSpc>
                <a:spcPct val="100000"/>
              </a:lnSpc>
            </a:pPr>
            <a:r>
              <a:rPr b="0" lang="nl-NL" sz="2000" spc="-1" strike="noStrike">
                <a:latin typeface="Arial"/>
              </a:rPr>
              <a:t>Een airco is ook een warmtepomp, namelijk een lucht-lucht warmtepomp.</a:t>
            </a:r>
            <a:endParaRPr b="0" lang="en-US" sz="2000" spc="-1" strike="noStrike">
              <a:latin typeface="Arial"/>
            </a:endParaRPr>
          </a:p>
          <a:p>
            <a:pPr marL="216000" indent="-212400">
              <a:lnSpc>
                <a:spcPct val="100000"/>
              </a:lnSpc>
            </a:pPr>
            <a:r>
              <a:rPr b="0" lang="nl-NL" sz="2000" spc="-1" strike="noStrike">
                <a:latin typeface="Arial"/>
              </a:rPr>
              <a:t>Een airco bestaat uit een buitenunit (gelijk aan  de lucht-water warmtepomp) en één of meerdere binnenunits. Binnenunits kunnen tegenwoordig ook de vorm van een radiator hebben en zijn ook geschikt om zowel te verwarmen als te koelen.</a:t>
            </a:r>
            <a:endParaRPr b="0" lang="en-US" sz="2000" spc="-1" strike="noStrike">
              <a:latin typeface="Arial"/>
            </a:endParaRPr>
          </a:p>
          <a:p>
            <a:pPr marL="228600" indent="-225000">
              <a:lnSpc>
                <a:spcPct val="100000"/>
              </a:lnSpc>
            </a:pPr>
            <a:r>
              <a:rPr b="0" lang="nl-NL" sz="2000" spc="-1" strike="noStrike">
                <a:latin typeface="+mn-lt"/>
              </a:rPr>
              <a:t>Omdat een airco razendsnel een comfortabel gevoel kan geven hoef je hem s’nachts niet aan te laten staan en is hij uitermate geschikt als je geen vast leefpatroon hebt. Voorbeeld: een koud huis van 10 graden Celsius, kun je met een airco in 15 minuten comfortabel maken.</a:t>
            </a:r>
            <a:endParaRPr b="0" lang="en-US" sz="2000" spc="-1" strike="noStrike">
              <a:latin typeface="Arial"/>
            </a:endParaRPr>
          </a:p>
          <a:p>
            <a:pPr marL="228600" indent="-225000">
              <a:lnSpc>
                <a:spcPct val="100000"/>
              </a:lnSpc>
            </a:pPr>
            <a:r>
              <a:rPr b="0" lang="nl-NL" sz="2000" spc="-1" strike="noStrike">
                <a:latin typeface="+mn-lt"/>
              </a:rPr>
              <a:t>Een airco heeft voor verwarming een zeer hoog rendement, vergelijkbaar met een bodemwarmtepomp, aldus het rapport "Strategische Keuzen maken in Duurzame Installaties", </a:t>
            </a:r>
            <a:r>
              <a:rPr b="0" lang="nl-NL" sz="2000" spc="-1" strike="noStrike" u="sng">
                <a:solidFill>
                  <a:srgbClr val="000000"/>
                </a:solidFill>
                <a:uFillTx/>
                <a:latin typeface="+mn-lt"/>
                <a:hlinkClick r:id="rId1"/>
              </a:rPr>
              <a:t>https://energielinq.nl/wp-content/uploads/2022/05/Strategische-keuzes-maken-in-duurzame-installaties_hr.pdf</a:t>
            </a:r>
            <a:br/>
            <a:endParaRPr b="0" lang="en-US" sz="2000" spc="-1" strike="noStrike">
              <a:latin typeface="Arial"/>
            </a:endParaRPr>
          </a:p>
          <a:p>
            <a:pPr marL="228600" indent="-225000">
              <a:lnSpc>
                <a:spcPct val="100000"/>
              </a:lnSpc>
            </a:pPr>
            <a:r>
              <a:rPr b="0" lang="nl-NL" sz="2000" spc="-1" strike="noStrike">
                <a:solidFill>
                  <a:srgbClr val="000000"/>
                </a:solidFill>
                <a:latin typeface="+mn-lt"/>
              </a:rPr>
              <a:t>Je huis hoeft niet te slagen voor de 50 graden test, de airco verwarmt immers geen water maar lucht.</a:t>
            </a:r>
            <a:endParaRPr b="0" lang="en-US" sz="2000" spc="-1" strike="noStrike">
              <a:latin typeface="Arial"/>
            </a:endParaRPr>
          </a:p>
          <a:p>
            <a:pPr marL="216000" indent="-212400">
              <a:lnSpc>
                <a:spcPct val="100000"/>
              </a:lnSpc>
            </a:pPr>
            <a:r>
              <a:rPr b="0" lang="nl-NL" sz="2000" spc="-1" strike="noStrike">
                <a:solidFill>
                  <a:srgbClr val="000000"/>
                </a:solidFill>
                <a:latin typeface="Arial"/>
              </a:rPr>
              <a:t>En uiteraard een airco kan uitstekend koelen.</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solidFill>
                  <a:srgbClr val="000000"/>
                </a:solidFill>
                <a:latin typeface="Arial"/>
              </a:rPr>
              <a:t>Gebruik de airco in (met name) het voorjaar en het najaar ook eens als verwarming. Je profiteert dan niet alleen van het hoge rendement van de airco, maar ook van de extra rendementen omdat je direct de ruimte verwarmt waar je aanwezig bent, geen onnodige ruimten verwarmt en s’nachts niet verwarmt.</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solidFill>
                  <a:srgbClr val="000000"/>
                </a:solidFill>
                <a:latin typeface="Arial"/>
              </a:rPr>
              <a:t>Gebruik de airco in de zomer zo min mogelijk en als je hem gebruikt dan niet in de stand “koelen” maar in de stand “ontvochtigen”, dit bespaart 70 to 90% van de benodigde energie en koelt personen net zo goed.</a:t>
            </a:r>
            <a:endParaRPr b="0" lang="en-US" sz="2000" spc="-1" strike="noStrike">
              <a:latin typeface="Arial"/>
            </a:endParaRPr>
          </a:p>
        </p:txBody>
      </p:sp>
      <p:sp>
        <p:nvSpPr>
          <p:cNvPr id="450" name="CustomShape 3"/>
          <p:cNvSpPr/>
          <p:nvPr/>
        </p:nvSpPr>
        <p:spPr>
          <a:xfrm>
            <a:off x="4399200" y="9555480"/>
            <a:ext cx="3368880" cy="498600"/>
          </a:xfrm>
          <a:prstGeom prst="rect">
            <a:avLst/>
          </a:prstGeom>
          <a:noFill/>
          <a:ln>
            <a:noFill/>
          </a:ln>
        </p:spPr>
        <p:style>
          <a:lnRef idx="0"/>
          <a:fillRef idx="0"/>
          <a:effectRef idx="0"/>
          <a:fontRef idx="minor"/>
        </p:style>
        <p:txBody>
          <a:bodyPr lIns="0" rIns="0" tIns="0" bIns="0" anchor="b">
            <a:noAutofit/>
          </a:bodyPr>
          <a:p>
            <a:pPr algn="r">
              <a:lnSpc>
                <a:spcPct val="100000"/>
              </a:lnSpc>
            </a:pPr>
            <a:fld id="{9232781A-556B-46F4-B2D1-D8116CC038B4}" type="slidenum">
              <a:rPr b="0" lang="nl-NL" sz="1400" spc="-1" strike="noStrike">
                <a:solidFill>
                  <a:srgbClr val="000000"/>
                </a:solidFill>
                <a:latin typeface="Times New Roman"/>
                <a:ea typeface="+mn-ea"/>
              </a:rPr>
              <a:t>6</a:t>
            </a:fld>
            <a:endParaRPr b="0" lang="en-US"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1371600" y="763560"/>
            <a:ext cx="5025600" cy="3769920"/>
          </a:xfrm>
          <a:prstGeom prst="rect">
            <a:avLst/>
          </a:prstGeom>
        </p:spPr>
      </p:sp>
      <p:sp>
        <p:nvSpPr>
          <p:cNvPr id="452" name="PlaceHolder 2"/>
          <p:cNvSpPr>
            <a:spLocks noGrp="1"/>
          </p:cNvSpPr>
          <p:nvPr>
            <p:ph type="body"/>
          </p:nvPr>
        </p:nvSpPr>
        <p:spPr>
          <a:xfrm>
            <a:off x="777240" y="4777560"/>
            <a:ext cx="6213600" cy="4521960"/>
          </a:xfrm>
          <a:prstGeom prst="rect">
            <a:avLst/>
          </a:prstGeom>
        </p:spPr>
        <p:txBody>
          <a:bodyPr lIns="0" rIns="0" tIns="0" bIns="0">
            <a:normAutofit fontScale="28000"/>
          </a:bodyPr>
          <a:p>
            <a:pPr marL="216000" indent="-212400">
              <a:lnSpc>
                <a:spcPct val="100000"/>
              </a:lnSpc>
            </a:pPr>
            <a:r>
              <a:rPr b="1" lang="nl-NL" sz="2000" spc="-1" strike="noStrike">
                <a:latin typeface="Arial"/>
              </a:rPr>
              <a:t>Hybride warmtepomp</a:t>
            </a:r>
            <a:endParaRPr b="0" lang="en-US" sz="2000" spc="-1" strike="noStrike">
              <a:latin typeface="Arial"/>
            </a:endParaRPr>
          </a:p>
          <a:p>
            <a:pPr marL="216000" indent="-212400">
              <a:lnSpc>
                <a:spcPct val="100000"/>
              </a:lnSpc>
            </a:pPr>
            <a:r>
              <a:rPr b="0" lang="nl-NL" sz="2000" spc="-1" strike="noStrike">
                <a:latin typeface="Arial"/>
              </a:rPr>
              <a:t>Een hybride warmtepomp is een kleine warmtepomp met een buitenunit en een kleine binnenunit (links op het plaatje), die naast de (bestaande) CV-ketel (rechts op het plaatje) wordt geplaatst. Deze warmtepomp verzorgt de verwarming als het niet te koud is.</a:t>
            </a:r>
            <a:endParaRPr b="0" lang="en-US" sz="2000" spc="-1" strike="noStrike">
              <a:latin typeface="Arial"/>
            </a:endParaRPr>
          </a:p>
          <a:p>
            <a:pPr marL="216000" indent="-212400">
              <a:lnSpc>
                <a:spcPct val="100000"/>
              </a:lnSpc>
            </a:pPr>
            <a:r>
              <a:rPr b="0" lang="nl-NL" sz="2000" spc="-1" strike="noStrike">
                <a:latin typeface="Arial"/>
              </a:rPr>
              <a:t>Bespaart 70% van het gas voor verwarming, tabel hierboven is bij de lange termijn verwachting van 1 Euro / m3 gas en 0.22 Euro / kWh, SCOP = 4 verondersteld</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Het warm tapwater wordt verzorgd door de CV-ketel.</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De hybride warmtepomp is met name geschikt als nog niet alle isolatiemaatregelen zijn genomen.</a:t>
            </a:r>
            <a:endParaRPr b="0" lang="en-US" sz="2000" spc="-1" strike="noStrike">
              <a:latin typeface="Arial"/>
            </a:endParaRPr>
          </a:p>
          <a:p>
            <a:pPr marL="216000" indent="-212400">
              <a:lnSpc>
                <a:spcPct val="100000"/>
              </a:lnSpc>
            </a:pPr>
            <a:r>
              <a:rPr b="0" lang="nl-NL" sz="2000" spc="-1" strike="noStrike">
                <a:latin typeface="Arial"/>
              </a:rPr>
              <a:t>Tegenwoordig zijn er ook “gewone” warmtepompen die als hybride warmtepomp kunnen worden ingezet (of zogenaamde “voorbereid op full-electric”). Deze warmtepompen zijn met name interessant als nog niet alle geplande isolatiemaatregelen zijn genomen, want dan kun je reeds nu de juiste warmtepomp aan schaffen die ook na het nemen van de isolatiemaatregelen de juiste capaciteit heeft.</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Milieu Centraal: https://www.milieucentraal.nl/energie-besparen/duurzaam-verwarmen-en-koelen/hybride-warmtepomp/</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Vergelijking Hybride: https://www.warmtepompkompas.nl/nieuws/de-beste-hybride-warmtepomp-test-consumentenbond</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De beste en stilste: https://nefit-bosch.nl/informatie/nieuws/stilste-en-grootste-energiebesparing</a:t>
            </a:r>
            <a:endParaRPr b="0" lang="en-US" sz="2000" spc="-1" strike="noStrike">
              <a:latin typeface="Arial"/>
            </a:endParaRPr>
          </a:p>
        </p:txBody>
      </p:sp>
      <p:sp>
        <p:nvSpPr>
          <p:cNvPr id="453" name="CustomShape 3"/>
          <p:cNvSpPr/>
          <p:nvPr/>
        </p:nvSpPr>
        <p:spPr>
          <a:xfrm>
            <a:off x="4399200" y="9555480"/>
            <a:ext cx="3368880" cy="498600"/>
          </a:xfrm>
          <a:prstGeom prst="rect">
            <a:avLst/>
          </a:prstGeom>
          <a:noFill/>
          <a:ln>
            <a:noFill/>
          </a:ln>
        </p:spPr>
        <p:style>
          <a:lnRef idx="0"/>
          <a:fillRef idx="0"/>
          <a:effectRef idx="0"/>
          <a:fontRef idx="minor"/>
        </p:style>
        <p:txBody>
          <a:bodyPr lIns="0" rIns="0" tIns="0" bIns="0" anchor="b">
            <a:noAutofit/>
          </a:bodyPr>
          <a:p>
            <a:pPr algn="r">
              <a:lnSpc>
                <a:spcPct val="100000"/>
              </a:lnSpc>
            </a:pPr>
            <a:fld id="{A243C11F-D791-4887-9A7E-C1B112414996}" type="slidenum">
              <a:rPr b="0" lang="nl-NL" sz="1400" spc="-1" strike="noStrike">
                <a:solidFill>
                  <a:srgbClr val="000000"/>
                </a:solidFill>
                <a:latin typeface="Times New Roman"/>
                <a:ea typeface="+mn-ea"/>
              </a:rPr>
              <a:t>7</a:t>
            </a:fld>
            <a:endParaRPr b="0" lang="en-US"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sldImg"/>
          </p:nvPr>
        </p:nvSpPr>
        <p:spPr>
          <a:xfrm>
            <a:off x="1371600" y="763560"/>
            <a:ext cx="5025600" cy="3769920"/>
          </a:xfrm>
          <a:prstGeom prst="rect">
            <a:avLst/>
          </a:prstGeom>
        </p:spPr>
      </p:sp>
      <p:sp>
        <p:nvSpPr>
          <p:cNvPr id="455" name="PlaceHolder 2"/>
          <p:cNvSpPr>
            <a:spLocks noGrp="1"/>
          </p:cNvSpPr>
          <p:nvPr>
            <p:ph type="body"/>
          </p:nvPr>
        </p:nvSpPr>
        <p:spPr>
          <a:xfrm>
            <a:off x="777240" y="4777560"/>
            <a:ext cx="6214680" cy="4523040"/>
          </a:xfrm>
          <a:prstGeom prst="rect">
            <a:avLst/>
          </a:prstGeom>
        </p:spPr>
        <p:txBody>
          <a:bodyPr lIns="0" rIns="0" tIns="0" bIns="0">
            <a:normAutofit fontScale="65000"/>
          </a:bodyPr>
          <a:p>
            <a:pPr marL="216000" indent="-213480">
              <a:lnSpc>
                <a:spcPct val="100000"/>
              </a:lnSpc>
            </a:pPr>
            <a:r>
              <a:rPr b="0" lang="nl-NL" sz="2000" spc="-1" strike="noStrike">
                <a:latin typeface="Arial"/>
              </a:rPr>
              <a:t>Hoe een hybride warmtepomp samenwerkt met een (bestaande) CV-ketel.</a:t>
            </a:r>
            <a:endParaRPr b="0" lang="en-US" sz="2000" spc="-1" strike="noStrike">
              <a:latin typeface="Arial"/>
            </a:endParaRPr>
          </a:p>
          <a:p>
            <a:pPr marL="216000" indent="-213480">
              <a:lnSpc>
                <a:spcPct val="100000"/>
              </a:lnSpc>
            </a:pPr>
            <a:r>
              <a:rPr b="0" lang="nl-NL" sz="2000" spc="-1" strike="noStrike">
                <a:latin typeface="Arial"/>
              </a:rPr>
              <a:t>Horizontaal staat gemiddelde de buitentemperatuur op een dag.</a:t>
            </a:r>
            <a:endParaRPr b="0" lang="en-US" sz="2000" spc="-1" strike="noStrike">
              <a:latin typeface="Arial"/>
            </a:endParaRPr>
          </a:p>
          <a:p>
            <a:pPr marL="216000" indent="-213480">
              <a:lnSpc>
                <a:spcPct val="100000"/>
              </a:lnSpc>
            </a:pPr>
            <a:r>
              <a:rPr b="0" lang="nl-NL" sz="2000" spc="-1" strike="noStrike">
                <a:latin typeface="Arial"/>
              </a:rPr>
              <a:t>Vertikaal staat de totale energie die per jaar nodig is om de dagen met die bepaalde buitentemperatuur voldoende te verwarmen. </a:t>
            </a: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r>
              <a:rPr b="0" lang="nl-NL" sz="2000" spc="-1" strike="noStrike">
                <a:latin typeface="Arial"/>
              </a:rPr>
              <a:t>De totale oppervlakte van het rode en het groene vlak samen geeft het energieverbruik over het gehele jaar, dat nodig is voor verwarming.</a:t>
            </a: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r>
              <a:rPr b="0" lang="nl-NL" sz="2000" spc="-1" strike="noStrike">
                <a:latin typeface="Arial"/>
              </a:rPr>
              <a:t>We zien dus dat de meeste energie verbruikt wordt op dagen met een gemiddelde temperatuur van 5 graden.</a:t>
            </a: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r>
              <a:rPr b="0" lang="nl-NL" sz="2000" spc="-1" strike="noStrike">
                <a:latin typeface="Arial"/>
              </a:rPr>
              <a:t>We zien dat als de buitentemperatuur 7 graden of hoger is, dan doet de WP al het werk.</a:t>
            </a:r>
            <a:endParaRPr b="0" lang="en-US" sz="2000" spc="-1" strike="noStrike">
              <a:latin typeface="Arial"/>
            </a:endParaRPr>
          </a:p>
          <a:p>
            <a:pPr marL="216000" indent="-213480">
              <a:lnSpc>
                <a:spcPct val="100000"/>
              </a:lnSpc>
            </a:pPr>
            <a:r>
              <a:rPr b="0" lang="nl-NL" sz="2000" spc="-1" strike="noStrike">
                <a:latin typeface="Arial"/>
              </a:rPr>
              <a:t>Tussen de -2 graden en 7 graden draait de hybride op zijn maximum en moet de CV-ketel bijspringen.</a:t>
            </a:r>
            <a:endParaRPr b="0" lang="en-US" sz="2000" spc="-1" strike="noStrike">
              <a:latin typeface="Arial"/>
            </a:endParaRPr>
          </a:p>
          <a:p>
            <a:pPr marL="216000" indent="-213480">
              <a:lnSpc>
                <a:spcPct val="100000"/>
              </a:lnSpc>
            </a:pPr>
            <a:r>
              <a:rPr b="0" lang="nl-NL" sz="2000" spc="-1" strike="noStrike">
                <a:latin typeface="Arial"/>
              </a:rPr>
              <a:t>Onder de -2 graden werkt alleen de CV-ketel.</a:t>
            </a: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endParaRPr b="0" lang="en-US" sz="2000" spc="-1" strike="noStrike">
              <a:latin typeface="Arial"/>
            </a:endParaRPr>
          </a:p>
          <a:p>
            <a:pPr marL="216000" indent="-213480">
              <a:lnSpc>
                <a:spcPct val="100000"/>
              </a:lnSpc>
            </a:pPr>
            <a:endParaRPr b="0" lang="en-US" sz="2000" spc="-1" strike="noStrike">
              <a:latin typeface="Arial"/>
            </a:endParaRPr>
          </a:p>
        </p:txBody>
      </p:sp>
      <p:sp>
        <p:nvSpPr>
          <p:cNvPr id="456" name="CustomShape 3"/>
          <p:cNvSpPr/>
          <p:nvPr/>
        </p:nvSpPr>
        <p:spPr>
          <a:xfrm>
            <a:off x="4399200" y="9555480"/>
            <a:ext cx="3369960" cy="499680"/>
          </a:xfrm>
          <a:prstGeom prst="rect">
            <a:avLst/>
          </a:prstGeom>
          <a:noFill/>
          <a:ln>
            <a:noFill/>
          </a:ln>
        </p:spPr>
        <p:style>
          <a:lnRef idx="0"/>
          <a:fillRef idx="0"/>
          <a:effectRef idx="0"/>
          <a:fontRef idx="minor"/>
        </p:style>
        <p:txBody>
          <a:bodyPr lIns="0" rIns="0" tIns="0" bIns="0" anchor="b">
            <a:noAutofit/>
          </a:bodyPr>
          <a:p>
            <a:pPr algn="r">
              <a:lnSpc>
                <a:spcPct val="100000"/>
              </a:lnSpc>
            </a:pPr>
            <a:fld id="{1CA57C19-320F-4527-83FA-7D1F5BF65336}" type="slidenum">
              <a:rPr b="0" lang="en-US" sz="1400" spc="-1" strike="noStrike">
                <a:solidFill>
                  <a:srgbClr val="000000"/>
                </a:solidFill>
                <a:latin typeface="Times New Roman"/>
                <a:ea typeface="+mn-ea"/>
              </a:rPr>
              <a:t>8</a:t>
            </a:fld>
            <a:endParaRPr b="0" lang="en-US" sz="14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1371600" y="763560"/>
            <a:ext cx="5025600" cy="3769920"/>
          </a:xfrm>
          <a:prstGeom prst="rect">
            <a:avLst/>
          </a:prstGeom>
        </p:spPr>
      </p:sp>
      <p:sp>
        <p:nvSpPr>
          <p:cNvPr id="458" name="PlaceHolder 2"/>
          <p:cNvSpPr>
            <a:spLocks noGrp="1"/>
          </p:cNvSpPr>
          <p:nvPr>
            <p:ph type="body"/>
          </p:nvPr>
        </p:nvSpPr>
        <p:spPr>
          <a:xfrm>
            <a:off x="777240" y="4777560"/>
            <a:ext cx="6213240" cy="4521600"/>
          </a:xfrm>
          <a:prstGeom prst="rect">
            <a:avLst/>
          </a:prstGeom>
        </p:spPr>
        <p:txBody>
          <a:bodyPr lIns="0" rIns="0" tIns="0" bIns="0">
            <a:normAutofit fontScale="44000"/>
          </a:bodyPr>
          <a:p>
            <a:pPr marL="216000" indent="-212400">
              <a:lnSpc>
                <a:spcPct val="100000"/>
              </a:lnSpc>
            </a:pPr>
            <a:r>
              <a:rPr b="1" lang="nl-NL" sz="2000" spc="-1" strike="noStrike">
                <a:latin typeface="Arial"/>
              </a:rPr>
              <a:t>50 graden test</a:t>
            </a:r>
            <a:endParaRPr b="0" lang="en-US" sz="2000" spc="-1" strike="noStrike">
              <a:latin typeface="Arial"/>
            </a:endParaRPr>
          </a:p>
          <a:p>
            <a:pPr marL="216000" indent="-212400">
              <a:lnSpc>
                <a:spcPct val="100000"/>
              </a:lnSpc>
            </a:pPr>
            <a:r>
              <a:rPr b="0" lang="nl-NL" sz="2000" spc="-1" strike="noStrike">
                <a:latin typeface="Arial"/>
              </a:rPr>
              <a:t>Bij deze 50 graden test wordt er getest of uw afgifte systeem (vloerverwarming / radiatoren / etc) in uw woning geschikt is voor lage temperaturen.</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Ongetwijfeld heeft u wel eens gehoord dat je met vloerverwarming een hele andere verwarmingsstrategie moet kiezen dan met radiatoren.</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Hetzelfde voor een warmtepomp: het vermogen is zo laag dat het opwarmen van een koude ruimte veel langer duurt dan met een CV-ketel.</a:t>
            </a:r>
            <a:endParaRPr b="0" lang="en-US" sz="2000" spc="-1" strike="noStrike">
              <a:latin typeface="Arial"/>
            </a:endParaRPr>
          </a:p>
          <a:p>
            <a:pPr marL="216000" indent="-212400">
              <a:lnSpc>
                <a:spcPct val="100000"/>
              </a:lnSpc>
            </a:pPr>
            <a:r>
              <a:rPr b="0" lang="nl-NL" sz="2000" spc="-1" strike="noStrike">
                <a:latin typeface="Arial"/>
              </a:rPr>
              <a:t>Dat betekent ook dat de nachtverlaging veel minder (of zelfs niet aanwezig) moet zijn dan bij een CV-ketel.</a:t>
            </a:r>
            <a:endParaRPr b="0" lang="en-US" sz="2000" spc="-1" strike="noStrike">
              <a:latin typeface="Arial"/>
            </a:endParaRPr>
          </a:p>
          <a:p>
            <a:pPr marL="216000" indent="-212400">
              <a:lnSpc>
                <a:spcPct val="100000"/>
              </a:lnSpc>
            </a:pPr>
            <a:r>
              <a:rPr b="0" lang="nl-NL" sz="2000" spc="-1" strike="noStrike">
                <a:latin typeface="Arial"/>
              </a:rPr>
              <a:t>Voor de test passen we daarom GEEN nachtverlaging toe, dus de verwarming moet 24 uur per dag op de gewenste temperatuur staan. Als u over de dag heen verschillende temperaturen gebruikt, moet u de verwarming op de hoogst gewenste temperatuur instellen.</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Als de test slaagt, probeer dan op nog lager te gaan 45, 40, 35 graden Celius !!</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r>
              <a:rPr b="0" lang="nl-NL" sz="2000" spc="-1" strike="noStrike">
                <a:latin typeface="Arial"/>
              </a:rPr>
              <a:t>Als de test niet slaagt probeer het afgifte systeem op te waarderen (zie verderop).</a:t>
            </a:r>
            <a:endParaRPr b="0" lang="en-US" sz="2000" spc="-1" strike="noStrike">
              <a:latin typeface="Arial"/>
            </a:endParaRPr>
          </a:p>
          <a:p>
            <a:pPr marL="216000" indent="-212400">
              <a:lnSpc>
                <a:spcPct val="100000"/>
              </a:lnSpc>
            </a:pPr>
            <a:endParaRPr b="0" lang="en-US" sz="2000" spc="-1" strike="noStrike">
              <a:latin typeface="Arial"/>
            </a:endParaRPr>
          </a:p>
          <a:p>
            <a:pPr marL="216000" indent="-212400">
              <a:lnSpc>
                <a:spcPct val="100000"/>
              </a:lnSpc>
            </a:pPr>
            <a:endParaRPr b="0" lang="en-US" sz="2000" spc="-1" strike="noStrike">
              <a:latin typeface="Arial"/>
            </a:endParaRPr>
          </a:p>
        </p:txBody>
      </p:sp>
      <p:sp>
        <p:nvSpPr>
          <p:cNvPr id="459" name="CustomShape 3"/>
          <p:cNvSpPr/>
          <p:nvPr/>
        </p:nvSpPr>
        <p:spPr>
          <a:xfrm>
            <a:off x="4399200" y="9555480"/>
            <a:ext cx="3368520" cy="498240"/>
          </a:xfrm>
          <a:prstGeom prst="rect">
            <a:avLst/>
          </a:prstGeom>
          <a:noFill/>
          <a:ln>
            <a:noFill/>
          </a:ln>
        </p:spPr>
        <p:style>
          <a:lnRef idx="0"/>
          <a:fillRef idx="0"/>
          <a:effectRef idx="0"/>
          <a:fontRef idx="minor"/>
        </p:style>
        <p:txBody>
          <a:bodyPr lIns="0" rIns="0" tIns="0" bIns="0" anchor="b">
            <a:noAutofit/>
          </a:bodyPr>
          <a:p>
            <a:pPr algn="r">
              <a:lnSpc>
                <a:spcPct val="100000"/>
              </a:lnSpc>
            </a:pPr>
            <a:fld id="{EA192BCC-767E-4685-A6DB-6579733C71B6}" type="slidenum">
              <a:rPr b="0" lang="nl-NL" sz="1400" spc="-1" strike="noStrike">
                <a:solidFill>
                  <a:srgbClr val="000000"/>
                </a:solidFill>
                <a:latin typeface="Times New Roman"/>
                <a:ea typeface="+mn-ea"/>
              </a:rPr>
              <a:t>9</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5"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6"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21"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322"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26"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27"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328"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30"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331"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32"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34"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35"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36"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38"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39"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41"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2"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3"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4"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46"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7"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8"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9"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50"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51"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56"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58"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60"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361"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3"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65"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66"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367"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69"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370"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71"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73"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74"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75"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77"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78"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80"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1"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2"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3"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3"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4"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5"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6"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7"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85"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6"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7"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8"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89"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90"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43"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45"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47"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48"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53"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4"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56"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62"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64"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65"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72"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73"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74"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75"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76"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77"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83"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85"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87"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88"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6"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93"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94"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96"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98"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00"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01"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02"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04"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05"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07"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08"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09"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10"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12"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13"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14"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15"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16"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17"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22"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24"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8"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9"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26"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27"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32"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35"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1"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43"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4"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51"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52"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53"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54"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55"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56"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61"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63"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65"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66"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70"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71"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72"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74"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75"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76"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78"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79"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80"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82"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83"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85"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86"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87"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88"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90"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91"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92"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93"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94"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95"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00"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02"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04"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05"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09"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10"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11"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13"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14"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15"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17"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18"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19"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4"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21"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22"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24"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25"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26"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27"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29"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30"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31"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32"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33"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34"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39"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41"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43"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44"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48"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49"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50"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17"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52"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53"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54"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56"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57"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58"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60"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61"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63"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64"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65"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66"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68"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69"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70"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71"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72"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73"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78"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80"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82"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83"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3"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5" name="PlaceHolder 1"/>
          <p:cNvSpPr>
            <a:spLocks noGrp="1"/>
          </p:cNvSpPr>
          <p:nvPr>
            <p:ph type="subTitle"/>
          </p:nvPr>
        </p:nvSpPr>
        <p:spPr>
          <a:xfrm>
            <a:off x="504000" y="301320"/>
            <a:ext cx="9071280" cy="584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87"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88" name="PlaceHolder 3"/>
          <p:cNvSpPr>
            <a:spLocks noGrp="1"/>
          </p:cNvSpPr>
          <p:nvPr>
            <p:ph type="body"/>
          </p:nvPr>
        </p:nvSpPr>
        <p:spPr>
          <a:xfrm>
            <a:off x="515268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89"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91" name="PlaceHolder 2"/>
          <p:cNvSpPr>
            <a:spLocks noGrp="1"/>
          </p:cNvSpPr>
          <p:nvPr>
            <p:ph type="body"/>
          </p:nvPr>
        </p:nvSpPr>
        <p:spPr>
          <a:xfrm>
            <a:off x="504000" y="1768680"/>
            <a:ext cx="4426920" cy="4383720"/>
          </a:xfrm>
          <a:prstGeom prst="rect">
            <a:avLst/>
          </a:prstGeom>
        </p:spPr>
        <p:txBody>
          <a:bodyPr lIns="0" rIns="0" tIns="0" bIns="0">
            <a:normAutofit/>
          </a:bodyPr>
          <a:p>
            <a:endParaRPr b="0" lang="nl-NL" sz="1800" spc="-1" strike="noStrike">
              <a:solidFill>
                <a:srgbClr val="000000"/>
              </a:solidFill>
              <a:latin typeface="Arial"/>
            </a:endParaRPr>
          </a:p>
        </p:txBody>
      </p:sp>
      <p:sp>
        <p:nvSpPr>
          <p:cNvPr id="292"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93" name="PlaceHolder 4"/>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95"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96"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297" name="PlaceHolder 4"/>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299" name="PlaceHolder 2"/>
          <p:cNvSpPr>
            <a:spLocks noGrp="1"/>
          </p:cNvSpPr>
          <p:nvPr>
            <p:ph type="body"/>
          </p:nvPr>
        </p:nvSpPr>
        <p:spPr>
          <a:xfrm>
            <a:off x="504000" y="176868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0" name="PlaceHolder 3"/>
          <p:cNvSpPr>
            <a:spLocks noGrp="1"/>
          </p:cNvSpPr>
          <p:nvPr>
            <p:ph type="body"/>
          </p:nvPr>
        </p:nvSpPr>
        <p:spPr>
          <a:xfrm>
            <a:off x="504000" y="4058640"/>
            <a:ext cx="907164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02" name="PlaceHolder 2"/>
          <p:cNvSpPr>
            <a:spLocks noGrp="1"/>
          </p:cNvSpPr>
          <p:nvPr>
            <p:ph type="body"/>
          </p:nvPr>
        </p:nvSpPr>
        <p:spPr>
          <a:xfrm>
            <a:off x="50400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3" name="PlaceHolder 3"/>
          <p:cNvSpPr>
            <a:spLocks noGrp="1"/>
          </p:cNvSpPr>
          <p:nvPr>
            <p:ph type="body"/>
          </p:nvPr>
        </p:nvSpPr>
        <p:spPr>
          <a:xfrm>
            <a:off x="5152680" y="176868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4" name="PlaceHolder 4"/>
          <p:cNvSpPr>
            <a:spLocks noGrp="1"/>
          </p:cNvSpPr>
          <p:nvPr>
            <p:ph type="body"/>
          </p:nvPr>
        </p:nvSpPr>
        <p:spPr>
          <a:xfrm>
            <a:off x="50400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5" name="PlaceHolder 5"/>
          <p:cNvSpPr>
            <a:spLocks noGrp="1"/>
          </p:cNvSpPr>
          <p:nvPr>
            <p:ph type="body"/>
          </p:nvPr>
        </p:nvSpPr>
        <p:spPr>
          <a:xfrm>
            <a:off x="5152680" y="4058640"/>
            <a:ext cx="442692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07" name="PlaceHolder 2"/>
          <p:cNvSpPr>
            <a:spLocks noGrp="1"/>
          </p:cNvSpPr>
          <p:nvPr>
            <p:ph type="body"/>
          </p:nvPr>
        </p:nvSpPr>
        <p:spPr>
          <a:xfrm>
            <a:off x="5040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8" name="PlaceHolder 3"/>
          <p:cNvSpPr>
            <a:spLocks noGrp="1"/>
          </p:cNvSpPr>
          <p:nvPr>
            <p:ph type="body"/>
          </p:nvPr>
        </p:nvSpPr>
        <p:spPr>
          <a:xfrm>
            <a:off x="357120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09" name="PlaceHolder 4"/>
          <p:cNvSpPr>
            <a:spLocks noGrp="1"/>
          </p:cNvSpPr>
          <p:nvPr>
            <p:ph type="body"/>
          </p:nvPr>
        </p:nvSpPr>
        <p:spPr>
          <a:xfrm>
            <a:off x="6638040" y="176868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10" name="PlaceHolder 5"/>
          <p:cNvSpPr>
            <a:spLocks noGrp="1"/>
          </p:cNvSpPr>
          <p:nvPr>
            <p:ph type="body"/>
          </p:nvPr>
        </p:nvSpPr>
        <p:spPr>
          <a:xfrm>
            <a:off x="5040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11" name="PlaceHolder 6"/>
          <p:cNvSpPr>
            <a:spLocks noGrp="1"/>
          </p:cNvSpPr>
          <p:nvPr>
            <p:ph type="body"/>
          </p:nvPr>
        </p:nvSpPr>
        <p:spPr>
          <a:xfrm>
            <a:off x="357120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
        <p:nvSpPr>
          <p:cNvPr id="312" name="PlaceHolder 7"/>
          <p:cNvSpPr>
            <a:spLocks noGrp="1"/>
          </p:cNvSpPr>
          <p:nvPr>
            <p:ph type="body"/>
          </p:nvPr>
        </p:nvSpPr>
        <p:spPr>
          <a:xfrm>
            <a:off x="6638040" y="4058640"/>
            <a:ext cx="2920680" cy="209088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17" name="PlaceHolder 2"/>
          <p:cNvSpPr>
            <a:spLocks noGrp="1"/>
          </p:cNvSpPr>
          <p:nvPr>
            <p:ph type="subTitle"/>
          </p:nvPr>
        </p:nvSpPr>
        <p:spPr>
          <a:xfrm>
            <a:off x="504000" y="1768680"/>
            <a:ext cx="9071640" cy="4383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301320"/>
            <a:ext cx="9071280" cy="1261080"/>
          </a:xfrm>
          <a:prstGeom prst="rect">
            <a:avLst/>
          </a:prstGeom>
        </p:spPr>
        <p:txBody>
          <a:bodyPr lIns="0" rIns="0" tIns="0" bIns="0" anchor="ctr">
            <a:noAutofit/>
          </a:bodyPr>
          <a:p>
            <a:endParaRPr b="0" lang="nl-NL" sz="1800" spc="-1" strike="noStrike">
              <a:solidFill>
                <a:srgbClr val="000000"/>
              </a:solidFill>
              <a:latin typeface="Arial"/>
            </a:endParaRPr>
          </a:p>
        </p:txBody>
      </p:sp>
      <p:sp>
        <p:nvSpPr>
          <p:cNvPr id="319" name="PlaceHolder 2"/>
          <p:cNvSpPr>
            <a:spLocks noGrp="1"/>
          </p:cNvSpPr>
          <p:nvPr>
            <p:ph type="body"/>
          </p:nvPr>
        </p:nvSpPr>
        <p:spPr>
          <a:xfrm>
            <a:off x="504000" y="1768680"/>
            <a:ext cx="9071640" cy="4383720"/>
          </a:xfrm>
          <a:prstGeom prst="rect">
            <a:avLst/>
          </a:prstGeom>
        </p:spPr>
        <p:txBody>
          <a:bodyPr lIns="0" rIns="0" tIns="0" bIns="0">
            <a:normAutofit/>
          </a:bodyPr>
          <a:p>
            <a:endParaRPr b="0" lang="nl-NL"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0.jpe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jpe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2082C077-5382-44D7-B023-E0EBDE1C59DC}"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E553AF49-F265-4C1A-B842-AFE252C82B87}"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1" name="PlaceHolder 2"/>
          <p:cNvSpPr>
            <a:spLocks noGrp="1"/>
          </p:cNvSpPr>
          <p:nvPr>
            <p:ph type="title"/>
          </p:nvPr>
        </p:nvSpPr>
        <p:spPr>
          <a:xfrm>
            <a:off x="504000" y="301320"/>
            <a:ext cx="9072000" cy="1261800"/>
          </a:xfrm>
          <a:prstGeom prst="rect">
            <a:avLst/>
          </a:prstGeom>
        </p:spPr>
        <p:txBody>
          <a:bodyPr lIns="0" rIns="0" tIns="0" bIns="0" anchor="ctr">
            <a:noAutofit/>
          </a:bodyPr>
          <a:p>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52" name="CustomShape 1"/>
          <p:cNvSpPr/>
          <p:nvPr/>
        </p:nvSpPr>
        <p:spPr>
          <a:xfrm>
            <a:off x="9095400" y="7132320"/>
            <a:ext cx="2557440" cy="418680"/>
          </a:xfrm>
          <a:prstGeom prst="rect">
            <a:avLst/>
          </a:prstGeom>
          <a:noFill/>
          <a:ln>
            <a:noFill/>
          </a:ln>
        </p:spPr>
        <p:style>
          <a:lnRef idx="0"/>
          <a:fillRef idx="0"/>
          <a:effectRef idx="0"/>
          <a:fontRef idx="minor"/>
        </p:style>
        <p:txBody>
          <a:bodyPr lIns="90000" rIns="90000" tIns="45000" bIns="45000">
            <a:noAutofit/>
          </a:bodyPr>
          <a:p>
            <a:pPr>
              <a:lnSpc>
                <a:spcPct val="100000"/>
              </a:lnSpc>
            </a:pPr>
            <a:fld id="{5F518975-C9DD-4BA1-AFFE-06E10D00EB86}"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92699B8B-99D7-4E0D-AA0F-BFA6B81B2160}"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353" name="PlaceHolder 2"/>
          <p:cNvSpPr>
            <a:spLocks noGrp="1"/>
          </p:cNvSpPr>
          <p:nvPr>
            <p:ph type="title"/>
          </p:nvPr>
        </p:nvSpPr>
        <p:spPr>
          <a:xfrm>
            <a:off x="504000" y="301320"/>
            <a:ext cx="9071280" cy="1261080"/>
          </a:xfrm>
          <a:prstGeom prst="rect">
            <a:avLst/>
          </a:prstGeom>
        </p:spPr>
        <p:txBody>
          <a:bodyPr lIns="0" rIns="0" tIns="0" bIns="0" anchor="ctr">
            <a:noAutofit/>
          </a:bodyPr>
          <a:p>
            <a:pPr algn="ctr"/>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354" name="PlaceHolder 3"/>
          <p:cNvSpPr>
            <a:spLocks noGrp="1"/>
          </p:cNvSpPr>
          <p:nvPr>
            <p:ph type="body"/>
          </p:nvPr>
        </p:nvSpPr>
        <p:spPr>
          <a:xfrm>
            <a:off x="504000" y="1768680"/>
            <a:ext cx="9071640" cy="43837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nl-NL" sz="1800" spc="-1" strike="noStrike">
                <a:solidFill>
                  <a:srgbClr val="000000"/>
                </a:solidFill>
                <a:latin typeface="Arial"/>
              </a:rPr>
              <a:t>Fifth Outline Level</a:t>
            </a:r>
            <a:endParaRPr b="0" lang="nl-NL"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nl-NL" sz="1800" spc="-1" strike="noStrike">
                <a:solidFill>
                  <a:srgbClr val="000000"/>
                </a:solidFill>
                <a:latin typeface="Arial"/>
              </a:rPr>
              <a:t>Sixth Outline Level</a:t>
            </a:r>
            <a:endParaRPr b="0" lang="nl-NL"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nl-NL" sz="1800" spc="-1" strike="noStrike">
                <a:solidFill>
                  <a:srgbClr val="000000"/>
                </a:solidFill>
                <a:latin typeface="Arial"/>
              </a:rPr>
              <a:t>Seventh Outline Level</a:t>
            </a:r>
            <a:endParaRPr b="0" lang="nl-NL"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D4613AB2-ED14-448C-A853-37772CBB275A}"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7646D9B7-C636-42D3-B7CF-E2A574C1B7F2}"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40" name="PlaceHolder 2"/>
          <p:cNvSpPr>
            <a:spLocks noGrp="1"/>
          </p:cNvSpPr>
          <p:nvPr>
            <p:ph type="title"/>
          </p:nvPr>
        </p:nvSpPr>
        <p:spPr>
          <a:xfrm>
            <a:off x="504000" y="301320"/>
            <a:ext cx="9072000" cy="1261800"/>
          </a:xfrm>
          <a:prstGeom prst="rect">
            <a:avLst/>
          </a:prstGeom>
        </p:spPr>
        <p:txBody>
          <a:bodyPr lIns="0" rIns="0" tIns="0" bIns="0" anchor="ctr">
            <a:noAutofit/>
          </a:bodyPr>
          <a:p>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41"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8"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FD11F692-BB40-4BC7-AB37-F26CDA461A0E}"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5DF38640-4348-43EA-B04E-6E573CDED9A5}"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79" name="PlaceHolder 2"/>
          <p:cNvSpPr>
            <a:spLocks noGrp="1"/>
          </p:cNvSpPr>
          <p:nvPr>
            <p:ph type="title"/>
          </p:nvPr>
        </p:nvSpPr>
        <p:spPr>
          <a:xfrm>
            <a:off x="504000" y="301320"/>
            <a:ext cx="9071280" cy="1261080"/>
          </a:xfrm>
          <a:prstGeom prst="rect">
            <a:avLst/>
          </a:prstGeom>
        </p:spPr>
        <p:txBody>
          <a:bodyPr lIns="0" rIns="0" tIns="0" bIns="0" anchor="ctr">
            <a:noAutofit/>
          </a:bodyPr>
          <a:p>
            <a:pPr algn="ctr"/>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80" name="PlaceHolder 3"/>
          <p:cNvSpPr>
            <a:spLocks noGrp="1"/>
          </p:cNvSpPr>
          <p:nvPr>
            <p:ph type="body"/>
          </p:nvPr>
        </p:nvSpPr>
        <p:spPr>
          <a:xfrm>
            <a:off x="504000" y="1768680"/>
            <a:ext cx="4426560" cy="43837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nl-NL" sz="1800" spc="-1" strike="noStrike">
                <a:solidFill>
                  <a:srgbClr val="000000"/>
                </a:solidFill>
                <a:latin typeface="Arial"/>
              </a:rPr>
              <a:t>Fifth Outline Level</a:t>
            </a:r>
            <a:endParaRPr b="0" lang="nl-NL"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nl-NL" sz="1800" spc="-1" strike="noStrike">
                <a:solidFill>
                  <a:srgbClr val="000000"/>
                </a:solidFill>
                <a:latin typeface="Arial"/>
              </a:rPr>
              <a:t>Sixth Outline Level</a:t>
            </a:r>
            <a:endParaRPr b="0" lang="nl-NL"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nl-NL" sz="1800" spc="-1" strike="noStrike">
                <a:solidFill>
                  <a:srgbClr val="000000"/>
                </a:solidFill>
                <a:latin typeface="Arial"/>
              </a:rPr>
              <a:t>Seventh Outline Level</a:t>
            </a:r>
            <a:endParaRPr b="0" lang="nl-NL" sz="1800" spc="-1" strike="noStrike">
              <a:solidFill>
                <a:srgbClr val="000000"/>
              </a:solidFill>
              <a:latin typeface="Arial"/>
            </a:endParaRPr>
          </a:p>
        </p:txBody>
      </p:sp>
      <p:sp>
        <p:nvSpPr>
          <p:cNvPr id="81" name="PlaceHolder 4"/>
          <p:cNvSpPr>
            <a:spLocks noGrp="1"/>
          </p:cNvSpPr>
          <p:nvPr>
            <p:ph type="body"/>
          </p:nvPr>
        </p:nvSpPr>
        <p:spPr>
          <a:xfrm>
            <a:off x="5152680" y="1768680"/>
            <a:ext cx="4426560" cy="43837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nl-NL" sz="1800" spc="-1" strike="noStrike">
                <a:solidFill>
                  <a:srgbClr val="000000"/>
                </a:solidFill>
                <a:latin typeface="Arial"/>
              </a:rPr>
              <a:t>Fifth Outline Level</a:t>
            </a:r>
            <a:endParaRPr b="0" lang="nl-NL"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nl-NL" sz="1800" spc="-1" strike="noStrike">
                <a:solidFill>
                  <a:srgbClr val="000000"/>
                </a:solidFill>
                <a:latin typeface="Arial"/>
              </a:rPr>
              <a:t>Sixth Outline Level</a:t>
            </a:r>
            <a:endParaRPr b="0" lang="nl-NL"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nl-NL" sz="1800" spc="-1" strike="noStrike">
                <a:solidFill>
                  <a:srgbClr val="000000"/>
                </a:solidFill>
                <a:latin typeface="Arial"/>
              </a:rPr>
              <a:t>Seventh Outline Level</a:t>
            </a:r>
            <a:endParaRPr b="0" lang="nl-NL"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8"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209814B6-0AC2-45A0-864D-3AF1344D725E}"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2BBCE7D2-512E-448C-9ED4-4DB9E2F9E595}"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119" name="PlaceHolder 2"/>
          <p:cNvSpPr>
            <a:spLocks noGrp="1"/>
          </p:cNvSpPr>
          <p:nvPr>
            <p:ph type="title"/>
          </p:nvPr>
        </p:nvSpPr>
        <p:spPr>
          <a:xfrm>
            <a:off x="504000" y="301320"/>
            <a:ext cx="9072000" cy="1261800"/>
          </a:xfrm>
          <a:prstGeom prst="rect">
            <a:avLst/>
          </a:prstGeom>
        </p:spPr>
        <p:txBody>
          <a:bodyPr lIns="0" rIns="0" tIns="0" bIns="0" anchor="ctr">
            <a:noAutofit/>
          </a:bodyPr>
          <a:p>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120"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7"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A3BF8821-D91A-485F-B1FE-2EDC3C4B09F5}"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CA750392-01FA-4448-850F-C22238EAD612}"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158" name="PlaceHolder 2"/>
          <p:cNvSpPr>
            <a:spLocks noGrp="1"/>
          </p:cNvSpPr>
          <p:nvPr>
            <p:ph type="title"/>
          </p:nvPr>
        </p:nvSpPr>
        <p:spPr>
          <a:xfrm>
            <a:off x="504000" y="301320"/>
            <a:ext cx="9071280" cy="1261080"/>
          </a:xfrm>
          <a:prstGeom prst="rect">
            <a:avLst/>
          </a:prstGeom>
        </p:spPr>
        <p:txBody>
          <a:bodyPr lIns="0" rIns="0" tIns="0" bIns="0" anchor="ctr">
            <a:noAutofit/>
          </a:bodyPr>
          <a:p>
            <a:pPr algn="ctr"/>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159"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96"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EF436678-C3A0-4D95-A901-B338DE5AB0AC}"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4C788A2A-71FA-4D87-A331-8035A2407A9B}"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197" name="PlaceHolder 2"/>
          <p:cNvSpPr>
            <a:spLocks noGrp="1"/>
          </p:cNvSpPr>
          <p:nvPr>
            <p:ph type="title"/>
          </p:nvPr>
        </p:nvSpPr>
        <p:spPr>
          <a:xfrm>
            <a:off x="504000" y="301320"/>
            <a:ext cx="9072000" cy="1261800"/>
          </a:xfrm>
          <a:prstGeom prst="rect">
            <a:avLst/>
          </a:prstGeom>
        </p:spPr>
        <p:txBody>
          <a:bodyPr lIns="0" rIns="0" tIns="0" bIns="0" anchor="ctr">
            <a:noAutofit/>
          </a:bodyPr>
          <a:p>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198"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35"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A8770A62-B60B-452D-AA82-29E9CA46D788}"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8B1F5B2F-EA41-42F9-80F0-7B4A8261E43E}"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236" name="PlaceHolder 2"/>
          <p:cNvSpPr>
            <a:spLocks noGrp="1"/>
          </p:cNvSpPr>
          <p:nvPr>
            <p:ph type="title"/>
          </p:nvPr>
        </p:nvSpPr>
        <p:spPr>
          <a:xfrm>
            <a:off x="504000" y="301320"/>
            <a:ext cx="9072000" cy="1261800"/>
          </a:xfrm>
          <a:prstGeom prst="rect">
            <a:avLst/>
          </a:prstGeom>
        </p:spPr>
        <p:txBody>
          <a:bodyPr lIns="0" rIns="0" tIns="0" bIns="0" anchor="ctr">
            <a:noAutofit/>
          </a:bodyPr>
          <a:p>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237"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74" name="CustomShape 1"/>
          <p:cNvSpPr/>
          <p:nvPr/>
        </p:nvSpPr>
        <p:spPr>
          <a:xfrm>
            <a:off x="9095400" y="7132320"/>
            <a:ext cx="2555280" cy="416520"/>
          </a:xfrm>
          <a:prstGeom prst="rect">
            <a:avLst/>
          </a:prstGeom>
          <a:noFill/>
          <a:ln>
            <a:noFill/>
          </a:ln>
        </p:spPr>
        <p:style>
          <a:lnRef idx="0"/>
          <a:fillRef idx="0"/>
          <a:effectRef idx="0"/>
          <a:fontRef idx="minor"/>
        </p:style>
        <p:txBody>
          <a:bodyPr lIns="90000" rIns="90000" tIns="45000" bIns="45000">
            <a:noAutofit/>
          </a:bodyPr>
          <a:p>
            <a:pPr>
              <a:lnSpc>
                <a:spcPct val="100000"/>
              </a:lnSpc>
            </a:pPr>
            <a:fld id="{73E5676C-19F2-4F0B-BDC0-ED9509E37941}"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7111620D-55B2-4754-A78B-BE78046CE86F}"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275" name="PlaceHolder 2"/>
          <p:cNvSpPr>
            <a:spLocks noGrp="1"/>
          </p:cNvSpPr>
          <p:nvPr>
            <p:ph type="title"/>
          </p:nvPr>
        </p:nvSpPr>
        <p:spPr>
          <a:xfrm>
            <a:off x="504000" y="301320"/>
            <a:ext cx="9071280" cy="1261080"/>
          </a:xfrm>
          <a:prstGeom prst="rect">
            <a:avLst/>
          </a:prstGeom>
        </p:spPr>
        <p:txBody>
          <a:bodyPr lIns="0" rIns="0" tIns="0" bIns="0" anchor="ctr">
            <a:noAutofit/>
          </a:bodyPr>
          <a:p>
            <a:pPr algn="ctr"/>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276"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13" name="CustomShape 1"/>
          <p:cNvSpPr/>
          <p:nvPr/>
        </p:nvSpPr>
        <p:spPr>
          <a:xfrm>
            <a:off x="9095400" y="7132320"/>
            <a:ext cx="2557440" cy="418680"/>
          </a:xfrm>
          <a:prstGeom prst="rect">
            <a:avLst/>
          </a:prstGeom>
          <a:noFill/>
          <a:ln>
            <a:noFill/>
          </a:ln>
        </p:spPr>
        <p:style>
          <a:lnRef idx="0"/>
          <a:fillRef idx="0"/>
          <a:effectRef idx="0"/>
          <a:fontRef idx="minor"/>
        </p:style>
        <p:txBody>
          <a:bodyPr lIns="90000" rIns="90000" tIns="45000" bIns="45000">
            <a:noAutofit/>
          </a:bodyPr>
          <a:p>
            <a:pPr>
              <a:lnSpc>
                <a:spcPct val="100000"/>
              </a:lnSpc>
            </a:pPr>
            <a:fld id="{514CA354-EB65-4D79-B5D8-BFF44A413F69}" type="slidenum">
              <a:rPr b="0" lang="en-US" sz="2400" spc="-1" strike="noStrike">
                <a:solidFill>
                  <a:srgbClr val="000000"/>
                </a:solidFill>
                <a:latin typeface="Times New Roman"/>
                <a:ea typeface="DejaVu Sans"/>
              </a:rPr>
              <a:t>&lt;number&gt;</a:t>
            </a:fld>
            <a:r>
              <a:rPr b="0" lang="en-US" sz="2400" spc="-1" strike="noStrike">
                <a:solidFill>
                  <a:srgbClr val="000000"/>
                </a:solidFill>
                <a:latin typeface="Times New Roman"/>
                <a:ea typeface="DejaVu Sans"/>
              </a:rPr>
              <a:t>/</a:t>
            </a:r>
            <a:fld id="{6483DE86-5B24-4F33-B887-DCA197EA9826}" type="slidecount">
              <a:rPr b="0" lang="en-US" sz="2400" spc="-1" strike="noStrike">
                <a:solidFill>
                  <a:srgbClr val="000000"/>
                </a:solidFill>
                <a:latin typeface="Times New Roman"/>
                <a:ea typeface="DejaVu Sans"/>
              </a:rPr>
              <a:t>15</a:t>
            </a:fld>
            <a:endParaRPr b="0" lang="en-US" sz="2400" spc="-1" strike="noStrike">
              <a:latin typeface="Arial"/>
            </a:endParaRPr>
          </a:p>
        </p:txBody>
      </p:sp>
      <p:sp>
        <p:nvSpPr>
          <p:cNvPr id="314" name="PlaceHolder 2"/>
          <p:cNvSpPr>
            <a:spLocks noGrp="1"/>
          </p:cNvSpPr>
          <p:nvPr>
            <p:ph type="title"/>
          </p:nvPr>
        </p:nvSpPr>
        <p:spPr>
          <a:xfrm>
            <a:off x="504000" y="301320"/>
            <a:ext cx="9072000" cy="1261800"/>
          </a:xfrm>
          <a:prstGeom prst="rect">
            <a:avLst/>
          </a:prstGeom>
        </p:spPr>
        <p:txBody>
          <a:bodyPr lIns="0" rIns="0" tIns="0" bIns="0" anchor="ctr">
            <a:noAutofit/>
          </a:bodyPr>
          <a:p>
            <a:r>
              <a:rPr b="0" lang="nl-NL" sz="1800" spc="-1" strike="noStrike">
                <a:solidFill>
                  <a:srgbClr val="000000"/>
                </a:solidFill>
                <a:latin typeface="Arial"/>
              </a:rPr>
              <a:t>Click to edit the title text format</a:t>
            </a:r>
            <a:endParaRPr b="0" lang="nl-NL" sz="1800" spc="-1" strike="noStrike">
              <a:solidFill>
                <a:srgbClr val="000000"/>
              </a:solidFill>
              <a:latin typeface="Arial"/>
            </a:endParaRPr>
          </a:p>
        </p:txBody>
      </p:sp>
      <p:sp>
        <p:nvSpPr>
          <p:cNvPr id="315"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nl-NL" sz="1800" spc="-1" strike="noStrike">
                <a:solidFill>
                  <a:srgbClr val="000000"/>
                </a:solidFill>
                <a:latin typeface="Arial"/>
              </a:rPr>
              <a:t>Click to edit the outline text format</a:t>
            </a:r>
            <a:endParaRPr b="0" lang="nl-NL"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nl-NL" sz="1800" spc="-1" strike="noStrike">
                <a:solidFill>
                  <a:srgbClr val="000000"/>
                </a:solidFill>
                <a:latin typeface="Arial"/>
              </a:rPr>
              <a:t>Second Outline Level</a:t>
            </a:r>
            <a:endParaRPr b="0" lang="nl-NL"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nl-NL" sz="1800" spc="-1" strike="noStrike">
                <a:solidFill>
                  <a:srgbClr val="000000"/>
                </a:solidFill>
                <a:latin typeface="Arial"/>
              </a:rPr>
              <a:t>Third Outline Level</a:t>
            </a:r>
            <a:endParaRPr b="0" lang="nl-NL"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nl-NL" sz="1800" spc="-1" strike="noStrike">
                <a:solidFill>
                  <a:srgbClr val="000000"/>
                </a:solidFill>
                <a:latin typeface="Arial"/>
              </a:rPr>
              <a:t>Fourth Outline Level</a:t>
            </a:r>
            <a:endParaRPr b="0" lang="nl-NL"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nl-NL" sz="2000" spc="-1" strike="noStrike">
                <a:solidFill>
                  <a:srgbClr val="000000"/>
                </a:solidFill>
                <a:latin typeface="Arial"/>
              </a:rPr>
              <a:t>Fifth Outline Level</a:t>
            </a:r>
            <a:endParaRPr b="0" lang="nl-NL"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nl-NL" sz="2000" spc="-1" strike="noStrike">
                <a:solidFill>
                  <a:srgbClr val="000000"/>
                </a:solidFill>
                <a:latin typeface="Arial"/>
              </a:rPr>
              <a:t>Sixth Outline Level</a:t>
            </a:r>
            <a:endParaRPr b="0" lang="nl-NL"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nl-NL" sz="2000" spc="-1" strike="noStrike">
                <a:solidFill>
                  <a:srgbClr val="000000"/>
                </a:solidFill>
                <a:latin typeface="Arial"/>
              </a:rPr>
              <a:t>Seventh Outline Level</a:t>
            </a:r>
            <a:endParaRPr b="0" lang="nl-NL"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9.xml"/><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8.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7.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37.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504000" y="301320"/>
            <a:ext cx="9069120" cy="12589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Warmtepomp (WP)</a:t>
            </a:r>
            <a:endParaRPr b="0" lang="en-US" sz="4400" spc="-1" strike="noStrike">
              <a:latin typeface="Arial"/>
            </a:endParaRPr>
          </a:p>
        </p:txBody>
      </p:sp>
      <p:sp>
        <p:nvSpPr>
          <p:cNvPr id="398" name="CustomShape 2"/>
          <p:cNvSpPr/>
          <p:nvPr/>
        </p:nvSpPr>
        <p:spPr>
          <a:xfrm>
            <a:off x="544680" y="1798560"/>
            <a:ext cx="9069120" cy="4884480"/>
          </a:xfrm>
          <a:prstGeom prst="rect">
            <a:avLst/>
          </a:prstGeom>
          <a:noFill/>
          <a:ln>
            <a:noFill/>
          </a:ln>
        </p:spPr>
        <p:style>
          <a:lnRef idx="0"/>
          <a:fillRef idx="0"/>
          <a:effectRef idx="0"/>
          <a:fontRef idx="minor"/>
        </p:style>
        <p:txBody>
          <a:bodyPr lIns="0" rIns="0" tIns="0" bIns="0" anchor="ctr">
            <a:noAutofit/>
          </a:bodyPr>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Hoe ziet een WP er uit ?</a:t>
            </a:r>
            <a:endParaRPr b="0" lang="en-US" sz="4400" spc="-1" strike="noStrike">
              <a:latin typeface="Arial"/>
            </a:endParaRPr>
          </a:p>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Welke typen WP zijn er ?</a:t>
            </a:r>
            <a:endParaRPr b="0" lang="en-US" sz="4400" spc="-1" strike="noStrike">
              <a:latin typeface="Arial"/>
            </a:endParaRPr>
          </a:p>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Rendement WP ?</a:t>
            </a:r>
            <a:endParaRPr b="0" lang="en-US" sz="4400" spc="-1" strike="noStrike">
              <a:latin typeface="Arial"/>
            </a:endParaRPr>
          </a:p>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Wat is en doet een hybride WP ?</a:t>
            </a:r>
            <a:endParaRPr b="0" lang="en-US" sz="4400" spc="-1" strike="noStrike">
              <a:latin typeface="Arial"/>
            </a:endParaRPr>
          </a:p>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Is mijn huis geschikt voor WP ?</a:t>
            </a:r>
            <a:endParaRPr b="0" lang="en-US" sz="4400" spc="-1" strike="noStrike">
              <a:latin typeface="Arial"/>
            </a:endParaRPr>
          </a:p>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Isoleren + WP, juiste volgorde ?</a:t>
            </a:r>
            <a:endParaRPr b="0" lang="en-US" sz="4400" spc="-1" strike="noStrike">
              <a:latin typeface="Arial"/>
            </a:endParaRPr>
          </a:p>
          <a:p>
            <a:pPr marL="216000" indent="-213480">
              <a:lnSpc>
                <a:spcPct val="100000"/>
              </a:lnSpc>
              <a:buClr>
                <a:srgbClr val="000000"/>
              </a:buClr>
              <a:buFont typeface="Wingdings" charset="2"/>
              <a:buChar char=""/>
            </a:pPr>
            <a:r>
              <a:rPr b="0" lang="nl-NL" sz="4400" spc="-1" strike="noStrike">
                <a:solidFill>
                  <a:srgbClr val="000000"/>
                </a:solidFill>
                <a:latin typeface="Arial"/>
                <a:ea typeface="DejaVu Sans"/>
              </a:rPr>
              <a:t>Radiatoren geschikt (maken)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39760" y="1265400"/>
            <a:ext cx="9600120" cy="3441600"/>
          </a:xfrm>
          <a:prstGeom prst="rect">
            <a:avLst/>
          </a:prstGeom>
          <a:noFill/>
          <a:ln>
            <a:noFill/>
          </a:ln>
        </p:spPr>
        <p:style>
          <a:lnRef idx="0"/>
          <a:fillRef idx="0"/>
          <a:effectRef idx="0"/>
          <a:fontRef idx="minor"/>
        </p:style>
        <p:txBody>
          <a:bodyPr lIns="90000" rIns="90000" tIns="45000" bIns="45000">
            <a:spAutoFit/>
          </a:bodyPr>
          <a:p>
            <a:pPr marL="343080" indent="-342000">
              <a:lnSpc>
                <a:spcPct val="100000"/>
              </a:lnSpc>
            </a:pPr>
            <a:r>
              <a:rPr b="0" lang="nl-NL" sz="4400" spc="-1" strike="noStrike">
                <a:solidFill>
                  <a:srgbClr val="000000"/>
                </a:solidFill>
                <a:latin typeface="Arial"/>
                <a:ea typeface="DejaVu Sans"/>
              </a:rPr>
              <a:t>Eis 1: Lage Water Temperatuur</a:t>
            </a:r>
            <a:endParaRPr b="0" lang="en-US" sz="4400" spc="-1" strike="noStrike">
              <a:latin typeface="Arial"/>
            </a:endParaRPr>
          </a:p>
          <a:p>
            <a:pPr marL="343080" indent="-342000" algn="ctr">
              <a:lnSpc>
                <a:spcPct val="100000"/>
              </a:lnSpc>
            </a:pPr>
            <a:endParaRPr b="0" lang="en-US" sz="4400" spc="-1" strike="noStrike">
              <a:latin typeface="Arial"/>
            </a:endParaRPr>
          </a:p>
          <a:p>
            <a:pPr marL="343080" indent="-342000" algn="ctr">
              <a:lnSpc>
                <a:spcPct val="100000"/>
              </a:lnSpc>
            </a:pPr>
            <a:endParaRPr b="0" lang="en-US" sz="4400" spc="-1" strike="noStrike">
              <a:latin typeface="Arial"/>
            </a:endParaRPr>
          </a:p>
          <a:p>
            <a:pPr marL="343080" indent="-342000">
              <a:lnSpc>
                <a:spcPct val="100000"/>
              </a:lnSpc>
            </a:pPr>
            <a:r>
              <a:rPr b="0" lang="nl-NL" sz="4400" spc="-1" strike="noStrike">
                <a:solidFill>
                  <a:srgbClr val="ff0000"/>
                </a:solidFill>
                <a:latin typeface="Arial"/>
                <a:ea typeface="DejaVu Sans"/>
              </a:rPr>
              <a:t>Eis 2: Pas je stookgedrag aan</a:t>
            </a:r>
            <a:endParaRPr b="0" lang="en-US" sz="4400" spc="-1" strike="noStrike">
              <a:latin typeface="Arial"/>
            </a:endParaRPr>
          </a:p>
          <a:p>
            <a:pPr>
              <a:lnSpc>
                <a:spcPct val="100000"/>
              </a:lnSpc>
            </a:pP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5" name="Picture 2" descr=""/>
          <p:cNvPicPr/>
          <p:nvPr/>
        </p:nvPicPr>
        <p:blipFill>
          <a:blip r:embed="rId1"/>
          <a:stretch/>
        </p:blipFill>
        <p:spPr>
          <a:xfrm>
            <a:off x="696960" y="960480"/>
            <a:ext cx="8378280" cy="6195600"/>
          </a:xfrm>
          <a:prstGeom prst="rect">
            <a:avLst/>
          </a:prstGeom>
          <a:ln w="9360">
            <a:noFill/>
          </a:ln>
        </p:spPr>
      </p:pic>
      <p:sp>
        <p:nvSpPr>
          <p:cNvPr id="426" name="CustomShape 1"/>
          <p:cNvSpPr/>
          <p:nvPr/>
        </p:nvSpPr>
        <p:spPr>
          <a:xfrm>
            <a:off x="504000" y="295200"/>
            <a:ext cx="9066960" cy="620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Hoekwoning 1969, 132 m2</a:t>
            </a:r>
            <a:endParaRPr b="0" lang="en-US" sz="4400" spc="-1" strike="noStrike">
              <a:latin typeface="Arial"/>
            </a:endParaRPr>
          </a:p>
        </p:txBody>
      </p:sp>
      <p:sp>
        <p:nvSpPr>
          <p:cNvPr id="427" name="CustomShape 2"/>
          <p:cNvSpPr/>
          <p:nvPr/>
        </p:nvSpPr>
        <p:spPr>
          <a:xfrm>
            <a:off x="0" y="1569960"/>
            <a:ext cx="3195720" cy="5710320"/>
          </a:xfrm>
          <a:prstGeom prst="rect">
            <a:avLst/>
          </a:prstGeom>
          <a:noFill/>
          <a:ln>
            <a:noFill/>
          </a:ln>
        </p:spPr>
        <p:style>
          <a:lnRef idx="0"/>
          <a:fillRef idx="0"/>
          <a:effectRef idx="0"/>
          <a:fontRef idx="minor"/>
        </p:style>
      </p:sp>
      <p:sp>
        <p:nvSpPr>
          <p:cNvPr id="428" name="CustomShape 3"/>
          <p:cNvSpPr/>
          <p:nvPr/>
        </p:nvSpPr>
        <p:spPr>
          <a:xfrm>
            <a:off x="3608280" y="6827760"/>
            <a:ext cx="3201840" cy="63828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1" lang="nl-NL" sz="3600" spc="-1" strike="noStrike">
                <a:solidFill>
                  <a:srgbClr val="000000"/>
                </a:solidFill>
                <a:latin typeface="Arial"/>
                <a:ea typeface="DejaVu Sans"/>
              </a:rPr>
              <a:t>Kosten [Euro]</a:t>
            </a:r>
            <a:endParaRPr b="0" lang="en-US" sz="3600" spc="-1" strike="noStrike">
              <a:latin typeface="Arial"/>
            </a:endParaRPr>
          </a:p>
        </p:txBody>
      </p:sp>
      <p:sp>
        <p:nvSpPr>
          <p:cNvPr id="429" name="CustomShape 4"/>
          <p:cNvSpPr/>
          <p:nvPr/>
        </p:nvSpPr>
        <p:spPr>
          <a:xfrm rot="16200000">
            <a:off x="-1052280" y="3652920"/>
            <a:ext cx="3686760" cy="63864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1" lang="nl-NL" sz="3600" spc="-1" strike="noStrike">
                <a:solidFill>
                  <a:srgbClr val="000000"/>
                </a:solidFill>
                <a:latin typeface="Arial"/>
                <a:ea typeface="DejaVu Sans"/>
              </a:rPr>
              <a:t>EnergieVerbruik</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239760" y="731880"/>
            <a:ext cx="9600120" cy="5635800"/>
          </a:xfrm>
          <a:prstGeom prst="rect">
            <a:avLst/>
          </a:prstGeom>
          <a:noFill/>
          <a:ln>
            <a:noFill/>
          </a:ln>
        </p:spPr>
        <p:style>
          <a:lnRef idx="0"/>
          <a:fillRef idx="0"/>
          <a:effectRef idx="0"/>
          <a:fontRef idx="minor"/>
        </p:style>
        <p:txBody>
          <a:bodyPr lIns="90000" rIns="90000" tIns="45000" bIns="45000">
            <a:spAutoFit/>
          </a:bodyPr>
          <a:p>
            <a:pPr marL="343080" indent="-342000">
              <a:lnSpc>
                <a:spcPct val="100000"/>
              </a:lnSpc>
            </a:pPr>
            <a:r>
              <a:rPr b="0" lang="nl-NL" sz="4400" spc="-1" strike="noStrike">
                <a:solidFill>
                  <a:srgbClr val="000000"/>
                </a:solidFill>
                <a:latin typeface="Arial"/>
                <a:ea typeface="DejaVu Sans"/>
              </a:rPr>
              <a:t>Eis 1: Lage Water Temperatuur</a:t>
            </a:r>
            <a:endParaRPr b="0" lang="en-US" sz="4400" spc="-1" strike="noStrike">
              <a:latin typeface="Arial"/>
            </a:endParaRPr>
          </a:p>
          <a:p>
            <a:pPr marL="343080" indent="-342000">
              <a:lnSpc>
                <a:spcPct val="100000"/>
              </a:lnSpc>
            </a:pPr>
            <a:endParaRPr b="0" lang="en-US" sz="4400" spc="-1" strike="noStrike">
              <a:latin typeface="Arial"/>
            </a:endParaRPr>
          </a:p>
          <a:p>
            <a:pPr marL="343080" indent="-342000">
              <a:lnSpc>
                <a:spcPct val="100000"/>
              </a:lnSpc>
            </a:pPr>
            <a:endParaRPr b="0" lang="en-US" sz="4400" spc="-1" strike="noStrike">
              <a:latin typeface="Arial"/>
            </a:endParaRPr>
          </a:p>
          <a:p>
            <a:pPr marL="343080" indent="-342000">
              <a:lnSpc>
                <a:spcPct val="100000"/>
              </a:lnSpc>
            </a:pPr>
            <a:r>
              <a:rPr b="0" lang="nl-NL" sz="4400" spc="-1" strike="noStrike">
                <a:solidFill>
                  <a:srgbClr val="000000"/>
                </a:solidFill>
                <a:latin typeface="Arial"/>
                <a:ea typeface="DejaVu Sans"/>
              </a:rPr>
              <a:t>Eis 2: Pas je stookgedrag aan</a:t>
            </a:r>
            <a:endParaRPr b="0" lang="en-US" sz="4400" spc="-1" strike="noStrike">
              <a:latin typeface="Arial"/>
            </a:endParaRPr>
          </a:p>
          <a:p>
            <a:pPr marL="343080" indent="-342000" algn="ctr">
              <a:lnSpc>
                <a:spcPct val="100000"/>
              </a:lnSpc>
            </a:pPr>
            <a:endParaRPr b="0" lang="en-US" sz="4400" spc="-1" strike="noStrike">
              <a:latin typeface="Arial"/>
            </a:endParaRPr>
          </a:p>
          <a:p>
            <a:pPr marL="343080" indent="-342000" algn="ctr">
              <a:lnSpc>
                <a:spcPct val="100000"/>
              </a:lnSpc>
            </a:pPr>
            <a:endParaRPr b="0" lang="en-US" sz="4400" spc="-1" strike="noStrike">
              <a:latin typeface="Arial"/>
            </a:endParaRPr>
          </a:p>
          <a:p>
            <a:pPr marL="343080" indent="-342000">
              <a:lnSpc>
                <a:spcPct val="100000"/>
              </a:lnSpc>
            </a:pPr>
            <a:r>
              <a:rPr b="0" lang="nl-NL" sz="4400" spc="-1" strike="noStrike">
                <a:solidFill>
                  <a:srgbClr val="ff0000"/>
                </a:solidFill>
                <a:latin typeface="Arial"/>
                <a:ea typeface="DejaVu Sans"/>
              </a:rPr>
              <a:t>Eis 3: Maximale (haalbare) Isolatie</a:t>
            </a:r>
            <a:endParaRPr b="0" lang="en-US" sz="4400" spc="-1" strike="noStrike">
              <a:latin typeface="Arial"/>
            </a:endParaRPr>
          </a:p>
          <a:p>
            <a:pPr marL="343080" indent="-342000">
              <a:lnSpc>
                <a:spcPct val="100000"/>
              </a:lnSpc>
            </a:pPr>
            <a:r>
              <a:rPr b="0" lang="nl-NL" sz="2800" spc="-1" strike="noStrike">
                <a:solidFill>
                  <a:srgbClr val="ff0000"/>
                </a:solidFill>
                <a:latin typeface="Arial"/>
                <a:ea typeface="DejaVu Sans"/>
              </a:rPr>
              <a:t>(als tussenoplossing hybride warmtepomp)</a:t>
            </a: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529200" y="228600"/>
            <a:ext cx="9066960" cy="620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Afgifte Systeem Warmtepomp</a:t>
            </a:r>
            <a:endParaRPr b="0" lang="en-US" sz="4400" spc="-1" strike="noStrike">
              <a:latin typeface="Arial"/>
            </a:endParaRPr>
          </a:p>
        </p:txBody>
      </p:sp>
      <p:sp>
        <p:nvSpPr>
          <p:cNvPr id="432" name="CustomShape 2"/>
          <p:cNvSpPr/>
          <p:nvPr/>
        </p:nvSpPr>
        <p:spPr>
          <a:xfrm>
            <a:off x="504000" y="1341360"/>
            <a:ext cx="9066960" cy="5511600"/>
          </a:xfrm>
          <a:prstGeom prst="rect">
            <a:avLst/>
          </a:prstGeom>
          <a:noFill/>
          <a:ln>
            <a:noFill/>
          </a:ln>
        </p:spPr>
        <p:style>
          <a:lnRef idx="0"/>
          <a:fillRef idx="0"/>
          <a:effectRef idx="0"/>
          <a:fontRef idx="minor"/>
        </p:style>
        <p:txBody>
          <a:bodyPr lIns="0" rIns="0" tIns="0" bIns="0">
            <a:normAutofit/>
          </a:bodyPr>
          <a:p>
            <a:pPr>
              <a:lnSpc>
                <a:spcPct val="100000"/>
              </a:lnSpc>
            </a:pPr>
            <a:r>
              <a:rPr b="0" lang="nl-NL" sz="3200" spc="-1" strike="noStrike">
                <a:solidFill>
                  <a:srgbClr val="000000"/>
                </a:solidFill>
                <a:latin typeface="Arial"/>
                <a:ea typeface="DejaVu Sans"/>
              </a:rPr>
              <a:t>        </a:t>
            </a:r>
            <a:r>
              <a:rPr b="1" lang="nl-NL" sz="3200" spc="-1" strike="noStrike">
                <a:solidFill>
                  <a:srgbClr val="000000"/>
                </a:solidFill>
                <a:latin typeface="Arial"/>
                <a:ea typeface="DejaVu Sans"/>
              </a:rPr>
              <a:t>Geschikt ................................ Ongeschikt</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nl-NL" sz="3200" spc="-1" strike="noStrike">
                <a:solidFill>
                  <a:srgbClr val="000000"/>
                </a:solidFill>
                <a:latin typeface="Arial"/>
                <a:ea typeface="DejaVu Sans"/>
              </a:rPr>
              <a:t>Vloerverwarming</a:t>
            </a:r>
            <a:endParaRPr b="0" lang="en-US" sz="3200" spc="-1" strike="noStrike">
              <a:latin typeface="Arial"/>
            </a:endParaRPr>
          </a:p>
          <a:p>
            <a:pPr>
              <a:lnSpc>
                <a:spcPct val="100000"/>
              </a:lnSpc>
            </a:pPr>
            <a:r>
              <a:rPr b="0" lang="nl-NL" sz="3200" spc="-1" strike="noStrike">
                <a:solidFill>
                  <a:srgbClr val="000000"/>
                </a:solidFill>
                <a:latin typeface="Arial"/>
                <a:ea typeface="DejaVu Sans"/>
              </a:rPr>
              <a:t>                  </a:t>
            </a:r>
            <a:r>
              <a:rPr b="0" lang="nl-NL" sz="3200" spc="-1" strike="noStrike">
                <a:solidFill>
                  <a:srgbClr val="000000"/>
                </a:solidFill>
                <a:latin typeface="Arial"/>
                <a:ea typeface="DejaVu Sans"/>
              </a:rPr>
              <a:t>convectorput</a:t>
            </a:r>
            <a:endParaRPr b="0" lang="en-US" sz="3200" spc="-1" strike="noStrike">
              <a:latin typeface="Arial"/>
            </a:endParaRPr>
          </a:p>
          <a:p>
            <a:pPr>
              <a:lnSpc>
                <a:spcPct val="100000"/>
              </a:lnSpc>
            </a:pPr>
            <a:r>
              <a:rPr b="0" lang="nl-NL" sz="3200" spc="-1" strike="noStrike">
                <a:solidFill>
                  <a:srgbClr val="000000"/>
                </a:solidFill>
                <a:latin typeface="Arial"/>
                <a:ea typeface="DejaVu Sans"/>
              </a:rPr>
              <a:t>                         </a:t>
            </a:r>
            <a:r>
              <a:rPr b="0" lang="nl-NL" sz="3200" spc="-1" strike="noStrike">
                <a:solidFill>
                  <a:srgbClr val="000000"/>
                </a:solidFill>
                <a:latin typeface="Arial"/>
                <a:ea typeface="DejaVu Sans"/>
              </a:rPr>
              <a:t>3-plaats radiator</a:t>
            </a:r>
            <a:endParaRPr b="0" lang="en-US" sz="3200" spc="-1" strike="noStrike">
              <a:latin typeface="Arial"/>
            </a:endParaRPr>
          </a:p>
          <a:p>
            <a:pPr>
              <a:lnSpc>
                <a:spcPct val="100000"/>
              </a:lnSpc>
            </a:pPr>
            <a:r>
              <a:rPr b="0" lang="nl-NL" sz="3200" spc="-1" strike="noStrike">
                <a:solidFill>
                  <a:srgbClr val="000000"/>
                </a:solidFill>
                <a:latin typeface="Arial"/>
                <a:ea typeface="DejaVu Sans"/>
              </a:rPr>
              <a:t>                                                   </a:t>
            </a:r>
            <a:r>
              <a:rPr b="0" lang="nl-NL" sz="3200" spc="-1" strike="noStrike">
                <a:solidFill>
                  <a:srgbClr val="000000"/>
                </a:solidFill>
                <a:latin typeface="Arial"/>
                <a:ea typeface="DejaVu Sans"/>
              </a:rPr>
              <a:t>1-plaats radiator</a:t>
            </a:r>
            <a:endParaRPr b="0" lang="en-US" sz="3200" spc="-1" strike="noStrike">
              <a:latin typeface="Arial"/>
            </a:endParaRPr>
          </a:p>
          <a:p>
            <a:pPr>
              <a:lnSpc>
                <a:spcPct val="100000"/>
              </a:lnSpc>
            </a:pPr>
            <a:r>
              <a:rPr b="0" lang="nl-NL" sz="3200" spc="-1" strike="noStrike">
                <a:solidFill>
                  <a:srgbClr val="000000"/>
                </a:solidFill>
                <a:latin typeface="Arial"/>
                <a:ea typeface="DejaVu Sans"/>
              </a:rPr>
              <a:t>                                                   </a:t>
            </a:r>
            <a:r>
              <a:rPr b="0" lang="nl-NL" sz="3200" spc="-1" strike="noStrike">
                <a:solidFill>
                  <a:srgbClr val="000000"/>
                </a:solidFill>
                <a:latin typeface="Arial"/>
                <a:ea typeface="DejaVu Sans"/>
              </a:rPr>
              <a:t>Design radiator</a:t>
            </a:r>
            <a:endParaRPr b="0" lang="en-US" sz="3200" spc="-1" strike="noStrike">
              <a:latin typeface="Arial"/>
            </a:endParaRPr>
          </a:p>
          <a:p>
            <a:pPr>
              <a:lnSpc>
                <a:spcPct val="100000"/>
              </a:lnSpc>
            </a:pPr>
            <a:r>
              <a:rPr b="0" lang="nl-NL" sz="3200" spc="-1" strike="noStrike">
                <a:solidFill>
                  <a:srgbClr val="000000"/>
                </a:solidFill>
                <a:latin typeface="Arial"/>
                <a:ea typeface="DejaVu Sans"/>
              </a:rPr>
              <a:t>LTV Radiator</a:t>
            </a:r>
            <a:endParaRPr b="0" lang="en-US" sz="3200" spc="-1" strike="noStrike">
              <a:latin typeface="Arial"/>
            </a:endParaRPr>
          </a:p>
          <a:p>
            <a:pPr>
              <a:lnSpc>
                <a:spcPct val="100000"/>
              </a:lnSpc>
            </a:pPr>
            <a:r>
              <a:rPr b="0" lang="nl-NL" sz="3200" spc="-1" strike="noStrike">
                <a:solidFill>
                  <a:srgbClr val="000000"/>
                </a:solidFill>
                <a:latin typeface="Arial"/>
                <a:ea typeface="DejaVu Sans"/>
              </a:rPr>
              <a:t>LTV Convector</a:t>
            </a:r>
            <a:endParaRPr b="0" lang="en-US" sz="3200" spc="-1" strike="noStrike">
              <a:latin typeface="Arial"/>
            </a:endParaRPr>
          </a:p>
          <a:p>
            <a:pPr>
              <a:lnSpc>
                <a:spcPct val="100000"/>
              </a:lnSpc>
            </a:pPr>
            <a:r>
              <a:rPr b="0" lang="nl-NL" sz="3200" spc="-1" strike="noStrike">
                <a:solidFill>
                  <a:srgbClr val="000000"/>
                </a:solidFill>
                <a:latin typeface="Arial"/>
                <a:ea typeface="DejaVu Sans"/>
              </a:rPr>
              <a:t>                                        </a:t>
            </a:r>
            <a:r>
              <a:rPr b="0" lang="nl-NL" sz="3200" spc="-1" strike="noStrike">
                <a:solidFill>
                  <a:srgbClr val="000000"/>
                </a:solidFill>
                <a:latin typeface="Arial"/>
                <a:ea typeface="DejaVu Sans"/>
              </a:rPr>
              <a:t>Leden radiator (2-plaats)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457200" y="115920"/>
            <a:ext cx="9069120" cy="10738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Verbeteren Verwarmingssysteem</a:t>
            </a:r>
            <a:br/>
            <a:r>
              <a:rPr b="0" lang="en-US" sz="1800" spc="-1" strike="noStrike">
                <a:solidFill>
                  <a:srgbClr val="000000"/>
                </a:solidFill>
                <a:latin typeface="Arial"/>
                <a:ea typeface="DejaVu Sans"/>
              </a:rPr>
              <a:t> </a:t>
            </a:r>
            <a:r>
              <a:rPr b="1" lang="en-US" sz="2400" spc="-1" strike="noStrike">
                <a:solidFill>
                  <a:srgbClr val="000000"/>
                </a:solidFill>
                <a:latin typeface="Arial"/>
                <a:ea typeface="DejaVu Sans"/>
              </a:rPr>
              <a:t>Om de 50 gradentest (beter) te halen</a:t>
            </a:r>
            <a:endParaRPr b="0" lang="en-US" sz="2400" spc="-1" strike="noStrike">
              <a:latin typeface="Arial"/>
            </a:endParaRPr>
          </a:p>
        </p:txBody>
      </p:sp>
      <p:sp>
        <p:nvSpPr>
          <p:cNvPr id="434" name="CustomShape 2"/>
          <p:cNvSpPr/>
          <p:nvPr/>
        </p:nvSpPr>
        <p:spPr>
          <a:xfrm>
            <a:off x="457200" y="1371600"/>
            <a:ext cx="9069120" cy="5483880"/>
          </a:xfrm>
          <a:prstGeom prst="rect">
            <a:avLst/>
          </a:prstGeom>
          <a:noFill/>
          <a:ln>
            <a:noFill/>
          </a:ln>
        </p:spPr>
        <p:style>
          <a:lnRef idx="0"/>
          <a:fillRef idx="0"/>
          <a:effectRef idx="0"/>
          <a:fontRef idx="minor"/>
        </p:style>
        <p:txBody>
          <a:bodyPr lIns="0" rIns="0" tIns="0" bIns="0">
            <a:normAutofit fontScale="42000"/>
          </a:bodyPr>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Verwijder alle omkasting van radiatoren (en andere obstakels)</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Zorg dat gordijnen achter de verwarming vallen</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Isoleer convector putten extra</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Isoleer leidingen in onverwarmde ruimten</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ff0000"/>
                </a:solidFill>
                <a:latin typeface="Arial"/>
                <a:ea typeface="Noto Sans CJK SC"/>
              </a:rPr>
              <a:t>Verwijder radiator folie </a:t>
            </a:r>
            <a:r>
              <a:rPr b="0" lang="nl-NL" sz="3200" spc="-1" strike="noStrike">
                <a:solidFill>
                  <a:srgbClr val="000000"/>
                </a:solidFill>
                <a:latin typeface="Arial"/>
                <a:ea typeface="Noto Sans CJK SC"/>
              </a:rPr>
              <a:t>(beter: vervang door “ideaal-radiator folie”)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Verhoog de pompsnelheid</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Zet de nachtverlaging uit</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Plaats ventilatoren op radiatoren en convectoren</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Vergroot op tactische plaatsen de leiding diameter</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Installatie Waterzijdig inregelen</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Vervang radiatoren/convectoren door LTV radiatoren/convectoren</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nl-NL" sz="3200" spc="-1" strike="noStrike">
                <a:solidFill>
                  <a:srgbClr val="000000"/>
                </a:solidFill>
                <a:latin typeface="Arial"/>
                <a:ea typeface="Noto Sans CJK SC"/>
              </a:rPr>
              <a:t>Verbeter de isolatie van de woning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504000" y="301320"/>
            <a:ext cx="9071280" cy="56113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9600" spc="-1" strike="noStrike">
                <a:solidFill>
                  <a:srgbClr val="000000"/>
                </a:solidFill>
                <a:latin typeface="Arial"/>
                <a:ea typeface="DejaVu Sans"/>
              </a:rPr>
              <a:t>???</a:t>
            </a:r>
            <a:endParaRPr b="0" lang="en-US" sz="9600" spc="-1" strike="noStrike">
              <a:latin typeface="Arial"/>
            </a:endParaRPr>
          </a:p>
          <a:p>
            <a:pPr>
              <a:lnSpc>
                <a:spcPct val="100000"/>
              </a:lnSpc>
            </a:pP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9" name="Picture 485" descr=""/>
          <p:cNvPicPr/>
          <p:nvPr/>
        </p:nvPicPr>
        <p:blipFill>
          <a:blip r:embed="rId1"/>
          <a:stretch/>
        </p:blipFill>
        <p:spPr>
          <a:xfrm>
            <a:off x="4354560" y="0"/>
            <a:ext cx="5722560" cy="7129080"/>
          </a:xfrm>
          <a:prstGeom prst="rect">
            <a:avLst/>
          </a:prstGeom>
          <a:ln>
            <a:noFill/>
          </a:ln>
        </p:spPr>
      </p:pic>
      <p:sp>
        <p:nvSpPr>
          <p:cNvPr id="400" name="CustomShape 1"/>
          <p:cNvSpPr/>
          <p:nvPr/>
        </p:nvSpPr>
        <p:spPr>
          <a:xfrm>
            <a:off x="0" y="301320"/>
            <a:ext cx="10074960" cy="1250640"/>
          </a:xfrm>
          <a:prstGeom prst="rect">
            <a:avLst/>
          </a:prstGeom>
          <a:solidFill>
            <a:srgbClr val="ffffff">
              <a:alpha val="50000"/>
            </a:srgbClr>
          </a:solidFill>
          <a:ln>
            <a:noFill/>
          </a:ln>
        </p:spPr>
        <p:style>
          <a:lnRef idx="0"/>
          <a:fillRef idx="0"/>
          <a:effectRef idx="0"/>
          <a:fontRef idx="minor"/>
        </p:style>
        <p:txBody>
          <a:bodyPr lIns="90000" rIns="90000" tIns="45000" bIns="45000">
            <a:noAutofit/>
          </a:bodyPr>
          <a:p>
            <a:pPr>
              <a:lnSpc>
                <a:spcPct val="100000"/>
              </a:lnSpc>
            </a:pPr>
            <a:r>
              <a:rPr b="1" lang="nl-NL" sz="4400" spc="-1" strike="noStrike">
                <a:solidFill>
                  <a:srgbClr val="000000"/>
                </a:solidFill>
                <a:latin typeface="Arial"/>
                <a:ea typeface="DejaVu Sans"/>
              </a:rPr>
              <a:t>Lucht-Water Warmtepomp</a:t>
            </a:r>
            <a:endParaRPr b="0" lang="en-US" sz="4400" spc="-1" strike="noStrike">
              <a:latin typeface="Arial"/>
            </a:endParaRPr>
          </a:p>
        </p:txBody>
      </p:sp>
      <p:sp>
        <p:nvSpPr>
          <p:cNvPr id="401" name="CustomShape 2"/>
          <p:cNvSpPr/>
          <p:nvPr/>
        </p:nvSpPr>
        <p:spPr>
          <a:xfrm>
            <a:off x="163440" y="1798560"/>
            <a:ext cx="5024160" cy="357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nl-NL" sz="2800" spc="-1" strike="noStrike">
                <a:solidFill>
                  <a:srgbClr val="000000"/>
                </a:solidFill>
                <a:latin typeface="Arial"/>
                <a:ea typeface="DejaVu Sans"/>
              </a:rPr>
              <a:t>+ relatief goedkoop</a:t>
            </a:r>
            <a:endParaRPr b="0" lang="en-US" sz="2800" spc="-1" strike="noStrike">
              <a:latin typeface="Arial"/>
            </a:endParaRPr>
          </a:p>
          <a:p>
            <a:pPr>
              <a:lnSpc>
                <a:spcPct val="100000"/>
              </a:lnSpc>
            </a:pPr>
            <a:r>
              <a:rPr b="1" lang="nl-NL" sz="2800" spc="-1" strike="noStrike">
                <a:solidFill>
                  <a:srgbClr val="000000"/>
                </a:solidFill>
                <a:latin typeface="Arial"/>
                <a:ea typeface="DejaVu Sans"/>
              </a:rPr>
              <a:t>+ hoge efficiëntie ( 500% )</a:t>
            </a:r>
            <a:endParaRPr b="0" lang="en-US" sz="2800" spc="-1" strike="noStrike">
              <a:latin typeface="Arial"/>
            </a:endParaRPr>
          </a:p>
          <a:p>
            <a:pPr>
              <a:lnSpc>
                <a:spcPct val="100000"/>
              </a:lnSpc>
            </a:pPr>
            <a:r>
              <a:rPr b="1" lang="nl-NL" sz="2800" spc="-1" strike="noStrike">
                <a:solidFill>
                  <a:srgbClr val="000000"/>
                </a:solidFill>
                <a:latin typeface="Arial"/>
                <a:ea typeface="DejaVu Sans"/>
              </a:rPr>
              <a:t>+ kan koelen (veel energie)</a:t>
            </a:r>
            <a:endParaRPr b="0" lang="en-US" sz="2800" spc="-1" strike="noStrike">
              <a:latin typeface="Arial"/>
            </a:endParaRPr>
          </a:p>
          <a:p>
            <a:pPr>
              <a:lnSpc>
                <a:spcPct val="100000"/>
              </a:lnSpc>
            </a:pPr>
            <a:endParaRPr b="0" lang="en-US" sz="2800" spc="-1" strike="noStrike">
              <a:latin typeface="Arial"/>
            </a:endParaRPr>
          </a:p>
          <a:p>
            <a:pPr>
              <a:lnSpc>
                <a:spcPct val="100000"/>
              </a:lnSpc>
            </a:pPr>
            <a:r>
              <a:rPr b="1" lang="nl-NL" sz="2800" spc="-1" strike="noStrike">
                <a:solidFill>
                  <a:srgbClr val="000000"/>
                </a:solidFill>
                <a:latin typeface="Arial"/>
                <a:ea typeface="DejaVu Sans"/>
              </a:rPr>
              <a:t>- produceert geluid</a:t>
            </a:r>
            <a:endParaRPr b="0" lang="en-US" sz="2800" spc="-1" strike="noStrike">
              <a:latin typeface="Arial"/>
            </a:endParaRPr>
          </a:p>
          <a:p>
            <a:pPr>
              <a:lnSpc>
                <a:spcPct val="100000"/>
              </a:lnSpc>
            </a:pPr>
            <a:endParaRPr b="0" lang="en-US" sz="2800" spc="-1" strike="noStrike">
              <a:latin typeface="Arial"/>
            </a:endParaRPr>
          </a:p>
          <a:p>
            <a:pPr>
              <a:lnSpc>
                <a:spcPct val="100000"/>
              </a:lnSpc>
            </a:pPr>
            <a:r>
              <a:rPr b="1" lang="nl-NL" sz="2800" spc="-1" strike="noStrike">
                <a:solidFill>
                  <a:srgbClr val="000000"/>
                </a:solidFill>
                <a:latin typeface="Arial"/>
                <a:ea typeface="DejaVu Sans"/>
              </a:rPr>
              <a:t>Prijs: 4000 ... 8000 Euro</a:t>
            </a:r>
            <a:endParaRPr b="0" lang="en-US" sz="2800" spc="-1" strike="noStrike">
              <a:latin typeface="Arial"/>
            </a:endParaRPr>
          </a:p>
          <a:p>
            <a:pPr>
              <a:lnSpc>
                <a:spcPct val="100000"/>
              </a:lnSpc>
            </a:pPr>
            <a:r>
              <a:rPr b="1" lang="nl-NL" sz="2800" spc="-1" strike="noStrike">
                <a:solidFill>
                  <a:srgbClr val="000000"/>
                </a:solidFill>
                <a:latin typeface="Arial"/>
                <a:ea typeface="DejaVu Sans"/>
              </a:rPr>
              <a:t>Subsidie: 1500 ... 2500 Euro</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316080" y="274680"/>
            <a:ext cx="9066960" cy="6436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Bodem Warmtepomp</a:t>
            </a:r>
            <a:endParaRPr b="0" lang="en-US" sz="4400" spc="-1" strike="noStrike">
              <a:latin typeface="Arial"/>
            </a:endParaRPr>
          </a:p>
        </p:txBody>
      </p:sp>
      <p:sp>
        <p:nvSpPr>
          <p:cNvPr id="403" name="CustomShape 2"/>
          <p:cNvSpPr/>
          <p:nvPr/>
        </p:nvSpPr>
        <p:spPr>
          <a:xfrm>
            <a:off x="4659480" y="5456160"/>
            <a:ext cx="5417640" cy="1215720"/>
          </a:xfrm>
          <a:prstGeom prst="rect">
            <a:avLst/>
          </a:prstGeom>
          <a:noFill/>
          <a:ln>
            <a:noFill/>
          </a:ln>
        </p:spPr>
        <p:style>
          <a:lnRef idx="0"/>
          <a:fillRef idx="0"/>
          <a:effectRef idx="0"/>
          <a:fontRef idx="minor"/>
        </p:style>
        <p:txBody>
          <a:bodyPr lIns="0" rIns="0" tIns="0" bIns="0">
            <a:normAutofit/>
          </a:bodyPr>
          <a:p>
            <a:pPr>
              <a:lnSpc>
                <a:spcPct val="100000"/>
              </a:lnSpc>
            </a:pPr>
            <a:r>
              <a:rPr b="1" lang="nl-NL" sz="2800" spc="-1" strike="noStrike">
                <a:solidFill>
                  <a:srgbClr val="000000"/>
                </a:solidFill>
                <a:latin typeface="Arial"/>
                <a:ea typeface="DejaVu Sans"/>
              </a:rPr>
              <a:t>- 50 ... 150 m diep (vergunning)</a:t>
            </a:r>
            <a:endParaRPr b="0" lang="en-US" sz="2800" spc="-1" strike="noStrike">
              <a:latin typeface="Arial"/>
            </a:endParaRPr>
          </a:p>
          <a:p>
            <a:pPr>
              <a:lnSpc>
                <a:spcPct val="100000"/>
              </a:lnSpc>
            </a:pPr>
            <a:r>
              <a:rPr b="1" lang="nl-NL" sz="2800" spc="-1" strike="noStrike">
                <a:solidFill>
                  <a:srgbClr val="000000"/>
                </a:solidFill>
                <a:latin typeface="Arial"/>
                <a:ea typeface="DejaVu Sans"/>
              </a:rPr>
              <a:t>- Hoge Prijs: 9000 ... 15000</a:t>
            </a:r>
            <a:endParaRPr b="0" lang="en-US" sz="2800" spc="-1" strike="noStrike">
              <a:latin typeface="Arial"/>
            </a:endParaRPr>
          </a:p>
          <a:p>
            <a:pPr>
              <a:lnSpc>
                <a:spcPct val="100000"/>
              </a:lnSpc>
            </a:pPr>
            <a:endParaRPr b="0" lang="en-US" sz="2800" spc="-1" strike="noStrike">
              <a:latin typeface="Arial"/>
            </a:endParaRPr>
          </a:p>
        </p:txBody>
      </p:sp>
      <p:pic>
        <p:nvPicPr>
          <p:cNvPr id="404" name="Picture 489" descr=""/>
          <p:cNvPicPr/>
          <p:nvPr/>
        </p:nvPicPr>
        <p:blipFill>
          <a:blip r:embed="rId1"/>
          <a:stretch/>
        </p:blipFill>
        <p:spPr>
          <a:xfrm>
            <a:off x="239760" y="960480"/>
            <a:ext cx="9596160" cy="4263480"/>
          </a:xfrm>
          <a:prstGeom prst="rect">
            <a:avLst/>
          </a:prstGeom>
          <a:ln>
            <a:noFill/>
          </a:ln>
        </p:spPr>
      </p:pic>
      <p:sp>
        <p:nvSpPr>
          <p:cNvPr id="405" name="CustomShape 3"/>
          <p:cNvSpPr/>
          <p:nvPr/>
        </p:nvSpPr>
        <p:spPr>
          <a:xfrm>
            <a:off x="87480" y="5456160"/>
            <a:ext cx="4797000" cy="1595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nl-NL" sz="2800" spc="-1" strike="noStrike">
                <a:solidFill>
                  <a:srgbClr val="000000"/>
                </a:solidFill>
                <a:latin typeface="Arial"/>
                <a:ea typeface="DejaVu Sans"/>
              </a:rPr>
              <a:t>+ Zeer efficient: 600%</a:t>
            </a:r>
            <a:endParaRPr b="0" lang="en-US" sz="2800" spc="-1" strike="noStrike">
              <a:latin typeface="Arial"/>
            </a:endParaRPr>
          </a:p>
          <a:p>
            <a:pPr>
              <a:lnSpc>
                <a:spcPct val="100000"/>
              </a:lnSpc>
            </a:pPr>
            <a:r>
              <a:rPr b="1" lang="nl-NL" sz="2800" spc="-1" strike="noStrike">
                <a:solidFill>
                  <a:srgbClr val="000000"/>
                </a:solidFill>
                <a:latin typeface="Arial"/>
                <a:ea typeface="DejaVu Sans"/>
              </a:rPr>
              <a:t>+ zeer stil</a:t>
            </a:r>
            <a:endParaRPr b="0" lang="en-US" sz="2800" spc="-1" strike="noStrike">
              <a:latin typeface="Arial"/>
            </a:endParaRPr>
          </a:p>
          <a:p>
            <a:pPr>
              <a:lnSpc>
                <a:spcPct val="100000"/>
              </a:lnSpc>
            </a:pPr>
            <a:r>
              <a:rPr b="1" lang="nl-NL" sz="2800" spc="-1" strike="noStrike">
                <a:solidFill>
                  <a:srgbClr val="000000"/>
                </a:solidFill>
                <a:latin typeface="Arial"/>
                <a:ea typeface="DejaVu Sans"/>
              </a:rPr>
              <a:t>+ koelen, geen energie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6" name="Picture 516" descr=""/>
          <p:cNvPicPr/>
          <p:nvPr/>
        </p:nvPicPr>
        <p:blipFill>
          <a:blip r:embed="rId1"/>
          <a:stretch/>
        </p:blipFill>
        <p:spPr>
          <a:xfrm>
            <a:off x="756360" y="274680"/>
            <a:ext cx="9320760" cy="5787720"/>
          </a:xfrm>
          <a:prstGeom prst="rect">
            <a:avLst/>
          </a:prstGeom>
          <a:ln>
            <a:noFill/>
          </a:ln>
        </p:spPr>
      </p:pic>
      <p:sp>
        <p:nvSpPr>
          <p:cNvPr id="407" name="CustomShape 1"/>
          <p:cNvSpPr/>
          <p:nvPr/>
        </p:nvSpPr>
        <p:spPr>
          <a:xfrm rot="16200000">
            <a:off x="-1319400" y="2984040"/>
            <a:ext cx="3501720" cy="680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3600" spc="-1" strike="noStrike">
                <a:solidFill>
                  <a:srgbClr val="000000"/>
                </a:solidFill>
                <a:latin typeface="Arial"/>
                <a:ea typeface="DejaVu Sans"/>
              </a:rPr>
              <a:t>Rendement</a:t>
            </a:r>
            <a:r>
              <a:rPr b="0" lang="nl-NL" sz="4400" spc="-1" strike="noStrike">
                <a:solidFill>
                  <a:srgbClr val="000000"/>
                </a:solidFill>
                <a:latin typeface="Arial"/>
                <a:ea typeface="DejaVu Sans"/>
              </a:rPr>
              <a:t> </a:t>
            </a:r>
            <a:endParaRPr b="0" lang="en-US" sz="4400" spc="-1" strike="noStrike">
              <a:latin typeface="Arial"/>
            </a:endParaRPr>
          </a:p>
        </p:txBody>
      </p:sp>
      <p:sp>
        <p:nvSpPr>
          <p:cNvPr id="408" name="CustomShape 2"/>
          <p:cNvSpPr/>
          <p:nvPr/>
        </p:nvSpPr>
        <p:spPr>
          <a:xfrm>
            <a:off x="3460320" y="6141960"/>
            <a:ext cx="43218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nl-NL" sz="3600" spc="-1" strike="noStrike">
                <a:solidFill>
                  <a:srgbClr val="000000"/>
                </a:solidFill>
                <a:latin typeface="Arial"/>
                <a:ea typeface="DejaVu Sans"/>
              </a:rPr>
              <a:t>Water Temperatuur</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239760" y="1265400"/>
            <a:ext cx="9600120" cy="760320"/>
          </a:xfrm>
          <a:prstGeom prst="rect">
            <a:avLst/>
          </a:prstGeom>
          <a:noFill/>
          <a:ln>
            <a:noFill/>
          </a:ln>
        </p:spPr>
        <p:style>
          <a:lnRef idx="0"/>
          <a:fillRef idx="0"/>
          <a:effectRef idx="0"/>
          <a:fontRef idx="minor"/>
        </p:style>
        <p:txBody>
          <a:bodyPr lIns="90000" rIns="90000" tIns="45000" bIns="45000">
            <a:spAutoFit/>
          </a:bodyPr>
          <a:p>
            <a:pPr marL="343080" indent="-342000" algn="ctr">
              <a:lnSpc>
                <a:spcPct val="100000"/>
              </a:lnSpc>
            </a:pPr>
            <a:r>
              <a:rPr b="0" lang="nl-NL" sz="4400" spc="-1" strike="noStrike">
                <a:solidFill>
                  <a:srgbClr val="ff0000"/>
                </a:solidFill>
                <a:latin typeface="Arial"/>
                <a:ea typeface="DejaVu Sans"/>
              </a:rPr>
              <a:t>Eis1: Lage Water Temperatuur</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0" name="Picture 2" descr="http://www.gyselinck-installaties.be/images/luchlucht.jpg"/>
          <p:cNvPicPr/>
          <p:nvPr/>
        </p:nvPicPr>
        <p:blipFill>
          <a:blip r:embed="rId1"/>
          <a:stretch/>
        </p:blipFill>
        <p:spPr>
          <a:xfrm>
            <a:off x="0" y="0"/>
            <a:ext cx="10077120" cy="4766760"/>
          </a:xfrm>
          <a:prstGeom prst="rect">
            <a:avLst/>
          </a:prstGeom>
          <a:ln>
            <a:noFill/>
          </a:ln>
        </p:spPr>
      </p:pic>
      <p:sp>
        <p:nvSpPr>
          <p:cNvPr id="411" name="CustomShape 1"/>
          <p:cNvSpPr/>
          <p:nvPr/>
        </p:nvSpPr>
        <p:spPr>
          <a:xfrm>
            <a:off x="2602080" y="301320"/>
            <a:ext cx="6968880" cy="503280"/>
          </a:xfrm>
          <a:prstGeom prst="rect">
            <a:avLst/>
          </a:prstGeom>
          <a:noFill/>
          <a:ln>
            <a:noFill/>
          </a:ln>
        </p:spPr>
        <p:style>
          <a:lnRef idx="0"/>
          <a:fillRef idx="0"/>
          <a:effectRef idx="0"/>
          <a:fontRef idx="minor"/>
        </p:style>
        <p:txBody>
          <a:bodyPr lIns="0" rIns="0" tIns="0" bIns="0" anchor="ctr">
            <a:noAutofit/>
          </a:bodyPr>
          <a:p>
            <a:pPr>
              <a:lnSpc>
                <a:spcPct val="100000"/>
              </a:lnSpc>
            </a:pPr>
            <a:r>
              <a:rPr b="1" lang="nl-NL" sz="4400" spc="-1" strike="noStrike">
                <a:solidFill>
                  <a:srgbClr val="000000"/>
                </a:solidFill>
                <a:latin typeface="Arial"/>
                <a:ea typeface="DejaVu Sans"/>
              </a:rPr>
              <a:t>Airco</a:t>
            </a:r>
            <a:r>
              <a:rPr b="0" lang="nl-NL" sz="4400" spc="-1" strike="noStrike">
                <a:solidFill>
                  <a:srgbClr val="000000"/>
                </a:solidFill>
                <a:latin typeface="Arial"/>
                <a:ea typeface="DejaVu Sans"/>
              </a:rPr>
              <a:t>          </a:t>
            </a:r>
            <a:endParaRPr b="0" lang="en-US" sz="4400" spc="-1" strike="noStrike">
              <a:latin typeface="Arial"/>
            </a:endParaRPr>
          </a:p>
        </p:txBody>
      </p:sp>
      <p:sp>
        <p:nvSpPr>
          <p:cNvPr id="412" name="CustomShape 2"/>
          <p:cNvSpPr/>
          <p:nvPr/>
        </p:nvSpPr>
        <p:spPr>
          <a:xfrm>
            <a:off x="239760" y="4998960"/>
            <a:ext cx="5330520" cy="2282400"/>
          </a:xfrm>
          <a:prstGeom prst="rect">
            <a:avLst/>
          </a:prstGeom>
          <a:noFill/>
          <a:ln>
            <a:noFill/>
          </a:ln>
        </p:spPr>
        <p:style>
          <a:lnRef idx="0"/>
          <a:fillRef idx="0"/>
          <a:effectRef idx="0"/>
          <a:fontRef idx="minor"/>
        </p:style>
        <p:txBody>
          <a:bodyPr lIns="0" rIns="0" tIns="0" bIns="0">
            <a:normAutofit fontScale="93000"/>
          </a:bodyPr>
          <a:p>
            <a:pPr>
              <a:lnSpc>
                <a:spcPct val="100000"/>
              </a:lnSpc>
            </a:pPr>
            <a:r>
              <a:rPr b="1" lang="nl-NL" sz="2800" spc="-1" strike="noStrike">
                <a:solidFill>
                  <a:srgbClr val="000000"/>
                </a:solidFill>
                <a:latin typeface="Arial"/>
                <a:ea typeface="DejaVu Sans"/>
              </a:rPr>
              <a:t>+ razend snel</a:t>
            </a:r>
            <a:endParaRPr b="0" lang="en-US" sz="2800" spc="-1" strike="noStrike">
              <a:latin typeface="Arial"/>
            </a:endParaRPr>
          </a:p>
          <a:p>
            <a:pPr>
              <a:lnSpc>
                <a:spcPct val="100000"/>
              </a:lnSpc>
            </a:pPr>
            <a:r>
              <a:rPr b="1" lang="nl-NL" sz="2800" spc="-1" strike="noStrike">
                <a:solidFill>
                  <a:srgbClr val="000000"/>
                </a:solidFill>
                <a:latin typeface="Arial"/>
                <a:ea typeface="DejaVu Sans"/>
              </a:rPr>
              <a:t>+ zeer hoog rendement</a:t>
            </a:r>
            <a:endParaRPr b="0" lang="en-US" sz="2800" spc="-1" strike="noStrike">
              <a:latin typeface="Arial"/>
            </a:endParaRPr>
          </a:p>
          <a:p>
            <a:pPr>
              <a:lnSpc>
                <a:spcPct val="100000"/>
              </a:lnSpc>
            </a:pPr>
            <a:r>
              <a:rPr b="1" lang="nl-NL" sz="2800" spc="-1" strike="noStrike">
                <a:solidFill>
                  <a:srgbClr val="000000"/>
                </a:solidFill>
                <a:latin typeface="Arial"/>
                <a:ea typeface="DejaVu Sans"/>
              </a:rPr>
              <a:t>+ geen 50 graden test</a:t>
            </a:r>
            <a:endParaRPr b="0" lang="en-US" sz="2800" spc="-1" strike="noStrike">
              <a:latin typeface="Arial"/>
            </a:endParaRPr>
          </a:p>
          <a:p>
            <a:pPr>
              <a:lnSpc>
                <a:spcPct val="100000"/>
              </a:lnSpc>
            </a:pPr>
            <a:r>
              <a:rPr b="1" lang="nl-NL" sz="2800" spc="-1" strike="noStrike">
                <a:solidFill>
                  <a:srgbClr val="000000"/>
                </a:solidFill>
                <a:latin typeface="Arial"/>
                <a:ea typeface="DejaVu Sans"/>
              </a:rPr>
              <a:t>+ goedkoop</a:t>
            </a:r>
            <a:endParaRPr b="0" lang="en-US" sz="2800" spc="-1" strike="noStrike">
              <a:latin typeface="Arial"/>
            </a:endParaRPr>
          </a:p>
          <a:p>
            <a:pPr>
              <a:lnSpc>
                <a:spcPct val="100000"/>
              </a:lnSpc>
            </a:pPr>
            <a:r>
              <a:rPr b="1" lang="nl-NL" sz="2800" spc="-1" strike="noStrike">
                <a:solidFill>
                  <a:srgbClr val="000000"/>
                </a:solidFill>
                <a:latin typeface="Arial"/>
                <a:ea typeface="DejaVu Sans"/>
              </a:rPr>
              <a:t>+ s’nachts helemaal uit</a:t>
            </a:r>
            <a:endParaRPr b="0" lang="en-US" sz="2800" spc="-1" strike="noStrike">
              <a:latin typeface="Arial"/>
            </a:endParaRPr>
          </a:p>
          <a:p>
            <a:pPr>
              <a:lnSpc>
                <a:spcPct val="100000"/>
              </a:lnSpc>
            </a:pPr>
            <a:r>
              <a:rPr b="1" lang="nl-NL" sz="2800" spc="-1" strike="noStrike">
                <a:solidFill>
                  <a:srgbClr val="000000"/>
                </a:solidFill>
                <a:latin typeface="Arial"/>
                <a:ea typeface="DejaVu Sans"/>
              </a:rPr>
              <a:t>+ kan goed koelen</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
        <p:nvSpPr>
          <p:cNvPr id="413" name="CustomShape 3"/>
          <p:cNvSpPr/>
          <p:nvPr/>
        </p:nvSpPr>
        <p:spPr>
          <a:xfrm>
            <a:off x="4872600" y="4998960"/>
            <a:ext cx="4847040" cy="3503160"/>
          </a:xfrm>
          <a:prstGeom prst="rect">
            <a:avLst/>
          </a:prstGeom>
          <a:noFill/>
          <a:ln>
            <a:noFill/>
          </a:ln>
        </p:spPr>
        <p:style>
          <a:lnRef idx="0"/>
          <a:fillRef idx="0"/>
          <a:effectRef idx="0"/>
          <a:fontRef idx="minor"/>
        </p:style>
        <p:txBody>
          <a:bodyPr wrap="none" lIns="90000" rIns="90000" tIns="45000" bIns="45000">
            <a:spAutoFit/>
          </a:bodyPr>
          <a:p>
            <a:pPr marL="432000" indent="-320400">
              <a:lnSpc>
                <a:spcPct val="100000"/>
              </a:lnSpc>
              <a:buClr>
                <a:srgbClr val="000000"/>
              </a:buClr>
              <a:buFont typeface="StarSymbol"/>
              <a:buChar char="-"/>
            </a:pPr>
            <a:r>
              <a:rPr b="1" lang="nl-NL" sz="2800" spc="-1" strike="noStrike">
                <a:solidFill>
                  <a:srgbClr val="000000"/>
                </a:solidFill>
                <a:latin typeface="Arial"/>
                <a:ea typeface="DejaVu Sans"/>
              </a:rPr>
              <a:t>Beperkt aantal ruimten</a:t>
            </a:r>
            <a:endParaRPr b="0" lang="en-US" sz="2800" spc="-1" strike="noStrike">
              <a:latin typeface="Arial"/>
            </a:endParaRPr>
          </a:p>
          <a:p>
            <a:pPr marL="432000" indent="-320400">
              <a:lnSpc>
                <a:spcPct val="100000"/>
              </a:lnSpc>
              <a:buClr>
                <a:srgbClr val="000000"/>
              </a:buClr>
              <a:buFont typeface="StarSymbol"/>
              <a:buChar char="-"/>
            </a:pPr>
            <a:r>
              <a:rPr b="1" lang="nl-NL" sz="2800" spc="-1" strike="noStrike">
                <a:solidFill>
                  <a:srgbClr val="000000"/>
                </a:solidFill>
                <a:latin typeface="Arial"/>
                <a:ea typeface="DejaVu Sans"/>
              </a:rPr>
              <a:t>Geen Warm Tapwater</a:t>
            </a:r>
            <a:endParaRPr b="0" lang="en-US" sz="2800" spc="-1" strike="noStrike">
              <a:latin typeface="Arial"/>
            </a:endParaRPr>
          </a:p>
          <a:p>
            <a:pPr marL="432000" indent="-320400">
              <a:lnSpc>
                <a:spcPct val="100000"/>
              </a:lnSpc>
              <a:buClr>
                <a:srgbClr val="000000"/>
              </a:buClr>
              <a:buFont typeface="StarSymbol"/>
              <a:buChar char="-"/>
            </a:pPr>
            <a:r>
              <a:rPr b="1" lang="nl-NL" sz="2800" spc="-1" strike="noStrike">
                <a:solidFill>
                  <a:srgbClr val="000000"/>
                </a:solidFill>
                <a:latin typeface="Arial"/>
                <a:ea typeface="DejaVu Sans"/>
              </a:rPr>
              <a:t>Maakt geluid</a:t>
            </a:r>
            <a:endParaRPr b="0" lang="en-US" sz="2800" spc="-1" strike="noStrike">
              <a:latin typeface="Arial"/>
            </a:endParaRPr>
          </a:p>
          <a:p>
            <a:pPr>
              <a:lnSpc>
                <a:spcPct val="100000"/>
              </a:lnSpc>
            </a:pPr>
            <a:endParaRPr b="0" lang="en-US" sz="2800" spc="-1" strike="noStrike">
              <a:latin typeface="Arial"/>
            </a:endParaRPr>
          </a:p>
          <a:p>
            <a:pPr marL="432000" indent="-320400">
              <a:lnSpc>
                <a:spcPct val="100000"/>
              </a:lnSpc>
            </a:pPr>
            <a:r>
              <a:rPr b="1" lang="nl-NL" sz="2800" spc="-1" strike="noStrike">
                <a:solidFill>
                  <a:srgbClr val="000000"/>
                </a:solidFill>
                <a:latin typeface="Arial"/>
                <a:ea typeface="DejaVu Sans"/>
              </a:rPr>
              <a:t>Prijs 2000 … 6000 Euro</a:t>
            </a:r>
            <a:endParaRPr b="0" lang="en-US" sz="2800" spc="-1" strike="noStrike">
              <a:latin typeface="Arial"/>
            </a:endParaRPr>
          </a:p>
          <a:p>
            <a:pPr marL="432000" indent="-320400">
              <a:lnSpc>
                <a:spcPct val="100000"/>
              </a:lnSpc>
            </a:pPr>
            <a:r>
              <a:rPr b="1" lang="nl-NL" sz="2800" spc="-1" strike="noStrike">
                <a:solidFill>
                  <a:srgbClr val="000000"/>
                </a:solidFill>
                <a:latin typeface="Arial"/>
                <a:ea typeface="DejaVu Sans"/>
              </a:rPr>
              <a:t>Geen subsidie</a:t>
            </a:r>
            <a:endParaRPr b="0" lang="en-US" sz="2800" spc="-1" strike="noStrike">
              <a:latin typeface="Arial"/>
            </a:endParaRPr>
          </a:p>
          <a:p>
            <a:pPr>
              <a:lnSpc>
                <a:spcPct val="100000"/>
              </a:lnSpc>
            </a:pPr>
            <a:endParaRPr b="0" lang="en-US" sz="2800" spc="-1" strike="noStrike">
              <a:latin typeface="Arial"/>
            </a:endParaRPr>
          </a:p>
          <a:p>
            <a:pPr>
              <a:lnSpc>
                <a:spcPct val="100000"/>
              </a:lnSpc>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2830680" y="198360"/>
            <a:ext cx="7082640" cy="6058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Hybride Warmtepomp</a:t>
            </a:r>
            <a:endParaRPr b="0" lang="en-US" sz="4400" spc="-1" strike="noStrike">
              <a:latin typeface="Arial"/>
            </a:endParaRPr>
          </a:p>
        </p:txBody>
      </p:sp>
      <p:sp>
        <p:nvSpPr>
          <p:cNvPr id="415" name="CustomShape 2"/>
          <p:cNvSpPr/>
          <p:nvPr/>
        </p:nvSpPr>
        <p:spPr>
          <a:xfrm>
            <a:off x="239760" y="1646280"/>
            <a:ext cx="2779920" cy="48729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416" name="Picture 2" descr="E:\NextCloud_Stef\Data\_Energie_Cafe\Warmtepomp\03fb6a64f0cb115474d5bd8bfe6735ae54190cc9.jpg"/>
          <p:cNvPicPr/>
          <p:nvPr/>
        </p:nvPicPr>
        <p:blipFill>
          <a:blip r:embed="rId1"/>
          <a:stretch/>
        </p:blipFill>
        <p:spPr>
          <a:xfrm>
            <a:off x="2906640" y="884160"/>
            <a:ext cx="7540200" cy="5635080"/>
          </a:xfrm>
          <a:prstGeom prst="rect">
            <a:avLst/>
          </a:prstGeom>
          <a:ln>
            <a:noFill/>
          </a:ln>
        </p:spPr>
      </p:pic>
      <p:pic>
        <p:nvPicPr>
          <p:cNvPr id="417" name="Picture 4" descr=""/>
          <p:cNvPicPr/>
          <p:nvPr/>
        </p:nvPicPr>
        <p:blipFill>
          <a:blip r:embed="rId2"/>
          <a:stretch/>
        </p:blipFill>
        <p:spPr>
          <a:xfrm>
            <a:off x="0" y="3780000"/>
            <a:ext cx="2903040" cy="2815560"/>
          </a:xfrm>
          <a:prstGeom prst="rect">
            <a:avLst/>
          </a:prstGeom>
          <a:ln w="9360">
            <a:noFill/>
          </a:ln>
        </p:spPr>
      </p:pic>
      <p:sp>
        <p:nvSpPr>
          <p:cNvPr id="418" name="CustomShape 3"/>
          <p:cNvSpPr/>
          <p:nvPr/>
        </p:nvSpPr>
        <p:spPr>
          <a:xfrm>
            <a:off x="87480" y="1417680"/>
            <a:ext cx="2663640" cy="22230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nl-NL" sz="2800" spc="-1" strike="noStrike">
                <a:solidFill>
                  <a:srgbClr val="000000"/>
                </a:solidFill>
                <a:latin typeface="Arial"/>
                <a:ea typeface="DejaVu Sans"/>
              </a:rPr>
              <a:t>Bespaart tot 70% gas</a:t>
            </a: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r>
              <a:rPr b="1" lang="nl-NL" sz="2800" spc="-1" strike="noStrike">
                <a:solidFill>
                  <a:srgbClr val="000000"/>
                </a:solidFill>
                <a:latin typeface="Arial"/>
                <a:ea typeface="DejaVu Sans"/>
              </a:rPr>
              <a:t>1 Euro/m3</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504000" y="301320"/>
            <a:ext cx="9069120" cy="579960"/>
          </a:xfrm>
          <a:prstGeom prst="rect">
            <a:avLst/>
          </a:prstGeom>
          <a:noFill/>
          <a:ln>
            <a:noFill/>
          </a:ln>
        </p:spPr>
        <p:style>
          <a:lnRef idx="0"/>
          <a:fillRef idx="0"/>
          <a:effectRef idx="0"/>
          <a:fontRef idx="minor"/>
        </p:style>
        <p:txBody>
          <a:bodyPr lIns="0" rIns="0" tIns="0" bIns="0" anchor="ctr">
            <a:noAutofit/>
          </a:bodyPr>
          <a:p>
            <a:pPr>
              <a:lnSpc>
                <a:spcPct val="100000"/>
              </a:lnSpc>
            </a:pPr>
            <a:r>
              <a:rPr b="1" lang="nl-NL" sz="4400" spc="-1" strike="noStrike">
                <a:solidFill>
                  <a:srgbClr val="000000"/>
                </a:solidFill>
                <a:latin typeface="Arial"/>
                <a:ea typeface="DejaVu Sans"/>
              </a:rPr>
              <a:t>CV-ketel + Hybride Warmtepomp</a:t>
            </a:r>
            <a:endParaRPr b="0" lang="en-US" sz="4400" spc="-1" strike="noStrike">
              <a:latin typeface="Arial"/>
            </a:endParaRPr>
          </a:p>
        </p:txBody>
      </p:sp>
      <p:sp>
        <p:nvSpPr>
          <p:cNvPr id="420" name="CustomShape 2"/>
          <p:cNvSpPr/>
          <p:nvPr/>
        </p:nvSpPr>
        <p:spPr>
          <a:xfrm>
            <a:off x="504000" y="1768680"/>
            <a:ext cx="9069120" cy="4381200"/>
          </a:xfrm>
          <a:prstGeom prst="rect">
            <a:avLst/>
          </a:prstGeom>
          <a:noFill/>
          <a:ln>
            <a:noFill/>
          </a:ln>
        </p:spPr>
        <p:style>
          <a:lnRef idx="0"/>
          <a:fillRef idx="0"/>
          <a:effectRef idx="0"/>
          <a:fontRef idx="minor"/>
        </p:style>
      </p:sp>
      <p:pic>
        <p:nvPicPr>
          <p:cNvPr id="421" name="Picture 2" descr="E:\NextCloud_Stef\Data\_Energie_Cafe\Warmtepomp\Vincent_kWh_overname.PNG"/>
          <p:cNvPicPr/>
          <p:nvPr/>
        </p:nvPicPr>
        <p:blipFill>
          <a:blip r:embed="rId1"/>
          <a:stretch/>
        </p:blipFill>
        <p:spPr>
          <a:xfrm>
            <a:off x="239760" y="1030320"/>
            <a:ext cx="8988840" cy="6203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468360" y="274680"/>
            <a:ext cx="9066960" cy="1670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nl-NL" sz="4400" spc="-1" strike="noStrike">
                <a:solidFill>
                  <a:srgbClr val="000000"/>
                </a:solidFill>
                <a:latin typeface="Arial"/>
                <a:ea typeface="DejaVu Sans"/>
              </a:rPr>
              <a:t>Is uw huis geschikt ?</a:t>
            </a:r>
            <a:endParaRPr b="0" lang="en-US" sz="4400" spc="-1" strike="noStrike">
              <a:latin typeface="Arial"/>
            </a:endParaRPr>
          </a:p>
          <a:p>
            <a:pPr algn="ctr">
              <a:lnSpc>
                <a:spcPct val="100000"/>
              </a:lnSpc>
            </a:pPr>
            <a:r>
              <a:rPr b="1" lang="nl-NL" sz="4400" spc="-1" strike="noStrike">
                <a:solidFill>
                  <a:srgbClr val="000000"/>
                </a:solidFill>
                <a:latin typeface="Arial"/>
                <a:ea typeface="DejaVu Sans"/>
              </a:rPr>
              <a:t>Doe de 50 graden test !</a:t>
            </a:r>
            <a:endParaRPr b="0" lang="en-US" sz="4400" spc="-1" strike="noStrike">
              <a:latin typeface="Arial"/>
            </a:endParaRPr>
          </a:p>
        </p:txBody>
      </p:sp>
      <p:sp>
        <p:nvSpPr>
          <p:cNvPr id="423" name="CustomShape 2"/>
          <p:cNvSpPr/>
          <p:nvPr/>
        </p:nvSpPr>
        <p:spPr>
          <a:xfrm>
            <a:off x="696960" y="2560680"/>
            <a:ext cx="8876160" cy="3471480"/>
          </a:xfrm>
          <a:prstGeom prst="rect">
            <a:avLst/>
          </a:prstGeom>
          <a:noFill/>
          <a:ln>
            <a:noFill/>
          </a:ln>
        </p:spPr>
        <p:style>
          <a:lnRef idx="0"/>
          <a:fillRef idx="0"/>
          <a:effectRef idx="0"/>
          <a:fontRef idx="minor"/>
        </p:style>
        <p:txBody>
          <a:bodyPr lIns="0" rIns="0" tIns="0" bIns="0">
            <a:normAutofit/>
          </a:bodyPr>
          <a:p>
            <a:pPr marL="432000" indent="-320400">
              <a:lnSpc>
                <a:spcPct val="100000"/>
              </a:lnSpc>
              <a:spcBef>
                <a:spcPts val="1417"/>
              </a:spcBef>
              <a:buClr>
                <a:srgbClr val="000000"/>
              </a:buClr>
              <a:buSzPct val="45000"/>
              <a:buFont typeface="Wingdings" charset="2"/>
              <a:buChar char=""/>
            </a:pPr>
            <a:r>
              <a:rPr b="1" lang="nl-NL" sz="4000" spc="-1" strike="noStrike">
                <a:solidFill>
                  <a:srgbClr val="000000"/>
                </a:solidFill>
                <a:latin typeface="Arial"/>
                <a:ea typeface="DejaVu Sans"/>
              </a:rPr>
              <a:t>Wacht tot het buiten koud is</a:t>
            </a:r>
            <a:endParaRPr b="0" lang="en-US" sz="4000" spc="-1" strike="noStrike">
              <a:latin typeface="Arial"/>
            </a:endParaRPr>
          </a:p>
          <a:p>
            <a:pPr marL="432000" indent="-320400">
              <a:lnSpc>
                <a:spcPct val="100000"/>
              </a:lnSpc>
              <a:spcBef>
                <a:spcPts val="1417"/>
              </a:spcBef>
              <a:buClr>
                <a:srgbClr val="000000"/>
              </a:buClr>
              <a:buSzPct val="45000"/>
              <a:buFont typeface="Wingdings" charset="2"/>
              <a:buChar char=""/>
            </a:pPr>
            <a:r>
              <a:rPr b="1" lang="nl-NL" sz="4000" spc="-1" strike="noStrike">
                <a:solidFill>
                  <a:srgbClr val="000000"/>
                </a:solidFill>
                <a:latin typeface="Arial"/>
                <a:ea typeface="DejaVu Sans"/>
              </a:rPr>
              <a:t>Zet de ketel op 50 graden Celsius</a:t>
            </a:r>
            <a:endParaRPr b="0" lang="en-US" sz="4000" spc="-1" strike="noStrike">
              <a:latin typeface="Arial"/>
            </a:endParaRPr>
          </a:p>
          <a:p>
            <a:pPr marL="432000" indent="-320400">
              <a:lnSpc>
                <a:spcPct val="100000"/>
              </a:lnSpc>
              <a:spcBef>
                <a:spcPts val="1417"/>
              </a:spcBef>
              <a:buClr>
                <a:srgbClr val="000000"/>
              </a:buClr>
              <a:buSzPct val="45000"/>
              <a:buFont typeface="Wingdings" charset="2"/>
              <a:buChar char=""/>
            </a:pPr>
            <a:r>
              <a:rPr b="1" lang="nl-NL" sz="4000" spc="-1" strike="noStrike">
                <a:solidFill>
                  <a:srgbClr val="ff0000"/>
                </a:solidFill>
                <a:latin typeface="Arial"/>
                <a:ea typeface="DejaVu Sans"/>
              </a:rPr>
              <a:t>Zet de nachtverlaging uit</a:t>
            </a:r>
            <a:endParaRPr b="0" lang="en-US" sz="4000" spc="-1" strike="noStrike">
              <a:latin typeface="Arial"/>
            </a:endParaRPr>
          </a:p>
          <a:p>
            <a:pPr marL="432000" indent="-320400">
              <a:lnSpc>
                <a:spcPct val="100000"/>
              </a:lnSpc>
              <a:spcBef>
                <a:spcPts val="1417"/>
              </a:spcBef>
              <a:buClr>
                <a:srgbClr val="000000"/>
              </a:buClr>
              <a:buSzPct val="45000"/>
              <a:buFont typeface="Wingdings" charset="2"/>
              <a:buChar char=""/>
            </a:pPr>
            <a:r>
              <a:rPr b="1" lang="nl-NL" sz="4000" spc="-1" strike="noStrike">
                <a:solidFill>
                  <a:srgbClr val="000000"/>
                </a:solidFill>
                <a:latin typeface="Arial"/>
                <a:ea typeface="DejaVu Sans"/>
              </a:rPr>
              <a:t>s’morgens nog behaaglijk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7369</TotalTime>
  <Application>LibreOffice/6.4.3.2$Windows_X86_64 LibreOffice_project/747b5d0ebf89f41c860ec2a39efd7cb15b54f2d8</Application>
  <Words>2323</Words>
  <Paragraphs>272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2022-03-27T21:09:49Z</dcterms:created>
  <dc:creator>Stef Pensioen</dc:creator>
  <dc:description/>
  <dc:language>en-US</dc:language>
  <cp:lastModifiedBy/>
  <cp:lastPrinted>2022-08-19T22:34:16Z</cp:lastPrinted>
  <dcterms:modified xsi:type="dcterms:W3CDTF">2022-09-16T14:11:52Z</dcterms:modified>
  <cp:revision>382</cp:revision>
  <dc:subject/>
  <dc:title>Nature Illustration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15</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