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olo e sottotitolo">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Titolo Testo</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Corpo livello uno</a:t>
            </a:r>
            <a:endParaRPr sz="3200"/>
          </a:p>
          <a:p>
            <a:pPr lvl="1">
              <a:defRPr sz="1800"/>
            </a:pPr>
            <a:r>
              <a:rPr sz="3200"/>
              <a:t>Corpo livello due</a:t>
            </a:r>
            <a:endParaRPr sz="3200"/>
          </a:p>
          <a:p>
            <a:pPr lvl="2">
              <a:defRPr sz="1800"/>
            </a:pPr>
            <a:r>
              <a:rPr sz="3200"/>
              <a:t>Corpo livello tre</a:t>
            </a:r>
            <a:endParaRPr sz="3200"/>
          </a:p>
          <a:p>
            <a:pPr lvl="3">
              <a:defRPr sz="1800"/>
            </a:pPr>
            <a:r>
              <a:rPr sz="3200"/>
              <a:t>Corpo livello quattro</a:t>
            </a:r>
            <a:endParaRPr sz="3200"/>
          </a:p>
          <a:p>
            <a:pPr lvl="4">
              <a:defRPr sz="1800"/>
            </a:pPr>
            <a:r>
              <a:rPr sz="3200"/>
              <a:t>Livello 5</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Citazion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F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Vu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oto - Orizzontale">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Titolo Testo</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Corpo livello uno</a:t>
            </a:r>
            <a:endParaRPr sz="3200"/>
          </a:p>
          <a:p>
            <a:pPr lvl="1">
              <a:defRPr sz="1800"/>
            </a:pPr>
            <a:r>
              <a:rPr sz="3200"/>
              <a:t>Corpo livello due</a:t>
            </a:r>
            <a:endParaRPr sz="3200"/>
          </a:p>
          <a:p>
            <a:pPr lvl="2">
              <a:defRPr sz="1800"/>
            </a:pPr>
            <a:r>
              <a:rPr sz="3200"/>
              <a:t>Corpo livello tre</a:t>
            </a:r>
            <a:endParaRPr sz="3200"/>
          </a:p>
          <a:p>
            <a:pPr lvl="3">
              <a:defRPr sz="1800"/>
            </a:pPr>
            <a:r>
              <a:rPr sz="3200"/>
              <a:t>Corpo livello quattro</a:t>
            </a:r>
            <a:endParaRPr sz="3200"/>
          </a:p>
          <a:p>
            <a:pPr lvl="4">
              <a:defRPr sz="1800"/>
            </a:pPr>
            <a:r>
              <a:rPr sz="3200"/>
              <a:t>Livello 5</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olo - Centrato">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Titolo Testo</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Foto - Verticale">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Titolo Testo</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Corpo livello uno</a:t>
            </a:r>
            <a:endParaRPr sz="3200"/>
          </a:p>
          <a:p>
            <a:pPr lvl="1">
              <a:defRPr sz="1800"/>
            </a:pPr>
            <a:r>
              <a:rPr sz="3200"/>
              <a:t>Corpo livello due</a:t>
            </a:r>
            <a:endParaRPr sz="3200"/>
          </a:p>
          <a:p>
            <a:pPr lvl="2">
              <a:defRPr sz="1800"/>
            </a:pPr>
            <a:r>
              <a:rPr sz="3200"/>
              <a:t>Corpo livello tre</a:t>
            </a:r>
            <a:endParaRPr sz="3200"/>
          </a:p>
          <a:p>
            <a:pPr lvl="3">
              <a:defRPr sz="1800"/>
            </a:pPr>
            <a:r>
              <a:rPr sz="3200"/>
              <a:t>Corpo livello quattro</a:t>
            </a:r>
            <a:endParaRPr sz="3200"/>
          </a:p>
          <a:p>
            <a:pPr lvl="4">
              <a:defRPr sz="1800"/>
            </a:pPr>
            <a:r>
              <a:rPr sz="3200"/>
              <a:t>Livello 5</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olo - In alto">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Titolo Testo</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olo e punti elenco">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Titolo Testo</a:t>
            </a:r>
          </a:p>
        </p:txBody>
      </p:sp>
      <p:sp>
        <p:nvSpPr>
          <p:cNvPr id="19" name="Shape 19"/>
          <p:cNvSpPr/>
          <p:nvPr>
            <p:ph type="body" idx="1"/>
          </p:nvPr>
        </p:nvSpPr>
        <p:spPr>
          <a:prstGeom prst="rect">
            <a:avLst/>
          </a:prstGeom>
        </p:spPr>
        <p:txBody>
          <a:bodyPr/>
          <a:lstStyle/>
          <a:p>
            <a:pPr lvl="0">
              <a:defRPr sz="1800"/>
            </a:pPr>
            <a:r>
              <a:rPr sz="3600"/>
              <a:t>Corpo livello uno</a:t>
            </a:r>
            <a:endParaRPr sz="3600"/>
          </a:p>
          <a:p>
            <a:pPr lvl="1">
              <a:defRPr sz="1800"/>
            </a:pPr>
            <a:r>
              <a:rPr sz="3600"/>
              <a:t>Corpo livello due</a:t>
            </a:r>
            <a:endParaRPr sz="3600"/>
          </a:p>
          <a:p>
            <a:pPr lvl="2">
              <a:defRPr sz="1800"/>
            </a:pPr>
            <a:r>
              <a:rPr sz="3600"/>
              <a:t>Corpo livello tre</a:t>
            </a:r>
            <a:endParaRPr sz="3600"/>
          </a:p>
          <a:p>
            <a:pPr lvl="3">
              <a:defRPr sz="1800"/>
            </a:pPr>
            <a:r>
              <a:rPr sz="3600"/>
              <a:t>Corpo livello quattro</a:t>
            </a:r>
            <a:endParaRPr sz="3600"/>
          </a:p>
          <a:p>
            <a:pPr lvl="4">
              <a:defRPr sz="1800"/>
            </a:pPr>
            <a:r>
              <a:rPr sz="3600"/>
              <a:t>Livello 5</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olo, punti elenco e f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Titolo Testo</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Corpo livello uno</a:t>
            </a:r>
            <a:endParaRPr sz="2800"/>
          </a:p>
          <a:p>
            <a:pPr lvl="1">
              <a:defRPr sz="1800"/>
            </a:pPr>
            <a:r>
              <a:rPr sz="2800"/>
              <a:t>Corpo livello due</a:t>
            </a:r>
            <a:endParaRPr sz="2800"/>
          </a:p>
          <a:p>
            <a:pPr lvl="2">
              <a:defRPr sz="1800"/>
            </a:pPr>
            <a:r>
              <a:rPr sz="2800"/>
              <a:t>Corpo livello tre</a:t>
            </a:r>
            <a:endParaRPr sz="2800"/>
          </a:p>
          <a:p>
            <a:pPr lvl="3">
              <a:defRPr sz="1800"/>
            </a:pPr>
            <a:r>
              <a:rPr sz="2800"/>
              <a:t>Corpo livello quattro</a:t>
            </a:r>
            <a:endParaRPr sz="2800"/>
          </a:p>
          <a:p>
            <a:pPr lvl="4">
              <a:defRPr sz="1800"/>
            </a:pPr>
            <a:r>
              <a:rPr sz="2800"/>
              <a:t>Livello 5</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Punti elenco">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Corpo livello uno</a:t>
            </a:r>
            <a:endParaRPr sz="3600"/>
          </a:p>
          <a:p>
            <a:pPr lvl="1">
              <a:defRPr sz="1800"/>
            </a:pPr>
            <a:r>
              <a:rPr sz="3600"/>
              <a:t>Corpo livello due</a:t>
            </a:r>
            <a:endParaRPr sz="3600"/>
          </a:p>
          <a:p>
            <a:pPr lvl="2">
              <a:defRPr sz="1800"/>
            </a:pPr>
            <a:r>
              <a:rPr sz="3600"/>
              <a:t>Corpo livello tre</a:t>
            </a:r>
            <a:endParaRPr sz="3600"/>
          </a:p>
          <a:p>
            <a:pPr lvl="3">
              <a:defRPr sz="1800"/>
            </a:pPr>
            <a:r>
              <a:rPr sz="3600"/>
              <a:t>Corpo livello quattro</a:t>
            </a:r>
            <a:endParaRPr sz="3600"/>
          </a:p>
          <a:p>
            <a:pPr lvl="4">
              <a:defRPr sz="1800"/>
            </a:pPr>
            <a:r>
              <a:rPr sz="3600"/>
              <a:t>Livello 5</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Foto - 3 per pagina">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Titolo Testo</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Corpo livello uno</a:t>
            </a:r>
            <a:endParaRPr sz="3600"/>
          </a:p>
          <a:p>
            <a:pPr lvl="1">
              <a:defRPr sz="1800"/>
            </a:pPr>
            <a:r>
              <a:rPr sz="3600"/>
              <a:t>Corpo livello due</a:t>
            </a:r>
            <a:endParaRPr sz="3600"/>
          </a:p>
          <a:p>
            <a:pPr lvl="2">
              <a:defRPr sz="1800"/>
            </a:pPr>
            <a:r>
              <a:rPr sz="3600"/>
              <a:t>Corpo livello tre</a:t>
            </a:r>
            <a:endParaRPr sz="3600"/>
          </a:p>
          <a:p>
            <a:pPr lvl="3">
              <a:defRPr sz="1800"/>
            </a:pPr>
            <a:r>
              <a:rPr sz="3600"/>
              <a:t>Corpo livello quattro</a:t>
            </a:r>
            <a:endParaRPr sz="3600"/>
          </a:p>
          <a:p>
            <a:pPr lvl="4">
              <a:defRPr sz="1800"/>
            </a:pPr>
            <a:r>
              <a:rPr sz="3600"/>
              <a:t>Livello 5</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xfrm>
            <a:off x="1270000" y="1638300"/>
            <a:ext cx="10464800" cy="2484910"/>
          </a:xfrm>
          <a:prstGeom prst="rect">
            <a:avLst/>
          </a:prstGeom>
        </p:spPr>
        <p:txBody>
          <a:bodyPr anchor="ctr"/>
          <a:lstStyle>
            <a:lvl1pPr defTabSz="531622">
              <a:defRPr b="1" sz="7280">
                <a:solidFill>
                  <a:srgbClr val="C82506"/>
                </a:solidFill>
                <a:latin typeface="Helvetica"/>
                <a:ea typeface="Helvetica"/>
                <a:cs typeface="Helvetica"/>
                <a:sym typeface="Helvetica"/>
              </a:defRPr>
            </a:lvl1pPr>
          </a:lstStyle>
          <a:p>
            <a:pPr lvl="0">
              <a:defRPr b="0" sz="1800">
                <a:solidFill>
                  <a:srgbClr val="000000"/>
                </a:solidFill>
              </a:defRPr>
            </a:pPr>
            <a:r>
              <a:rPr b="1" sz="7280">
                <a:solidFill>
                  <a:srgbClr val="C82506"/>
                </a:solidFill>
              </a:rPr>
              <a:t>Progetto di Architettura del Software e dei Dati</a:t>
            </a:r>
          </a:p>
        </p:txBody>
      </p:sp>
      <p:sp>
        <p:nvSpPr>
          <p:cNvPr id="33" name="Shape 33"/>
          <p:cNvSpPr/>
          <p:nvPr>
            <p:ph type="body" idx="1"/>
          </p:nvPr>
        </p:nvSpPr>
        <p:spPr>
          <a:prstGeom prst="rect">
            <a:avLst/>
          </a:prstGeom>
        </p:spPr>
        <p:txBody>
          <a:bodyPr/>
          <a:lstStyle/>
          <a:p>
            <a:pPr lvl="0">
              <a:defRPr sz="1800"/>
            </a:pPr>
            <a:r>
              <a:rPr sz="3200"/>
              <a:t>Appello del 25/02/2015</a:t>
            </a:r>
          </a:p>
        </p:txBody>
      </p:sp>
      <p:sp>
        <p:nvSpPr>
          <p:cNvPr id="34" name="Shape 34"/>
          <p:cNvSpPr/>
          <p:nvPr/>
        </p:nvSpPr>
        <p:spPr>
          <a:xfrm>
            <a:off x="7351826" y="7576305"/>
            <a:ext cx="5271230" cy="17399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lgn="r">
              <a:defRPr sz="1800"/>
            </a:pPr>
            <a:r>
              <a:rPr sz="3600"/>
              <a:t>Andrea Metelli 745753</a:t>
            </a:r>
            <a:endParaRPr sz="3600"/>
          </a:p>
          <a:p>
            <a:pPr lvl="0" algn="r">
              <a:defRPr sz="1800"/>
            </a:pPr>
            <a:r>
              <a:rPr sz="3600"/>
              <a:t>Stefano Vittori 749976</a:t>
            </a:r>
            <a:endParaRPr sz="3600"/>
          </a:p>
          <a:p>
            <a:pPr lvl="0" algn="r">
              <a:defRPr sz="1800"/>
            </a:pPr>
            <a:r>
              <a:rPr sz="3600"/>
              <a:t>Simone Rossato 747072</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Requisiti Funzionali (1)</a:t>
            </a:r>
          </a:p>
        </p:txBody>
      </p:sp>
      <p:sp>
        <p:nvSpPr>
          <p:cNvPr id="61" name="Shape 61"/>
          <p:cNvSpPr/>
          <p:nvPr>
            <p:ph type="body" idx="1"/>
          </p:nvPr>
        </p:nvSpPr>
        <p:spPr>
          <a:xfrm>
            <a:off x="952500" y="1526120"/>
            <a:ext cx="11099800" cy="7492341"/>
          </a:xfrm>
          <a:prstGeom prst="rect">
            <a:avLst/>
          </a:prstGeom>
        </p:spPr>
        <p:txBody>
          <a:bodyPr anchor="t"/>
          <a:lstStyle/>
          <a:p>
            <a:pPr lvl="0" marL="512063" indent="-512063" algn="just" defTabSz="560831">
              <a:spcBef>
                <a:spcPts val="3000"/>
              </a:spcBef>
              <a:buSzPct val="100000"/>
              <a:buBlip>
                <a:blip r:embed="rId2"/>
              </a:buBlip>
              <a:defRPr sz="1800"/>
            </a:pPr>
            <a:r>
              <a:rPr b="1" sz="2688">
                <a:latin typeface="Helvetica"/>
                <a:ea typeface="Helvetica"/>
                <a:cs typeface="Helvetica"/>
                <a:sym typeface="Helvetica"/>
              </a:rPr>
              <a:t>Rilevare i dati idrometrici (DI):</a:t>
            </a:r>
            <a:r>
              <a:rPr sz="2688"/>
              <a:t> consiste nell’acquisizione dei dati riguardanti il livello dei corsi d’acqua dagli opportuni sensori posti sui tratti di fiume ed aggiornare il database BRI (Base Dati Rete Idrica).</a:t>
            </a:r>
            <a:endParaRPr sz="2688"/>
          </a:p>
          <a:p>
            <a:pPr lvl="0" marL="512063" indent="-512063" algn="just" defTabSz="560831">
              <a:spcBef>
                <a:spcPts val="3000"/>
              </a:spcBef>
              <a:buSzPct val="100000"/>
              <a:buBlip>
                <a:blip r:embed="rId2"/>
              </a:buBlip>
              <a:defRPr sz="1800"/>
            </a:pPr>
            <a:r>
              <a:rPr b="1" sz="2688">
                <a:latin typeface="Helvetica"/>
                <a:ea typeface="Helvetica"/>
                <a:cs typeface="Helvetica"/>
                <a:sym typeface="Helvetica"/>
              </a:rPr>
              <a:t>Consultare le Previsioni Meteo:</a:t>
            </a:r>
            <a:r>
              <a:rPr sz="2688"/>
              <a:t> reperire le informazioni meteo contattando il servizio esterno (BDM).</a:t>
            </a:r>
            <a:endParaRPr sz="2688"/>
          </a:p>
          <a:p>
            <a:pPr lvl="0" marL="512063" indent="-512063" algn="just" defTabSz="560831">
              <a:spcBef>
                <a:spcPts val="3000"/>
              </a:spcBef>
              <a:buSzPct val="100000"/>
              <a:buBlip>
                <a:blip r:embed="rId2"/>
              </a:buBlip>
              <a:defRPr sz="1800"/>
            </a:pPr>
            <a:r>
              <a:rPr b="1" sz="2688">
                <a:latin typeface="Helvetica"/>
                <a:ea typeface="Helvetica"/>
                <a:cs typeface="Helvetica"/>
                <a:sym typeface="Helvetica"/>
              </a:rPr>
              <a:t>Identificare SEP:</a:t>
            </a:r>
            <a:r>
              <a:rPr sz="2688"/>
              <a:t> incrociando le informazioni contenute in BRI e quelle ricevute da BDM, si identificano e si memorizzano le potenziali situazioni di emergenza relative ai tratti di fiume. </a:t>
            </a:r>
            <a:endParaRPr sz="2688"/>
          </a:p>
          <a:p>
            <a:pPr lvl="0" marL="512063" indent="-512063" algn="just" defTabSz="560831">
              <a:spcBef>
                <a:spcPts val="3000"/>
              </a:spcBef>
              <a:buSzPct val="100000"/>
              <a:buBlip>
                <a:blip r:embed="rId2"/>
              </a:buBlip>
              <a:defRPr sz="1800"/>
            </a:pPr>
            <a:r>
              <a:rPr b="1" sz="2688">
                <a:latin typeface="Helvetica"/>
                <a:ea typeface="Helvetica"/>
                <a:cs typeface="Helvetica"/>
                <a:sym typeface="Helvetica"/>
              </a:rPr>
              <a:t>Pianificare Squadre di Emergenza:</a:t>
            </a:r>
            <a:r>
              <a:rPr sz="2688"/>
              <a:t> gli operatori del Centro di Supervisione avviano l’algoritmo per la pianificazione delle Squadre di Emergenza. Questo algoritmo specifico prende in input tutte le SEP generate dal sistema e pianifica le Squadre a seconda dei livelli di pericolo e della vicinanza di ciascuna Squadra alle zone identificate dalle SEP (il calcolo del percorso e la geo-localizzazione vengono effettuati mediante un servizio esterno).</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Shape 63"/>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Requisiti Funzionali (2)</a:t>
            </a:r>
          </a:p>
        </p:txBody>
      </p:sp>
      <p:sp>
        <p:nvSpPr>
          <p:cNvPr id="64" name="Shape 64"/>
          <p:cNvSpPr/>
          <p:nvPr>
            <p:ph type="body" idx="1"/>
          </p:nvPr>
        </p:nvSpPr>
        <p:spPr>
          <a:xfrm>
            <a:off x="952500" y="1526120"/>
            <a:ext cx="11099800" cy="7492341"/>
          </a:xfrm>
          <a:prstGeom prst="rect">
            <a:avLst/>
          </a:prstGeom>
        </p:spPr>
        <p:txBody>
          <a:bodyPr anchor="t"/>
          <a:lstStyle/>
          <a:p>
            <a:pPr lvl="0" marL="533400" indent="-533400" algn="just">
              <a:spcBef>
                <a:spcPts val="3200"/>
              </a:spcBef>
              <a:buSzPct val="100000"/>
              <a:buBlip>
                <a:blip r:embed="rId2"/>
              </a:buBlip>
              <a:defRPr sz="1800"/>
            </a:pPr>
            <a:r>
              <a:rPr b="1" sz="2800">
                <a:latin typeface="Helvetica"/>
                <a:ea typeface="Helvetica"/>
                <a:cs typeface="Helvetica"/>
                <a:sym typeface="Helvetica"/>
              </a:rPr>
              <a:t>Acquisizione SEG:</a:t>
            </a:r>
            <a:r>
              <a:rPr sz="2800"/>
              <a:t> l’acquisizione delle Situazioni di Emergenza Gravi viene fatta da un operatore di campo che, in quel momento, comunica che la situazione in un dato tratto di fiume sta degenerando.</a:t>
            </a:r>
            <a:endParaRPr sz="2800"/>
          </a:p>
          <a:p>
            <a:pPr lvl="0" marL="533400" indent="-533400" algn="just">
              <a:spcBef>
                <a:spcPts val="3200"/>
              </a:spcBef>
              <a:buSzPct val="100000"/>
              <a:buBlip>
                <a:blip r:embed="rId2"/>
              </a:buBlip>
              <a:defRPr sz="1800"/>
            </a:pPr>
            <a:r>
              <a:rPr b="1" sz="2800">
                <a:latin typeface="Helvetica"/>
                <a:ea typeface="Helvetica"/>
                <a:cs typeface="Helvetica"/>
                <a:sym typeface="Helvetica"/>
              </a:rPr>
              <a:t>Notificare le SEG alle Squadre:</a:t>
            </a:r>
            <a:r>
              <a:rPr sz="2800"/>
              <a:t> consiste nella notifica alle Squadre più prossime di una SEG in corso.</a:t>
            </a:r>
            <a:endParaRPr sz="2800"/>
          </a:p>
          <a:p>
            <a:pPr lvl="0" marL="533400" indent="-533400" algn="just">
              <a:spcBef>
                <a:spcPts val="3200"/>
              </a:spcBef>
              <a:buSzPct val="100000"/>
              <a:buBlip>
                <a:blip r:embed="rId2"/>
              </a:buBlip>
              <a:defRPr sz="1800"/>
            </a:pPr>
            <a:r>
              <a:rPr b="1" sz="2800">
                <a:latin typeface="Helvetica"/>
                <a:ea typeface="Helvetica"/>
                <a:cs typeface="Helvetica"/>
                <a:sym typeface="Helvetica"/>
              </a:rPr>
              <a:t>Pubblicare SEP:</a:t>
            </a:r>
            <a:r>
              <a:rPr sz="2800"/>
              <a:t> è l’azione di rendere visibili agli operatori del Centro di Supervisione e ai Responsabili Territoriali della Protezione Civile i dati dettagliati relativi alle SEP identificate dal sistema.</a:t>
            </a:r>
            <a:endParaRPr sz="2800"/>
          </a:p>
          <a:p>
            <a:pPr lvl="0" marL="533400" indent="-533400" algn="just">
              <a:spcBef>
                <a:spcPts val="3200"/>
              </a:spcBef>
              <a:buSzPct val="100000"/>
              <a:buBlip>
                <a:blip r:embed="rId2"/>
              </a:buBlip>
              <a:defRPr sz="1800"/>
            </a:pPr>
            <a:r>
              <a:rPr b="1" sz="2800">
                <a:latin typeface="Helvetica"/>
                <a:ea typeface="Helvetica"/>
                <a:cs typeface="Helvetica"/>
                <a:sym typeface="Helvetica"/>
              </a:rPr>
              <a:t>Pubblicare SEP sintetiche:</a:t>
            </a:r>
            <a:r>
              <a:rPr sz="2800"/>
              <a:t> consiste nel pubblicare le informazioni sintetiche relative ad un tratto di fiume (composto da più SEP) sul portale web accessibile alla popolazione.</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Stime</a:t>
            </a:r>
          </a:p>
        </p:txBody>
      </p:sp>
      <p:sp>
        <p:nvSpPr>
          <p:cNvPr id="67" name="Shape 67"/>
          <p:cNvSpPr/>
          <p:nvPr>
            <p:ph type="body" idx="1"/>
          </p:nvPr>
        </p:nvSpPr>
        <p:spPr>
          <a:xfrm>
            <a:off x="952500" y="1526120"/>
            <a:ext cx="11099800" cy="7492341"/>
          </a:xfrm>
          <a:prstGeom prst="rect">
            <a:avLst/>
          </a:prstGeom>
        </p:spPr>
        <p:txBody>
          <a:bodyPr anchor="t"/>
          <a:lstStyle/>
          <a:p>
            <a:pPr lvl="0" marL="528066" indent="-528066" algn="just" defTabSz="578358">
              <a:spcBef>
                <a:spcPts val="3100"/>
              </a:spcBef>
              <a:buSzPct val="100000"/>
              <a:buBlip>
                <a:blip r:embed="rId2"/>
              </a:buBlip>
              <a:defRPr sz="1800"/>
            </a:pPr>
            <a:r>
              <a:rPr sz="2772"/>
              <a:t>Circa 100 sensori per Regione</a:t>
            </a:r>
            <a:endParaRPr sz="2772"/>
          </a:p>
          <a:p>
            <a:pPr lvl="0" marL="528066" indent="-528066" algn="just" defTabSz="578358">
              <a:spcBef>
                <a:spcPts val="3100"/>
              </a:spcBef>
              <a:buSzPct val="100000"/>
              <a:buBlip>
                <a:blip r:embed="rId2"/>
              </a:buBlip>
              <a:defRPr sz="1800"/>
            </a:pPr>
            <a:r>
              <a:rPr sz="2772"/>
              <a:t>Circa 50 Squadre per Regione</a:t>
            </a:r>
            <a:endParaRPr sz="2772"/>
          </a:p>
          <a:p>
            <a:pPr lvl="0" marL="528066" indent="-528066" algn="just" defTabSz="578358">
              <a:spcBef>
                <a:spcPts val="3100"/>
              </a:spcBef>
              <a:buSzPct val="100000"/>
              <a:buBlip>
                <a:blip r:embed="rId2"/>
              </a:buBlip>
              <a:defRPr sz="1800"/>
            </a:pPr>
            <a:r>
              <a:rPr sz="2772"/>
              <a:t>Circa 20 Operatori di Campo per Regione</a:t>
            </a:r>
            <a:endParaRPr sz="2772"/>
          </a:p>
          <a:p>
            <a:pPr lvl="0" marL="528066" indent="-528066" algn="just" defTabSz="578358">
              <a:spcBef>
                <a:spcPts val="3100"/>
              </a:spcBef>
              <a:buSzPct val="100000"/>
              <a:buBlip>
                <a:blip r:embed="rId2"/>
              </a:buBlip>
              <a:defRPr sz="1800"/>
            </a:pPr>
            <a:r>
              <a:rPr sz="2772"/>
              <a:t>I dati idrometrici (DI) vengono acquisiti ogni ora</a:t>
            </a:r>
            <a:endParaRPr sz="2772"/>
          </a:p>
          <a:p>
            <a:pPr lvl="0" marL="528066" indent="-528066" algn="just" defTabSz="578358">
              <a:spcBef>
                <a:spcPts val="3100"/>
              </a:spcBef>
              <a:buSzPct val="100000"/>
              <a:buBlip>
                <a:blip r:embed="rId2"/>
              </a:buBlip>
              <a:defRPr sz="1800"/>
            </a:pPr>
            <a:r>
              <a:rPr sz="2772"/>
              <a:t>L’identificazione delle SEP viene svolta ogni ora</a:t>
            </a:r>
            <a:endParaRPr sz="2772"/>
          </a:p>
          <a:p>
            <a:pPr lvl="0" marL="528066" indent="-528066" algn="just" defTabSz="578358">
              <a:spcBef>
                <a:spcPts val="3100"/>
              </a:spcBef>
              <a:buSzPct val="100000"/>
              <a:buBlip>
                <a:blip r:embed="rId2"/>
              </a:buBlip>
              <a:defRPr sz="1800"/>
            </a:pPr>
            <a:r>
              <a:rPr sz="2772"/>
              <a:t>Ogni Squadra impiega dai 45~60 minuti per raggiungere la zona di intervento, che è stata calcolata in base alle SEP identificate dal sistema</a:t>
            </a:r>
            <a:endParaRPr sz="2772"/>
          </a:p>
          <a:p>
            <a:pPr lvl="0" marL="528066" indent="-528066" algn="just" defTabSz="578358">
              <a:spcBef>
                <a:spcPts val="3100"/>
              </a:spcBef>
              <a:buSzPct val="100000"/>
              <a:buBlip>
                <a:blip r:embed="rId2"/>
              </a:buBlip>
              <a:defRPr sz="1800"/>
            </a:pPr>
            <a:r>
              <a:rPr sz="2772"/>
              <a:t>Ogni Squadra impiega 1~4 ore per mettere in sicurezza un argine</a:t>
            </a:r>
            <a:endParaRPr sz="2772"/>
          </a:p>
          <a:p>
            <a:pPr lvl="0" marL="0" indent="0" algn="just" defTabSz="578358">
              <a:spcBef>
                <a:spcPts val="3100"/>
              </a:spcBef>
              <a:buSzTx/>
              <a:buNone/>
              <a:defRPr sz="1800"/>
            </a:pPr>
            <a:r>
              <a:rPr sz="2772"/>
              <a:t>La stima dei Sensori (idrici) presenti in ciascuna regione è basata sul numero di sensori presenti in Lombardia.</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Requisiti non Funzionali </a:t>
            </a:r>
          </a:p>
        </p:txBody>
      </p:sp>
      <p:sp>
        <p:nvSpPr>
          <p:cNvPr id="70" name="Shape 70"/>
          <p:cNvSpPr/>
          <p:nvPr>
            <p:ph type="body" idx="1"/>
          </p:nvPr>
        </p:nvSpPr>
        <p:spPr>
          <a:xfrm>
            <a:off x="952500" y="1526120"/>
            <a:ext cx="11099800" cy="7492341"/>
          </a:xfrm>
          <a:prstGeom prst="rect">
            <a:avLst/>
          </a:prstGeom>
        </p:spPr>
        <p:txBody>
          <a:bodyPr anchor="t"/>
          <a:lstStyle/>
          <a:p>
            <a:pPr lvl="0" marL="533400" indent="-533400" algn="just">
              <a:spcBef>
                <a:spcPts val="3200"/>
              </a:spcBef>
              <a:buSzPct val="100000"/>
              <a:buBlip>
                <a:blip r:embed="rId2"/>
              </a:buBlip>
              <a:defRPr sz="1800"/>
            </a:pPr>
            <a:r>
              <a:rPr sz="2800"/>
              <a:t>Il sistema deve essere in grado di acquisire ogni ora tutte le rilevazioni dei sensori. </a:t>
            </a:r>
            <a:endParaRPr sz="1200"/>
          </a:p>
          <a:p>
            <a:pPr lvl="0" marL="533400" indent="-533400" algn="just">
              <a:spcBef>
                <a:spcPts val="3200"/>
              </a:spcBef>
              <a:buSzPct val="100000"/>
              <a:buBlip>
                <a:blip r:embed="rId2"/>
              </a:buBlip>
              <a:defRPr sz="1800"/>
            </a:pPr>
            <a:r>
              <a:rPr sz="2800"/>
              <a:t>Il sistema deve essere in grado di processare la pianificazione delle squadre in un tempo limite di 6 ore. </a:t>
            </a:r>
            <a:endParaRPr sz="1200"/>
          </a:p>
          <a:p>
            <a:pPr lvl="0" marL="533400" indent="-533400" algn="just">
              <a:spcBef>
                <a:spcPts val="3200"/>
              </a:spcBef>
              <a:buSzPct val="100000"/>
              <a:buBlip>
                <a:blip r:embed="rId2"/>
              </a:buBlip>
              <a:defRPr sz="1800"/>
            </a:pPr>
            <a:r>
              <a:rPr sz="2800"/>
              <a:t>Il sistema deve produrre delle pianificazioni affidabili nel 75% dei casi, l'affidabilità di una pianificazione è il numero di assegnamenti corretti diviso il numero di assegnamenti superflui.</a:t>
            </a:r>
            <a:endParaRPr sz="2800"/>
          </a:p>
          <a:p>
            <a:pPr lvl="0" marL="533400" indent="-533400" algn="just">
              <a:spcBef>
                <a:spcPts val="3200"/>
              </a:spcBef>
              <a:buSzPct val="100000"/>
              <a:buBlip>
                <a:blip r:embed="rId2"/>
              </a:buBlip>
              <a:defRPr sz="1800"/>
            </a:pPr>
            <a:r>
              <a:rPr sz="2800"/>
              <a:t>In caso di malfunzionamento il sistema deve essere riparabile in meno di 5 giorni. </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title"/>
          </p:nvPr>
        </p:nvSpPr>
        <p:spPr>
          <a:xfrm>
            <a:off x="1270000" y="3634345"/>
            <a:ext cx="10464800" cy="2484910"/>
          </a:xfrm>
          <a:prstGeom prst="rect">
            <a:avLst/>
          </a:prstGeom>
        </p:spPr>
        <p:txBody>
          <a:bodyPr anchor="ctr"/>
          <a:lstStyle>
            <a:lvl1pPr defTabSz="572516">
              <a:defRPr b="1" sz="7840">
                <a:solidFill>
                  <a:srgbClr val="C82506"/>
                </a:solidFill>
                <a:latin typeface="Helvetica"/>
                <a:ea typeface="Helvetica"/>
                <a:cs typeface="Helvetica"/>
                <a:sym typeface="Helvetica"/>
              </a:defRPr>
            </a:lvl1pPr>
          </a:lstStyle>
          <a:p>
            <a:pPr lvl="0">
              <a:defRPr b="0" sz="1800">
                <a:solidFill>
                  <a:srgbClr val="000000"/>
                </a:solidFill>
              </a:defRPr>
            </a:pPr>
            <a:r>
              <a:rPr b="1" sz="7840">
                <a:solidFill>
                  <a:srgbClr val="C82506"/>
                </a:solidFill>
              </a:rPr>
              <a:t>Architettura del problema</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Casi d’Uso </a:t>
            </a:r>
          </a:p>
        </p:txBody>
      </p:sp>
      <p:pic>
        <p:nvPicPr>
          <p:cNvPr id="75" name="Use Case.pdf"/>
          <p:cNvPicPr/>
          <p:nvPr/>
        </p:nvPicPr>
        <p:blipFill>
          <a:blip r:embed="rId2">
            <a:extLst/>
          </a:blip>
          <a:stretch>
            <a:fillRect/>
          </a:stretch>
        </p:blipFill>
        <p:spPr>
          <a:xfrm>
            <a:off x="353436" y="1702840"/>
            <a:ext cx="12297928" cy="7628192"/>
          </a:xfrm>
          <a:prstGeom prst="rect">
            <a:avLst/>
          </a:prstGeom>
          <a:ln w="12700">
            <a:miter lim="400000"/>
          </a:ln>
        </p:spPr>
      </p:pic>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Modello dei Dati</a:t>
            </a:r>
          </a:p>
        </p:txBody>
      </p:sp>
      <p:pic>
        <p:nvPicPr>
          <p:cNvPr id="78" name="Diagramma Informazioni.pdf"/>
          <p:cNvPicPr/>
          <p:nvPr/>
        </p:nvPicPr>
        <p:blipFill>
          <a:blip r:embed="rId2">
            <a:extLst/>
          </a:blip>
          <a:stretch>
            <a:fillRect/>
          </a:stretch>
        </p:blipFill>
        <p:spPr>
          <a:xfrm>
            <a:off x="358945" y="1487460"/>
            <a:ext cx="12286910" cy="8036165"/>
          </a:xfrm>
          <a:prstGeom prst="rect">
            <a:avLst/>
          </a:prstGeom>
          <a:ln w="12700">
            <a:miter lim="400000"/>
          </a:ln>
        </p:spPr>
      </p:pic>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Identificazione SEP</a:t>
            </a:r>
          </a:p>
        </p:txBody>
      </p:sp>
      <p:pic>
        <p:nvPicPr>
          <p:cNvPr id="81" name="Identificazione SEP.pdf"/>
          <p:cNvPicPr/>
          <p:nvPr/>
        </p:nvPicPr>
        <p:blipFill>
          <a:blip r:embed="rId2">
            <a:extLst/>
          </a:blip>
          <a:stretch>
            <a:fillRect/>
          </a:stretch>
        </p:blipFill>
        <p:spPr>
          <a:xfrm>
            <a:off x="187640" y="1478384"/>
            <a:ext cx="12629520" cy="7871371"/>
          </a:xfrm>
          <a:prstGeom prst="rect">
            <a:avLst/>
          </a:prstGeom>
          <a:ln w="12700">
            <a:miter lim="400000"/>
          </a:ln>
        </p:spPr>
      </p:pic>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Shape 83"/>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Acquisizione DI</a:t>
            </a:r>
          </a:p>
        </p:txBody>
      </p:sp>
      <p:pic>
        <p:nvPicPr>
          <p:cNvPr id="84" name="Acquisizione Dati Idrometrici.pdf"/>
          <p:cNvPicPr/>
          <p:nvPr/>
        </p:nvPicPr>
        <p:blipFill>
          <a:blip r:embed="rId2">
            <a:extLst/>
          </a:blip>
          <a:stretch>
            <a:fillRect/>
          </a:stretch>
        </p:blipFill>
        <p:spPr>
          <a:xfrm>
            <a:off x="952500" y="1627213"/>
            <a:ext cx="11099800" cy="7740302"/>
          </a:xfrm>
          <a:prstGeom prst="rect">
            <a:avLst/>
          </a:prstGeom>
          <a:ln w="12700">
            <a:miter lim="400000"/>
          </a:ln>
        </p:spPr>
      </p:pic>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ph type="title"/>
          </p:nvPr>
        </p:nvSpPr>
        <p:spPr>
          <a:xfrm>
            <a:off x="952500" y="444500"/>
            <a:ext cx="11099800" cy="1116040"/>
          </a:xfrm>
          <a:prstGeom prst="rect">
            <a:avLst/>
          </a:prstGeom>
        </p:spPr>
        <p:txBody>
          <a:bodyPr/>
          <a:lstStyle>
            <a:lvl1pPr defTabSz="502412">
              <a:defRPr sz="5160">
                <a:solidFill>
                  <a:srgbClr val="C82506"/>
                </a:solidFill>
              </a:defRPr>
            </a:lvl1pPr>
          </a:lstStyle>
          <a:p>
            <a:pPr lvl="0">
              <a:defRPr sz="1800">
                <a:solidFill>
                  <a:srgbClr val="000000"/>
                </a:solidFill>
              </a:defRPr>
            </a:pPr>
            <a:r>
              <a:rPr sz="5160">
                <a:solidFill>
                  <a:srgbClr val="C82506"/>
                </a:solidFill>
              </a:rPr>
              <a:t>Pianificazione Squadra di Emergenza</a:t>
            </a:r>
          </a:p>
        </p:txBody>
      </p:sp>
      <p:sp>
        <p:nvSpPr>
          <p:cNvPr id="87" name="Shape 87"/>
          <p:cNvSpPr/>
          <p:nvPr>
            <p:ph type="body" idx="1"/>
          </p:nvPr>
        </p:nvSpPr>
        <p:spPr>
          <a:xfrm>
            <a:off x="952500" y="1526120"/>
            <a:ext cx="11099800" cy="7492341"/>
          </a:xfrm>
          <a:prstGeom prst="rect">
            <a:avLst/>
          </a:prstGeom>
        </p:spPr>
        <p:txBody>
          <a:bodyPr anchor="t"/>
          <a:lstStyle/>
          <a:p>
            <a:pPr lvl="0" marL="0" indent="0" algn="just">
              <a:spcBef>
                <a:spcPts val="3200"/>
              </a:spcBef>
              <a:buSzTx/>
              <a:buNone/>
              <a:defRPr sz="1800"/>
            </a:pPr>
            <a:r>
              <a:rPr sz="2800"/>
              <a:t>Una volta riconosciute le possibili Situazioni di Emergenza Potenziale da parte del sistema, l’operatore del Centro di Supervisione valuta la necessità di gestire tali emergenze. </a:t>
            </a:r>
            <a:endParaRPr sz="2800"/>
          </a:p>
          <a:p>
            <a:pPr lvl="0" marL="0" indent="0" algn="just">
              <a:spcBef>
                <a:spcPts val="3200"/>
              </a:spcBef>
              <a:buSzTx/>
              <a:buNone/>
              <a:defRPr sz="1800"/>
            </a:pPr>
            <a:r>
              <a:rPr sz="2800"/>
              <a:t>Successivamente, se l’operatore lo ritiene opportuno, richiede al sistema di pianificare/ripianificare le squadre di emergenza.</a:t>
            </a:r>
            <a:endParaRPr sz="2800"/>
          </a:p>
          <a:p>
            <a:pPr lvl="0" marL="0" indent="0" algn="just">
              <a:spcBef>
                <a:spcPts val="3200"/>
              </a:spcBef>
              <a:buSzTx/>
              <a:buNone/>
              <a:defRPr sz="1800"/>
            </a:pPr>
            <a:r>
              <a:rPr sz="2800"/>
              <a:t>Durante tale operazione, l’algoritmo di pianificazione può utilizzare dei servizi esterni che calcolano la distanza stradale tra due punti geolocalizzati. Il sistema non prevede una mappa viaria della nazione.</a:t>
            </a:r>
            <a:endParaRPr sz="2800"/>
          </a:p>
          <a:p>
            <a:pPr lvl="0" marL="0" indent="0" algn="just">
              <a:spcBef>
                <a:spcPts val="3200"/>
              </a:spcBef>
              <a:buSzTx/>
              <a:buNone/>
              <a:defRPr sz="1800"/>
            </a:pPr>
            <a:r>
              <a:rPr sz="2800"/>
              <a:t>A seconda di queste informazioni, l’algoritmo sceglie in che modo dislocare le squadre di emergenza sul territorio.</a:t>
            </a:r>
            <a:endParaRPr sz="2800"/>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 name="Shape 36"/>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Testo del problema (1)</a:t>
            </a:r>
          </a:p>
        </p:txBody>
      </p:sp>
      <p:sp>
        <p:nvSpPr>
          <p:cNvPr id="37" name="Shape 37"/>
          <p:cNvSpPr/>
          <p:nvPr>
            <p:ph type="body" idx="1"/>
          </p:nvPr>
        </p:nvSpPr>
        <p:spPr>
          <a:xfrm>
            <a:off x="952500" y="1601735"/>
            <a:ext cx="11099800" cy="7288265"/>
          </a:xfrm>
          <a:prstGeom prst="rect">
            <a:avLst/>
          </a:prstGeom>
        </p:spPr>
        <p:txBody>
          <a:bodyPr/>
          <a:lstStyle/>
          <a:p>
            <a:pPr lvl="0" marL="0" indent="0" algn="just" defTabSz="443991">
              <a:spcBef>
                <a:spcPts val="2400"/>
              </a:spcBef>
              <a:buSzTx/>
              <a:buNone/>
              <a:defRPr sz="1800"/>
            </a:pPr>
            <a:r>
              <a:rPr sz="2128"/>
              <a:t>Si deve realizzare un sistema per l’osservazione della situazione idrogeologica del territorio e per la segnalazione di emergenze. </a:t>
            </a:r>
            <a:endParaRPr sz="2128">
              <a:latin typeface="Times"/>
              <a:ea typeface="Times"/>
              <a:cs typeface="Times"/>
              <a:sym typeface="Times"/>
            </a:endParaRPr>
          </a:p>
          <a:p>
            <a:pPr lvl="0" marL="0" indent="0" algn="just" defTabSz="443991">
              <a:spcBef>
                <a:spcPts val="2400"/>
              </a:spcBef>
              <a:buSzTx/>
              <a:buNone/>
              <a:defRPr sz="1800"/>
            </a:pPr>
            <a:r>
              <a:rPr sz="2128"/>
              <a:t>Il sistema deve supportare: </a:t>
            </a:r>
            <a:endParaRPr sz="2128">
              <a:latin typeface="Times"/>
              <a:ea typeface="Times"/>
              <a:cs typeface="Times"/>
              <a:sym typeface="Times"/>
            </a:endParaRPr>
          </a:p>
          <a:p>
            <a:pPr lvl="0" marL="405384" indent="-405384" algn="just" defTabSz="443991">
              <a:spcBef>
                <a:spcPts val="2400"/>
              </a:spcBef>
              <a:buSzPct val="100000"/>
              <a:buAutoNum type="arabicPeriod" startAt="1"/>
              <a:defRPr sz="1800"/>
            </a:pPr>
            <a:r>
              <a:rPr sz="2128"/>
              <a:t>l’acquisizione in tempo reale di dati idrometrici DI (livello dei corsi d’acqua) attraverso opportuni sensori. La struttura della rete idrica, la localizzazione dei sensori e le serie storiche dei livelli osservati sono archiviati in una Base Dati della Rete Idrica (BRI), che fa parte del progetto; </a:t>
            </a:r>
            <a:endParaRPr sz="2128"/>
          </a:p>
          <a:p>
            <a:pPr lvl="0" marL="405384" indent="-405384" algn="just" defTabSz="443991">
              <a:spcBef>
                <a:spcPts val="2400"/>
              </a:spcBef>
              <a:buSzPct val="100000"/>
              <a:buAutoNum type="arabicPeriod" startAt="1"/>
              <a:defRPr sz="1800"/>
            </a:pPr>
            <a:r>
              <a:rPr sz="2128"/>
              <a:t>l’acquisizione di segnalazioni di emergenze gravi SEG (esondazione in atto o a forte rischio) da parte di operatori a campo; </a:t>
            </a:r>
            <a:endParaRPr sz="2128"/>
          </a:p>
          <a:p>
            <a:pPr lvl="0" marL="405384" indent="-405384" algn="just" defTabSz="443991">
              <a:spcBef>
                <a:spcPts val="2400"/>
              </a:spcBef>
              <a:buSzPct val="100000"/>
              <a:buAutoNum type="arabicPeriod" startAt="1"/>
              <a:defRPr sz="1800"/>
            </a:pPr>
            <a:r>
              <a:rPr sz="2128"/>
              <a:t>l’acquisizione di previsioni meteo sul medio termine relative a una Regione accedendo a una Base Dati Meteo (BDM) esterna preesistente. Si assuma che BDM fornisca previsioni per ogni ora delle prossime 36 ore, articolate per celle spaziali di dimensione 10X10 Km; </a:t>
            </a:r>
            <a:endParaRPr sz="2128"/>
          </a:p>
          <a:p>
            <a:pPr lvl="0" marL="405384" indent="-405384" algn="just" defTabSz="443991">
              <a:spcBef>
                <a:spcPts val="2400"/>
              </a:spcBef>
              <a:buSzPct val="100000"/>
              <a:buAutoNum type="arabicPeriod" startAt="1"/>
              <a:defRPr sz="1800"/>
            </a:pPr>
            <a:r>
              <a:rPr sz="2128"/>
              <a:t>l’identificazione di situazioni di emergenza potenziali SEP a medio termine (alcune ore), attraverso l’incrocio delle informazioni BDM e DI. Le situazioni di emergenza potenziali devono essere rese visibili agli operatori di un Centro di Supervisione, ai Responsabili Territoriali della Protezione Civile e, in forma sintetica, a tutta la popolazione interessata; </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 name="Shape 89"/>
          <p:cNvSpPr/>
          <p:nvPr>
            <p:ph type="title"/>
          </p:nvPr>
        </p:nvSpPr>
        <p:spPr>
          <a:xfrm>
            <a:off x="952500" y="444500"/>
            <a:ext cx="11099800" cy="1116040"/>
          </a:xfrm>
          <a:prstGeom prst="rect">
            <a:avLst/>
          </a:prstGeom>
        </p:spPr>
        <p:txBody>
          <a:bodyPr/>
          <a:lstStyle>
            <a:lvl1pPr defTabSz="502412">
              <a:defRPr sz="5160">
                <a:solidFill>
                  <a:srgbClr val="C82506"/>
                </a:solidFill>
              </a:defRPr>
            </a:lvl1pPr>
          </a:lstStyle>
          <a:p>
            <a:pPr lvl="0">
              <a:defRPr sz="1800">
                <a:solidFill>
                  <a:srgbClr val="000000"/>
                </a:solidFill>
              </a:defRPr>
            </a:pPr>
            <a:r>
              <a:rPr sz="5160">
                <a:solidFill>
                  <a:srgbClr val="C82506"/>
                </a:solidFill>
              </a:rPr>
              <a:t>Pianificazione Squadre di Emergenza</a:t>
            </a:r>
          </a:p>
        </p:txBody>
      </p:sp>
      <p:pic>
        <p:nvPicPr>
          <p:cNvPr id="90" name="Pianificazione Squadre Emergenza.pdf"/>
          <p:cNvPicPr/>
          <p:nvPr/>
        </p:nvPicPr>
        <p:blipFill>
          <a:blip r:embed="rId2">
            <a:extLst/>
          </a:blip>
          <a:stretch>
            <a:fillRect/>
          </a:stretch>
        </p:blipFill>
        <p:spPr>
          <a:xfrm>
            <a:off x="520038" y="1612425"/>
            <a:ext cx="11964724" cy="8063553"/>
          </a:xfrm>
          <a:prstGeom prst="rect">
            <a:avLst/>
          </a:prstGeom>
          <a:ln w="12700">
            <a:miter lim="400000"/>
          </a:ln>
        </p:spPr>
      </p:pic>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Acquisizione SEG</a:t>
            </a:r>
          </a:p>
        </p:txBody>
      </p:sp>
      <p:pic>
        <p:nvPicPr>
          <p:cNvPr id="93" name="Acquisizione Segnalazione Emergenza Grave (SEG).pdf"/>
          <p:cNvPicPr/>
          <p:nvPr/>
        </p:nvPicPr>
        <p:blipFill>
          <a:blip r:embed="rId2">
            <a:extLst/>
          </a:blip>
          <a:stretch>
            <a:fillRect/>
          </a:stretch>
        </p:blipFill>
        <p:spPr>
          <a:xfrm>
            <a:off x="1022196" y="1443107"/>
            <a:ext cx="10960408" cy="8295096"/>
          </a:xfrm>
          <a:prstGeom prst="rect">
            <a:avLst/>
          </a:prstGeom>
          <a:ln w="12700">
            <a:miter lim="400000"/>
          </a:ln>
        </p:spPr>
      </p:pic>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Consulta SEP</a:t>
            </a:r>
          </a:p>
        </p:txBody>
      </p:sp>
      <p:pic>
        <p:nvPicPr>
          <p:cNvPr id="96" name="Consulta SEP.pdf"/>
          <p:cNvPicPr/>
          <p:nvPr/>
        </p:nvPicPr>
        <p:blipFill>
          <a:blip r:embed="rId2">
            <a:extLst/>
          </a:blip>
          <a:stretch>
            <a:fillRect/>
          </a:stretch>
        </p:blipFill>
        <p:spPr>
          <a:xfrm>
            <a:off x="132384" y="1570251"/>
            <a:ext cx="12740032" cy="7746986"/>
          </a:xfrm>
          <a:prstGeom prst="rect">
            <a:avLst/>
          </a:prstGeom>
          <a:ln w="12700">
            <a:miter lim="400000"/>
          </a:ln>
        </p:spPr>
      </p:pic>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Consulta Sintesi SEP</a:t>
            </a:r>
          </a:p>
        </p:txBody>
      </p:sp>
      <p:pic>
        <p:nvPicPr>
          <p:cNvPr id="99" name="Consulta Sintesi SEP.pdf"/>
          <p:cNvPicPr/>
          <p:nvPr/>
        </p:nvPicPr>
        <p:blipFill>
          <a:blip r:embed="rId2">
            <a:extLst/>
          </a:blip>
          <a:stretch>
            <a:fillRect/>
          </a:stretch>
        </p:blipFill>
        <p:spPr>
          <a:xfrm>
            <a:off x="343594" y="1683112"/>
            <a:ext cx="12317612" cy="7493918"/>
          </a:xfrm>
          <a:prstGeom prst="rect">
            <a:avLst/>
          </a:prstGeom>
          <a:ln w="12700">
            <a:miter lim="400000"/>
          </a:ln>
        </p:spPr>
      </p:pic>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title"/>
          </p:nvPr>
        </p:nvSpPr>
        <p:spPr>
          <a:xfrm>
            <a:off x="1270000" y="3634345"/>
            <a:ext cx="10464800" cy="2484910"/>
          </a:xfrm>
          <a:prstGeom prst="rect">
            <a:avLst/>
          </a:prstGeom>
        </p:spPr>
        <p:txBody>
          <a:bodyPr anchor="ctr"/>
          <a:lstStyle>
            <a:lvl1pPr>
              <a:defRPr b="1">
                <a:solidFill>
                  <a:srgbClr val="C82506"/>
                </a:solidFill>
                <a:latin typeface="Helvetica"/>
                <a:ea typeface="Helvetica"/>
                <a:cs typeface="Helvetica"/>
                <a:sym typeface="Helvetica"/>
              </a:defRPr>
            </a:lvl1pPr>
          </a:lstStyle>
          <a:p>
            <a:pPr lvl="0">
              <a:defRPr b="0" sz="1800">
                <a:solidFill>
                  <a:srgbClr val="000000"/>
                </a:solidFill>
              </a:defRPr>
            </a:pPr>
            <a:r>
              <a:rPr b="1" sz="8000">
                <a:solidFill>
                  <a:srgbClr val="C82506"/>
                </a:solidFill>
              </a:rPr>
              <a:t>Architettura Logica</a:t>
            </a:r>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title"/>
          </p:nvPr>
        </p:nvSpPr>
        <p:spPr>
          <a:xfrm>
            <a:off x="1270000" y="3634345"/>
            <a:ext cx="10464800" cy="2484910"/>
          </a:xfrm>
          <a:prstGeom prst="rect">
            <a:avLst/>
          </a:prstGeom>
        </p:spPr>
        <p:txBody>
          <a:bodyPr anchor="ctr"/>
          <a:lstStyle>
            <a:lvl1pPr>
              <a:defRPr>
                <a:solidFill>
                  <a:srgbClr val="C82506"/>
                </a:solidFill>
              </a:defRPr>
            </a:lvl1pPr>
          </a:lstStyle>
          <a:p>
            <a:pPr lvl="0">
              <a:defRPr sz="1800">
                <a:solidFill>
                  <a:srgbClr val="000000"/>
                </a:solidFill>
              </a:defRPr>
            </a:pPr>
            <a:r>
              <a:rPr sz="8000">
                <a:solidFill>
                  <a:srgbClr val="C82506"/>
                </a:solidFill>
              </a:rPr>
              <a:t>Soluzione 1</a:t>
            </a: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Shape 105"/>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PORCAAATAAA</a:t>
            </a:r>
          </a:p>
        </p:txBody>
      </p:sp>
      <p:sp>
        <p:nvSpPr>
          <p:cNvPr id="106" name="Shape 106"/>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Shape 108"/>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Descrizione - Soluzione 1</a:t>
            </a:r>
          </a:p>
        </p:txBody>
      </p:sp>
      <p:sp>
        <p:nvSpPr>
          <p:cNvPr id="109" name="Shape 109"/>
          <p:cNvSpPr/>
          <p:nvPr>
            <p:ph type="body" idx="1"/>
          </p:nvPr>
        </p:nvSpPr>
        <p:spPr>
          <a:xfrm>
            <a:off x="952500" y="1526120"/>
            <a:ext cx="11099800" cy="7492341"/>
          </a:xfrm>
          <a:prstGeom prst="rect">
            <a:avLst/>
          </a:prstGeom>
        </p:spPr>
        <p:txBody>
          <a:bodyPr/>
          <a:lstStyle/>
          <a:p>
            <a:pPr lvl="0" marL="0" indent="0">
              <a:spcBef>
                <a:spcPts val="3200"/>
              </a:spcBef>
              <a:buSzTx/>
              <a:buNone/>
              <a:defRPr sz="2800"/>
            </a:pP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Shape 111"/>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Footprint - Soluzione 1</a:t>
            </a:r>
          </a:p>
        </p:txBody>
      </p:sp>
      <p:pic>
        <p:nvPicPr>
          <p:cNvPr id="112" name="FootSOLMERDA.pdf"/>
          <p:cNvPicPr/>
          <p:nvPr/>
        </p:nvPicPr>
        <p:blipFill>
          <a:blip r:embed="rId2">
            <a:extLst/>
          </a:blip>
          <a:stretch>
            <a:fillRect/>
          </a:stretch>
        </p:blipFill>
        <p:spPr>
          <a:xfrm>
            <a:off x="442214" y="1961284"/>
            <a:ext cx="12120372" cy="7299008"/>
          </a:xfrm>
          <a:prstGeom prst="rect">
            <a:avLst/>
          </a:prstGeom>
          <a:ln w="12700">
            <a:miter lim="400000"/>
          </a:ln>
        </p:spPr>
      </p:pic>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 name="Shape 114"/>
          <p:cNvSpPr/>
          <p:nvPr>
            <p:ph type="title"/>
          </p:nvPr>
        </p:nvSpPr>
        <p:spPr>
          <a:xfrm>
            <a:off x="1270000" y="3634345"/>
            <a:ext cx="10464800" cy="2484910"/>
          </a:xfrm>
          <a:prstGeom prst="rect">
            <a:avLst/>
          </a:prstGeom>
        </p:spPr>
        <p:txBody>
          <a:bodyPr anchor="ctr"/>
          <a:lstStyle>
            <a:lvl1pPr>
              <a:defRPr>
                <a:solidFill>
                  <a:srgbClr val="C82506"/>
                </a:solidFill>
              </a:defRPr>
            </a:lvl1pPr>
          </a:lstStyle>
          <a:p>
            <a:pPr lvl="0">
              <a:defRPr sz="1800">
                <a:solidFill>
                  <a:srgbClr val="000000"/>
                </a:solidFill>
              </a:defRPr>
            </a:pPr>
            <a:r>
              <a:rPr sz="8000">
                <a:solidFill>
                  <a:srgbClr val="C82506"/>
                </a:solidFill>
              </a:rPr>
              <a:t>Soluzione 2</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Shape 39"/>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Testo del problema (2)</a:t>
            </a:r>
          </a:p>
        </p:txBody>
      </p:sp>
      <p:sp>
        <p:nvSpPr>
          <p:cNvPr id="40" name="Shape 40"/>
          <p:cNvSpPr/>
          <p:nvPr>
            <p:ph type="body" idx="1"/>
          </p:nvPr>
        </p:nvSpPr>
        <p:spPr>
          <a:xfrm>
            <a:off x="952500" y="1601735"/>
            <a:ext cx="11099800" cy="3301294"/>
          </a:xfrm>
          <a:prstGeom prst="rect">
            <a:avLst/>
          </a:prstGeom>
        </p:spPr>
        <p:txBody>
          <a:bodyPr/>
          <a:lstStyle/>
          <a:p>
            <a:pPr lvl="0" marL="453390" indent="-453390" algn="just" defTabSz="496570">
              <a:spcBef>
                <a:spcPts val="2700"/>
              </a:spcBef>
              <a:buSzPct val="100000"/>
              <a:buAutoNum type="arabicPeriod" startAt="5"/>
              <a:defRPr sz="1800"/>
            </a:pPr>
            <a:r>
              <a:rPr sz="2380"/>
              <a:t>la pianificazione degli spostamenti delle Squadre di Emergenza in base alle informazioni SEP. La pianificazione degli spostamenti delle squadre deve essere notificata ai Responsabili Territoriali della Protezione Civile e alle Squadre di Emergenza coinvolte. La allocazione sul territorio delle squadre di emergenza deve essere memorizzata in una Base Dati Segnalazioni di Emergenza (BSE), che fa parte del progetto; </a:t>
            </a:r>
            <a:endParaRPr sz="2380"/>
          </a:p>
          <a:p>
            <a:pPr lvl="0" marL="453390" indent="-453390" algn="just" defTabSz="496570">
              <a:spcBef>
                <a:spcPts val="2700"/>
              </a:spcBef>
              <a:buSzPct val="100000"/>
              <a:buAutoNum type="arabicPeriod" startAt="5"/>
              <a:defRPr sz="1800"/>
            </a:pPr>
            <a:r>
              <a:rPr sz="2380"/>
              <a:t>la notifica di emergenze gravi (SEG) alle Squadre di Emergenza più prossime.</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Gestore Rilevazioni</a:t>
            </a:r>
          </a:p>
        </p:txBody>
      </p:sp>
      <p:pic>
        <p:nvPicPr>
          <p:cNvPr id="117" name="Gestore rilevazioni.pdf"/>
          <p:cNvPicPr/>
          <p:nvPr/>
        </p:nvPicPr>
        <p:blipFill>
          <a:blip r:embed="rId2">
            <a:extLst/>
          </a:blip>
          <a:stretch>
            <a:fillRect/>
          </a:stretch>
        </p:blipFill>
        <p:spPr>
          <a:xfrm>
            <a:off x="540909" y="1756136"/>
            <a:ext cx="11922982" cy="6946341"/>
          </a:xfrm>
          <a:prstGeom prst="rect">
            <a:avLst/>
          </a:prstGeom>
          <a:ln w="12700">
            <a:miter lim="400000"/>
          </a:ln>
        </p:spPr>
      </p:pic>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Gestore SEP</a:t>
            </a:r>
          </a:p>
        </p:txBody>
      </p:sp>
      <p:pic>
        <p:nvPicPr>
          <p:cNvPr id="120" name="Gestore SEP.pdf"/>
          <p:cNvPicPr/>
          <p:nvPr/>
        </p:nvPicPr>
        <p:blipFill>
          <a:blip r:embed="rId2">
            <a:extLst/>
          </a:blip>
          <a:stretch>
            <a:fillRect/>
          </a:stretch>
        </p:blipFill>
        <p:spPr>
          <a:xfrm>
            <a:off x="110068" y="1981674"/>
            <a:ext cx="12784664" cy="7542852"/>
          </a:xfrm>
          <a:prstGeom prst="rect">
            <a:avLst/>
          </a:prstGeom>
          <a:ln w="12700">
            <a:miter lim="400000"/>
          </a:ln>
        </p:spPr>
      </p:pic>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Gestore SEG</a:t>
            </a:r>
          </a:p>
        </p:txBody>
      </p:sp>
      <p:pic>
        <p:nvPicPr>
          <p:cNvPr id="123" name="Gestore SEG.pdf"/>
          <p:cNvPicPr/>
          <p:nvPr/>
        </p:nvPicPr>
        <p:blipFill>
          <a:blip r:embed="rId2">
            <a:extLst/>
          </a:blip>
          <a:stretch>
            <a:fillRect/>
          </a:stretch>
        </p:blipFill>
        <p:spPr>
          <a:xfrm>
            <a:off x="1242469" y="1564440"/>
            <a:ext cx="10519862" cy="8055211"/>
          </a:xfrm>
          <a:prstGeom prst="rect">
            <a:avLst/>
          </a:prstGeom>
          <a:ln w="12700">
            <a:miter lim="400000"/>
          </a:ln>
        </p:spPr>
      </p:pic>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Gestore Consultazione SEP</a:t>
            </a:r>
          </a:p>
        </p:txBody>
      </p:sp>
      <p:pic>
        <p:nvPicPr>
          <p:cNvPr id="126" name="Gestore Consultazione SEP.pdf"/>
          <p:cNvPicPr/>
          <p:nvPr/>
        </p:nvPicPr>
        <p:blipFill>
          <a:blip r:embed="rId2">
            <a:extLst/>
          </a:blip>
          <a:stretch>
            <a:fillRect/>
          </a:stretch>
        </p:blipFill>
        <p:spPr>
          <a:xfrm>
            <a:off x="449091" y="1710679"/>
            <a:ext cx="12106618" cy="7818456"/>
          </a:xfrm>
          <a:prstGeom prst="rect">
            <a:avLst/>
          </a:prstGeom>
          <a:ln w="12700">
            <a:miter lim="400000"/>
          </a:ln>
        </p:spPr>
      </p:pic>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Descrizione - Soluzione 2</a:t>
            </a:r>
          </a:p>
        </p:txBody>
      </p:sp>
      <p:sp>
        <p:nvSpPr>
          <p:cNvPr id="129" name="Shape 129"/>
          <p:cNvSpPr/>
          <p:nvPr>
            <p:ph type="body" idx="1"/>
          </p:nvPr>
        </p:nvSpPr>
        <p:spPr>
          <a:xfrm>
            <a:off x="952500" y="1526120"/>
            <a:ext cx="11099800" cy="7492341"/>
          </a:xfrm>
          <a:prstGeom prst="rect">
            <a:avLst/>
          </a:prstGeom>
        </p:spPr>
        <p:txBody>
          <a:bodyPr anchor="t"/>
          <a:lstStyle/>
          <a:p>
            <a:pPr lvl="0" marL="0" indent="0" algn="just">
              <a:spcBef>
                <a:spcPts val="3200"/>
              </a:spcBef>
              <a:buSzTx/>
              <a:buNone/>
              <a:defRPr sz="1800"/>
            </a:pPr>
            <a:r>
              <a:rPr sz="2800"/>
              <a:t>Architettura è divisa in componenti logici:</a:t>
            </a:r>
            <a:endParaRPr sz="2800"/>
          </a:p>
          <a:p>
            <a:pPr lvl="0" marL="533400" indent="-533400" algn="just">
              <a:spcBef>
                <a:spcPts val="3200"/>
              </a:spcBef>
              <a:buSzPct val="100000"/>
              <a:buBlip>
                <a:blip r:embed="rId2"/>
              </a:buBlip>
              <a:defRPr sz="1800"/>
            </a:pPr>
            <a:r>
              <a:rPr sz="2800"/>
              <a:t>Gestore Rilevazioni: contiene le attività legate all’acquisizione di informazioni da parte dei sensori.</a:t>
            </a:r>
            <a:endParaRPr sz="2800"/>
          </a:p>
          <a:p>
            <a:pPr lvl="0" marL="533400" indent="-533400" algn="just">
              <a:spcBef>
                <a:spcPts val="3200"/>
              </a:spcBef>
              <a:buSzPct val="100000"/>
              <a:buBlip>
                <a:blip r:embed="rId2"/>
              </a:buBlip>
              <a:defRPr sz="1800"/>
            </a:pPr>
            <a:r>
              <a:rPr sz="2800"/>
              <a:t>Gestore SEP: contiene le attività collegate all’identificazione, alla memorizzazione e alla pianificazione delle SEP</a:t>
            </a:r>
            <a:endParaRPr sz="2800"/>
          </a:p>
          <a:p>
            <a:pPr lvl="0" marL="533400" indent="-533400" algn="just">
              <a:spcBef>
                <a:spcPts val="3200"/>
              </a:spcBef>
              <a:buSzPct val="100000"/>
              <a:buBlip>
                <a:blip r:embed="rId2"/>
              </a:buBlip>
              <a:defRPr sz="1800"/>
            </a:pPr>
            <a:r>
              <a:rPr sz="2800"/>
              <a:t>Gestore Consultazione SEP: contiene le attività legate alla visualizzazione delle SEP.</a:t>
            </a:r>
            <a:endParaRPr sz="2800"/>
          </a:p>
          <a:p>
            <a:pPr lvl="0" marL="533400" indent="-533400" algn="just">
              <a:spcBef>
                <a:spcPts val="3200"/>
              </a:spcBef>
              <a:buSzPct val="100000"/>
              <a:buBlip>
                <a:blip r:embed="rId2"/>
              </a:buBlip>
              <a:defRPr sz="1800"/>
            </a:pPr>
            <a:r>
              <a:rPr sz="2800"/>
              <a:t>Gestore SEG: contiene le attività legate all’acquisizione e alla notifica delle SEG.</a:t>
            </a:r>
            <a:endParaRPr sz="2800"/>
          </a:p>
          <a:p>
            <a:pPr lvl="0" marL="0" indent="0" algn="just">
              <a:spcBef>
                <a:spcPts val="3200"/>
              </a:spcBef>
              <a:buSzTx/>
              <a:buNone/>
              <a:defRPr sz="1800"/>
            </a:pPr>
            <a:r>
              <a:rPr sz="2800"/>
              <a:t>Suddivisione basata sulla frequenza e sulla locazione dei componenti.</a:t>
            </a:r>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Footprint - Soluzione 2</a:t>
            </a:r>
          </a:p>
        </p:txBody>
      </p:sp>
      <p:pic>
        <p:nvPicPr>
          <p:cNvPr id="132" name="FootSOLOK.pdf"/>
          <p:cNvPicPr/>
          <p:nvPr/>
        </p:nvPicPr>
        <p:blipFill>
          <a:blip r:embed="rId2">
            <a:extLst/>
          </a:blip>
          <a:stretch>
            <a:fillRect/>
          </a:stretch>
        </p:blipFill>
        <p:spPr>
          <a:xfrm>
            <a:off x="381692" y="1684761"/>
            <a:ext cx="12241416" cy="7371903"/>
          </a:xfrm>
          <a:prstGeom prst="rect">
            <a:avLst/>
          </a:prstGeom>
          <a:ln w="12700">
            <a:miter lim="400000"/>
          </a:ln>
        </p:spPr>
      </p:pic>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xfrm>
            <a:off x="1270000" y="3634345"/>
            <a:ext cx="10464800" cy="2484910"/>
          </a:xfrm>
          <a:prstGeom prst="rect">
            <a:avLst/>
          </a:prstGeom>
        </p:spPr>
        <p:txBody>
          <a:bodyPr anchor="ctr"/>
          <a:lstStyle>
            <a:lvl1pPr>
              <a:defRPr>
                <a:solidFill>
                  <a:srgbClr val="C82506"/>
                </a:solidFill>
              </a:defRPr>
            </a:lvl1pPr>
          </a:lstStyle>
          <a:p>
            <a:pPr lvl="0">
              <a:defRPr sz="1800">
                <a:solidFill>
                  <a:srgbClr val="000000"/>
                </a:solidFill>
              </a:defRPr>
            </a:pPr>
            <a:r>
              <a:rPr sz="8000">
                <a:solidFill>
                  <a:srgbClr val="C82506"/>
                </a:solidFill>
              </a:rPr>
              <a:t>Soluzione 3</a:t>
            </a:r>
          </a:p>
        </p:txBody>
      </p:sp>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Descrizione - Soluzione 3</a:t>
            </a:r>
          </a:p>
        </p:txBody>
      </p:sp>
      <p:sp>
        <p:nvSpPr>
          <p:cNvPr id="137" name="Shape 137"/>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Footprint - Soluzione 3</a:t>
            </a:r>
          </a:p>
        </p:txBody>
      </p:sp>
      <p:sp>
        <p:nvSpPr>
          <p:cNvPr id="140" name="Shape 140"/>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xfrm>
            <a:off x="1270000" y="3634345"/>
            <a:ext cx="10464800" cy="2484910"/>
          </a:xfrm>
          <a:prstGeom prst="rect">
            <a:avLst/>
          </a:prstGeom>
        </p:spPr>
        <p:txBody>
          <a:bodyPr anchor="ctr"/>
          <a:lstStyle>
            <a:lvl1pPr>
              <a:defRPr>
                <a:solidFill>
                  <a:srgbClr val="C82506"/>
                </a:solidFill>
              </a:defRPr>
            </a:lvl1pPr>
          </a:lstStyle>
          <a:p>
            <a:pPr lvl="0">
              <a:defRPr sz="1800">
                <a:solidFill>
                  <a:srgbClr val="000000"/>
                </a:solidFill>
              </a:defRPr>
            </a:pPr>
            <a:r>
              <a:rPr sz="8000">
                <a:solidFill>
                  <a:srgbClr val="C82506"/>
                </a:solidFill>
              </a:rPr>
              <a:t>Architettura Concreta</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 name="Shape 42"/>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Testo del problema (3)</a:t>
            </a:r>
          </a:p>
        </p:txBody>
      </p:sp>
      <p:sp>
        <p:nvSpPr>
          <p:cNvPr id="43" name="Shape 43"/>
          <p:cNvSpPr/>
          <p:nvPr>
            <p:ph type="body" idx="1"/>
          </p:nvPr>
        </p:nvSpPr>
        <p:spPr>
          <a:xfrm>
            <a:off x="952500" y="1526120"/>
            <a:ext cx="11099800" cy="8011702"/>
          </a:xfrm>
          <a:prstGeom prst="rect">
            <a:avLst/>
          </a:prstGeom>
        </p:spPr>
        <p:txBody>
          <a:bodyPr/>
          <a:lstStyle/>
          <a:p>
            <a:pPr lvl="0" marL="0" indent="0" algn="just" defTabSz="309625">
              <a:spcBef>
                <a:spcPts val="1600"/>
              </a:spcBef>
              <a:buSzTx/>
              <a:buNone/>
              <a:defRPr sz="1800"/>
            </a:pPr>
            <a:r>
              <a:rPr sz="1483"/>
              <a:t>Si richiede di definire, utilizzando i formalismi opportuni: </a:t>
            </a:r>
            <a:endParaRPr sz="1483"/>
          </a:p>
          <a:p>
            <a:pPr lvl="0" marL="282701" indent="-282701" algn="just" defTabSz="309625">
              <a:spcBef>
                <a:spcPts val="1600"/>
              </a:spcBef>
              <a:buSzPct val="100000"/>
              <a:buAutoNum type="arabicPeriod" startAt="1"/>
              <a:defRPr sz="1800"/>
            </a:pPr>
            <a:r>
              <a:rPr sz="1483"/>
              <a:t>l’architettura del problema in termini di informazioni e flussi informativi; </a:t>
            </a:r>
            <a:endParaRPr sz="1483"/>
          </a:p>
          <a:p>
            <a:pPr lvl="0" marL="282701" indent="-282701" algn="just" defTabSz="309625">
              <a:spcBef>
                <a:spcPts val="1600"/>
              </a:spcBef>
              <a:buSzPct val="100000"/>
              <a:buAutoNum type="arabicPeriod" startAt="1"/>
              <a:defRPr sz="1800"/>
            </a:pPr>
            <a:r>
              <a:rPr sz="1483"/>
              <a:t>l’architettura logica in termini di componenti di elaborazione; </a:t>
            </a:r>
            <a:endParaRPr sz="1483"/>
          </a:p>
          <a:p>
            <a:pPr lvl="0" marL="282701" indent="-282701" algn="just" defTabSz="309625">
              <a:spcBef>
                <a:spcPts val="1600"/>
              </a:spcBef>
              <a:buSzPct val="100000"/>
              <a:buAutoNum type="arabicPeriod" startAt="1"/>
              <a:defRPr sz="1800"/>
            </a:pPr>
            <a:r>
              <a:rPr sz="1483"/>
              <a:t>l’architettura concreta in termini di modalità di interazione fra componenti; </a:t>
            </a:r>
            <a:endParaRPr sz="1483"/>
          </a:p>
          <a:p>
            <a:pPr lvl="0" marL="282701" indent="-282701" algn="just" defTabSz="309625">
              <a:spcBef>
                <a:spcPts val="1600"/>
              </a:spcBef>
              <a:buSzPct val="100000"/>
              <a:buAutoNum type="arabicPeriod" startAt="1"/>
              <a:defRPr sz="1800"/>
            </a:pPr>
            <a:r>
              <a:rPr sz="1483"/>
              <a:t>l’architettura di deployment; </a:t>
            </a:r>
            <a:endParaRPr sz="1483"/>
          </a:p>
          <a:p>
            <a:pPr lvl="0" marL="282701" indent="-282701" algn="just" defTabSz="309625">
              <a:spcBef>
                <a:spcPts val="1600"/>
              </a:spcBef>
              <a:buSzPct val="100000"/>
              <a:buAutoNum type="arabicPeriod" startAt="1"/>
              <a:defRPr sz="1800"/>
            </a:pPr>
            <a:r>
              <a:rPr sz="1483"/>
              <a:t>le scelte tecnologiche(componenti hardware, reti di comunicazione, piattaforme software); </a:t>
            </a:r>
            <a:endParaRPr sz="1483"/>
          </a:p>
          <a:p>
            <a:pPr lvl="0" marL="282701" indent="-282701" algn="just" defTabSz="309625">
              <a:spcBef>
                <a:spcPts val="1600"/>
              </a:spcBef>
              <a:buSzPct val="100000"/>
              <a:buAutoNum type="arabicPeriod" startAt="1"/>
              <a:defRPr sz="1800"/>
            </a:pPr>
            <a:r>
              <a:rPr sz="1483"/>
              <a:t>gli schemi logici relazionali delle basi di dati BRI e BDM; </a:t>
            </a:r>
            <a:endParaRPr sz="1483"/>
          </a:p>
          <a:p>
            <a:pPr lvl="0" marL="282701" indent="-282701" algn="just" defTabSz="309625">
              <a:spcBef>
                <a:spcPts val="1600"/>
              </a:spcBef>
              <a:buSzPct val="100000"/>
              <a:buAutoNum type="arabicPeriod" startAt="1"/>
              <a:defRPr sz="1800"/>
            </a:pPr>
            <a:r>
              <a:rPr sz="1483"/>
              <a:t>gli schemi concettuali delle basi di dati BRI e BSE ottenuti con una attività di reverse engineering dagli schemi relazionali, avendo cura di prevedere in tali schemi concettuali almeno due eterogeneità e almeno una corrispondenza interschema;</a:t>
            </a:r>
            <a:endParaRPr sz="1483"/>
          </a:p>
          <a:p>
            <a:pPr lvl="0" marL="282701" indent="-282701" algn="just" defTabSz="309625">
              <a:spcBef>
                <a:spcPts val="1600"/>
              </a:spcBef>
              <a:buSzPct val="100000"/>
              <a:buAutoNum type="arabicPeriod" startAt="1"/>
              <a:defRPr sz="1800"/>
            </a:pPr>
            <a:r>
              <a:rPr sz="1483"/>
              <a:t>le modalità e i problemi di integrazione concettuale fra BRI e BDM;</a:t>
            </a:r>
            <a:endParaRPr sz="1483"/>
          </a:p>
          <a:p>
            <a:pPr lvl="0" marL="282701" indent="-282701" algn="just" defTabSz="309625">
              <a:spcBef>
                <a:spcPts val="1600"/>
              </a:spcBef>
              <a:buSzPct val="100000"/>
              <a:buAutoNum type="arabicPeriod" startAt="1"/>
              <a:defRPr sz="1800"/>
            </a:pPr>
            <a:r>
              <a:rPr sz="1483"/>
              <a:t>lo schema concettuale globale risultato della integrazione delle Basi Dati BRI e BDM; </a:t>
            </a:r>
            <a:endParaRPr sz="1483"/>
          </a:p>
          <a:p>
            <a:pPr lvl="0" marL="282701" indent="-282701" algn="just" defTabSz="309625">
              <a:spcBef>
                <a:spcPts val="1600"/>
              </a:spcBef>
              <a:buSzPct val="100000"/>
              <a:buAutoNum type="arabicPeriod" startAt="1"/>
              <a:defRPr sz="1800"/>
            </a:pPr>
            <a:r>
              <a:rPr sz="1483"/>
              <a:t>assumendo di utilizzare una architettura di integrazione dati (virtual data integration), e assumendo di scegliere i mapping secondo la modalità Global as View, i mapping tra schema logico globale relazionale e schemi locali relazionali di BRI e BDM; </a:t>
            </a:r>
            <a:endParaRPr sz="1483"/>
          </a:p>
          <a:p>
            <a:pPr lvl="0" marL="282701" indent="-282701" algn="just" defTabSz="309625">
              <a:spcBef>
                <a:spcPts val="1600"/>
              </a:spcBef>
              <a:buSzPct val="100000"/>
              <a:buAutoNum type="arabicPeriod" startAt="1"/>
              <a:defRPr sz="1800"/>
            </a:pPr>
            <a:r>
              <a:rPr sz="1483"/>
              <a:t>una interrogazione sullo schema globale che visiti ciascuno dei due schemi locali, con il suo unfolding sugli schemi locali; </a:t>
            </a:r>
            <a:endParaRPr sz="1483"/>
          </a:p>
          <a:p>
            <a:pPr lvl="0" marL="282701" indent="-282701" algn="just" defTabSz="309625">
              <a:spcBef>
                <a:spcPts val="1600"/>
              </a:spcBef>
              <a:buSzPct val="100000"/>
              <a:buAutoNum type="arabicPeriod" startAt="1"/>
              <a:defRPr sz="1800"/>
            </a:pPr>
            <a:r>
              <a:rPr sz="1483"/>
              <a:t>Il sistema deve anche essere in grado di pubblicare parte dei dati contenuti nella architettura di integrazione (a scelta dello studente e tenuto conto di eventuali problemi di privacy) in formato aperto (indicando un insieme di metadati, tra cui il tipo di licenza con cui vengono rilasciati), indicando almeno una applicazione che potrebbe avvantaggiarsi dall’utilizzo di questi dati; </a:t>
            </a:r>
            <a:endParaRPr sz="1483"/>
          </a:p>
          <a:p>
            <a:pPr lvl="0" marL="0" indent="0" algn="just" defTabSz="309625">
              <a:spcBef>
                <a:spcPts val="1600"/>
              </a:spcBef>
              <a:buSzTx/>
              <a:buNone/>
              <a:defRPr sz="1800"/>
            </a:pPr>
            <a:r>
              <a:rPr sz="1483"/>
              <a:t>Le scelte architetturali dovranno essere discusse presentandone le motivazioni ed evidenziando, ove opportuno, possibili scelte alternative con i relativi vantaggi e svantaggi (ad esempio, per la architettura dati, una scelta di tipo base dati distribuita, con le relative problematiche di replicazione e distribuzione dei frammenti); </a:t>
            </a:r>
            <a:endParaRPr sz="1483"/>
          </a:p>
        </p:txBody>
      </p:sp>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Stime dei Costi - Infrastrutture</a:t>
            </a:r>
          </a:p>
        </p:txBody>
      </p:sp>
      <p:graphicFrame>
        <p:nvGraphicFramePr>
          <p:cNvPr id="145" name="Table 145"/>
          <p:cNvGraphicFramePr/>
          <p:nvPr/>
        </p:nvGraphicFramePr>
        <p:xfrm>
          <a:off x="135466" y="1489637"/>
          <a:ext cx="12733868" cy="7874497"/>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183466"/>
                <a:gridCol w="3183466"/>
                <a:gridCol w="3183466"/>
                <a:gridCol w="3183466"/>
              </a:tblGrid>
              <a:tr h="874944">
                <a:tc>
                  <a:txBody>
                    <a:bodyPr/>
                    <a:lstStyle/>
                    <a:p>
                      <a:pPr lvl="0" defTabSz="914400">
                        <a:defRPr b="0">
                          <a:solidFill>
                            <a:srgbClr val="000000"/>
                          </a:solidFill>
                        </a:defRPr>
                      </a:pPr>
                      <a:r>
                        <a:rPr b="1" sz="1500">
                          <a:solidFill>
                            <a:srgbClr val="FFFFFF"/>
                          </a:solidFill>
                          <a:sym typeface="Helvetica"/>
                        </a:rPr>
                        <a:t>Nome</a:t>
                      </a:r>
                    </a:p>
                  </a:txBody>
                  <a:tcPr marL="50800" marR="50800" marT="50800" marB="50800" anchor="ctr" anchorCtr="0" horzOverflow="overflow">
                    <a:lnL w="12700">
                      <a:solidFill>
                        <a:srgbClr val="3797C6"/>
                      </a:solidFill>
                      <a:miter lim="400000"/>
                    </a:lnL>
                    <a:lnT w="12700">
                      <a:solidFill>
                        <a:srgbClr val="3797C6"/>
                      </a:solidFill>
                      <a:miter lim="400000"/>
                    </a:lnT>
                  </a:tcPr>
                </a:tc>
                <a:tc>
                  <a:txBody>
                    <a:bodyPr/>
                    <a:lstStyle/>
                    <a:p>
                      <a:pPr lvl="0" defTabSz="914400">
                        <a:defRPr b="0">
                          <a:solidFill>
                            <a:srgbClr val="000000"/>
                          </a:solidFill>
                        </a:defRPr>
                      </a:pPr>
                      <a:r>
                        <a:rPr b="1" sz="1500">
                          <a:solidFill>
                            <a:srgbClr val="FFFFFF"/>
                          </a:solidFill>
                          <a:sym typeface="Helvetica"/>
                        </a:rPr>
                        <a:t>Prezzo singolo</a:t>
                      </a:r>
                    </a:p>
                  </a:txBody>
                  <a:tcPr marL="50800" marR="50800" marT="50800" marB="50800" anchor="ctr" anchorCtr="0" horzOverflow="overflow">
                    <a:lnT w="12700">
                      <a:solidFill>
                        <a:srgbClr val="3797C6"/>
                      </a:solidFill>
                      <a:miter lim="400000"/>
                    </a:lnT>
                  </a:tcPr>
                </a:tc>
                <a:tc>
                  <a:txBody>
                    <a:bodyPr/>
                    <a:lstStyle/>
                    <a:p>
                      <a:pPr lvl="0" defTabSz="914400">
                        <a:defRPr b="0">
                          <a:solidFill>
                            <a:srgbClr val="000000"/>
                          </a:solidFill>
                        </a:defRPr>
                      </a:pPr>
                      <a:r>
                        <a:rPr b="1" sz="1500">
                          <a:solidFill>
                            <a:srgbClr val="FFFFFF"/>
                          </a:solidFill>
                          <a:sym typeface="Helvetica"/>
                        </a:rPr>
                        <a:t>Quantità necessaria</a:t>
                      </a:r>
                    </a:p>
                  </a:txBody>
                  <a:tcPr marL="50800" marR="50800" marT="50800" marB="50800" anchor="ctr" anchorCtr="0" horzOverflow="overflow">
                    <a:lnT w="12700">
                      <a:solidFill>
                        <a:srgbClr val="3797C6"/>
                      </a:solidFill>
                      <a:miter lim="400000"/>
                    </a:lnT>
                  </a:tcPr>
                </a:tc>
                <a:tc>
                  <a:txBody>
                    <a:bodyPr/>
                    <a:lstStyle/>
                    <a:p>
                      <a:pPr lvl="0" defTabSz="914400">
                        <a:defRPr b="0">
                          <a:solidFill>
                            <a:srgbClr val="000000"/>
                          </a:solidFill>
                        </a:defRPr>
                      </a:pPr>
                      <a:r>
                        <a:rPr b="1" sz="1500">
                          <a:solidFill>
                            <a:srgbClr val="FFFFFF"/>
                          </a:solidFill>
                          <a:sym typeface="Helvetica"/>
                        </a:rPr>
                        <a:t>Prezzo complessivo</a:t>
                      </a:r>
                    </a:p>
                  </a:txBody>
                  <a:tcPr marL="50800" marR="50800" marT="50800" marB="50800" anchor="ctr" anchorCtr="0" horzOverflow="overflow">
                    <a:lnR w="12700">
                      <a:solidFill>
                        <a:srgbClr val="3797C6"/>
                      </a:solidFill>
                      <a:miter lim="400000"/>
                    </a:lnR>
                    <a:lnT w="12700">
                      <a:solidFill>
                        <a:srgbClr val="3797C6"/>
                      </a:solidFill>
                      <a:miter lim="400000"/>
                    </a:lnT>
                  </a:tcPr>
                </a:tc>
              </a:tr>
              <a:tr h="874944">
                <a:tc>
                  <a:txBody>
                    <a:bodyPr/>
                    <a:lstStyle/>
                    <a:p>
                      <a:pPr lvl="0" defTabSz="914400"/>
                      <a:r>
                        <a:rPr sz="1500"/>
                        <a:t>Sensore ULM20 - CAE</a:t>
                      </a:r>
                    </a:p>
                  </a:txBody>
                  <a:tcPr marL="50800" marR="50800" marT="50800" marB="50800" anchor="ctr" anchorCtr="0" horzOverflow="overflow">
                    <a:lnL w="12700">
                      <a:solidFill>
                        <a:srgbClr val="3797C6"/>
                      </a:solidFill>
                      <a:miter lim="400000"/>
                    </a:lnL>
                    <a:lnR w="12700">
                      <a:solidFill>
                        <a:srgbClr val="3797C6"/>
                      </a:solidFill>
                      <a:miter lim="400000"/>
                    </a:lnR>
                    <a:lnB w="12700">
                      <a:solidFill>
                        <a:srgbClr val="3797C6"/>
                      </a:solidFill>
                      <a:miter lim="400000"/>
                    </a:lnB>
                  </a:tcPr>
                </a:tc>
                <a:tc>
                  <a:txBody>
                    <a:bodyPr/>
                    <a:lstStyle/>
                    <a:p>
                      <a:pPr lvl="0" defTabSz="914400"/>
                      <a:r>
                        <a:rPr sz="1500"/>
                        <a:t>300 €</a:t>
                      </a:r>
                    </a:p>
                  </a:txBody>
                  <a:tcPr marL="50800" marR="50800" marT="50800" marB="50800" anchor="ctr" anchorCtr="0" horzOverflow="overflow">
                    <a:lnL w="12700">
                      <a:solidFill>
                        <a:srgbClr val="3797C6"/>
                      </a:solidFill>
                      <a:miter lim="400000"/>
                    </a:lnL>
                    <a:lnR w="12700">
                      <a:solidFill>
                        <a:srgbClr val="3797C6"/>
                      </a:solidFill>
                      <a:miter lim="400000"/>
                    </a:lnR>
                    <a:lnB w="12700">
                      <a:solidFill>
                        <a:srgbClr val="3797C6"/>
                      </a:solidFill>
                      <a:miter lim="400000"/>
                    </a:lnB>
                  </a:tcPr>
                </a:tc>
                <a:tc>
                  <a:txBody>
                    <a:bodyPr/>
                    <a:lstStyle/>
                    <a:p>
                      <a:pPr lvl="0" defTabSz="914400"/>
                      <a:r>
                        <a:rPr sz="1500"/>
                        <a:t>2000</a:t>
                      </a:r>
                    </a:p>
                  </a:txBody>
                  <a:tcPr marL="50800" marR="50800" marT="50800" marB="50800" anchor="ctr" anchorCtr="0" horzOverflow="overflow">
                    <a:lnL w="12700">
                      <a:solidFill>
                        <a:srgbClr val="3797C6"/>
                      </a:solidFill>
                      <a:miter lim="400000"/>
                    </a:lnL>
                    <a:lnR w="12700">
                      <a:solidFill>
                        <a:srgbClr val="3797C6"/>
                      </a:solidFill>
                      <a:miter lim="400000"/>
                    </a:lnR>
                    <a:lnB w="12700">
                      <a:solidFill>
                        <a:srgbClr val="3797C6"/>
                      </a:solidFill>
                      <a:miter lim="400000"/>
                    </a:lnB>
                  </a:tcPr>
                </a:tc>
                <a:tc>
                  <a:txBody>
                    <a:bodyPr/>
                    <a:lstStyle/>
                    <a:p>
                      <a:pPr lvl="0" defTabSz="914400"/>
                      <a:r>
                        <a:rPr sz="1500"/>
                        <a:t>600.000,00 €</a:t>
                      </a:r>
                    </a:p>
                  </a:txBody>
                  <a:tcPr marL="50800" marR="50800" marT="50800" marB="50800" anchor="ctr" anchorCtr="0" horzOverflow="overflow">
                    <a:lnL w="12700">
                      <a:solidFill>
                        <a:srgbClr val="3797C6"/>
                      </a:solidFill>
                      <a:miter lim="400000"/>
                    </a:lnL>
                    <a:lnR w="12700">
                      <a:solidFill>
                        <a:srgbClr val="3797C6"/>
                      </a:solidFill>
                      <a:miter lim="400000"/>
                    </a:lnR>
                    <a:lnB w="12700">
                      <a:solidFill>
                        <a:srgbClr val="3797C6"/>
                      </a:solidFill>
                      <a:miter lim="400000"/>
                    </a:lnB>
                  </a:tcPr>
                </a:tc>
              </a:tr>
              <a:tr h="874944">
                <a:tc>
                  <a:txBody>
                    <a:bodyPr/>
                    <a:lstStyle/>
                    <a:p>
                      <a:pPr lvl="0" defTabSz="914400"/>
                      <a:r>
                        <a:rPr sz="1500"/>
                        <a:t>Arduino + Modulo GPRS/GSM</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lvl="0" defTabSz="914400"/>
                      <a:r>
                        <a:rPr sz="1500"/>
                        <a:t>100 €</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lvl="0" defTabSz="914400"/>
                      <a:r>
                        <a:rPr sz="1500"/>
                        <a:t>2000</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lvl="0" defTabSz="914400"/>
                      <a:r>
                        <a:rPr sz="1500"/>
                        <a:t>200.000,00 €</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r>
              <a:tr h="874944">
                <a:tc>
                  <a:txBody>
                    <a:bodyPr/>
                    <a:lstStyle/>
                    <a:p>
                      <a:pPr lvl="0" defTabSz="914400"/>
                      <a:r>
                        <a:rPr sz="1500"/>
                        <a:t>Macchina Virtuale Linux Based (Windows Azure 8 core, 14GB RAM)</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lvl="0" defTabSz="914400"/>
                      <a:r>
                        <a:rPr sz="1500"/>
                        <a:t>195,03 €/mese</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lvl="0" defTabSz="914400"/>
                      <a:r>
                        <a:rPr sz="1500"/>
                        <a:t>1</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lvl="0" defTabSz="914400"/>
                      <a:r>
                        <a:rPr sz="1500"/>
                        <a:t>195,03 €</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r>
              <a:tr h="874944">
                <a:tc>
                  <a:txBody>
                    <a:bodyPr/>
                    <a:lstStyle/>
                    <a:p>
                      <a:pPr lvl="0" defTabSz="914400"/>
                      <a:r>
                        <a:rPr sz="1500"/>
                        <a:t> SQL Server
 (Windows Azure 8 core, 56GB RAM + 40Gbit/s)</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lvl="0" defTabSz="914400"/>
                      <a:r>
                        <a:rPr sz="1500"/>
                        <a:t>3.019,61 €/mese</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lvl="0" defTabSz="914400"/>
                      <a:r>
                        <a:rPr sz="1500"/>
                        <a:t>2</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lvl="0" defTabSz="914400"/>
                      <a:r>
                        <a:rPr sz="1500"/>
                        <a:t>6.039,22 €</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r>
              <a:tr h="874944">
                <a:tc>
                  <a:txBody>
                    <a:bodyPr/>
                    <a:lstStyle/>
                    <a:p>
                      <a:pPr lvl="0" defTabSz="914400"/>
                      <a:r>
                        <a:rPr sz="1500"/>
                        <a:t>Servizio Previsione Meteo</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lvl="0" defTabSz="914400"/>
                      <a:r>
                        <a:rPr sz="1500"/>
                        <a:t>30.000 €/Anno</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lvl="0" defTabSz="914400"/>
                      <a:r>
                        <a:rPr sz="1500"/>
                        <a:t>1</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lvl="0" defTabSz="914400"/>
                      <a:r>
                        <a:rPr sz="1500"/>
                        <a:t>2.500,00 €</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r>
              <a:tr h="874944">
                <a:tc>
                  <a:txBody>
                    <a:bodyPr/>
                    <a:lstStyle/>
                    <a:p>
                      <a:pPr lvl="0" defTabSz="914400"/>
                      <a:r>
                        <a:rPr sz="1500"/>
                        <a:t>Smatphone</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lvl="0" defTabSz="914400"/>
                      <a:r>
                        <a:rPr sz="1500"/>
                        <a:t>200 €</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lvl="0" defTabSz="914400"/>
                      <a:r>
                        <a:rPr sz="1500"/>
                        <a:t>20</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lvl="0" defTabSz="914400"/>
                      <a:r>
                        <a:rPr sz="1500"/>
                        <a:t>4.000 €</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r>
              <a:tr h="874944">
                <a:tc gridSpan="3">
                  <a:txBody>
                    <a:bodyPr/>
                    <a:lstStyle/>
                    <a:p>
                      <a:pPr lvl="0" defTabSz="914400"/>
                      <a:r>
                        <a:rPr b="1" sz="2500">
                          <a:latin typeface="Helvetica"/>
                          <a:ea typeface="Helvetica"/>
                          <a:cs typeface="Helvetica"/>
                          <a:sym typeface="Helvetica"/>
                        </a:rPr>
                        <a:t>Investimento Infrastrutture</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hMerge="1">
                  <a:tcPr/>
                </a:tc>
                <a:tc hMerge="1">
                  <a:tcPr/>
                </a:tc>
                <a:tc>
                  <a:txBody>
                    <a:bodyPr/>
                    <a:lstStyle/>
                    <a:p>
                      <a:pPr lvl="0" defTabSz="914400"/>
                      <a:r>
                        <a:rPr sz="1500"/>
                        <a:t>804.000,00 €</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r>
              <a:tr h="874944">
                <a:tc gridSpan="3">
                  <a:txBody>
                    <a:bodyPr/>
                    <a:lstStyle/>
                    <a:p>
                      <a:pPr lvl="0" defTabSz="914400"/>
                      <a:r>
                        <a:rPr b="1" sz="2500">
                          <a:latin typeface="Helvetica"/>
                          <a:ea typeface="Helvetica"/>
                          <a:cs typeface="Helvetica"/>
                          <a:sym typeface="Helvetica"/>
                        </a:rPr>
                        <a:t>Canone Mensile</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hMerge="1">
                  <a:tcPr/>
                </a:tc>
                <a:tc hMerge="1">
                  <a:tcPr/>
                </a:tc>
                <a:tc>
                  <a:txBody>
                    <a:bodyPr/>
                    <a:lstStyle/>
                    <a:p>
                      <a:pPr lvl="0" defTabSz="914400"/>
                      <a:r>
                        <a:rPr sz="1500"/>
                        <a:t>8734,25 €</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r>
            </a:tbl>
          </a:graphicData>
        </a:graphic>
      </p:graphicFrame>
    </p:spTree>
  </p:cSld>
  <p:clrMapOvr>
    <a:masterClrMapping/>
  </p:clrMapOvr>
  <p:transitio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Stime dei Costi - Sviluppo</a:t>
            </a:r>
          </a:p>
        </p:txBody>
      </p:sp>
      <p:graphicFrame>
        <p:nvGraphicFramePr>
          <p:cNvPr id="148" name="Table 148"/>
          <p:cNvGraphicFramePr/>
          <p:nvPr/>
        </p:nvGraphicFramePr>
        <p:xfrm>
          <a:off x="135466" y="1997637"/>
          <a:ext cx="12746568" cy="6516093"/>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183466"/>
                <a:gridCol w="3183466"/>
                <a:gridCol w="3183466"/>
                <a:gridCol w="3183466"/>
              </a:tblGrid>
              <a:tr h="929056">
                <a:tc>
                  <a:txBody>
                    <a:bodyPr/>
                    <a:lstStyle/>
                    <a:p>
                      <a:pPr lvl="0" defTabSz="914400">
                        <a:defRPr b="0">
                          <a:solidFill>
                            <a:srgbClr val="000000"/>
                          </a:solidFill>
                        </a:defRPr>
                      </a:pPr>
                      <a:r>
                        <a:rPr b="1" sz="1500">
                          <a:solidFill>
                            <a:srgbClr val="FFFFFF"/>
                          </a:solidFill>
                          <a:sym typeface="Helvetica"/>
                        </a:rPr>
                        <a:t>Ruolo</a:t>
                      </a:r>
                    </a:p>
                  </a:txBody>
                  <a:tcPr marL="50800" marR="50800" marT="50800" marB="50800" anchor="ctr" anchorCtr="0" horzOverflow="overflow">
                    <a:lnL w="12700">
                      <a:solidFill>
                        <a:srgbClr val="3797C6"/>
                      </a:solidFill>
                      <a:miter lim="400000"/>
                    </a:lnL>
                    <a:lnT w="12700">
                      <a:solidFill>
                        <a:srgbClr val="3797C6"/>
                      </a:solidFill>
                      <a:miter lim="400000"/>
                    </a:lnT>
                  </a:tcPr>
                </a:tc>
                <a:tc>
                  <a:txBody>
                    <a:bodyPr/>
                    <a:lstStyle/>
                    <a:p>
                      <a:pPr lvl="0" defTabSz="914400">
                        <a:defRPr b="0">
                          <a:solidFill>
                            <a:srgbClr val="000000"/>
                          </a:solidFill>
                        </a:defRPr>
                      </a:pPr>
                      <a:r>
                        <a:rPr b="1" sz="1500">
                          <a:solidFill>
                            <a:srgbClr val="FFFFFF"/>
                          </a:solidFill>
                          <a:sym typeface="Helvetica"/>
                        </a:rPr>
                        <a:t>Durata</a:t>
                      </a:r>
                    </a:p>
                  </a:txBody>
                  <a:tcPr marL="50800" marR="50800" marT="50800" marB="50800" anchor="ctr" anchorCtr="0" horzOverflow="overflow">
                    <a:lnT w="12700">
                      <a:solidFill>
                        <a:srgbClr val="3797C6"/>
                      </a:solidFill>
                      <a:miter lim="400000"/>
                    </a:lnT>
                  </a:tcPr>
                </a:tc>
                <a:tc>
                  <a:txBody>
                    <a:bodyPr/>
                    <a:lstStyle/>
                    <a:p>
                      <a:pPr lvl="0" defTabSz="914400">
                        <a:defRPr b="0">
                          <a:solidFill>
                            <a:srgbClr val="000000"/>
                          </a:solidFill>
                        </a:defRPr>
                      </a:pPr>
                      <a:r>
                        <a:rPr b="1" sz="1500">
                          <a:solidFill>
                            <a:srgbClr val="FFFFFF"/>
                          </a:solidFill>
                          <a:sym typeface="Helvetica"/>
                        </a:rPr>
                        <a:t>Numero</a:t>
                      </a:r>
                    </a:p>
                  </a:txBody>
                  <a:tcPr marL="50800" marR="50800" marT="50800" marB="50800" anchor="ctr" anchorCtr="0" horzOverflow="overflow">
                    <a:lnT w="12700">
                      <a:solidFill>
                        <a:srgbClr val="3797C6"/>
                      </a:solidFill>
                      <a:miter lim="400000"/>
                    </a:lnT>
                  </a:tcPr>
                </a:tc>
                <a:tc>
                  <a:txBody>
                    <a:bodyPr/>
                    <a:lstStyle/>
                    <a:p>
                      <a:pPr lvl="0" defTabSz="914400">
                        <a:defRPr b="0">
                          <a:solidFill>
                            <a:srgbClr val="000000"/>
                          </a:solidFill>
                        </a:defRPr>
                      </a:pPr>
                      <a:r>
                        <a:rPr b="1" sz="1500">
                          <a:solidFill>
                            <a:srgbClr val="FFFFFF"/>
                          </a:solidFill>
                          <a:sym typeface="Helvetica"/>
                        </a:rPr>
                        <a:t>Costo </a:t>
                      </a:r>
                    </a:p>
                  </a:txBody>
                  <a:tcPr marL="50800" marR="50800" marT="50800" marB="50800" anchor="ctr" anchorCtr="0" horzOverflow="overflow">
                    <a:lnR w="12700">
                      <a:solidFill>
                        <a:srgbClr val="3797C6"/>
                      </a:solidFill>
                      <a:miter lim="400000"/>
                    </a:lnR>
                    <a:lnT w="12700">
                      <a:solidFill>
                        <a:srgbClr val="3797C6"/>
                      </a:solidFill>
                      <a:miter lim="400000"/>
                    </a:lnT>
                  </a:tcPr>
                </a:tc>
              </a:tr>
              <a:tr h="929056">
                <a:tc>
                  <a:txBody>
                    <a:bodyPr/>
                    <a:lstStyle/>
                    <a:p>
                      <a:pPr lvl="0" defTabSz="914400"/>
                      <a:r>
                        <a:rPr sz="1500"/>
                        <a:t>Project Manager</a:t>
                      </a:r>
                    </a:p>
                  </a:txBody>
                  <a:tcPr marL="50800" marR="50800" marT="50800" marB="50800" anchor="ctr" anchorCtr="0" horzOverflow="overflow">
                    <a:lnL w="12700">
                      <a:solidFill>
                        <a:srgbClr val="3797C6"/>
                      </a:solidFill>
                      <a:miter lim="400000"/>
                    </a:lnL>
                    <a:lnR w="12700">
                      <a:solidFill>
                        <a:srgbClr val="3797C6"/>
                      </a:solidFill>
                      <a:miter lim="400000"/>
                    </a:lnR>
                    <a:lnB w="12700">
                      <a:solidFill>
                        <a:srgbClr val="3797C6"/>
                      </a:solidFill>
                      <a:miter lim="400000"/>
                    </a:lnB>
                  </a:tcPr>
                </a:tc>
                <a:tc>
                  <a:txBody>
                    <a:bodyPr/>
                    <a:lstStyle/>
                    <a:p>
                      <a:pPr lvl="0" defTabSz="914400"/>
                      <a:r>
                        <a:rPr sz="1500"/>
                        <a:t>1 anno</a:t>
                      </a:r>
                    </a:p>
                  </a:txBody>
                  <a:tcPr marL="50800" marR="50800" marT="50800" marB="50800" anchor="ctr" anchorCtr="0" horzOverflow="overflow">
                    <a:lnL w="12700">
                      <a:solidFill>
                        <a:srgbClr val="3797C6"/>
                      </a:solidFill>
                      <a:miter lim="400000"/>
                    </a:lnL>
                    <a:lnR w="12700">
                      <a:solidFill>
                        <a:srgbClr val="3797C6"/>
                      </a:solidFill>
                      <a:miter lim="400000"/>
                    </a:lnR>
                    <a:lnB w="12700">
                      <a:solidFill>
                        <a:srgbClr val="3797C6"/>
                      </a:solidFill>
                      <a:miter lim="400000"/>
                    </a:lnB>
                  </a:tcPr>
                </a:tc>
                <a:tc>
                  <a:txBody>
                    <a:bodyPr/>
                    <a:lstStyle/>
                    <a:p>
                      <a:pPr lvl="0" defTabSz="914400"/>
                      <a:r>
                        <a:rPr sz="1500"/>
                        <a:t>1</a:t>
                      </a:r>
                    </a:p>
                  </a:txBody>
                  <a:tcPr marL="50800" marR="50800" marT="50800" marB="50800" anchor="ctr" anchorCtr="0" horzOverflow="overflow">
                    <a:lnL w="12700">
                      <a:solidFill>
                        <a:srgbClr val="3797C6"/>
                      </a:solidFill>
                      <a:miter lim="400000"/>
                    </a:lnL>
                    <a:lnR w="12700">
                      <a:solidFill>
                        <a:srgbClr val="3797C6"/>
                      </a:solidFill>
                      <a:miter lim="400000"/>
                    </a:lnR>
                    <a:lnB w="12700">
                      <a:solidFill>
                        <a:srgbClr val="3797C6"/>
                      </a:solidFill>
                      <a:miter lim="400000"/>
                    </a:lnB>
                  </a:tcPr>
                </a:tc>
                <a:tc>
                  <a:txBody>
                    <a:bodyPr/>
                    <a:lstStyle/>
                    <a:p>
                      <a:pPr lvl="0" defTabSz="914400"/>
                      <a:r>
                        <a:rPr sz="1500"/>
                        <a:t>1500,00 €</a:t>
                      </a:r>
                    </a:p>
                  </a:txBody>
                  <a:tcPr marL="50800" marR="50800" marT="50800" marB="50800" anchor="ctr" anchorCtr="0" horzOverflow="overflow">
                    <a:lnL w="12700">
                      <a:solidFill>
                        <a:srgbClr val="3797C6"/>
                      </a:solidFill>
                      <a:miter lim="400000"/>
                    </a:lnL>
                    <a:lnR w="12700">
                      <a:solidFill>
                        <a:srgbClr val="3797C6"/>
                      </a:solidFill>
                      <a:miter lim="400000"/>
                    </a:lnR>
                    <a:lnB w="12700">
                      <a:solidFill>
                        <a:srgbClr val="3797C6"/>
                      </a:solidFill>
                      <a:miter lim="400000"/>
                    </a:lnB>
                  </a:tcPr>
                </a:tc>
              </a:tr>
              <a:tr h="929056">
                <a:tc>
                  <a:txBody>
                    <a:bodyPr/>
                    <a:lstStyle/>
                    <a:p>
                      <a:pPr lvl="0" defTabSz="914400"/>
                      <a:r>
                        <a:rPr sz="1500"/>
                        <a:t>Sviluppatori</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lvl="0" defTabSz="914400"/>
                      <a:r>
                        <a:rPr sz="1500"/>
                        <a:t>1 anno</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lvl="0" defTabSz="914400"/>
                      <a:r>
                        <a:rPr sz="1500"/>
                        <a:t>5</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lvl="0" defTabSz="914400"/>
                      <a:r>
                        <a:rPr sz="1500"/>
                        <a:t>600,00 €</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r>
              <a:tr h="929056">
                <a:tc>
                  <a:txBody>
                    <a:bodyPr/>
                    <a:lstStyle/>
                    <a:p>
                      <a:pPr lvl="0" defTabSz="914400"/>
                      <a:r>
                        <a:rPr sz="1500"/>
                        <a:t>Tecnico/Sistemista</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lvl="0" defTabSz="914400"/>
                      <a:r>
                        <a:rPr sz="1500"/>
                        <a:t>/</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lvl="0" defTabSz="914400"/>
                      <a:r>
                        <a:rPr sz="1500"/>
                        <a:t>20</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lvl="0" defTabSz="914400"/>
                      <a:r>
                        <a:rPr sz="1500"/>
                        <a:t>120 €/intervento </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r>
              <a:tr h="929056">
                <a:tc gridSpan="3">
                  <a:txBody>
                    <a:bodyPr/>
                    <a:lstStyle/>
                    <a:p>
                      <a:pPr lvl="0" defTabSz="914400"/>
                      <a:r>
                        <a:rPr b="1" sz="2600">
                          <a:latin typeface="Helvetica"/>
                          <a:ea typeface="Helvetica"/>
                          <a:cs typeface="Helvetica"/>
                          <a:sym typeface="Helvetica"/>
                        </a:rPr>
                        <a:t>Totale</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hMerge="1">
                  <a:tcPr/>
                </a:tc>
                <a:tc hMerge="1">
                  <a:tcPr/>
                </a:tc>
                <a:tc>
                  <a:txBody>
                    <a:bodyPr/>
                    <a:lstStyle/>
                    <a:p>
                      <a:pPr lvl="0" defTabSz="914400"/>
                      <a:r>
                        <a:rPr sz="3000"/>
                        <a:t>1035000,00 €</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r>
              <a:tr h="929056">
                <a:tc>
                  <a:txBody>
                    <a:bodyPr/>
                    <a:lstStyle/>
                    <a:p>
                      <a:pPr lvl="0" defTabSz="914400"/>
                      <a:r>
                        <a:rPr sz="1500"/>
                        <a:t>Installatore Sensori</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lvl="0" defTabSz="914400"/>
                      <a:r>
                        <a:rPr sz="1500"/>
                        <a:t>/</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lvl="0" defTabSz="914400"/>
                      <a:r>
                        <a:rPr sz="1500"/>
                        <a:t>2</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a:txBody>
                    <a:bodyPr/>
                    <a:lstStyle/>
                    <a:p>
                      <a:pPr lvl="0" defTabSz="914400"/>
                      <a:r>
                        <a:rPr sz="1500"/>
                        <a:t>40,00 € * 2000 Sensori</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r>
              <a:tr h="929056">
                <a:tc gridSpan="3">
                  <a:txBody>
                    <a:bodyPr/>
                    <a:lstStyle/>
                    <a:p>
                      <a:pPr lvl="0" defTabSz="914400"/>
                      <a:r>
                        <a:rPr b="1" sz="2600">
                          <a:latin typeface="Helvetica"/>
                          <a:ea typeface="Helvetica"/>
                          <a:cs typeface="Helvetica"/>
                          <a:sym typeface="Helvetica"/>
                        </a:rPr>
                        <a:t>Installazione Sensori</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c hMerge="1">
                  <a:tcPr/>
                </a:tc>
                <a:tc hMerge="1">
                  <a:tcPr/>
                </a:tc>
                <a:tc>
                  <a:txBody>
                    <a:bodyPr/>
                    <a:lstStyle/>
                    <a:p>
                      <a:pPr lvl="0" defTabSz="914400"/>
                      <a:r>
                        <a:rPr sz="3000"/>
                        <a:t>40.000,00 €</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tcPr>
                </a:tc>
              </a:tr>
            </a:tbl>
          </a:graphicData>
        </a:graphic>
      </p:graphicFrame>
    </p:spTree>
  </p:cSld>
  <p:clrMapOvr>
    <a:masterClrMapping/>
  </p:clrMapOvr>
  <p:transitio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xfrm>
            <a:off x="1270000" y="3634345"/>
            <a:ext cx="10464800" cy="2484910"/>
          </a:xfrm>
          <a:prstGeom prst="rect">
            <a:avLst/>
          </a:prstGeom>
        </p:spPr>
        <p:txBody>
          <a:bodyPr anchor="ctr"/>
          <a:lstStyle>
            <a:lvl1pPr>
              <a:defRPr b="1">
                <a:solidFill>
                  <a:srgbClr val="C82506"/>
                </a:solidFill>
                <a:latin typeface="Helvetica"/>
                <a:ea typeface="Helvetica"/>
                <a:cs typeface="Helvetica"/>
                <a:sym typeface="Helvetica"/>
              </a:defRPr>
            </a:lvl1pPr>
          </a:lstStyle>
          <a:p>
            <a:pPr lvl="0">
              <a:defRPr b="0" sz="1800">
                <a:solidFill>
                  <a:srgbClr val="000000"/>
                </a:solidFill>
              </a:defRPr>
            </a:pPr>
            <a:r>
              <a:rPr b="1" sz="8000">
                <a:solidFill>
                  <a:srgbClr val="C82506"/>
                </a:solidFill>
              </a:rPr>
              <a:t>Architettura dei Dati</a:t>
            </a:r>
          </a:p>
        </p:txBody>
      </p:sp>
    </p:spTree>
  </p:cSld>
  <p:clrMapOvr>
    <a:masterClrMapping/>
  </p:clrMapOvr>
  <p:transitio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Metodologia</a:t>
            </a:r>
          </a:p>
        </p:txBody>
      </p:sp>
      <p:sp>
        <p:nvSpPr>
          <p:cNvPr id="153" name="Shape 153"/>
          <p:cNvSpPr/>
          <p:nvPr>
            <p:ph type="body" idx="1"/>
          </p:nvPr>
        </p:nvSpPr>
        <p:spPr>
          <a:xfrm>
            <a:off x="952500" y="1551520"/>
            <a:ext cx="11099800" cy="7492341"/>
          </a:xfrm>
          <a:prstGeom prst="rect">
            <a:avLst/>
          </a:prstGeom>
        </p:spPr>
        <p:txBody>
          <a:bodyPr anchor="t"/>
          <a:lstStyle/>
          <a:p>
            <a:pPr lvl="0" marL="0" indent="0">
              <a:spcBef>
                <a:spcPts val="3200"/>
              </a:spcBef>
              <a:buSzTx/>
              <a:buNone/>
              <a:defRPr sz="1800"/>
            </a:pPr>
            <a:r>
              <a:rPr sz="2800"/>
              <a:t>Sono stati prodotti gli schemi logici relazionali delle basi di dati BRI (Base dati Rete Idrica), BSE (Base Dati Segnalazione Emergenza) e BDM (Base Dati Meteo).</a:t>
            </a:r>
            <a:endParaRPr sz="2800"/>
          </a:p>
          <a:p>
            <a:pPr lvl="0" marL="0" indent="0">
              <a:spcBef>
                <a:spcPts val="3200"/>
              </a:spcBef>
              <a:buSzTx/>
              <a:buNone/>
              <a:defRPr sz="1800"/>
            </a:pPr>
            <a:r>
              <a:rPr sz="2800"/>
              <a:t>Partendo dagli schemi logici relazionali, mediante un processo di reverse engineering, sono stati prodotti gli schemi concettuali delle basi dati BRI, BSE e BDM.</a:t>
            </a:r>
            <a:endParaRPr sz="2800"/>
          </a:p>
        </p:txBody>
      </p:sp>
    </p:spTree>
  </p:cSld>
  <p:clrMapOvr>
    <a:masterClrMapping/>
  </p:clrMapOvr>
  <p:transitio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BDM - Schema logico</a:t>
            </a:r>
          </a:p>
        </p:txBody>
      </p:sp>
      <p:sp>
        <p:nvSpPr>
          <p:cNvPr id="156" name="Shape 156"/>
          <p:cNvSpPr/>
          <p:nvPr>
            <p:ph type="body" idx="1"/>
          </p:nvPr>
        </p:nvSpPr>
        <p:spPr>
          <a:xfrm>
            <a:off x="952500" y="1526120"/>
            <a:ext cx="11099800" cy="7492341"/>
          </a:xfrm>
          <a:prstGeom prst="rect">
            <a:avLst/>
          </a:prstGeom>
        </p:spPr>
        <p:txBody>
          <a:bodyPr anchor="t"/>
          <a:lstStyle/>
          <a:p>
            <a:pPr lvl="0" marL="0" indent="0">
              <a:spcBef>
                <a:spcPts val="3200"/>
              </a:spcBef>
              <a:buSzTx/>
              <a:buNone/>
              <a:defRPr sz="1800"/>
            </a:pPr>
            <a:r>
              <a:rPr b="1" sz="2800">
                <a:latin typeface="Helvetica"/>
                <a:ea typeface="Helvetica"/>
                <a:cs typeface="Helvetica"/>
                <a:sym typeface="Helvetica"/>
              </a:rPr>
              <a:t>Sensore</a:t>
            </a:r>
            <a:r>
              <a:rPr sz="2800"/>
              <a:t>(</a:t>
            </a:r>
            <a:r>
              <a:rPr sz="2800" u="sng"/>
              <a:t>codiceSensore</a:t>
            </a:r>
            <a:r>
              <a:rPr sz="2800"/>
              <a:t>, marca, modello, tipo, idCentralina)</a:t>
            </a:r>
            <a:endParaRPr sz="2800"/>
          </a:p>
          <a:p>
            <a:pPr lvl="0" marL="0" indent="0">
              <a:spcBef>
                <a:spcPts val="3200"/>
              </a:spcBef>
              <a:buSzTx/>
              <a:buNone/>
              <a:defRPr sz="1800"/>
            </a:pPr>
            <a:r>
              <a:rPr b="1" sz="2800">
                <a:latin typeface="Helvetica"/>
                <a:ea typeface="Helvetica"/>
                <a:cs typeface="Helvetica"/>
                <a:sym typeface="Helvetica"/>
              </a:rPr>
              <a:t>RilevazioneSensore</a:t>
            </a:r>
            <a:r>
              <a:rPr sz="2800"/>
              <a:t>(</a:t>
            </a:r>
            <a:r>
              <a:rPr sz="2800" u="sng"/>
              <a:t>codiceSensore</a:t>
            </a:r>
            <a:r>
              <a:rPr sz="2800"/>
              <a:t>, </a:t>
            </a:r>
            <a:r>
              <a:rPr sz="2800" u="sng"/>
              <a:t>data</a:t>
            </a:r>
            <a:r>
              <a:rPr sz="2800"/>
              <a:t>, valore)</a:t>
            </a:r>
            <a:endParaRPr sz="2800"/>
          </a:p>
          <a:p>
            <a:pPr lvl="0" marL="0" indent="0">
              <a:spcBef>
                <a:spcPts val="3200"/>
              </a:spcBef>
              <a:buSzTx/>
              <a:buNone/>
              <a:defRPr sz="1800"/>
            </a:pPr>
            <a:r>
              <a:rPr b="1" sz="2800">
                <a:latin typeface="Helvetica"/>
                <a:ea typeface="Helvetica"/>
                <a:cs typeface="Helvetica"/>
                <a:sym typeface="Helvetica"/>
              </a:rPr>
              <a:t>Centralina</a:t>
            </a:r>
            <a:r>
              <a:rPr sz="2800"/>
              <a:t>(</a:t>
            </a:r>
            <a:r>
              <a:rPr sz="2800" u="sng"/>
              <a:t>idCentralina</a:t>
            </a:r>
            <a:r>
              <a:rPr sz="2800"/>
              <a:t>, long, lat, ASLM, idCellaGeografica)</a:t>
            </a:r>
            <a:endParaRPr sz="2800"/>
          </a:p>
          <a:p>
            <a:pPr lvl="0" marL="0" indent="0">
              <a:spcBef>
                <a:spcPts val="3200"/>
              </a:spcBef>
              <a:buSzTx/>
              <a:buNone/>
              <a:defRPr sz="1800"/>
            </a:pPr>
            <a:r>
              <a:rPr b="1" sz="2800">
                <a:latin typeface="Helvetica"/>
                <a:ea typeface="Helvetica"/>
                <a:cs typeface="Helvetica"/>
                <a:sym typeface="Helvetica"/>
              </a:rPr>
              <a:t>CellaGeografica</a:t>
            </a:r>
            <a:r>
              <a:rPr sz="2800"/>
              <a:t>(</a:t>
            </a:r>
            <a:r>
              <a:rPr sz="2800" u="sng"/>
              <a:t>idCella</a:t>
            </a:r>
            <a:r>
              <a:rPr sz="2800"/>
              <a:t>, longitudine, latitudine)</a:t>
            </a:r>
            <a:endParaRPr sz="2800"/>
          </a:p>
          <a:p>
            <a:pPr lvl="0" marL="0" indent="0">
              <a:spcBef>
                <a:spcPts val="3200"/>
              </a:spcBef>
              <a:buSzTx/>
              <a:buNone/>
              <a:defRPr sz="1800"/>
            </a:pPr>
            <a:r>
              <a:rPr b="1" sz="2800">
                <a:latin typeface="Helvetica"/>
                <a:ea typeface="Helvetica"/>
                <a:cs typeface="Helvetica"/>
                <a:sym typeface="Helvetica"/>
              </a:rPr>
              <a:t>PrevisioneMeteo</a:t>
            </a:r>
            <a:r>
              <a:rPr sz="2800"/>
              <a:t>(idPM, dataEmissione, dataRiferimento) </a:t>
            </a:r>
            <a:endParaRPr sz="1200"/>
          </a:p>
          <a:p>
            <a:pPr lvl="0" marL="0" indent="0">
              <a:spcBef>
                <a:spcPts val="3200"/>
              </a:spcBef>
              <a:buSzTx/>
              <a:buNone/>
              <a:defRPr sz="1800"/>
            </a:pPr>
            <a:r>
              <a:rPr b="1" sz="2800">
                <a:latin typeface="Helvetica"/>
                <a:ea typeface="Helvetica"/>
                <a:cs typeface="Helvetica"/>
                <a:sym typeface="Helvetica"/>
              </a:rPr>
              <a:t>Previsione-Cella</a:t>
            </a:r>
            <a:r>
              <a:rPr sz="2800"/>
              <a:t>(</a:t>
            </a:r>
            <a:r>
              <a:rPr sz="2800" u="sng"/>
              <a:t>idPM</a:t>
            </a:r>
            <a:r>
              <a:rPr sz="2800"/>
              <a:t>, </a:t>
            </a:r>
            <a:r>
              <a:rPr sz="2800" u="sng"/>
              <a:t>idCella</a:t>
            </a:r>
            <a:r>
              <a:rPr sz="2800"/>
              <a:t>, temperaturaMin, temperaturaMax, probPrecipitazioni, livelloPrecipitazioni) </a:t>
            </a:r>
          </a:p>
        </p:txBody>
      </p:sp>
    </p:spTree>
  </p:cSld>
  <p:clrMapOvr>
    <a:masterClrMapping/>
  </p:clrMapOvr>
  <p:transitio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BDM - ER</a:t>
            </a:r>
          </a:p>
        </p:txBody>
      </p:sp>
      <p:pic>
        <p:nvPicPr>
          <p:cNvPr id="159" name="bdm.pdf"/>
          <p:cNvPicPr/>
          <p:nvPr/>
        </p:nvPicPr>
        <p:blipFill>
          <a:blip r:embed="rId2">
            <a:extLst/>
          </a:blip>
          <a:srcRect l="12310" t="12646" r="12310" b="17830"/>
          <a:stretch>
            <a:fillRect/>
          </a:stretch>
        </p:blipFill>
        <p:spPr>
          <a:xfrm>
            <a:off x="404785" y="1470091"/>
            <a:ext cx="12195229" cy="7948343"/>
          </a:xfrm>
          <a:prstGeom prst="rect">
            <a:avLst/>
          </a:prstGeom>
          <a:ln w="12700">
            <a:miter lim="400000"/>
          </a:ln>
        </p:spPr>
      </p:pic>
    </p:spTree>
  </p:cSld>
  <p:clrMapOvr>
    <a:masterClrMapping/>
  </p:clrMapOvr>
  <p:transitio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BRI - Schema logico</a:t>
            </a:r>
          </a:p>
        </p:txBody>
      </p:sp>
      <p:sp>
        <p:nvSpPr>
          <p:cNvPr id="162" name="Shape 162"/>
          <p:cNvSpPr/>
          <p:nvPr>
            <p:ph type="body" idx="1"/>
          </p:nvPr>
        </p:nvSpPr>
        <p:spPr>
          <a:xfrm>
            <a:off x="952500" y="1526120"/>
            <a:ext cx="11099800" cy="7492341"/>
          </a:xfrm>
          <a:prstGeom prst="rect">
            <a:avLst/>
          </a:prstGeom>
        </p:spPr>
        <p:txBody>
          <a:bodyPr anchor="t"/>
          <a:lstStyle/>
          <a:p>
            <a:pPr lvl="0" marL="0" indent="0">
              <a:spcBef>
                <a:spcPts val="0"/>
              </a:spcBef>
              <a:buSzTx/>
              <a:buNone/>
              <a:defRPr sz="1800"/>
            </a:pPr>
            <a:r>
              <a:rPr b="1" sz="2800">
                <a:latin typeface="Helvetica"/>
                <a:ea typeface="Helvetica"/>
                <a:cs typeface="Helvetica"/>
                <a:sym typeface="Helvetica"/>
              </a:rPr>
              <a:t>Fiume</a:t>
            </a:r>
            <a:r>
              <a:rPr sz="2800"/>
              <a:t>(</a:t>
            </a:r>
            <a:r>
              <a:rPr sz="2800" u="sng"/>
              <a:t>idFiume</a:t>
            </a:r>
            <a:r>
              <a:rPr sz="2800"/>
              <a:t>, nome) </a:t>
            </a:r>
            <a:endParaRPr sz="2800"/>
          </a:p>
          <a:p>
            <a:pPr lvl="0" marL="0" indent="0">
              <a:spcBef>
                <a:spcPts val="0"/>
              </a:spcBef>
              <a:buSzTx/>
              <a:buNone/>
              <a:defRPr sz="1800"/>
            </a:pPr>
            <a:endParaRPr sz="2800"/>
          </a:p>
          <a:p>
            <a:pPr lvl="0" marL="0" indent="0">
              <a:spcBef>
                <a:spcPts val="0"/>
              </a:spcBef>
              <a:buSzTx/>
              <a:buNone/>
              <a:defRPr sz="1800"/>
            </a:pPr>
            <a:r>
              <a:rPr b="1" sz="2800">
                <a:latin typeface="Helvetica"/>
                <a:ea typeface="Helvetica"/>
                <a:cs typeface="Helvetica"/>
                <a:sym typeface="Helvetica"/>
              </a:rPr>
              <a:t>TrattoFiume</a:t>
            </a:r>
            <a:r>
              <a:rPr sz="2800"/>
              <a:t>(</a:t>
            </a:r>
            <a:r>
              <a:rPr sz="2800" u="sng"/>
              <a:t>idTrattoFiume</a:t>
            </a:r>
            <a:r>
              <a:rPr sz="2800"/>
              <a:t>, lunghezzaTratto, livelloMassimo, </a:t>
            </a:r>
            <a:endParaRPr sz="2800"/>
          </a:p>
          <a:p>
            <a:pPr lvl="4" marL="0" indent="0">
              <a:spcBef>
                <a:spcPts val="0"/>
              </a:spcBef>
              <a:buSzTx/>
              <a:buNone/>
              <a:defRPr sz="1800"/>
            </a:pPr>
            <a:r>
              <a:rPr sz="2800"/>
              <a:t>livelloAllerta, portata, idFiume, nodoInizio, nodoFine) </a:t>
            </a:r>
            <a:endParaRPr sz="2800"/>
          </a:p>
          <a:p>
            <a:pPr lvl="0" marL="0" indent="0">
              <a:spcBef>
                <a:spcPts val="0"/>
              </a:spcBef>
              <a:buSzTx/>
              <a:buNone/>
              <a:defRPr sz="1800"/>
            </a:pPr>
            <a:endParaRPr sz="2800"/>
          </a:p>
          <a:p>
            <a:pPr lvl="0" marL="0" indent="0">
              <a:spcBef>
                <a:spcPts val="0"/>
              </a:spcBef>
              <a:buSzTx/>
              <a:buNone/>
              <a:defRPr sz="1800"/>
            </a:pPr>
            <a:r>
              <a:rPr b="1" sz="2800">
                <a:latin typeface="Helvetica"/>
                <a:ea typeface="Helvetica"/>
                <a:cs typeface="Helvetica"/>
                <a:sym typeface="Helvetica"/>
              </a:rPr>
              <a:t>NodoIdrico</a:t>
            </a:r>
            <a:r>
              <a:rPr sz="2800"/>
              <a:t>(</a:t>
            </a:r>
            <a:r>
              <a:rPr sz="2800" u="sng"/>
              <a:t>idNodoIdrico</a:t>
            </a:r>
            <a:r>
              <a:rPr sz="2800"/>
              <a:t>, altitudine, latitudine, longitudine)</a:t>
            </a:r>
            <a:endParaRPr sz="2800"/>
          </a:p>
          <a:p>
            <a:pPr lvl="0" marL="0" indent="0">
              <a:spcBef>
                <a:spcPts val="0"/>
              </a:spcBef>
              <a:buSzTx/>
              <a:buNone/>
              <a:defRPr sz="1800"/>
            </a:pPr>
            <a:endParaRPr sz="2800"/>
          </a:p>
          <a:p>
            <a:pPr lvl="0" marL="0" indent="0">
              <a:spcBef>
                <a:spcPts val="0"/>
              </a:spcBef>
              <a:buSzTx/>
              <a:buNone/>
              <a:defRPr sz="1800"/>
            </a:pPr>
            <a:r>
              <a:rPr b="1" sz="2800">
                <a:latin typeface="Helvetica"/>
                <a:ea typeface="Helvetica"/>
                <a:cs typeface="Helvetica"/>
                <a:sym typeface="Helvetica"/>
              </a:rPr>
              <a:t>CellaGeografica</a:t>
            </a:r>
            <a:r>
              <a:rPr sz="2800"/>
              <a:t>(</a:t>
            </a:r>
            <a:r>
              <a:rPr sz="2800" u="sng"/>
              <a:t>idCellaGeografica</a:t>
            </a:r>
            <a:r>
              <a:rPr sz="2800"/>
              <a:t>, longit, latit, regione)</a:t>
            </a:r>
            <a:endParaRPr sz="2800"/>
          </a:p>
          <a:p>
            <a:pPr lvl="0" marL="0" indent="0">
              <a:spcBef>
                <a:spcPts val="0"/>
              </a:spcBef>
              <a:buSzTx/>
              <a:buNone/>
              <a:defRPr sz="1800"/>
            </a:pPr>
            <a:br>
              <a:rPr sz="2800"/>
            </a:br>
            <a:r>
              <a:rPr b="1" sz="2800">
                <a:latin typeface="Helvetica"/>
                <a:ea typeface="Helvetica"/>
                <a:cs typeface="Helvetica"/>
                <a:sym typeface="Helvetica"/>
              </a:rPr>
              <a:t>TrattoFiume-Cella</a:t>
            </a:r>
            <a:r>
              <a:rPr sz="2800"/>
              <a:t>(</a:t>
            </a:r>
            <a:r>
              <a:rPr sz="2800" u="sng"/>
              <a:t>idCella</a:t>
            </a:r>
            <a:r>
              <a:rPr sz="2800"/>
              <a:t>, </a:t>
            </a:r>
            <a:r>
              <a:rPr sz="2800" u="sng"/>
              <a:t>idTratto</a:t>
            </a:r>
            <a:r>
              <a:rPr sz="2800"/>
              <a:t>)</a:t>
            </a:r>
            <a:endParaRPr sz="2800"/>
          </a:p>
          <a:p>
            <a:pPr lvl="0" marL="0" indent="0">
              <a:spcBef>
                <a:spcPts val="0"/>
              </a:spcBef>
              <a:buSzTx/>
              <a:buNone/>
              <a:defRPr sz="1800"/>
            </a:pPr>
            <a:br>
              <a:rPr sz="2800"/>
            </a:br>
            <a:r>
              <a:rPr b="1" sz="2800">
                <a:latin typeface="Helvetica"/>
                <a:ea typeface="Helvetica"/>
                <a:cs typeface="Helvetica"/>
                <a:sym typeface="Helvetica"/>
              </a:rPr>
              <a:t>Idrometro</a:t>
            </a:r>
            <a:r>
              <a:rPr sz="2800"/>
              <a:t>(</a:t>
            </a:r>
            <a:r>
              <a:rPr sz="2800" u="sng"/>
              <a:t>idSensore</a:t>
            </a:r>
            <a:r>
              <a:rPr sz="2800"/>
              <a:t>, costruttore, modello, latitudine, longitudine,</a:t>
            </a:r>
            <a:endParaRPr sz="2800"/>
          </a:p>
          <a:p>
            <a:pPr lvl="0" marL="0" indent="0">
              <a:spcBef>
                <a:spcPts val="0"/>
              </a:spcBef>
              <a:buSzTx/>
              <a:buNone/>
              <a:defRPr sz="1800"/>
            </a:pPr>
            <a:r>
              <a:rPr sz="2800"/>
              <a:t>idTrattoFiume)</a:t>
            </a:r>
            <a:endParaRPr sz="2800"/>
          </a:p>
          <a:p>
            <a:pPr lvl="0" marL="0" indent="0">
              <a:spcBef>
                <a:spcPts val="0"/>
              </a:spcBef>
              <a:buSzTx/>
              <a:buNone/>
              <a:defRPr sz="1800"/>
            </a:pPr>
            <a:endParaRPr sz="2800"/>
          </a:p>
          <a:p>
            <a:pPr lvl="0" marL="0" indent="0">
              <a:spcBef>
                <a:spcPts val="0"/>
              </a:spcBef>
              <a:buSzTx/>
              <a:buNone/>
              <a:defRPr sz="1800"/>
            </a:pPr>
            <a:r>
              <a:rPr b="1" sz="2800">
                <a:latin typeface="Helvetica"/>
                <a:ea typeface="Helvetica"/>
                <a:cs typeface="Helvetica"/>
                <a:sym typeface="Helvetica"/>
              </a:rPr>
              <a:t>RilevazioneIdrometro</a:t>
            </a:r>
            <a:r>
              <a:rPr sz="2800"/>
              <a:t>(</a:t>
            </a:r>
            <a:r>
              <a:rPr sz="2800" u="sng"/>
              <a:t>idSensore</a:t>
            </a:r>
            <a:r>
              <a:rPr sz="2800"/>
              <a:t>, </a:t>
            </a:r>
            <a:r>
              <a:rPr sz="2800" u="sng"/>
              <a:t>data</a:t>
            </a:r>
            <a:r>
              <a:rPr sz="2800"/>
              <a:t>, livello)</a:t>
            </a:r>
          </a:p>
        </p:txBody>
      </p:sp>
    </p:spTree>
  </p:cSld>
  <p:clrMapOvr>
    <a:masterClrMapping/>
  </p:clrMapOvr>
  <p:transitio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BRI - ER</a:t>
            </a:r>
          </a:p>
        </p:txBody>
      </p:sp>
      <p:pic>
        <p:nvPicPr>
          <p:cNvPr id="165" name="bri.pdf"/>
          <p:cNvPicPr/>
          <p:nvPr/>
        </p:nvPicPr>
        <p:blipFill>
          <a:blip r:embed="rId2">
            <a:extLst/>
          </a:blip>
          <a:srcRect l="7093" t="16174" r="8993" b="16174"/>
          <a:stretch>
            <a:fillRect/>
          </a:stretch>
        </p:blipFill>
        <p:spPr>
          <a:xfrm>
            <a:off x="353218" y="1876131"/>
            <a:ext cx="12298406" cy="7006418"/>
          </a:xfrm>
          <a:prstGeom prst="rect">
            <a:avLst/>
          </a:prstGeom>
          <a:ln w="12700">
            <a:miter lim="400000"/>
          </a:ln>
        </p:spPr>
      </p:pic>
    </p:spTree>
  </p:cSld>
  <p:clrMapOvr>
    <a:masterClrMapping/>
  </p:clrMapOvr>
  <p:transitio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BSE - Schema logico</a:t>
            </a:r>
          </a:p>
        </p:txBody>
      </p:sp>
      <p:sp>
        <p:nvSpPr>
          <p:cNvPr id="168" name="Shape 168"/>
          <p:cNvSpPr/>
          <p:nvPr>
            <p:ph type="body" idx="1"/>
          </p:nvPr>
        </p:nvSpPr>
        <p:spPr>
          <a:xfrm>
            <a:off x="952500" y="1526120"/>
            <a:ext cx="11099800" cy="7492341"/>
          </a:xfrm>
          <a:prstGeom prst="rect">
            <a:avLst/>
          </a:prstGeom>
        </p:spPr>
        <p:txBody>
          <a:bodyPr/>
          <a:lstStyle/>
          <a:p>
            <a:pPr lvl="0" marL="0" indent="0" defTabSz="578358">
              <a:spcBef>
                <a:spcPts val="0"/>
              </a:spcBef>
              <a:buSzTx/>
              <a:buNone/>
              <a:defRPr sz="1800"/>
            </a:pPr>
            <a:r>
              <a:rPr b="1" sz="2772">
                <a:latin typeface="Helvetica"/>
                <a:ea typeface="Helvetica"/>
                <a:cs typeface="Helvetica"/>
                <a:sym typeface="Helvetica"/>
              </a:rPr>
              <a:t>SEG</a:t>
            </a:r>
            <a:r>
              <a:rPr sz="2772"/>
              <a:t>(</a:t>
            </a:r>
            <a:r>
              <a:rPr sz="2772" u="sng"/>
              <a:t>idSeg</a:t>
            </a:r>
            <a:r>
              <a:rPr sz="2772"/>
              <a:t>, tipo, latitudine, longitudine, altitudine, data, idTrattoFiume,</a:t>
            </a:r>
            <a:endParaRPr sz="2772"/>
          </a:p>
          <a:p>
            <a:pPr lvl="0" marL="0" indent="0" defTabSz="578358">
              <a:spcBef>
                <a:spcPts val="0"/>
              </a:spcBef>
              <a:buSzTx/>
              <a:buNone/>
              <a:defRPr sz="1800"/>
            </a:pPr>
            <a:r>
              <a:rPr sz="2772"/>
              <a:t>CFOperatore)</a:t>
            </a:r>
            <a:endParaRPr sz="2772"/>
          </a:p>
          <a:p>
            <a:pPr lvl="0" marL="0" indent="0" defTabSz="578358">
              <a:spcBef>
                <a:spcPts val="0"/>
              </a:spcBef>
              <a:buSzTx/>
              <a:buNone/>
              <a:defRPr sz="1800"/>
            </a:pPr>
            <a:endParaRPr sz="2772"/>
          </a:p>
          <a:p>
            <a:pPr lvl="0" marL="0" indent="0" defTabSz="578358">
              <a:spcBef>
                <a:spcPts val="0"/>
              </a:spcBef>
              <a:buSzTx/>
              <a:buNone/>
              <a:defRPr sz="1800"/>
            </a:pPr>
            <a:r>
              <a:rPr b="1" sz="2772">
                <a:latin typeface="Helvetica"/>
                <a:ea typeface="Helvetica"/>
                <a:cs typeface="Helvetica"/>
                <a:sym typeface="Helvetica"/>
              </a:rPr>
              <a:t>TrattoFiume</a:t>
            </a:r>
            <a:r>
              <a:rPr sz="2772"/>
              <a:t>(</a:t>
            </a:r>
            <a:r>
              <a:rPr sz="2772" u="sng"/>
              <a:t>idTrattoFiume</a:t>
            </a:r>
            <a:r>
              <a:rPr sz="2772"/>
              <a:t>, latitudineInizio, latitudineFine, </a:t>
            </a:r>
            <a:endParaRPr sz="2772"/>
          </a:p>
          <a:p>
            <a:pPr lvl="0" marL="0" indent="0" defTabSz="578358">
              <a:spcBef>
                <a:spcPts val="0"/>
              </a:spcBef>
              <a:buSzTx/>
              <a:buNone/>
              <a:defRPr sz="1800"/>
            </a:pPr>
            <a:r>
              <a:rPr sz="2772"/>
              <a:t>longitudineInizio, longitudineFine) </a:t>
            </a:r>
            <a:endParaRPr sz="2772"/>
          </a:p>
          <a:p>
            <a:pPr lvl="0" marL="0" indent="0" defTabSz="578358">
              <a:spcBef>
                <a:spcPts val="0"/>
              </a:spcBef>
              <a:buSzTx/>
              <a:buNone/>
              <a:defRPr sz="1800"/>
            </a:pPr>
            <a:endParaRPr sz="2772"/>
          </a:p>
          <a:p>
            <a:pPr lvl="0" marL="0" indent="0" defTabSz="578358">
              <a:spcBef>
                <a:spcPts val="0"/>
              </a:spcBef>
              <a:buSzTx/>
              <a:buNone/>
              <a:defRPr sz="1800"/>
            </a:pPr>
            <a:r>
              <a:rPr b="1" sz="2772">
                <a:latin typeface="Helvetica"/>
                <a:ea typeface="Helvetica"/>
                <a:cs typeface="Helvetica"/>
                <a:sym typeface="Helvetica"/>
              </a:rPr>
              <a:t>SEP</a:t>
            </a:r>
            <a:r>
              <a:rPr sz="2772"/>
              <a:t>(</a:t>
            </a:r>
            <a:r>
              <a:rPr sz="2772" u="sng"/>
              <a:t>idSEP</a:t>
            </a:r>
            <a:r>
              <a:rPr sz="2772"/>
              <a:t>, data, livelloPericolo)</a:t>
            </a:r>
            <a:endParaRPr sz="2772"/>
          </a:p>
          <a:p>
            <a:pPr lvl="0" marL="0" indent="0" defTabSz="578358">
              <a:spcBef>
                <a:spcPts val="0"/>
              </a:spcBef>
              <a:buSzTx/>
              <a:buNone/>
              <a:defRPr sz="1800"/>
            </a:pPr>
            <a:br>
              <a:rPr sz="2772"/>
            </a:br>
            <a:r>
              <a:rPr b="1" sz="2772">
                <a:latin typeface="Helvetica"/>
                <a:ea typeface="Helvetica"/>
                <a:cs typeface="Helvetica"/>
                <a:sym typeface="Helvetica"/>
              </a:rPr>
              <a:t>Pianificazione</a:t>
            </a:r>
            <a:r>
              <a:rPr sz="2772"/>
              <a:t>(</a:t>
            </a:r>
            <a:r>
              <a:rPr sz="2772" u="sng"/>
              <a:t>idPianificazione</a:t>
            </a:r>
            <a:r>
              <a:rPr sz="2772"/>
              <a:t>, data)</a:t>
            </a:r>
            <a:endParaRPr sz="2772"/>
          </a:p>
          <a:p>
            <a:pPr lvl="0" marL="0" indent="0" defTabSz="578358">
              <a:spcBef>
                <a:spcPts val="0"/>
              </a:spcBef>
              <a:buSzTx/>
              <a:buNone/>
              <a:defRPr sz="1800"/>
            </a:pPr>
            <a:br>
              <a:rPr sz="2772"/>
            </a:br>
            <a:r>
              <a:rPr b="1" sz="2772">
                <a:latin typeface="Helvetica"/>
                <a:ea typeface="Helvetica"/>
                <a:cs typeface="Helvetica"/>
                <a:sym typeface="Helvetica"/>
              </a:rPr>
              <a:t>SquadraEmergenza</a:t>
            </a:r>
            <a:r>
              <a:rPr sz="2772"/>
              <a:t>(</a:t>
            </a:r>
            <a:r>
              <a:rPr sz="2772" u="sng"/>
              <a:t>idSquadra</a:t>
            </a:r>
            <a:r>
              <a:rPr sz="2772"/>
              <a:t>, CFResponsabile, coordGPS) </a:t>
            </a:r>
            <a:endParaRPr sz="2772"/>
          </a:p>
          <a:p>
            <a:pPr lvl="0" marL="0" indent="0" defTabSz="578358">
              <a:spcBef>
                <a:spcPts val="0"/>
              </a:spcBef>
              <a:buSzTx/>
              <a:buNone/>
              <a:defRPr sz="1800"/>
            </a:pPr>
            <a:endParaRPr sz="2772"/>
          </a:p>
          <a:p>
            <a:pPr lvl="0" marL="0" indent="0" defTabSz="578358">
              <a:spcBef>
                <a:spcPts val="0"/>
              </a:spcBef>
              <a:buSzTx/>
              <a:buNone/>
              <a:defRPr sz="1800"/>
            </a:pPr>
            <a:r>
              <a:rPr b="1" sz="2772">
                <a:latin typeface="Helvetica"/>
                <a:ea typeface="Helvetica"/>
                <a:cs typeface="Helvetica"/>
                <a:sym typeface="Helvetica"/>
              </a:rPr>
              <a:t>Assegnamento</a:t>
            </a:r>
            <a:r>
              <a:rPr sz="2772"/>
              <a:t>(</a:t>
            </a:r>
            <a:r>
              <a:rPr sz="2772" u="sng"/>
              <a:t>idPianificazione</a:t>
            </a:r>
            <a:r>
              <a:rPr sz="2772"/>
              <a:t>, </a:t>
            </a:r>
            <a:r>
              <a:rPr sz="2772" u="sng"/>
              <a:t>idSEP</a:t>
            </a:r>
            <a:r>
              <a:rPr sz="2772"/>
              <a:t>, </a:t>
            </a:r>
            <a:r>
              <a:rPr sz="2772" u="sng"/>
              <a:t>idSquadra</a:t>
            </a:r>
            <a:r>
              <a:rPr sz="2772"/>
              <a:t>)</a:t>
            </a:r>
            <a:endParaRPr sz="2772"/>
          </a:p>
          <a:p>
            <a:pPr lvl="0" marL="0" indent="0" defTabSz="578358">
              <a:spcBef>
                <a:spcPts val="0"/>
              </a:spcBef>
              <a:buSzTx/>
              <a:buNone/>
              <a:defRPr sz="1800"/>
            </a:pPr>
            <a:br>
              <a:rPr sz="2772"/>
            </a:br>
            <a:r>
              <a:rPr b="1" sz="2772">
                <a:latin typeface="Helvetica"/>
                <a:ea typeface="Helvetica"/>
                <a:cs typeface="Helvetica"/>
                <a:sym typeface="Helvetica"/>
              </a:rPr>
              <a:t>OperatoreCampo</a:t>
            </a:r>
            <a:r>
              <a:rPr sz="2772"/>
              <a:t>(</a:t>
            </a:r>
            <a:r>
              <a:rPr sz="2772" u="sng"/>
              <a:t>CF</a:t>
            </a:r>
            <a:r>
              <a:rPr sz="2772"/>
              <a:t>, nome, cognome, recapitoTelefonico)</a:t>
            </a:r>
            <a:endParaRPr sz="2772"/>
          </a:p>
          <a:p>
            <a:pPr lvl="0" marL="0" indent="0" defTabSz="578358">
              <a:spcBef>
                <a:spcPts val="0"/>
              </a:spcBef>
              <a:buSzTx/>
              <a:buNone/>
              <a:defRPr sz="1800"/>
            </a:pPr>
            <a:endParaRPr sz="2772"/>
          </a:p>
          <a:p>
            <a:pPr lvl="0" marL="0" indent="0" defTabSz="578358">
              <a:spcBef>
                <a:spcPts val="0"/>
              </a:spcBef>
              <a:buSzTx/>
              <a:buNone/>
              <a:defRPr sz="1800"/>
            </a:pPr>
            <a:r>
              <a:rPr b="1" sz="2772">
                <a:latin typeface="Helvetica"/>
                <a:ea typeface="Helvetica"/>
                <a:cs typeface="Helvetica"/>
                <a:sym typeface="Helvetica"/>
              </a:rPr>
              <a:t>ComponenteSquadra</a:t>
            </a:r>
            <a:r>
              <a:rPr sz="2772"/>
              <a:t>(</a:t>
            </a:r>
            <a:r>
              <a:rPr sz="2772" u="sng"/>
              <a:t>CF</a:t>
            </a:r>
            <a:r>
              <a:rPr sz="2772"/>
              <a:t>, nome, cognome, recapitoTelefonico, </a:t>
            </a:r>
            <a:endParaRPr sz="2772"/>
          </a:p>
          <a:p>
            <a:pPr lvl="0" marL="0" indent="0" defTabSz="578358">
              <a:spcBef>
                <a:spcPts val="0"/>
              </a:spcBef>
              <a:buSzTx/>
              <a:buNone/>
              <a:defRPr sz="1800"/>
            </a:pPr>
            <a:r>
              <a:rPr sz="2772"/>
              <a:t>idSquadra)</a:t>
            </a:r>
          </a:p>
        </p:txBody>
      </p:sp>
    </p:spTree>
  </p:cSld>
  <p:clrMapOvr>
    <a:masterClrMapping/>
  </p:clrMapOvr>
  <p:transitio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BSE - ER</a:t>
            </a:r>
          </a:p>
        </p:txBody>
      </p:sp>
      <p:pic>
        <p:nvPicPr>
          <p:cNvPr id="171" name="bse.pdf"/>
          <p:cNvPicPr/>
          <p:nvPr/>
        </p:nvPicPr>
        <p:blipFill>
          <a:blip r:embed="rId2">
            <a:extLst/>
          </a:blip>
          <a:srcRect l="13799" t="11804" r="10370" b="19913"/>
          <a:stretch>
            <a:fillRect/>
          </a:stretch>
        </p:blipFill>
        <p:spPr>
          <a:xfrm>
            <a:off x="566935" y="1811469"/>
            <a:ext cx="11870902" cy="7553500"/>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Ambiguità nelle Specifiche</a:t>
            </a:r>
          </a:p>
        </p:txBody>
      </p:sp>
      <p:sp>
        <p:nvSpPr>
          <p:cNvPr id="46" name="Shape 46"/>
          <p:cNvSpPr/>
          <p:nvPr>
            <p:ph type="body" idx="1"/>
          </p:nvPr>
        </p:nvSpPr>
        <p:spPr>
          <a:xfrm>
            <a:off x="952500" y="1526120"/>
            <a:ext cx="11099800" cy="8011702"/>
          </a:xfrm>
          <a:prstGeom prst="rect">
            <a:avLst/>
          </a:prstGeom>
        </p:spPr>
        <p:txBody>
          <a:bodyPr anchor="t"/>
          <a:lstStyle/>
          <a:p>
            <a:pPr lvl="0" marL="533400" indent="-533400" algn="just">
              <a:spcBef>
                <a:spcPts val="3200"/>
              </a:spcBef>
              <a:buSzPct val="100000"/>
              <a:buBlip>
                <a:blip r:embed="rId2"/>
              </a:buBlip>
              <a:defRPr sz="1800"/>
            </a:pPr>
            <a:r>
              <a:rPr sz="2800"/>
              <a:t>Come vengono identificate le situazioni di emergenza</a:t>
            </a:r>
            <a:endParaRPr sz="2800"/>
          </a:p>
          <a:p>
            <a:pPr lvl="0" marL="0" indent="0" algn="just">
              <a:spcBef>
                <a:spcPts val="1000"/>
              </a:spcBef>
              <a:buSzTx/>
              <a:buNone/>
              <a:defRPr sz="1800"/>
            </a:pPr>
            <a:r>
              <a:rPr sz="2800"/>
              <a:t>riguardano un tratto di fiume, tutto il fiume, una singola zona attraversata dal fiume, …</a:t>
            </a:r>
            <a:endParaRPr sz="2800"/>
          </a:p>
          <a:p>
            <a:pPr lvl="0" marL="533400" indent="-533400" algn="just">
              <a:spcBef>
                <a:spcPts val="3200"/>
              </a:spcBef>
              <a:buSzPct val="100000"/>
              <a:buBlip>
                <a:blip r:embed="rId2"/>
              </a:buBlip>
              <a:defRPr sz="1800"/>
            </a:pPr>
            <a:r>
              <a:rPr sz="2800"/>
              <a:t>Come vengono gestite/pianificate le situazioni di emergenza</a:t>
            </a:r>
            <a:endParaRPr sz="2800"/>
          </a:p>
          <a:p>
            <a:pPr lvl="0" marL="0" indent="0" algn="just">
              <a:spcBef>
                <a:spcPts val="1000"/>
              </a:spcBef>
              <a:buSzTx/>
              <a:buNone/>
              <a:defRPr sz="1800"/>
            </a:pPr>
            <a:r>
              <a:rPr sz="2800"/>
              <a:t>quali mezzi hanno a disposizione responsabili territoriali e le squadre di emergenza per risolvere il problema. </a:t>
            </a:r>
            <a:endParaRPr sz="2800"/>
          </a:p>
          <a:p>
            <a:pPr lvl="0" marL="533400" indent="-533400" algn="just">
              <a:spcBef>
                <a:spcPts val="3200"/>
              </a:spcBef>
              <a:buSzPct val="100000"/>
              <a:buBlip>
                <a:blip r:embed="rId2"/>
              </a:buBlip>
              <a:defRPr sz="1800"/>
            </a:pPr>
            <a:r>
              <a:rPr sz="2800"/>
              <a:t>Come avviene l’interazione con BDM esterna preesistente</a:t>
            </a:r>
            <a:endParaRPr sz="2800"/>
          </a:p>
          <a:p>
            <a:pPr lvl="0" marL="0" indent="0" algn="just">
              <a:spcBef>
                <a:spcPts val="1000"/>
              </a:spcBef>
              <a:buSzTx/>
              <a:buNone/>
              <a:defRPr sz="1800"/>
            </a:pPr>
            <a:r>
              <a:rPr sz="2800"/>
              <a:t>è un web service, un collegamento SQL, un cavo fisico che viene collegato al server come periferica, …</a:t>
            </a:r>
          </a:p>
        </p:txBody>
      </p:sp>
    </p:spTree>
  </p:cSld>
  <p:clrMapOvr>
    <a:masterClrMapping/>
  </p:clrMapOvr>
  <p:transitio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xfrm>
            <a:off x="952500" y="444500"/>
            <a:ext cx="11099800" cy="1116040"/>
          </a:xfrm>
          <a:prstGeom prst="rect">
            <a:avLst/>
          </a:prstGeom>
        </p:spPr>
        <p:txBody>
          <a:bodyPr/>
          <a:lstStyle>
            <a:lvl1pPr defTabSz="572516">
              <a:defRPr sz="5880">
                <a:solidFill>
                  <a:srgbClr val="C82506"/>
                </a:solidFill>
              </a:defRPr>
            </a:lvl1pPr>
          </a:lstStyle>
          <a:p>
            <a:pPr lvl="0">
              <a:defRPr sz="1800">
                <a:solidFill>
                  <a:srgbClr val="000000"/>
                </a:solidFill>
              </a:defRPr>
            </a:pPr>
            <a:r>
              <a:rPr sz="5880">
                <a:solidFill>
                  <a:srgbClr val="C82506"/>
                </a:solidFill>
              </a:rPr>
              <a:t>Corrispondenze/Eterogeneità (1)</a:t>
            </a:r>
          </a:p>
        </p:txBody>
      </p:sp>
      <p:graphicFrame>
        <p:nvGraphicFramePr>
          <p:cNvPr id="174" name="Table 174"/>
          <p:cNvGraphicFramePr/>
          <p:nvPr/>
        </p:nvGraphicFramePr>
        <p:xfrm>
          <a:off x="126559" y="1727200"/>
          <a:ext cx="12764382" cy="676189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412305"/>
                <a:gridCol w="3430761"/>
                <a:gridCol w="1978749"/>
                <a:gridCol w="3929864"/>
              </a:tblGrid>
              <a:tr h="495300">
                <a:tc gridSpan="4">
                  <a:txBody>
                    <a:bodyPr/>
                    <a:lstStyle/>
                    <a:p>
                      <a:pPr lvl="0">
                        <a:defRPr b="0">
                          <a:solidFill>
                            <a:srgbClr val="000000"/>
                          </a:solidFill>
                        </a:defRPr>
                      </a:pPr>
                      <a:r>
                        <a:rPr sz="2600">
                          <a:latin typeface="+mn-lt"/>
                          <a:ea typeface="+mn-ea"/>
                          <a:cs typeface="+mn-cs"/>
                        </a:rPr>
                        <a:t>Corrispondenze tra BRI e BDM</a:t>
                      </a:r>
                    </a:p>
                  </a:txBody>
                  <a:tcPr marL="50800" marR="50800" marT="50800" marB="50800" anchor="ctr" anchorCtr="0" horzOverflow="overflow">
                    <a:lnL/>
                    <a:lnR/>
                    <a:lnT/>
                    <a:lnB w="12700">
                      <a:solidFill>
                        <a:srgbClr val="3797C6"/>
                      </a:solidFill>
                      <a:miter lim="400000"/>
                    </a:lnB>
                    <a:solidFill>
                      <a:srgbClr val="000000">
                        <a:alpha val="0"/>
                      </a:srgbClr>
                    </a:solidFill>
                  </a:tcPr>
                </a:tc>
                <a:tc hMerge="1">
                  <a:tcPr/>
                </a:tc>
                <a:tc hMerge="1">
                  <a:tcPr/>
                </a:tc>
                <a:tc hMerge="1">
                  <a:tcPr/>
                </a:tc>
              </a:tr>
              <a:tr h="749910">
                <a:tc>
                  <a:txBody>
                    <a:bodyPr/>
                    <a:lstStyle/>
                    <a:p>
                      <a:pPr lvl="0" defTabSz="914400"/>
                      <a:r>
                        <a:rPr b="1" sz="2600">
                          <a:solidFill>
                            <a:srgbClr val="FFFFFF"/>
                          </a:solidFill>
                          <a:latin typeface="Helvetica"/>
                          <a:ea typeface="Helvetica"/>
                          <a:cs typeface="Helvetica"/>
                          <a:sym typeface="Helvetica"/>
                        </a:rPr>
                        <a:t>BRI</a:t>
                      </a:r>
                    </a:p>
                  </a:txBody>
                  <a:tcPr marL="50800" marR="50800" marT="50800" marB="50800" anchor="ctr" anchorCtr="0" horzOverflow="overflow">
                    <a:lnL w="12700">
                      <a:solidFill>
                        <a:srgbClr val="3797C6"/>
                      </a:solidFill>
                      <a:miter lim="400000"/>
                    </a:lnL>
                    <a:lnT w="12700">
                      <a:solidFill>
                        <a:srgbClr val="3797C6"/>
                      </a:solidFill>
                      <a:miter lim="400000"/>
                    </a:lnT>
                    <a:solidFill>
                      <a:srgbClr val="0365C0"/>
                    </a:solidFill>
                  </a:tcPr>
                </a:tc>
                <a:tc>
                  <a:txBody>
                    <a:bodyPr/>
                    <a:lstStyle/>
                    <a:p>
                      <a:pPr lvl="0" defTabSz="914400"/>
                      <a:r>
                        <a:rPr b="1" sz="2600">
                          <a:solidFill>
                            <a:srgbClr val="FFFFFF"/>
                          </a:solidFill>
                          <a:latin typeface="Helvetica"/>
                          <a:ea typeface="Helvetica"/>
                          <a:cs typeface="Helvetica"/>
                          <a:sym typeface="Helvetica"/>
                        </a:rPr>
                        <a:t>BDM</a:t>
                      </a:r>
                    </a:p>
                  </a:txBody>
                  <a:tcPr marL="50800" marR="50800" marT="50800" marB="50800" anchor="ctr" anchorCtr="0" horzOverflow="overflow">
                    <a:lnT w="12700">
                      <a:solidFill>
                        <a:srgbClr val="3797C6"/>
                      </a:solidFill>
                      <a:miter lim="400000"/>
                    </a:lnT>
                    <a:solidFill>
                      <a:srgbClr val="0365C0"/>
                    </a:solidFill>
                  </a:tcPr>
                </a:tc>
                <a:tc>
                  <a:txBody>
                    <a:bodyPr/>
                    <a:lstStyle/>
                    <a:p>
                      <a:pPr lvl="0" defTabSz="914400"/>
                      <a:r>
                        <a:rPr b="1" sz="2600">
                          <a:solidFill>
                            <a:srgbClr val="FFFFFF"/>
                          </a:solidFill>
                          <a:latin typeface="Helvetica"/>
                          <a:ea typeface="Helvetica"/>
                          <a:cs typeface="Helvetica"/>
                          <a:sym typeface="Helvetica"/>
                        </a:rPr>
                        <a:t>Tipo</a:t>
                      </a:r>
                    </a:p>
                  </a:txBody>
                  <a:tcPr marL="50800" marR="50800" marT="50800" marB="50800" anchor="ctr" anchorCtr="0" horzOverflow="overflow">
                    <a:lnT w="12700">
                      <a:solidFill>
                        <a:srgbClr val="3797C6"/>
                      </a:solidFill>
                      <a:miter lim="400000"/>
                    </a:lnT>
                    <a:solidFill>
                      <a:srgbClr val="0365C0"/>
                    </a:solidFill>
                  </a:tcPr>
                </a:tc>
                <a:tc>
                  <a:txBody>
                    <a:bodyPr/>
                    <a:lstStyle/>
                    <a:p>
                      <a:pPr lvl="0" defTabSz="914400"/>
                      <a:r>
                        <a:rPr b="1" sz="2600">
                          <a:solidFill>
                            <a:srgbClr val="FFFFFF"/>
                          </a:solidFill>
                          <a:latin typeface="Helvetica"/>
                          <a:ea typeface="Helvetica"/>
                          <a:cs typeface="Helvetica"/>
                          <a:sym typeface="Helvetica"/>
                        </a:rPr>
                        <a:t>Scelta</a:t>
                      </a:r>
                    </a:p>
                  </a:txBody>
                  <a:tcPr marL="50800" marR="50800" marT="50800" marB="50800" anchor="ctr" anchorCtr="0" horzOverflow="overflow">
                    <a:lnR w="12700">
                      <a:solidFill>
                        <a:srgbClr val="3797C6"/>
                      </a:solidFill>
                      <a:miter lim="400000"/>
                    </a:lnR>
                    <a:lnT w="12700">
                      <a:solidFill>
                        <a:srgbClr val="3797C6"/>
                      </a:solidFill>
                      <a:miter lim="400000"/>
                    </a:lnT>
                    <a:solidFill>
                      <a:srgbClr val="0365C0"/>
                    </a:solidFill>
                  </a:tcPr>
                </a:tc>
              </a:tr>
              <a:tr h="749910">
                <a:tc>
                  <a:txBody>
                    <a:bodyPr/>
                    <a:lstStyle/>
                    <a:p>
                      <a:pPr lvl="0" algn="l">
                        <a:spcBef>
                          <a:spcPts val="1000"/>
                        </a:spcBef>
                      </a:pPr>
                      <a:r>
                        <a:rPr sz="1600"/>
                        <a:t>Idrometro</a:t>
                      </a:r>
                    </a:p>
                  </a:txBody>
                  <a:tcPr marL="50800" marR="50800" marT="50800" marB="50800" anchor="ctr" anchorCtr="0" horzOverflow="overflow">
                    <a:lnL w="12700">
                      <a:solidFill>
                        <a:srgbClr val="3797C6"/>
                      </a:solidFill>
                      <a:miter lim="400000"/>
                    </a:lnL>
                    <a:lnR w="12700">
                      <a:solidFill>
                        <a:srgbClr val="3797C6"/>
                      </a:solidFill>
                      <a:miter lim="400000"/>
                    </a:lnR>
                    <a:lnB w="12700">
                      <a:solidFill>
                        <a:srgbClr val="3797C6"/>
                      </a:solidFill>
                      <a:miter lim="400000"/>
                    </a:lnB>
                    <a:solidFill>
                      <a:srgbClr val="FFFFFF"/>
                    </a:solidFill>
                  </a:tcPr>
                </a:tc>
                <a:tc>
                  <a:txBody>
                    <a:bodyPr/>
                    <a:lstStyle/>
                    <a:p>
                      <a:pPr lvl="0" algn="l"/>
                      <a:r>
                        <a:rPr sz="1600"/>
                        <a:t>Sensore</a:t>
                      </a:r>
                    </a:p>
                  </a:txBody>
                  <a:tcPr marL="50800" marR="50800" marT="50800" marB="50800" anchor="ctr" anchorCtr="0" horzOverflow="overflow">
                    <a:lnL w="12700">
                      <a:solidFill>
                        <a:srgbClr val="3797C6"/>
                      </a:solidFill>
                      <a:miter lim="400000"/>
                    </a:lnL>
                    <a:lnR w="12700">
                      <a:solidFill>
                        <a:srgbClr val="3797C6"/>
                      </a:solidFill>
                      <a:miter lim="400000"/>
                    </a:lnR>
                    <a:lnB w="12700">
                      <a:solidFill>
                        <a:srgbClr val="3797C6"/>
                      </a:solidFill>
                      <a:miter lim="400000"/>
                    </a:lnB>
                    <a:solidFill>
                      <a:srgbClr val="FFFFFF"/>
                    </a:solidFill>
                  </a:tcPr>
                </a:tc>
                <a:tc>
                  <a:txBody>
                    <a:bodyPr/>
                    <a:lstStyle/>
                    <a:p>
                      <a:pPr lvl="0" defTabSz="914400"/>
                      <a:r>
                        <a:rPr sz="1600"/>
                        <a:t>Iperonimia (IS-A)</a:t>
                      </a:r>
                    </a:p>
                  </a:txBody>
                  <a:tcPr marL="50800" marR="50800" marT="50800" marB="50800" anchor="ctr" anchorCtr="0" horzOverflow="overflow">
                    <a:lnL w="12700">
                      <a:solidFill>
                        <a:srgbClr val="3797C6"/>
                      </a:solidFill>
                      <a:miter lim="400000"/>
                    </a:lnL>
                    <a:lnR w="12700">
                      <a:solidFill>
                        <a:srgbClr val="3797C6"/>
                      </a:solidFill>
                      <a:miter lim="400000"/>
                    </a:lnR>
                    <a:lnB w="12700">
                      <a:solidFill>
                        <a:srgbClr val="3797C6"/>
                      </a:solidFill>
                      <a:miter lim="400000"/>
                    </a:lnB>
                    <a:solidFill>
                      <a:srgbClr val="FFFFFF"/>
                    </a:solidFill>
                  </a:tcPr>
                </a:tc>
                <a:tc>
                  <a:txBody>
                    <a:bodyPr/>
                    <a:lstStyle/>
                    <a:p>
                      <a:pPr lvl="0" defTabSz="914400"/>
                      <a:r>
                        <a:rPr sz="1600"/>
                        <a:t>Si mantiene Sensore</a:t>
                      </a:r>
                    </a:p>
                  </a:txBody>
                  <a:tcPr marL="50800" marR="50800" marT="50800" marB="50800" anchor="ctr" anchorCtr="0" horzOverflow="overflow">
                    <a:lnL w="12700">
                      <a:solidFill>
                        <a:srgbClr val="3797C6"/>
                      </a:solidFill>
                      <a:miter lim="400000"/>
                    </a:lnL>
                    <a:lnR w="12700">
                      <a:solidFill>
                        <a:srgbClr val="3797C6"/>
                      </a:solidFill>
                      <a:miter lim="400000"/>
                    </a:lnR>
                    <a:lnB w="12700">
                      <a:solidFill>
                        <a:srgbClr val="3797C6"/>
                      </a:solidFill>
                      <a:miter lim="400000"/>
                    </a:lnB>
                    <a:solidFill>
                      <a:srgbClr val="FFFFFF"/>
                    </a:solidFill>
                  </a:tcPr>
                </a:tc>
              </a:tr>
              <a:tr h="749910">
                <a:tc>
                  <a:txBody>
                    <a:bodyPr/>
                    <a:lstStyle/>
                    <a:p>
                      <a:pPr lvl="0" algn="l"/>
                      <a:r>
                        <a:rPr sz="1600"/>
                        <a:t>Idrometro.costruttore</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E3E5E8"/>
                    </a:solidFill>
                  </a:tcPr>
                </a:tc>
                <a:tc>
                  <a:txBody>
                    <a:bodyPr/>
                    <a:lstStyle/>
                    <a:p>
                      <a:pPr lvl="0" algn="l"/>
                      <a:r>
                        <a:rPr sz="1600"/>
                        <a:t>Sensore.marca</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E3E5E8"/>
                    </a:solidFill>
                  </a:tcPr>
                </a:tc>
                <a:tc>
                  <a:txBody>
                    <a:bodyPr/>
                    <a:lstStyle/>
                    <a:p>
                      <a:pPr lvl="0" defTabSz="914400"/>
                      <a:r>
                        <a:rPr sz="1600"/>
                        <a:t>Sinonimia</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E3E5E8"/>
                    </a:solidFill>
                  </a:tcPr>
                </a:tc>
                <a:tc>
                  <a:txBody>
                    <a:bodyPr/>
                    <a:lstStyle/>
                    <a:p>
                      <a:pPr lvl="0" defTabSz="914400"/>
                      <a:r>
                        <a:rPr sz="1600"/>
                        <a:t>Si mantiene Sensore.marca</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E3E5E8"/>
                    </a:solidFill>
                  </a:tcPr>
                </a:tc>
              </a:tr>
              <a:tr h="749910">
                <a:tc>
                  <a:txBody>
                    <a:bodyPr/>
                    <a:lstStyle/>
                    <a:p>
                      <a:pPr lvl="0" algn="l"/>
                      <a:r>
                        <a:rPr sz="1600"/>
                        <a:t>Idrometro.idSensore</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FFFFFF"/>
                    </a:solidFill>
                  </a:tcPr>
                </a:tc>
                <a:tc>
                  <a:txBody>
                    <a:bodyPr/>
                    <a:lstStyle/>
                    <a:p>
                      <a:pPr lvl="0" algn="l"/>
                      <a:r>
                        <a:rPr sz="1600"/>
                        <a:t>Sensore.codiceSensore</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FFFFFF"/>
                    </a:solidFill>
                  </a:tcPr>
                </a:tc>
                <a:tc>
                  <a:txBody>
                    <a:bodyPr/>
                    <a:lstStyle/>
                    <a:p>
                      <a:pPr lvl="0" defTabSz="914400"/>
                      <a:r>
                        <a:rPr sz="1600"/>
                        <a:t>Sinonimia</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FFFFFF"/>
                    </a:solidFill>
                  </a:tcPr>
                </a:tc>
                <a:tc>
                  <a:txBody>
                    <a:bodyPr/>
                    <a:lstStyle/>
                    <a:p>
                      <a:pPr lvl="0" defTabSz="914400"/>
                      <a:r>
                        <a:rPr sz="1600"/>
                        <a:t>Si mantiene Sensore.codiceSensore</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FFFFFF"/>
                    </a:solidFill>
                  </a:tcPr>
                </a:tc>
              </a:tr>
              <a:tr h="749910">
                <a:tc>
                  <a:txBody>
                    <a:bodyPr/>
                    <a:lstStyle/>
                    <a:p>
                      <a:pPr lvl="0" algn="l"/>
                      <a:r>
                        <a:rPr sz="1600"/>
                        <a:t>RilevazioneIdrometro.idSensore</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E3E5E8"/>
                    </a:solidFill>
                  </a:tcPr>
                </a:tc>
                <a:tc>
                  <a:txBody>
                    <a:bodyPr/>
                    <a:lstStyle/>
                    <a:p>
                      <a:pPr lvl="0" algn="l"/>
                      <a:r>
                        <a:rPr sz="1600"/>
                        <a:t>RilevazioneSensore.codiceSensore</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E3E5E8"/>
                    </a:solidFill>
                  </a:tcPr>
                </a:tc>
                <a:tc>
                  <a:txBody>
                    <a:bodyPr/>
                    <a:lstStyle/>
                    <a:p>
                      <a:pPr lvl="0" defTabSz="914400"/>
                      <a:r>
                        <a:rPr sz="1600"/>
                        <a:t>Sinonimia</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E3E5E8"/>
                    </a:solidFill>
                  </a:tcPr>
                </a:tc>
                <a:tc>
                  <a:txBody>
                    <a:bodyPr/>
                    <a:lstStyle/>
                    <a:p>
                      <a:pPr lvl="0" defTabSz="914400"/>
                      <a:r>
                        <a:rPr sz="1600"/>
                        <a:t>Si mantiene RilevazioneSensore.codiceSensore</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E3E5E8"/>
                    </a:solidFill>
                  </a:tcPr>
                </a:tc>
              </a:tr>
              <a:tr h="749910">
                <a:tc>
                  <a:txBody>
                    <a:bodyPr/>
                    <a:lstStyle/>
                    <a:p>
                      <a:pPr lvl="0" algn="l"/>
                      <a:r>
                        <a:rPr sz="1600"/>
                        <a:t>RilevazioneIdrometro.livello</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FFFFFF"/>
                    </a:solidFill>
                  </a:tcPr>
                </a:tc>
                <a:tc>
                  <a:txBody>
                    <a:bodyPr/>
                    <a:lstStyle/>
                    <a:p>
                      <a:pPr lvl="0" algn="l"/>
                      <a:r>
                        <a:rPr sz="1600"/>
                        <a:t>RilevazioneSensore.valore</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FFFFFF"/>
                    </a:solidFill>
                  </a:tcPr>
                </a:tc>
                <a:tc>
                  <a:txBody>
                    <a:bodyPr/>
                    <a:lstStyle/>
                    <a:p>
                      <a:pPr lvl="0" defTabSz="914400"/>
                      <a:r>
                        <a:rPr sz="1600"/>
                        <a:t>Sinonimia</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FFFFFF"/>
                    </a:solidFill>
                  </a:tcPr>
                </a:tc>
                <a:tc>
                  <a:txBody>
                    <a:bodyPr/>
                    <a:lstStyle/>
                    <a:p>
                      <a:pPr lvl="0" defTabSz="914400"/>
                      <a:r>
                        <a:rPr sz="1600"/>
                        <a:t>Si mantiene RilevazioneSensore.valore</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FFFFFF"/>
                    </a:solidFill>
                  </a:tcPr>
                </a:tc>
              </a:tr>
              <a:tr h="749910">
                <a:tc>
                  <a:txBody>
                    <a:bodyPr/>
                    <a:lstStyle/>
                    <a:p>
                      <a:pPr lvl="0" algn="l"/>
                      <a:r>
                        <a:rPr sz="1600"/>
                        <a:t>CellaGeografica.idCellaGeografica</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E3E5E8"/>
                    </a:solidFill>
                  </a:tcPr>
                </a:tc>
                <a:tc>
                  <a:txBody>
                    <a:bodyPr/>
                    <a:lstStyle/>
                    <a:p>
                      <a:pPr lvl="0" algn="l"/>
                      <a:r>
                        <a:rPr sz="1600"/>
                        <a:t>CellaGeografica.idCella</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E3E5E8"/>
                    </a:solidFill>
                  </a:tcPr>
                </a:tc>
                <a:tc>
                  <a:txBody>
                    <a:bodyPr/>
                    <a:lstStyle/>
                    <a:p>
                      <a:pPr lvl="0" defTabSz="914400"/>
                      <a:r>
                        <a:rPr sz="1600"/>
                        <a:t>Sinonimia</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E3E5E8"/>
                    </a:solidFill>
                  </a:tcPr>
                </a:tc>
                <a:tc>
                  <a:txBody>
                    <a:bodyPr/>
                    <a:lstStyle/>
                    <a:p>
                      <a:pPr lvl="0" defTabSz="914400"/>
                      <a:r>
                        <a:rPr sz="1600"/>
                        <a:t>Si mantiene CellaGeografica.idCella</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E3E5E8"/>
                    </a:solidFill>
                  </a:tcPr>
                </a:tc>
              </a:tr>
              <a:tr h="749910">
                <a:tc>
                  <a:txBody>
                    <a:bodyPr/>
                    <a:lstStyle/>
                    <a:p>
                      <a:pPr lvl="0" algn="l"/>
                      <a:r>
                        <a:rPr sz="1600"/>
                        <a:t>CellaGeografica.longit</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FFFFFF"/>
                    </a:solidFill>
                  </a:tcPr>
                </a:tc>
                <a:tc>
                  <a:txBody>
                    <a:bodyPr/>
                    <a:lstStyle/>
                    <a:p>
                      <a:pPr lvl="0" algn="l"/>
                      <a:r>
                        <a:rPr sz="1600"/>
                        <a:t>CellaGeografica.longitudine</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FFFFFF"/>
                    </a:solidFill>
                  </a:tcPr>
                </a:tc>
                <a:tc>
                  <a:txBody>
                    <a:bodyPr/>
                    <a:lstStyle/>
                    <a:p>
                      <a:pPr lvl="0" defTabSz="914400"/>
                      <a:r>
                        <a:rPr sz="1600"/>
                        <a:t>Sinonimia</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FFFFFF"/>
                    </a:solidFill>
                  </a:tcPr>
                </a:tc>
                <a:tc>
                  <a:txBody>
                    <a:bodyPr/>
                    <a:lstStyle/>
                    <a:p>
                      <a:pPr lvl="0" defTabSz="914400"/>
                      <a:r>
                        <a:rPr sz="1600"/>
                        <a:t>Si mantiene CellaGeografica.longitudine</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FFFFFF"/>
                    </a:solidFill>
                  </a:tcPr>
                </a:tc>
              </a:tr>
              <a:tr h="749910">
                <a:tc>
                  <a:txBody>
                    <a:bodyPr/>
                    <a:lstStyle/>
                    <a:p>
                      <a:pPr lvl="0" algn="l"/>
                      <a:r>
                        <a:rPr sz="1600"/>
                        <a:t>CellaGeografica.latit</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E3E5E8"/>
                    </a:solidFill>
                  </a:tcPr>
                </a:tc>
                <a:tc>
                  <a:txBody>
                    <a:bodyPr/>
                    <a:lstStyle/>
                    <a:p>
                      <a:pPr lvl="0" algn="l"/>
                      <a:r>
                        <a:rPr sz="1600"/>
                        <a:t>CellaGeografica.latitudine</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E3E5E8"/>
                    </a:solidFill>
                  </a:tcPr>
                </a:tc>
                <a:tc>
                  <a:txBody>
                    <a:bodyPr/>
                    <a:lstStyle/>
                    <a:p>
                      <a:pPr lvl="0" defTabSz="914400"/>
                      <a:r>
                        <a:rPr sz="1600"/>
                        <a:t>Sinonimia</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E3E5E8"/>
                    </a:solidFill>
                  </a:tcPr>
                </a:tc>
                <a:tc>
                  <a:txBody>
                    <a:bodyPr/>
                    <a:lstStyle/>
                    <a:p>
                      <a:pPr lvl="0" defTabSz="914400"/>
                      <a:r>
                        <a:rPr sz="1600"/>
                        <a:t>Si mantiene CellaGeografica.latitudine</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E3E5E8"/>
                    </a:solidFill>
                  </a:tcPr>
                </a:tc>
              </a:tr>
            </a:tbl>
          </a:graphicData>
        </a:graphic>
      </p:graphicFrame>
    </p:spTree>
  </p:cSld>
  <p:clrMapOvr>
    <a:masterClrMapping/>
  </p:clrMapOvr>
  <p:transitio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xfrm>
            <a:off x="952500" y="444500"/>
            <a:ext cx="11099800" cy="1116040"/>
          </a:xfrm>
          <a:prstGeom prst="rect">
            <a:avLst/>
          </a:prstGeom>
        </p:spPr>
        <p:txBody>
          <a:bodyPr/>
          <a:lstStyle>
            <a:lvl1pPr defTabSz="572516">
              <a:defRPr sz="5880">
                <a:solidFill>
                  <a:srgbClr val="C82506"/>
                </a:solidFill>
              </a:defRPr>
            </a:lvl1pPr>
          </a:lstStyle>
          <a:p>
            <a:pPr lvl="0">
              <a:defRPr sz="1800">
                <a:solidFill>
                  <a:srgbClr val="000000"/>
                </a:solidFill>
              </a:defRPr>
            </a:pPr>
            <a:r>
              <a:rPr sz="5880">
                <a:solidFill>
                  <a:srgbClr val="C82506"/>
                </a:solidFill>
              </a:rPr>
              <a:t>Corrispondenze/Eterogeneità (2)</a:t>
            </a:r>
          </a:p>
        </p:txBody>
      </p:sp>
      <p:graphicFrame>
        <p:nvGraphicFramePr>
          <p:cNvPr id="177" name="Table 177"/>
          <p:cNvGraphicFramePr/>
          <p:nvPr/>
        </p:nvGraphicFramePr>
        <p:xfrm>
          <a:off x="261915" y="2536659"/>
          <a:ext cx="12493670" cy="418498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339863"/>
                <a:gridCol w="3357928"/>
                <a:gridCol w="1936741"/>
                <a:gridCol w="3846435"/>
              </a:tblGrid>
              <a:tr h="495300">
                <a:tc gridSpan="4">
                  <a:txBody>
                    <a:bodyPr/>
                    <a:lstStyle/>
                    <a:p>
                      <a:pPr lvl="0">
                        <a:defRPr b="0">
                          <a:solidFill>
                            <a:srgbClr val="000000"/>
                          </a:solidFill>
                        </a:defRPr>
                      </a:pPr>
                      <a:r>
                        <a:rPr sz="2600">
                          <a:latin typeface="+mn-lt"/>
                          <a:ea typeface="+mn-ea"/>
                          <a:cs typeface="+mn-cs"/>
                        </a:rPr>
                        <a:t>Corrispondenze tra BRI e BSE</a:t>
                      </a:r>
                    </a:p>
                  </a:txBody>
                  <a:tcPr marL="50800" marR="50800" marT="50800" marB="50800" anchor="ctr" anchorCtr="0" horzOverflow="overflow">
                    <a:lnL/>
                    <a:lnR/>
                    <a:lnT/>
                    <a:lnB w="12700">
                      <a:solidFill>
                        <a:srgbClr val="3797C6"/>
                      </a:solidFill>
                      <a:miter lim="400000"/>
                    </a:lnB>
                    <a:solidFill>
                      <a:srgbClr val="000000">
                        <a:alpha val="0"/>
                      </a:srgbClr>
                    </a:solidFill>
                  </a:tcPr>
                </a:tc>
                <a:tc hMerge="1">
                  <a:tcPr/>
                </a:tc>
                <a:tc hMerge="1">
                  <a:tcPr/>
                </a:tc>
                <a:tc hMerge="1">
                  <a:tcPr/>
                </a:tc>
              </a:tr>
              <a:tr h="834456">
                <a:tc>
                  <a:txBody>
                    <a:bodyPr/>
                    <a:lstStyle/>
                    <a:p>
                      <a:pPr lvl="0" defTabSz="914400"/>
                      <a:r>
                        <a:rPr b="1" sz="2600">
                          <a:solidFill>
                            <a:srgbClr val="FFFFFF"/>
                          </a:solidFill>
                          <a:latin typeface="Helvetica"/>
                          <a:ea typeface="Helvetica"/>
                          <a:cs typeface="Helvetica"/>
                          <a:sym typeface="Helvetica"/>
                        </a:rPr>
                        <a:t>BRI</a:t>
                      </a:r>
                    </a:p>
                  </a:txBody>
                  <a:tcPr marL="50800" marR="50800" marT="50800" marB="50800" anchor="ctr" anchorCtr="0" horzOverflow="overflow">
                    <a:lnL w="12700">
                      <a:solidFill>
                        <a:srgbClr val="3797C6"/>
                      </a:solidFill>
                      <a:miter lim="400000"/>
                    </a:lnL>
                    <a:lnT w="12700">
                      <a:solidFill>
                        <a:srgbClr val="3797C6"/>
                      </a:solidFill>
                      <a:miter lim="400000"/>
                    </a:lnT>
                    <a:solidFill>
                      <a:srgbClr val="0365C0"/>
                    </a:solidFill>
                  </a:tcPr>
                </a:tc>
                <a:tc>
                  <a:txBody>
                    <a:bodyPr/>
                    <a:lstStyle/>
                    <a:p>
                      <a:pPr lvl="0" defTabSz="914400"/>
                      <a:r>
                        <a:rPr b="1" sz="2600">
                          <a:solidFill>
                            <a:srgbClr val="FFFFFF"/>
                          </a:solidFill>
                          <a:latin typeface="Helvetica"/>
                          <a:ea typeface="Helvetica"/>
                          <a:cs typeface="Helvetica"/>
                          <a:sym typeface="Helvetica"/>
                        </a:rPr>
                        <a:t>BSE</a:t>
                      </a:r>
                    </a:p>
                  </a:txBody>
                  <a:tcPr marL="50800" marR="50800" marT="50800" marB="50800" anchor="ctr" anchorCtr="0" horzOverflow="overflow">
                    <a:lnT w="12700">
                      <a:solidFill>
                        <a:srgbClr val="3797C6"/>
                      </a:solidFill>
                      <a:miter lim="400000"/>
                    </a:lnT>
                    <a:solidFill>
                      <a:srgbClr val="0365C0"/>
                    </a:solidFill>
                  </a:tcPr>
                </a:tc>
                <a:tc>
                  <a:txBody>
                    <a:bodyPr/>
                    <a:lstStyle/>
                    <a:p>
                      <a:pPr lvl="0" defTabSz="914400"/>
                      <a:r>
                        <a:rPr b="1" sz="2600">
                          <a:solidFill>
                            <a:srgbClr val="FFFFFF"/>
                          </a:solidFill>
                          <a:latin typeface="Helvetica"/>
                          <a:ea typeface="Helvetica"/>
                          <a:cs typeface="Helvetica"/>
                          <a:sym typeface="Helvetica"/>
                        </a:rPr>
                        <a:t>Tipo</a:t>
                      </a:r>
                    </a:p>
                  </a:txBody>
                  <a:tcPr marL="50800" marR="50800" marT="50800" marB="50800" anchor="ctr" anchorCtr="0" horzOverflow="overflow">
                    <a:lnT w="12700">
                      <a:solidFill>
                        <a:srgbClr val="3797C6"/>
                      </a:solidFill>
                      <a:miter lim="400000"/>
                    </a:lnT>
                    <a:solidFill>
                      <a:srgbClr val="0365C0"/>
                    </a:solidFill>
                  </a:tcPr>
                </a:tc>
                <a:tc>
                  <a:txBody>
                    <a:bodyPr/>
                    <a:lstStyle/>
                    <a:p>
                      <a:pPr lvl="0" defTabSz="914400"/>
                      <a:r>
                        <a:rPr b="1" sz="2600">
                          <a:solidFill>
                            <a:srgbClr val="FFFFFF"/>
                          </a:solidFill>
                          <a:latin typeface="Helvetica"/>
                          <a:ea typeface="Helvetica"/>
                          <a:cs typeface="Helvetica"/>
                          <a:sym typeface="Helvetica"/>
                        </a:rPr>
                        <a:t>Scelta</a:t>
                      </a:r>
                    </a:p>
                  </a:txBody>
                  <a:tcPr marL="50800" marR="50800" marT="50800" marB="50800" anchor="ctr" anchorCtr="0" horzOverflow="overflow">
                    <a:lnR w="12700">
                      <a:solidFill>
                        <a:srgbClr val="3797C6"/>
                      </a:solidFill>
                      <a:miter lim="400000"/>
                    </a:lnR>
                    <a:lnT w="12700">
                      <a:solidFill>
                        <a:srgbClr val="3797C6"/>
                      </a:solidFill>
                      <a:miter lim="400000"/>
                    </a:lnT>
                    <a:solidFill>
                      <a:srgbClr val="0365C0"/>
                    </a:solidFill>
                  </a:tcPr>
                </a:tc>
              </a:tr>
              <a:tr h="834456">
                <a:tc>
                  <a:txBody>
                    <a:bodyPr/>
                    <a:lstStyle/>
                    <a:p>
                      <a:pPr lvl="0" algn="l">
                        <a:spcBef>
                          <a:spcPts val="3200"/>
                        </a:spcBef>
                      </a:pPr>
                      <a:r>
                        <a:rPr sz="1600"/>
                        <a:t>TrattoFiume.nodoInizio</a:t>
                      </a:r>
                    </a:p>
                  </a:txBody>
                  <a:tcPr marL="50800" marR="50800" marT="50800" marB="50800" anchor="ctr" anchorCtr="0" horzOverflow="overflow">
                    <a:lnL w="12700">
                      <a:solidFill>
                        <a:srgbClr val="3797C6"/>
                      </a:solidFill>
                      <a:miter lim="400000"/>
                    </a:lnL>
                    <a:lnR w="12700">
                      <a:solidFill>
                        <a:srgbClr val="3797C6"/>
                      </a:solidFill>
                      <a:miter lim="400000"/>
                    </a:lnR>
                    <a:lnB w="12700">
                      <a:solidFill>
                        <a:srgbClr val="3797C6"/>
                      </a:solidFill>
                      <a:miter lim="400000"/>
                    </a:lnB>
                    <a:solidFill>
                      <a:srgbClr val="FFFFFF"/>
                    </a:solidFill>
                  </a:tcPr>
                </a:tc>
                <a:tc>
                  <a:txBody>
                    <a:bodyPr/>
                    <a:lstStyle/>
                    <a:p>
                      <a:pPr lvl="0" algn="l"/>
                      <a:r>
                        <a:rPr sz="1600"/>
                        <a:t>TrattoFiume.latitudineInizio</a:t>
                      </a:r>
                    </a:p>
                  </a:txBody>
                  <a:tcPr marL="50800" marR="50800" marT="50800" marB="50800" anchor="ctr" anchorCtr="0" horzOverflow="overflow">
                    <a:lnL w="12700">
                      <a:solidFill>
                        <a:srgbClr val="3797C6"/>
                      </a:solidFill>
                      <a:miter lim="400000"/>
                    </a:lnL>
                    <a:lnR w="12700">
                      <a:solidFill>
                        <a:srgbClr val="3797C6"/>
                      </a:solidFill>
                      <a:miter lim="400000"/>
                    </a:lnR>
                    <a:lnB w="12700">
                      <a:solidFill>
                        <a:srgbClr val="3797C6"/>
                      </a:solidFill>
                      <a:miter lim="400000"/>
                    </a:lnB>
                    <a:solidFill>
                      <a:srgbClr val="FFFFFF"/>
                    </a:solidFill>
                  </a:tcPr>
                </a:tc>
                <a:tc>
                  <a:txBody>
                    <a:bodyPr/>
                    <a:lstStyle/>
                    <a:p>
                      <a:pPr lvl="0" defTabSz="914400"/>
                      <a:r>
                        <a:rPr sz="1600"/>
                        <a:t>Differenti tipi</a:t>
                      </a:r>
                    </a:p>
                  </a:txBody>
                  <a:tcPr marL="50800" marR="50800" marT="50800" marB="50800" anchor="ctr" anchorCtr="0" horzOverflow="overflow">
                    <a:lnL w="12700">
                      <a:solidFill>
                        <a:srgbClr val="3797C6"/>
                      </a:solidFill>
                      <a:miter lim="400000"/>
                    </a:lnL>
                    <a:lnR w="12700">
                      <a:solidFill>
                        <a:srgbClr val="3797C6"/>
                      </a:solidFill>
                      <a:miter lim="400000"/>
                    </a:lnR>
                    <a:lnB w="12700">
                      <a:solidFill>
                        <a:srgbClr val="3797C6"/>
                      </a:solidFill>
                      <a:miter lim="400000"/>
                    </a:lnB>
                    <a:solidFill>
                      <a:srgbClr val="FFFFFF"/>
                    </a:solidFill>
                  </a:tcPr>
                </a:tc>
                <a:tc>
                  <a:txBody>
                    <a:bodyPr/>
                    <a:lstStyle/>
                    <a:p>
                      <a:pPr lvl="0" defTabSz="914400"/>
                      <a:r>
                        <a:rPr sz="1600"/>
                        <a:t>Si sceglie nodoIdrico come tipo di dato rappresentato</a:t>
                      </a:r>
                    </a:p>
                  </a:txBody>
                  <a:tcPr marL="50800" marR="50800" marT="50800" marB="50800" anchor="ctr" anchorCtr="0" horzOverflow="overflow">
                    <a:lnL w="12700">
                      <a:solidFill>
                        <a:srgbClr val="3797C6"/>
                      </a:solidFill>
                      <a:miter lim="400000"/>
                    </a:lnL>
                    <a:lnR w="12700">
                      <a:solidFill>
                        <a:srgbClr val="3797C6"/>
                      </a:solidFill>
                      <a:miter lim="400000"/>
                    </a:lnR>
                    <a:lnB w="12700">
                      <a:solidFill>
                        <a:srgbClr val="3797C6"/>
                      </a:solidFill>
                      <a:miter lim="400000"/>
                    </a:lnB>
                    <a:solidFill>
                      <a:srgbClr val="FFFFFF"/>
                    </a:solidFill>
                  </a:tcPr>
                </a:tc>
              </a:tr>
              <a:tr h="834456">
                <a:tc>
                  <a:txBody>
                    <a:bodyPr/>
                    <a:lstStyle/>
                    <a:p>
                      <a:pPr lvl="0" defTabSz="914400">
                        <a:defRPr sz="1600"/>
                      </a:pP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E3E5E8"/>
                    </a:solidFill>
                  </a:tcPr>
                </a:tc>
                <a:tc>
                  <a:txBody>
                    <a:bodyPr/>
                    <a:lstStyle/>
                    <a:p>
                      <a:pPr lvl="0" algn="l"/>
                      <a:r>
                        <a:rPr sz="1600"/>
                        <a:t>TrattoFiume.longitudineInizio</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E3E5E8"/>
                    </a:solidFill>
                  </a:tcPr>
                </a:tc>
                <a:tc>
                  <a:txBody>
                    <a:bodyPr/>
                    <a:lstStyle/>
                    <a:p>
                      <a:pPr lvl="0" defTabSz="914400"/>
                      <a:r>
                        <a:rPr sz="1600"/>
                        <a:t>Differenti tipi</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E3E5E8"/>
                    </a:solidFill>
                  </a:tcPr>
                </a:tc>
                <a:tc>
                  <a:txBody>
                    <a:bodyPr/>
                    <a:lstStyle/>
                    <a:p>
                      <a:pPr lvl="0" defTabSz="914400"/>
                      <a:r>
                        <a:rPr sz="1600"/>
                        <a:t>Si sceglie nodoIdrico come tipo di dato rappresentato</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E3E5E8"/>
                    </a:solidFill>
                  </a:tcPr>
                </a:tc>
              </a:tr>
              <a:tr h="834456">
                <a:tc>
                  <a:txBody>
                    <a:bodyPr/>
                    <a:lstStyle/>
                    <a:p>
                      <a:pPr lvl="0" algn="l">
                        <a:spcBef>
                          <a:spcPts val="1000"/>
                        </a:spcBef>
                      </a:pPr>
                      <a:r>
                        <a:rPr sz="1600"/>
                        <a:t>TrattoFiume.nodoFine</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FFFFFF"/>
                    </a:solidFill>
                  </a:tcPr>
                </a:tc>
                <a:tc>
                  <a:txBody>
                    <a:bodyPr/>
                    <a:lstStyle/>
                    <a:p>
                      <a:pPr lvl="0" algn="l">
                        <a:spcBef>
                          <a:spcPts val="1000"/>
                        </a:spcBef>
                      </a:pPr>
                      <a:r>
                        <a:rPr sz="1600"/>
                        <a:t>TrattoFiume.latitudineFine</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FFFFFF"/>
                    </a:solidFill>
                  </a:tcPr>
                </a:tc>
                <a:tc>
                  <a:txBody>
                    <a:bodyPr/>
                    <a:lstStyle/>
                    <a:p>
                      <a:pPr lvl="0" defTabSz="914400"/>
                      <a:r>
                        <a:rPr sz="1600"/>
                        <a:t>Differenti tipi</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FFFFFF"/>
                    </a:solidFill>
                  </a:tcPr>
                </a:tc>
                <a:tc>
                  <a:txBody>
                    <a:bodyPr/>
                    <a:lstStyle/>
                    <a:p>
                      <a:pPr lvl="0" defTabSz="914400"/>
                      <a:r>
                        <a:rPr sz="1600"/>
                        <a:t>Si sceglie nodoIdrico come tipo di dato rappresentato</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FFFFFF"/>
                    </a:solidFill>
                  </a:tcPr>
                </a:tc>
              </a:tr>
              <a:tr h="834456">
                <a:tc>
                  <a:txBody>
                    <a:bodyPr/>
                    <a:lstStyle/>
                    <a:p>
                      <a:pPr lvl="0" algn="l">
                        <a:spcBef>
                          <a:spcPts val="1000"/>
                        </a:spcBef>
                        <a:defRPr sz="1600"/>
                      </a:pP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E3E5E8"/>
                    </a:solidFill>
                  </a:tcPr>
                </a:tc>
                <a:tc>
                  <a:txBody>
                    <a:bodyPr/>
                    <a:lstStyle/>
                    <a:p>
                      <a:pPr lvl="0" algn="l"/>
                      <a:r>
                        <a:rPr sz="1600"/>
                        <a:t>TrattoFiume.longitudineFine</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E3E5E8"/>
                    </a:solidFill>
                  </a:tcPr>
                </a:tc>
                <a:tc>
                  <a:txBody>
                    <a:bodyPr/>
                    <a:lstStyle/>
                    <a:p>
                      <a:pPr lvl="0" defTabSz="914400"/>
                      <a:r>
                        <a:rPr sz="1600"/>
                        <a:t>Differenti tipi</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E3E5E8"/>
                    </a:solidFill>
                  </a:tcPr>
                </a:tc>
                <a:tc>
                  <a:txBody>
                    <a:bodyPr/>
                    <a:lstStyle/>
                    <a:p>
                      <a:pPr lvl="0" defTabSz="914400"/>
                      <a:r>
                        <a:rPr sz="1600"/>
                        <a:t>Si sceglie nodoIdrico come tipo di dato rappresentato</a:t>
                      </a:r>
                    </a:p>
                  </a:txBody>
                  <a:tcPr marL="50800" marR="50800" marT="50800" marB="50800" anchor="ctr" anchorCtr="0" horzOverflow="overflow">
                    <a:lnL w="12700">
                      <a:solidFill>
                        <a:srgbClr val="3797C6"/>
                      </a:solidFill>
                      <a:miter lim="400000"/>
                    </a:lnL>
                    <a:lnR w="12700">
                      <a:solidFill>
                        <a:srgbClr val="3797C6"/>
                      </a:solidFill>
                      <a:miter lim="400000"/>
                    </a:lnR>
                    <a:lnT w="12700">
                      <a:solidFill>
                        <a:srgbClr val="3797C6"/>
                      </a:solidFill>
                      <a:miter lim="400000"/>
                    </a:lnT>
                    <a:lnB w="12700">
                      <a:solidFill>
                        <a:srgbClr val="3797C6"/>
                      </a:solidFill>
                      <a:miter lim="400000"/>
                    </a:lnB>
                    <a:solidFill>
                      <a:srgbClr val="E3E5E8"/>
                    </a:solidFill>
                  </a:tcPr>
                </a:tc>
              </a:tr>
            </a:tbl>
          </a:graphicData>
        </a:graphic>
      </p:graphicFrame>
    </p:spTree>
  </p:cSld>
  <p:clrMapOvr>
    <a:masterClrMapping/>
  </p:clrMapOvr>
  <p:transitio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xfrm>
            <a:off x="1270000" y="3634345"/>
            <a:ext cx="10464800" cy="2484910"/>
          </a:xfrm>
          <a:prstGeom prst="rect">
            <a:avLst/>
          </a:prstGeom>
        </p:spPr>
        <p:txBody>
          <a:bodyPr anchor="ctr"/>
          <a:lstStyle>
            <a:lvl1pPr>
              <a:defRPr>
                <a:solidFill>
                  <a:srgbClr val="C82506"/>
                </a:solidFill>
              </a:defRPr>
            </a:lvl1pPr>
          </a:lstStyle>
          <a:p>
            <a:pPr lvl="0">
              <a:defRPr sz="1800">
                <a:solidFill>
                  <a:srgbClr val="000000"/>
                </a:solidFill>
              </a:defRPr>
            </a:pPr>
            <a:r>
              <a:rPr sz="8000">
                <a:solidFill>
                  <a:srgbClr val="C82506"/>
                </a:solidFill>
              </a:rPr>
              <a:t>Integrazione</a:t>
            </a:r>
          </a:p>
        </p:txBody>
      </p:sp>
    </p:spTree>
  </p:cSld>
  <p:clrMapOvr>
    <a:masterClrMapping/>
  </p:clrMapOvr>
  <p:transitio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Scelte Architetturali (1)</a:t>
            </a:r>
          </a:p>
        </p:txBody>
      </p:sp>
      <p:sp>
        <p:nvSpPr>
          <p:cNvPr id="182" name="Shape 182"/>
          <p:cNvSpPr/>
          <p:nvPr>
            <p:ph type="body" idx="1"/>
          </p:nvPr>
        </p:nvSpPr>
        <p:spPr>
          <a:xfrm>
            <a:off x="952500" y="1526120"/>
            <a:ext cx="11099800" cy="7492341"/>
          </a:xfrm>
          <a:prstGeom prst="rect">
            <a:avLst/>
          </a:prstGeom>
        </p:spPr>
        <p:txBody>
          <a:bodyPr anchor="t"/>
          <a:lstStyle/>
          <a:p>
            <a:pPr lvl="0" marL="0" indent="0" defTabSz="496570">
              <a:spcBef>
                <a:spcPts val="2700"/>
              </a:spcBef>
              <a:buSzTx/>
              <a:buNone/>
              <a:defRPr sz="1800"/>
            </a:pPr>
            <a:r>
              <a:rPr sz="2380"/>
              <a:t>Si è scelto di unificare gli schemi logici utilizzando il processo</a:t>
            </a:r>
            <a:endParaRPr sz="2380"/>
          </a:p>
          <a:p>
            <a:pPr lvl="0" marL="0" indent="0" defTabSz="496570">
              <a:spcBef>
                <a:spcPts val="2700"/>
              </a:spcBef>
              <a:buSzTx/>
              <a:buNone/>
              <a:defRPr sz="1800"/>
            </a:pPr>
            <a:r>
              <a:rPr b="1" sz="2380">
                <a:latin typeface="Helvetica"/>
                <a:ea typeface="Helvetica"/>
                <a:cs typeface="Helvetica"/>
                <a:sym typeface="Helvetica"/>
              </a:rPr>
              <a:t>EII (Enterprise Information Integration)</a:t>
            </a:r>
            <a:endParaRPr b="1" sz="2380">
              <a:latin typeface="Helvetica"/>
              <a:ea typeface="Helvetica"/>
              <a:cs typeface="Helvetica"/>
              <a:sym typeface="Helvetica"/>
            </a:endParaRPr>
          </a:p>
          <a:p>
            <a:pPr lvl="0" marL="0" indent="0" defTabSz="496570">
              <a:spcBef>
                <a:spcPts val="2700"/>
              </a:spcBef>
              <a:buSzTx/>
              <a:buNone/>
              <a:defRPr sz="1800"/>
            </a:pPr>
            <a:r>
              <a:rPr sz="2380"/>
              <a:t>che ci permette di fornire un unica interfaccia per la visualizzazione di tutti i dati presenti nei singoli database.</a:t>
            </a:r>
            <a:endParaRPr sz="2380"/>
          </a:p>
          <a:p>
            <a:pPr lvl="0" marL="0" indent="0" defTabSz="496570">
              <a:spcBef>
                <a:spcPts val="2700"/>
              </a:spcBef>
              <a:buSzTx/>
              <a:buNone/>
              <a:defRPr sz="1800"/>
            </a:pPr>
            <a:r>
              <a:rPr sz="2380"/>
              <a:t>Questo può essere implementato in due modi:</a:t>
            </a:r>
            <a:endParaRPr sz="2380"/>
          </a:p>
          <a:p>
            <a:pPr lvl="0" marL="453390" indent="-453390" defTabSz="496570">
              <a:spcBef>
                <a:spcPts val="2700"/>
              </a:spcBef>
              <a:buSzPct val="100000"/>
              <a:buBlip>
                <a:blip r:embed="rId2"/>
              </a:buBlip>
              <a:defRPr sz="1800"/>
            </a:pPr>
            <a:r>
              <a:rPr b="1" sz="2380">
                <a:latin typeface="Helvetica"/>
                <a:ea typeface="Helvetica"/>
                <a:cs typeface="Helvetica"/>
                <a:sym typeface="Helvetica"/>
              </a:rPr>
              <a:t>Data Warehousing:</a:t>
            </a:r>
            <a:r>
              <a:rPr sz="2380"/>
              <a:t> viene creato un nuovo database fisico in cui vengono copiati tutti i dati dei singoli DB secondo lo schema logico globale. Tutte le interrogazioni vengono eseguite sul nuovo database. Periodicamente è necessario effettuare un riallineamento dei dati del database globale con quelli dei singoli database locali.</a:t>
            </a:r>
            <a:endParaRPr sz="2380"/>
          </a:p>
          <a:p>
            <a:pPr lvl="0" marL="453390" indent="-453390" defTabSz="496570">
              <a:spcBef>
                <a:spcPts val="2700"/>
              </a:spcBef>
              <a:buSzPct val="100000"/>
              <a:buBlip>
                <a:blip r:embed="rId2"/>
              </a:buBlip>
              <a:defRPr sz="1800"/>
            </a:pPr>
            <a:r>
              <a:rPr b="1" sz="2380">
                <a:latin typeface="Helvetica"/>
                <a:ea typeface="Helvetica"/>
                <a:cs typeface="Helvetica"/>
                <a:sym typeface="Helvetica"/>
              </a:rPr>
              <a:t>Virtual Data Integration:</a:t>
            </a:r>
            <a:r>
              <a:rPr sz="2380"/>
              <a:t> viene creato uno schema logico globale che fornisce un’interfaccia unificata di visualizzazione dei dati. Tutte le interrogazioni che vengono effettuate su questa interfaccia vengono riadattate, attraverso un mediatore, agli schemi logici dei singoli database.</a:t>
            </a:r>
            <a:endParaRPr b="1" sz="2380">
              <a:latin typeface="Helvetica"/>
              <a:ea typeface="Helvetica"/>
              <a:cs typeface="Helvetica"/>
              <a:sym typeface="Helvetica"/>
            </a:endParaRPr>
          </a:p>
        </p:txBody>
      </p:sp>
    </p:spTree>
  </p:cSld>
  <p:clrMapOvr>
    <a:masterClrMapping/>
  </p:clrMapOvr>
  <p:transitio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Scelte Architetturali (2)</a:t>
            </a:r>
          </a:p>
        </p:txBody>
      </p:sp>
      <p:sp>
        <p:nvSpPr>
          <p:cNvPr id="185" name="Shape 185"/>
          <p:cNvSpPr/>
          <p:nvPr>
            <p:ph type="body" idx="1"/>
          </p:nvPr>
        </p:nvSpPr>
        <p:spPr>
          <a:xfrm>
            <a:off x="952500" y="1526120"/>
            <a:ext cx="11099800" cy="7492341"/>
          </a:xfrm>
          <a:prstGeom prst="rect">
            <a:avLst/>
          </a:prstGeom>
        </p:spPr>
        <p:txBody>
          <a:bodyPr anchor="t"/>
          <a:lstStyle/>
          <a:p>
            <a:pPr lvl="0" marL="0" indent="0">
              <a:spcBef>
                <a:spcPts val="3200"/>
              </a:spcBef>
              <a:buSzTx/>
              <a:buNone/>
              <a:defRPr sz="1800"/>
            </a:pPr>
            <a:r>
              <a:rPr sz="2800"/>
              <a:t>La soluzione proposta si basa su </a:t>
            </a:r>
            <a:r>
              <a:rPr b="1" sz="2800">
                <a:latin typeface="Helvetica"/>
                <a:ea typeface="Helvetica"/>
                <a:cs typeface="Helvetica"/>
                <a:sym typeface="Helvetica"/>
              </a:rPr>
              <a:t>Virtual Data Integration:</a:t>
            </a:r>
            <a:endParaRPr b="1" sz="2800">
              <a:latin typeface="Helvetica"/>
              <a:ea typeface="Helvetica"/>
              <a:cs typeface="Helvetica"/>
              <a:sym typeface="Helvetica"/>
            </a:endParaRPr>
          </a:p>
          <a:p>
            <a:pPr lvl="0" marL="0" indent="0">
              <a:spcBef>
                <a:spcPts val="3200"/>
              </a:spcBef>
              <a:buSzTx/>
              <a:buNone/>
              <a:defRPr sz="1800"/>
            </a:pPr>
            <a:r>
              <a:rPr sz="2800"/>
              <a:t>L’architettura prevede che i dati rimangano nei database attuali e siano acceduti tramite un mediatore che riadatta le interrogazioni sullo schema logico virtuale a interrogazioni locali sui singoli database.</a:t>
            </a:r>
            <a:endParaRPr sz="2800"/>
          </a:p>
          <a:p>
            <a:pPr lvl="0" marL="0" indent="0">
              <a:spcBef>
                <a:spcPts val="3200"/>
              </a:spcBef>
              <a:buSzTx/>
              <a:buNone/>
              <a:defRPr sz="1800"/>
            </a:pPr>
            <a:r>
              <a:rPr sz="2800"/>
              <a:t>I mapping utilizzati dal mediatore sono stati definiti con la modalità </a:t>
            </a:r>
            <a:r>
              <a:rPr b="1" sz="2800">
                <a:latin typeface="Helvetica"/>
                <a:ea typeface="Helvetica"/>
                <a:cs typeface="Helvetica"/>
                <a:sym typeface="Helvetica"/>
              </a:rPr>
              <a:t>Global As View</a:t>
            </a:r>
            <a:r>
              <a:rPr sz="2800"/>
              <a:t> </a:t>
            </a:r>
            <a:r>
              <a:rPr b="1" sz="2800">
                <a:latin typeface="Helvetica"/>
                <a:ea typeface="Helvetica"/>
                <a:cs typeface="Helvetica"/>
                <a:sym typeface="Helvetica"/>
              </a:rPr>
              <a:t>(GAV).</a:t>
            </a:r>
          </a:p>
        </p:txBody>
      </p:sp>
      <p:pic>
        <p:nvPicPr>
          <p:cNvPr id="186" name="Presentazione1.pdf"/>
          <p:cNvPicPr/>
          <p:nvPr/>
        </p:nvPicPr>
        <p:blipFill>
          <a:blip r:embed="rId2">
            <a:extLst/>
          </a:blip>
          <a:stretch>
            <a:fillRect/>
          </a:stretch>
        </p:blipFill>
        <p:spPr>
          <a:xfrm>
            <a:off x="3115057" y="5488580"/>
            <a:ext cx="6774686" cy="3582199"/>
          </a:xfrm>
          <a:prstGeom prst="rect">
            <a:avLst/>
          </a:prstGeom>
          <a:ln w="12700">
            <a:miter lim="400000"/>
          </a:ln>
        </p:spPr>
      </p:pic>
    </p:spTree>
  </p:cSld>
  <p:clrMapOvr>
    <a:masterClrMapping/>
  </p:clrMapOvr>
  <p:transitio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Integrata - Schema logico (1)</a:t>
            </a:r>
          </a:p>
        </p:txBody>
      </p:sp>
      <p:sp>
        <p:nvSpPr>
          <p:cNvPr id="189" name="Shape 189"/>
          <p:cNvSpPr/>
          <p:nvPr>
            <p:ph type="body" idx="1"/>
          </p:nvPr>
        </p:nvSpPr>
        <p:spPr>
          <a:xfrm>
            <a:off x="952500" y="1526120"/>
            <a:ext cx="11099800" cy="7492341"/>
          </a:xfrm>
          <a:prstGeom prst="rect">
            <a:avLst/>
          </a:prstGeom>
        </p:spPr>
        <p:txBody>
          <a:bodyPr/>
          <a:lstStyle/>
          <a:p>
            <a:pPr lvl="0" marL="0" indent="0" defTabSz="578358">
              <a:spcBef>
                <a:spcPts val="0"/>
              </a:spcBef>
              <a:buSzTx/>
              <a:buNone/>
              <a:defRPr sz="1800"/>
            </a:pPr>
            <a:r>
              <a:rPr b="1" sz="2772">
                <a:latin typeface="Helvetica"/>
                <a:ea typeface="Helvetica"/>
                <a:cs typeface="Helvetica"/>
                <a:sym typeface="Helvetica"/>
              </a:rPr>
              <a:t>SEG</a:t>
            </a:r>
            <a:r>
              <a:rPr sz="2772"/>
              <a:t>(</a:t>
            </a:r>
            <a:r>
              <a:rPr sz="2772" u="sng"/>
              <a:t>idSeg</a:t>
            </a:r>
            <a:r>
              <a:rPr sz="2772"/>
              <a:t>, tipo, latitudine, longitudine, altitudine, data, idTrattoFiume, </a:t>
            </a:r>
            <a:endParaRPr sz="2772"/>
          </a:p>
          <a:p>
            <a:pPr lvl="0" marL="0" indent="0" defTabSz="578358">
              <a:spcBef>
                <a:spcPts val="0"/>
              </a:spcBef>
              <a:buSzTx/>
              <a:buNone/>
              <a:defRPr sz="1800"/>
            </a:pPr>
            <a:r>
              <a:rPr sz="2772"/>
              <a:t>CFOperatore)</a:t>
            </a:r>
            <a:endParaRPr sz="2772"/>
          </a:p>
          <a:p>
            <a:pPr lvl="0" marL="0" indent="0" defTabSz="578358">
              <a:spcBef>
                <a:spcPts val="3100"/>
              </a:spcBef>
              <a:buSzTx/>
              <a:buNone/>
              <a:defRPr sz="1800"/>
            </a:pPr>
            <a:r>
              <a:rPr b="1" sz="2772">
                <a:latin typeface="Helvetica"/>
                <a:ea typeface="Helvetica"/>
                <a:cs typeface="Helvetica"/>
                <a:sym typeface="Helvetica"/>
              </a:rPr>
              <a:t>SEP</a:t>
            </a:r>
            <a:r>
              <a:rPr sz="2772"/>
              <a:t>(</a:t>
            </a:r>
            <a:r>
              <a:rPr sz="2772" u="sng"/>
              <a:t>idSEP</a:t>
            </a:r>
            <a:r>
              <a:rPr sz="2772"/>
              <a:t>, data, livelloPericolo)</a:t>
            </a:r>
            <a:endParaRPr sz="2772"/>
          </a:p>
          <a:p>
            <a:pPr lvl="0" marL="0" indent="0" defTabSz="578358">
              <a:spcBef>
                <a:spcPts val="3100"/>
              </a:spcBef>
              <a:buSzTx/>
              <a:buNone/>
              <a:defRPr sz="1800"/>
            </a:pPr>
            <a:r>
              <a:rPr b="1" sz="2772">
                <a:latin typeface="Helvetica"/>
                <a:ea typeface="Helvetica"/>
                <a:cs typeface="Helvetica"/>
                <a:sym typeface="Helvetica"/>
              </a:rPr>
              <a:t>Pianificazione</a:t>
            </a:r>
            <a:r>
              <a:rPr sz="2772"/>
              <a:t>(</a:t>
            </a:r>
            <a:r>
              <a:rPr sz="2772" u="sng"/>
              <a:t>idPianificazione</a:t>
            </a:r>
            <a:r>
              <a:rPr sz="2772"/>
              <a:t>, data)</a:t>
            </a:r>
            <a:endParaRPr sz="2772"/>
          </a:p>
          <a:p>
            <a:pPr lvl="0" marL="0" indent="0" defTabSz="578358">
              <a:spcBef>
                <a:spcPts val="3100"/>
              </a:spcBef>
              <a:buSzTx/>
              <a:buNone/>
              <a:defRPr sz="1800"/>
            </a:pPr>
            <a:r>
              <a:rPr b="1" sz="2772">
                <a:latin typeface="Helvetica"/>
                <a:ea typeface="Helvetica"/>
                <a:cs typeface="Helvetica"/>
                <a:sym typeface="Helvetica"/>
              </a:rPr>
              <a:t>SquadraEmergenza</a:t>
            </a:r>
            <a:r>
              <a:rPr sz="2772"/>
              <a:t>(</a:t>
            </a:r>
            <a:r>
              <a:rPr sz="2772" u="sng"/>
              <a:t>idSquadra</a:t>
            </a:r>
            <a:r>
              <a:rPr sz="2772"/>
              <a:t>, </a:t>
            </a:r>
            <a:r>
              <a:rPr sz="2772" u="sng"/>
              <a:t>CFResponsabile</a:t>
            </a:r>
            <a:r>
              <a:rPr sz="2772"/>
              <a:t>, coordGPS)</a:t>
            </a:r>
            <a:endParaRPr sz="2772"/>
          </a:p>
          <a:p>
            <a:pPr lvl="0" marL="0" indent="0" defTabSz="578358">
              <a:spcBef>
                <a:spcPts val="3100"/>
              </a:spcBef>
              <a:buSzTx/>
              <a:buNone/>
              <a:defRPr sz="1800"/>
            </a:pPr>
            <a:r>
              <a:rPr b="1" sz="2772">
                <a:latin typeface="Helvetica"/>
                <a:ea typeface="Helvetica"/>
                <a:cs typeface="Helvetica"/>
                <a:sym typeface="Helvetica"/>
              </a:rPr>
              <a:t>Assegnamento</a:t>
            </a:r>
            <a:r>
              <a:rPr sz="2772"/>
              <a:t>(</a:t>
            </a:r>
            <a:r>
              <a:rPr sz="2772" u="sng"/>
              <a:t>idPianificazione</a:t>
            </a:r>
            <a:r>
              <a:rPr sz="2772"/>
              <a:t>, </a:t>
            </a:r>
            <a:r>
              <a:rPr sz="2772" u="sng"/>
              <a:t>idSEP</a:t>
            </a:r>
            <a:r>
              <a:rPr sz="2772"/>
              <a:t>, </a:t>
            </a:r>
            <a:r>
              <a:rPr sz="2772" u="sng"/>
              <a:t>idSquadra</a:t>
            </a:r>
            <a:r>
              <a:rPr sz="2772"/>
              <a:t>)</a:t>
            </a:r>
            <a:endParaRPr sz="2772"/>
          </a:p>
          <a:p>
            <a:pPr lvl="0" marL="0" indent="0" defTabSz="578358">
              <a:spcBef>
                <a:spcPts val="3100"/>
              </a:spcBef>
              <a:buSzTx/>
              <a:buNone/>
              <a:defRPr sz="1800"/>
            </a:pPr>
            <a:r>
              <a:rPr b="1" sz="2772">
                <a:latin typeface="Helvetica"/>
                <a:ea typeface="Helvetica"/>
                <a:cs typeface="Helvetica"/>
                <a:sym typeface="Helvetica"/>
              </a:rPr>
              <a:t>OperatoreCampo</a:t>
            </a:r>
            <a:r>
              <a:rPr sz="2772"/>
              <a:t>(</a:t>
            </a:r>
            <a:r>
              <a:rPr sz="2772" u="sng"/>
              <a:t>CF</a:t>
            </a:r>
            <a:r>
              <a:rPr sz="2772"/>
              <a:t>, nome, cognome, recapitoTelefonico)</a:t>
            </a:r>
            <a:endParaRPr sz="2772"/>
          </a:p>
          <a:p>
            <a:pPr lvl="0" marL="0" indent="0" defTabSz="578358">
              <a:spcBef>
                <a:spcPts val="3100"/>
              </a:spcBef>
              <a:buSzTx/>
              <a:buNone/>
              <a:defRPr sz="1800"/>
            </a:pPr>
            <a:r>
              <a:rPr b="1" sz="2772">
                <a:latin typeface="Helvetica"/>
                <a:ea typeface="Helvetica"/>
                <a:cs typeface="Helvetica"/>
                <a:sym typeface="Helvetica"/>
              </a:rPr>
              <a:t>ComponenteSquadra</a:t>
            </a:r>
            <a:r>
              <a:rPr sz="2772"/>
              <a:t>(</a:t>
            </a:r>
            <a:r>
              <a:rPr sz="2772" u="sng"/>
              <a:t>CF</a:t>
            </a:r>
            <a:r>
              <a:rPr sz="2772"/>
              <a:t>, nome, cognome, recapitoTelefonico, </a:t>
            </a:r>
            <a:endParaRPr sz="2772"/>
          </a:p>
          <a:p>
            <a:pPr lvl="0" marL="0" indent="0" defTabSz="578358">
              <a:spcBef>
                <a:spcPts val="0"/>
              </a:spcBef>
              <a:buSzTx/>
              <a:buNone/>
              <a:defRPr sz="1800"/>
            </a:pPr>
            <a:r>
              <a:rPr sz="2772"/>
              <a:t>idSquadra)</a:t>
            </a:r>
            <a:endParaRPr sz="2772"/>
          </a:p>
          <a:p>
            <a:pPr lvl="0" marL="0" indent="0" defTabSz="578358">
              <a:spcBef>
                <a:spcPts val="3100"/>
              </a:spcBef>
              <a:buSzTx/>
              <a:buNone/>
              <a:defRPr sz="1800"/>
            </a:pPr>
            <a:r>
              <a:rPr b="1" sz="2772">
                <a:latin typeface="Helvetica"/>
                <a:ea typeface="Helvetica"/>
                <a:cs typeface="Helvetica"/>
                <a:sym typeface="Helvetica"/>
              </a:rPr>
              <a:t>Sensore</a:t>
            </a:r>
            <a:r>
              <a:rPr sz="2772"/>
              <a:t>(</a:t>
            </a:r>
            <a:r>
              <a:rPr sz="2772" u="sng"/>
              <a:t>codiceSensore</a:t>
            </a:r>
            <a:r>
              <a:rPr sz="2772"/>
              <a:t>, marca, modello, tipo, altitudine, latitudine, </a:t>
            </a:r>
            <a:endParaRPr sz="2772"/>
          </a:p>
          <a:p>
            <a:pPr lvl="0" marL="0" indent="0" defTabSz="578358">
              <a:spcBef>
                <a:spcPts val="0"/>
              </a:spcBef>
              <a:buSzTx/>
              <a:buNone/>
              <a:defRPr sz="1800"/>
            </a:pPr>
            <a:r>
              <a:rPr sz="2772"/>
              <a:t>longitudine, idCentralina, idTrattoFiume)</a:t>
            </a:r>
          </a:p>
        </p:txBody>
      </p:sp>
    </p:spTree>
  </p:cSld>
  <p:clrMapOvr>
    <a:masterClrMapping/>
  </p:clrMapOvr>
  <p:transitio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Integrata - Schema logico (2)</a:t>
            </a:r>
          </a:p>
        </p:txBody>
      </p:sp>
      <p:sp>
        <p:nvSpPr>
          <p:cNvPr id="192" name="Shape 192"/>
          <p:cNvSpPr/>
          <p:nvPr>
            <p:ph type="body" idx="1"/>
          </p:nvPr>
        </p:nvSpPr>
        <p:spPr>
          <a:xfrm>
            <a:off x="952500" y="1526120"/>
            <a:ext cx="11099800" cy="7492341"/>
          </a:xfrm>
          <a:prstGeom prst="rect">
            <a:avLst/>
          </a:prstGeom>
        </p:spPr>
        <p:txBody>
          <a:bodyPr/>
          <a:lstStyle/>
          <a:p>
            <a:pPr lvl="0" marL="0" indent="0" defTabSz="549148">
              <a:spcBef>
                <a:spcPts val="3000"/>
              </a:spcBef>
              <a:buSzTx/>
              <a:buNone/>
              <a:defRPr sz="1800"/>
            </a:pPr>
            <a:r>
              <a:rPr b="1" sz="2632">
                <a:latin typeface="Helvetica"/>
                <a:ea typeface="Helvetica"/>
                <a:cs typeface="Helvetica"/>
                <a:sym typeface="Helvetica"/>
              </a:rPr>
              <a:t>RilevazioneSensore</a:t>
            </a:r>
            <a:r>
              <a:rPr sz="2632"/>
              <a:t>(</a:t>
            </a:r>
            <a:r>
              <a:rPr sz="2632" u="sng"/>
              <a:t>codiceSensore</a:t>
            </a:r>
            <a:r>
              <a:rPr sz="2632"/>
              <a:t>, </a:t>
            </a:r>
            <a:r>
              <a:rPr sz="2632" u="sng"/>
              <a:t>data</a:t>
            </a:r>
            <a:r>
              <a:rPr sz="2632"/>
              <a:t>, valore)</a:t>
            </a:r>
            <a:endParaRPr sz="2632"/>
          </a:p>
          <a:p>
            <a:pPr lvl="0" marL="0" indent="0" defTabSz="549148">
              <a:spcBef>
                <a:spcPts val="3000"/>
              </a:spcBef>
              <a:buSzTx/>
              <a:buNone/>
              <a:defRPr sz="1800"/>
            </a:pPr>
            <a:r>
              <a:rPr b="1" sz="2632">
                <a:latin typeface="Helvetica"/>
                <a:ea typeface="Helvetica"/>
                <a:cs typeface="Helvetica"/>
                <a:sym typeface="Helvetica"/>
              </a:rPr>
              <a:t>Centralina</a:t>
            </a:r>
            <a:r>
              <a:rPr sz="2632"/>
              <a:t>(</a:t>
            </a:r>
            <a:r>
              <a:rPr sz="2632" u="sng"/>
              <a:t>idCentralina</a:t>
            </a:r>
            <a:r>
              <a:rPr sz="2632"/>
              <a:t>, long, lat, ASLM, idCellaGeografica)</a:t>
            </a:r>
            <a:endParaRPr sz="2632"/>
          </a:p>
          <a:p>
            <a:pPr lvl="0" marL="0" indent="0" defTabSz="549148">
              <a:spcBef>
                <a:spcPts val="3000"/>
              </a:spcBef>
              <a:buSzTx/>
              <a:buNone/>
              <a:defRPr sz="1800"/>
            </a:pPr>
            <a:r>
              <a:rPr b="1" sz="2632">
                <a:latin typeface="Helvetica"/>
                <a:ea typeface="Helvetica"/>
                <a:cs typeface="Helvetica"/>
                <a:sym typeface="Helvetica"/>
              </a:rPr>
              <a:t>CellaGeografica</a:t>
            </a:r>
            <a:r>
              <a:rPr sz="2632"/>
              <a:t>(</a:t>
            </a:r>
            <a:r>
              <a:rPr sz="2632" u="sng"/>
              <a:t>idCella</a:t>
            </a:r>
            <a:r>
              <a:rPr sz="2632"/>
              <a:t>, longitudine, latitudine, regione)</a:t>
            </a:r>
            <a:endParaRPr sz="2632"/>
          </a:p>
          <a:p>
            <a:pPr lvl="0" marL="0" indent="0" defTabSz="549148">
              <a:spcBef>
                <a:spcPts val="3000"/>
              </a:spcBef>
              <a:buSzTx/>
              <a:buNone/>
              <a:defRPr sz="1800"/>
            </a:pPr>
            <a:r>
              <a:rPr b="1" sz="2632">
                <a:latin typeface="Helvetica"/>
                <a:ea typeface="Helvetica"/>
                <a:cs typeface="Helvetica"/>
                <a:sym typeface="Helvetica"/>
              </a:rPr>
              <a:t>PrevisioneMeteo</a:t>
            </a:r>
            <a:r>
              <a:rPr sz="2632"/>
              <a:t>(</a:t>
            </a:r>
            <a:r>
              <a:rPr sz="2632" u="sng"/>
              <a:t>idPM</a:t>
            </a:r>
            <a:r>
              <a:rPr sz="2632"/>
              <a:t>, dataEmissione, dataRiferimento)</a:t>
            </a:r>
            <a:endParaRPr sz="2632"/>
          </a:p>
          <a:p>
            <a:pPr lvl="0" marL="0" indent="0" defTabSz="549148">
              <a:spcBef>
                <a:spcPts val="3000"/>
              </a:spcBef>
              <a:buSzTx/>
              <a:buNone/>
              <a:defRPr sz="1800"/>
            </a:pPr>
            <a:r>
              <a:rPr b="1" sz="2632">
                <a:latin typeface="Helvetica"/>
                <a:ea typeface="Helvetica"/>
                <a:cs typeface="Helvetica"/>
                <a:sym typeface="Helvetica"/>
              </a:rPr>
              <a:t>Previsione-Cella</a:t>
            </a:r>
            <a:r>
              <a:rPr sz="2632"/>
              <a:t>(</a:t>
            </a:r>
            <a:r>
              <a:rPr sz="2632" u="sng"/>
              <a:t>idPM</a:t>
            </a:r>
            <a:r>
              <a:rPr sz="2632"/>
              <a:t>, </a:t>
            </a:r>
            <a:r>
              <a:rPr sz="2632" u="sng"/>
              <a:t>idCella</a:t>
            </a:r>
            <a:r>
              <a:rPr sz="2632"/>
              <a:t>, temperaturaMin, temperaturaMax, </a:t>
            </a:r>
            <a:endParaRPr sz="2632"/>
          </a:p>
          <a:p>
            <a:pPr lvl="0" marL="0" indent="0" defTabSz="549148">
              <a:spcBef>
                <a:spcPts val="0"/>
              </a:spcBef>
              <a:buSzTx/>
              <a:buNone/>
              <a:defRPr sz="1800"/>
            </a:pPr>
            <a:r>
              <a:rPr sz="2632"/>
              <a:t>probPrecipitazioni, livelloPrecipitazioni)</a:t>
            </a:r>
            <a:endParaRPr sz="2632"/>
          </a:p>
          <a:p>
            <a:pPr lvl="0" marL="0" indent="0" defTabSz="549148">
              <a:spcBef>
                <a:spcPts val="3000"/>
              </a:spcBef>
              <a:buSzTx/>
              <a:buNone/>
              <a:defRPr sz="1800"/>
            </a:pPr>
            <a:r>
              <a:rPr b="1" sz="2632">
                <a:latin typeface="Helvetica"/>
                <a:ea typeface="Helvetica"/>
                <a:cs typeface="Helvetica"/>
                <a:sym typeface="Helvetica"/>
              </a:rPr>
              <a:t>Fiume</a:t>
            </a:r>
            <a:r>
              <a:rPr sz="2632"/>
              <a:t>(</a:t>
            </a:r>
            <a:r>
              <a:rPr sz="2632" u="sng"/>
              <a:t>idFiume</a:t>
            </a:r>
            <a:r>
              <a:rPr sz="2632"/>
              <a:t>, nome)</a:t>
            </a:r>
            <a:endParaRPr sz="2632"/>
          </a:p>
          <a:p>
            <a:pPr lvl="0" marL="0" indent="0" defTabSz="549148">
              <a:spcBef>
                <a:spcPts val="3000"/>
              </a:spcBef>
              <a:buSzTx/>
              <a:buNone/>
              <a:defRPr sz="1800"/>
            </a:pPr>
            <a:r>
              <a:rPr b="1" sz="2632">
                <a:latin typeface="Helvetica"/>
                <a:ea typeface="Helvetica"/>
                <a:cs typeface="Helvetica"/>
                <a:sym typeface="Helvetica"/>
              </a:rPr>
              <a:t>TrattoFiume</a:t>
            </a:r>
            <a:r>
              <a:rPr sz="2632"/>
              <a:t>(</a:t>
            </a:r>
            <a:r>
              <a:rPr sz="2632" u="sng"/>
              <a:t>idTrattoFiume</a:t>
            </a:r>
            <a:r>
              <a:rPr sz="2632"/>
              <a:t>, lunghezzaTratto, livelloMassimo, livelloAllerta, </a:t>
            </a:r>
            <a:endParaRPr sz="2632"/>
          </a:p>
          <a:p>
            <a:pPr lvl="0" marL="0" indent="0" defTabSz="549148">
              <a:spcBef>
                <a:spcPts val="0"/>
              </a:spcBef>
              <a:buSzTx/>
              <a:buNone/>
              <a:defRPr sz="1800"/>
            </a:pPr>
            <a:r>
              <a:rPr sz="2632"/>
              <a:t>portata, idFiume, nodoInizio, nodoFine)</a:t>
            </a:r>
            <a:endParaRPr sz="2632"/>
          </a:p>
          <a:p>
            <a:pPr lvl="0" marL="0" indent="0" defTabSz="549148">
              <a:spcBef>
                <a:spcPts val="3000"/>
              </a:spcBef>
              <a:buSzTx/>
              <a:buNone/>
              <a:defRPr sz="1800"/>
            </a:pPr>
            <a:r>
              <a:rPr b="1" sz="2632">
                <a:latin typeface="Helvetica"/>
                <a:ea typeface="Helvetica"/>
                <a:cs typeface="Helvetica"/>
                <a:sym typeface="Helvetica"/>
              </a:rPr>
              <a:t>NodoIdrico</a:t>
            </a:r>
            <a:r>
              <a:rPr sz="2632"/>
              <a:t>(</a:t>
            </a:r>
            <a:r>
              <a:rPr sz="2632" u="sng"/>
              <a:t>idNodoIdrico</a:t>
            </a:r>
            <a:r>
              <a:rPr sz="2632"/>
              <a:t>, altitudine, latitudine, longitudine)</a:t>
            </a:r>
            <a:endParaRPr sz="2632"/>
          </a:p>
          <a:p>
            <a:pPr lvl="0" marL="0" indent="0" defTabSz="549148">
              <a:spcBef>
                <a:spcPts val="3000"/>
              </a:spcBef>
              <a:buSzTx/>
              <a:buNone/>
              <a:defRPr sz="1800"/>
            </a:pPr>
            <a:r>
              <a:rPr b="1" sz="2632">
                <a:latin typeface="Helvetica"/>
                <a:ea typeface="Helvetica"/>
                <a:cs typeface="Helvetica"/>
                <a:sym typeface="Helvetica"/>
              </a:rPr>
              <a:t>TrattoFiume-Cella</a:t>
            </a:r>
            <a:r>
              <a:rPr sz="2632"/>
              <a:t>(</a:t>
            </a:r>
            <a:r>
              <a:rPr sz="2632" u="sng"/>
              <a:t>idCella</a:t>
            </a:r>
            <a:r>
              <a:rPr sz="2632"/>
              <a:t>, </a:t>
            </a:r>
            <a:r>
              <a:rPr sz="2632" u="sng"/>
              <a:t>idTratto</a:t>
            </a:r>
            <a:r>
              <a:rPr sz="2632"/>
              <a:t>)</a:t>
            </a:r>
          </a:p>
        </p:txBody>
      </p:sp>
    </p:spTree>
  </p:cSld>
  <p:clrMapOvr>
    <a:masterClrMapping/>
  </p:clrMapOvr>
  <p:transitio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xfrm>
            <a:off x="1422400" y="177800"/>
            <a:ext cx="10464800" cy="142240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Modello ER Completo</a:t>
            </a:r>
          </a:p>
        </p:txBody>
      </p:sp>
      <p:pic>
        <p:nvPicPr>
          <p:cNvPr id="195" name="ERCompleto.pdf"/>
          <p:cNvPicPr/>
          <p:nvPr/>
        </p:nvPicPr>
        <p:blipFill>
          <a:blip r:embed="rId2">
            <a:extLst/>
          </a:blip>
          <a:stretch>
            <a:fillRect/>
          </a:stretch>
        </p:blipFill>
        <p:spPr>
          <a:xfrm>
            <a:off x="63834" y="2159500"/>
            <a:ext cx="12877132" cy="6247400"/>
          </a:xfrm>
          <a:prstGeom prst="rect">
            <a:avLst/>
          </a:prstGeom>
          <a:ln w="12700">
            <a:miter lim="400000"/>
          </a:ln>
        </p:spPr>
      </p:pic>
    </p:spTree>
  </p:cSld>
  <p:clrMapOvr>
    <a:masterClrMapping/>
  </p:clrMapOvr>
  <p:transitio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Mapping (1)</a:t>
            </a:r>
          </a:p>
        </p:txBody>
      </p:sp>
      <p:sp>
        <p:nvSpPr>
          <p:cNvPr id="198" name="Shape 198"/>
          <p:cNvSpPr/>
          <p:nvPr>
            <p:ph type="body" idx="1"/>
          </p:nvPr>
        </p:nvSpPr>
        <p:spPr>
          <a:xfrm>
            <a:off x="952500" y="1526120"/>
            <a:ext cx="11099800" cy="7492341"/>
          </a:xfrm>
          <a:prstGeom prst="rect">
            <a:avLst/>
          </a:prstGeom>
        </p:spPr>
        <p:txBody>
          <a:bodyPr anchor="t"/>
          <a:lstStyle/>
          <a:p>
            <a:pPr lvl="0" marL="0" indent="0" defTabSz="502412">
              <a:spcBef>
                <a:spcPts val="0"/>
              </a:spcBef>
              <a:buSzTx/>
              <a:buNone/>
              <a:defRPr sz="1800"/>
            </a:pPr>
            <a:r>
              <a:rPr b="1" sz="2408">
                <a:latin typeface="Helvetica"/>
                <a:ea typeface="Helvetica"/>
                <a:cs typeface="Helvetica"/>
                <a:sym typeface="Helvetica"/>
              </a:rPr>
              <a:t>CREATE VIEW</a:t>
            </a:r>
            <a:r>
              <a:rPr sz="2408"/>
              <a:t> SEG(idSeg, tipo, latitudine, longitudine, altitudine, data, </a:t>
            </a:r>
            <a:endParaRPr sz="2408"/>
          </a:p>
          <a:p>
            <a:pPr lvl="0" marL="0" indent="0" defTabSz="502412">
              <a:spcBef>
                <a:spcPts val="0"/>
              </a:spcBef>
              <a:buSzTx/>
              <a:buNone/>
              <a:defRPr sz="1800"/>
            </a:pPr>
            <a:r>
              <a:rPr sz="2408"/>
              <a:t>idTrattoFiume, CFOperatore) </a:t>
            </a:r>
            <a:r>
              <a:rPr b="1" sz="2408">
                <a:latin typeface="Helvetica"/>
                <a:ea typeface="Helvetica"/>
                <a:cs typeface="Helvetica"/>
                <a:sym typeface="Helvetica"/>
              </a:rPr>
              <a:t>AS</a:t>
            </a:r>
            <a:endParaRPr sz="2408"/>
          </a:p>
          <a:p>
            <a:pPr lvl="0" marL="0" indent="0" defTabSz="502412">
              <a:spcBef>
                <a:spcPts val="0"/>
              </a:spcBef>
              <a:buSzTx/>
              <a:buNone/>
              <a:defRPr sz="1800"/>
            </a:pPr>
            <a:r>
              <a:rPr b="1" sz="2408">
                <a:latin typeface="Helvetica"/>
                <a:ea typeface="Helvetica"/>
                <a:cs typeface="Helvetica"/>
                <a:sym typeface="Helvetica"/>
              </a:rPr>
              <a:t>SELECT</a:t>
            </a:r>
            <a:r>
              <a:rPr sz="2408"/>
              <a:t> idSeg, tipo, latitudine, longitudine, altitudine, data, idTrattoFiume,	CFOperatore </a:t>
            </a:r>
            <a:endParaRPr sz="2408"/>
          </a:p>
          <a:p>
            <a:pPr lvl="0" marL="0" indent="0" defTabSz="502412">
              <a:spcBef>
                <a:spcPts val="0"/>
              </a:spcBef>
              <a:buSzTx/>
              <a:buNone/>
              <a:defRPr sz="1800"/>
            </a:pPr>
            <a:r>
              <a:rPr b="1" sz="2408">
                <a:latin typeface="Helvetica"/>
                <a:ea typeface="Helvetica"/>
                <a:cs typeface="Helvetica"/>
                <a:sym typeface="Helvetica"/>
              </a:rPr>
              <a:t>FROM</a:t>
            </a:r>
            <a:r>
              <a:rPr sz="2408"/>
              <a:t> BSE.SEG</a:t>
            </a:r>
            <a:endParaRPr sz="2408"/>
          </a:p>
          <a:p>
            <a:pPr lvl="0" marL="0" indent="0" defTabSz="502412">
              <a:spcBef>
                <a:spcPts val="0"/>
              </a:spcBef>
              <a:buSzTx/>
              <a:buNone/>
              <a:defRPr sz="1800"/>
            </a:pPr>
            <a:endParaRPr sz="2408"/>
          </a:p>
          <a:p>
            <a:pPr lvl="0" marL="0" indent="0" defTabSz="502412">
              <a:spcBef>
                <a:spcPts val="0"/>
              </a:spcBef>
              <a:buSzTx/>
              <a:buNone/>
              <a:defRPr sz="1800"/>
            </a:pPr>
            <a:r>
              <a:rPr b="1" sz="2408">
                <a:latin typeface="Helvetica"/>
                <a:ea typeface="Helvetica"/>
                <a:cs typeface="Helvetica"/>
                <a:sym typeface="Helvetica"/>
              </a:rPr>
              <a:t>CREATE VIEW</a:t>
            </a:r>
            <a:r>
              <a:rPr sz="2408"/>
              <a:t> SEP(idSEP, data, livelloPericolo) </a:t>
            </a:r>
            <a:r>
              <a:rPr b="1" sz="2408">
                <a:latin typeface="Helvetica"/>
                <a:ea typeface="Helvetica"/>
                <a:cs typeface="Helvetica"/>
                <a:sym typeface="Helvetica"/>
              </a:rPr>
              <a:t>AS</a:t>
            </a:r>
            <a:endParaRPr sz="2408"/>
          </a:p>
          <a:p>
            <a:pPr lvl="0" marL="0" indent="0" defTabSz="502412">
              <a:spcBef>
                <a:spcPts val="0"/>
              </a:spcBef>
              <a:buSzTx/>
              <a:buNone/>
              <a:defRPr sz="1800"/>
            </a:pPr>
            <a:r>
              <a:rPr b="1" sz="2408">
                <a:latin typeface="Helvetica"/>
                <a:ea typeface="Helvetica"/>
                <a:cs typeface="Helvetica"/>
                <a:sym typeface="Helvetica"/>
              </a:rPr>
              <a:t>SELECT</a:t>
            </a:r>
            <a:r>
              <a:rPr sz="2408"/>
              <a:t> idSEP, data, livelloPericolo </a:t>
            </a:r>
            <a:r>
              <a:rPr b="1" sz="2408">
                <a:latin typeface="Helvetica"/>
                <a:ea typeface="Helvetica"/>
                <a:cs typeface="Helvetica"/>
                <a:sym typeface="Helvetica"/>
              </a:rPr>
              <a:t>FROM</a:t>
            </a:r>
            <a:r>
              <a:rPr sz="2408"/>
              <a:t> BSE.SEP</a:t>
            </a:r>
            <a:endParaRPr sz="2408"/>
          </a:p>
          <a:p>
            <a:pPr lvl="0" marL="0" indent="0" defTabSz="502412">
              <a:spcBef>
                <a:spcPts val="0"/>
              </a:spcBef>
              <a:buSzTx/>
              <a:buNone/>
              <a:defRPr sz="1800"/>
            </a:pPr>
            <a:endParaRPr b="1" sz="2408">
              <a:latin typeface="Helvetica"/>
              <a:ea typeface="Helvetica"/>
              <a:cs typeface="Helvetica"/>
              <a:sym typeface="Helvetica"/>
            </a:endParaRPr>
          </a:p>
          <a:p>
            <a:pPr lvl="0" marL="0" indent="0" defTabSz="502412">
              <a:spcBef>
                <a:spcPts val="0"/>
              </a:spcBef>
              <a:buSzTx/>
              <a:buNone/>
              <a:defRPr sz="1800"/>
            </a:pPr>
            <a:r>
              <a:rPr b="1" sz="2408">
                <a:latin typeface="Helvetica"/>
                <a:ea typeface="Helvetica"/>
                <a:cs typeface="Helvetica"/>
                <a:sym typeface="Helvetica"/>
              </a:rPr>
              <a:t>CREATE VIEW</a:t>
            </a:r>
            <a:r>
              <a:rPr sz="2408"/>
              <a:t> Pianificazione(idPianificazione, data) </a:t>
            </a:r>
            <a:r>
              <a:rPr b="1" sz="2408">
                <a:latin typeface="Helvetica"/>
                <a:ea typeface="Helvetica"/>
                <a:cs typeface="Helvetica"/>
                <a:sym typeface="Helvetica"/>
              </a:rPr>
              <a:t>AS</a:t>
            </a:r>
            <a:endParaRPr sz="2408"/>
          </a:p>
          <a:p>
            <a:pPr lvl="0" marL="0" indent="0" defTabSz="502412">
              <a:spcBef>
                <a:spcPts val="0"/>
              </a:spcBef>
              <a:buSzTx/>
              <a:buNone/>
              <a:defRPr sz="1800"/>
            </a:pPr>
            <a:r>
              <a:rPr b="1" sz="2408">
                <a:latin typeface="Helvetica"/>
                <a:ea typeface="Helvetica"/>
                <a:cs typeface="Helvetica"/>
                <a:sym typeface="Helvetica"/>
              </a:rPr>
              <a:t>SELECT</a:t>
            </a:r>
            <a:r>
              <a:rPr sz="2408"/>
              <a:t> idPianificazione, data </a:t>
            </a:r>
            <a:r>
              <a:rPr b="1" sz="2408">
                <a:latin typeface="Helvetica"/>
                <a:ea typeface="Helvetica"/>
                <a:cs typeface="Helvetica"/>
                <a:sym typeface="Helvetica"/>
              </a:rPr>
              <a:t>FROM</a:t>
            </a:r>
            <a:r>
              <a:rPr sz="2408"/>
              <a:t> BSE.Pianificazione</a:t>
            </a:r>
            <a:endParaRPr sz="2408"/>
          </a:p>
          <a:p>
            <a:pPr lvl="0" marL="0" indent="0" defTabSz="502412">
              <a:spcBef>
                <a:spcPts val="0"/>
              </a:spcBef>
              <a:buSzTx/>
              <a:buNone/>
              <a:defRPr sz="1800"/>
            </a:pPr>
            <a:endParaRPr sz="2408"/>
          </a:p>
          <a:p>
            <a:pPr lvl="0" marL="0" indent="0" defTabSz="502412">
              <a:spcBef>
                <a:spcPts val="0"/>
              </a:spcBef>
              <a:buSzTx/>
              <a:buNone/>
              <a:defRPr sz="1800"/>
            </a:pPr>
            <a:r>
              <a:rPr b="1" sz="2408">
                <a:latin typeface="Helvetica"/>
                <a:ea typeface="Helvetica"/>
                <a:cs typeface="Helvetica"/>
                <a:sym typeface="Helvetica"/>
              </a:rPr>
              <a:t>CREATE VIEW</a:t>
            </a:r>
            <a:r>
              <a:rPr sz="2408"/>
              <a:t> SquadraEmergenza(idSquadra, CFResponsabile, coordGPS) </a:t>
            </a:r>
            <a:r>
              <a:rPr b="1" sz="2408">
                <a:latin typeface="Helvetica"/>
                <a:ea typeface="Helvetica"/>
                <a:cs typeface="Helvetica"/>
                <a:sym typeface="Helvetica"/>
              </a:rPr>
              <a:t>AS</a:t>
            </a:r>
            <a:endParaRPr sz="2408"/>
          </a:p>
          <a:p>
            <a:pPr lvl="0" marL="0" indent="0" defTabSz="502412">
              <a:spcBef>
                <a:spcPts val="0"/>
              </a:spcBef>
              <a:buSzTx/>
              <a:buNone/>
              <a:defRPr sz="1800"/>
            </a:pPr>
            <a:r>
              <a:rPr b="1" sz="2408">
                <a:latin typeface="Helvetica"/>
                <a:ea typeface="Helvetica"/>
                <a:cs typeface="Helvetica"/>
                <a:sym typeface="Helvetica"/>
              </a:rPr>
              <a:t>SELECT</a:t>
            </a:r>
            <a:r>
              <a:rPr sz="2408"/>
              <a:t> idSquadra, CFResponsabile, coordGPS </a:t>
            </a:r>
            <a:endParaRPr sz="2408"/>
          </a:p>
          <a:p>
            <a:pPr lvl="0" marL="0" indent="0" defTabSz="502412">
              <a:spcBef>
                <a:spcPts val="0"/>
              </a:spcBef>
              <a:buSzTx/>
              <a:buNone/>
              <a:defRPr sz="1800"/>
            </a:pPr>
            <a:r>
              <a:rPr b="1" sz="2408">
                <a:latin typeface="Helvetica"/>
                <a:ea typeface="Helvetica"/>
                <a:cs typeface="Helvetica"/>
                <a:sym typeface="Helvetica"/>
              </a:rPr>
              <a:t>FROM</a:t>
            </a:r>
            <a:r>
              <a:rPr sz="2408"/>
              <a:t> BSE.SquadraEmergenza</a:t>
            </a:r>
            <a:endParaRPr sz="2408"/>
          </a:p>
          <a:p>
            <a:pPr lvl="0" marL="0" indent="0" defTabSz="502412">
              <a:spcBef>
                <a:spcPts val="0"/>
              </a:spcBef>
              <a:buSzTx/>
              <a:buNone/>
              <a:defRPr sz="1800"/>
            </a:pPr>
            <a:endParaRPr sz="2408"/>
          </a:p>
          <a:p>
            <a:pPr lvl="0" marL="0" indent="0" defTabSz="502412">
              <a:spcBef>
                <a:spcPts val="0"/>
              </a:spcBef>
              <a:buSzTx/>
              <a:buNone/>
              <a:defRPr sz="1800"/>
            </a:pPr>
            <a:r>
              <a:rPr b="1" sz="2408">
                <a:latin typeface="Helvetica"/>
                <a:ea typeface="Helvetica"/>
                <a:cs typeface="Helvetica"/>
                <a:sym typeface="Helvetica"/>
              </a:rPr>
              <a:t>CREATE VIEW</a:t>
            </a:r>
            <a:r>
              <a:rPr sz="2408"/>
              <a:t> Assegnamento(idPianificazione, idSEP, idSquadra) </a:t>
            </a:r>
            <a:r>
              <a:rPr b="1" sz="2408">
                <a:latin typeface="Helvetica"/>
                <a:ea typeface="Helvetica"/>
                <a:cs typeface="Helvetica"/>
                <a:sym typeface="Helvetica"/>
              </a:rPr>
              <a:t>AS</a:t>
            </a:r>
            <a:endParaRPr b="1" sz="2408">
              <a:latin typeface="Helvetica"/>
              <a:ea typeface="Helvetica"/>
              <a:cs typeface="Helvetica"/>
              <a:sym typeface="Helvetica"/>
            </a:endParaRPr>
          </a:p>
          <a:p>
            <a:pPr lvl="0" marL="0" indent="0" defTabSz="502412">
              <a:spcBef>
                <a:spcPts val="0"/>
              </a:spcBef>
              <a:buSzTx/>
              <a:buNone/>
              <a:defRPr sz="1800"/>
            </a:pPr>
            <a:r>
              <a:rPr b="1" sz="2408">
                <a:latin typeface="Helvetica"/>
                <a:ea typeface="Helvetica"/>
                <a:cs typeface="Helvetica"/>
                <a:sym typeface="Helvetica"/>
              </a:rPr>
              <a:t>SELECT</a:t>
            </a:r>
            <a:r>
              <a:rPr sz="2408"/>
              <a:t> idPianificazione, idSEP, idSquadra </a:t>
            </a:r>
            <a:endParaRPr sz="2408"/>
          </a:p>
          <a:p>
            <a:pPr lvl="0" marL="0" indent="0" defTabSz="502412">
              <a:spcBef>
                <a:spcPts val="0"/>
              </a:spcBef>
              <a:buSzTx/>
              <a:buNone/>
              <a:defRPr sz="1800"/>
            </a:pPr>
            <a:r>
              <a:rPr b="1" sz="2408">
                <a:latin typeface="Helvetica"/>
                <a:ea typeface="Helvetica"/>
                <a:cs typeface="Helvetica"/>
                <a:sym typeface="Helvetica"/>
              </a:rPr>
              <a:t>FROM</a:t>
            </a:r>
            <a:r>
              <a:rPr sz="2408"/>
              <a:t> BSE.Assegnamento</a:t>
            </a:r>
          </a:p>
        </p:txBody>
      </p:sp>
    </p:spTree>
  </p:cSld>
  <p:clrMapOvr>
    <a:masterClrMapping/>
  </p:clrMapOvr>
  <p:transitio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Mapping (2)</a:t>
            </a:r>
          </a:p>
        </p:txBody>
      </p:sp>
      <p:sp>
        <p:nvSpPr>
          <p:cNvPr id="201" name="Shape 201"/>
          <p:cNvSpPr/>
          <p:nvPr>
            <p:ph type="body" idx="1"/>
          </p:nvPr>
        </p:nvSpPr>
        <p:spPr>
          <a:xfrm>
            <a:off x="952500" y="1526120"/>
            <a:ext cx="11099800" cy="7492341"/>
          </a:xfrm>
          <a:prstGeom prst="rect">
            <a:avLst/>
          </a:prstGeom>
        </p:spPr>
        <p:txBody>
          <a:bodyPr anchor="t"/>
          <a:lstStyle/>
          <a:p>
            <a:pPr lvl="0" marL="0" indent="0">
              <a:spcBef>
                <a:spcPts val="0"/>
              </a:spcBef>
              <a:buSzTx/>
              <a:buNone/>
              <a:defRPr sz="1800"/>
            </a:pPr>
            <a:r>
              <a:rPr b="1" sz="2800">
                <a:latin typeface="Helvetica"/>
                <a:ea typeface="Helvetica"/>
                <a:cs typeface="Helvetica"/>
                <a:sym typeface="Helvetica"/>
              </a:rPr>
              <a:t>CREATE VIEW</a:t>
            </a:r>
            <a:r>
              <a:rPr sz="2800"/>
              <a:t> OperatoreCampo(CF, nome, cognome, </a:t>
            </a:r>
            <a:endParaRPr sz="2800"/>
          </a:p>
          <a:p>
            <a:pPr lvl="0" marL="0" indent="0">
              <a:spcBef>
                <a:spcPts val="0"/>
              </a:spcBef>
              <a:buSzTx/>
              <a:buNone/>
              <a:defRPr sz="1800"/>
            </a:pPr>
            <a:r>
              <a:rPr sz="2800"/>
              <a:t>recapitoTelefonico) </a:t>
            </a:r>
            <a:r>
              <a:rPr b="1" sz="2800">
                <a:latin typeface="Helvetica"/>
                <a:ea typeface="Helvetica"/>
                <a:cs typeface="Helvetica"/>
                <a:sym typeface="Helvetica"/>
              </a:rPr>
              <a:t>AS</a:t>
            </a:r>
            <a:endParaRPr b="1" sz="2800">
              <a:latin typeface="Helvetica"/>
              <a:ea typeface="Helvetica"/>
              <a:cs typeface="Helvetica"/>
              <a:sym typeface="Helvetica"/>
            </a:endParaRPr>
          </a:p>
          <a:p>
            <a:pPr lvl="0" marL="0" indent="0">
              <a:spcBef>
                <a:spcPts val="0"/>
              </a:spcBef>
              <a:buSzTx/>
              <a:buNone/>
              <a:defRPr sz="1800"/>
            </a:pPr>
            <a:r>
              <a:rPr b="1" sz="2800">
                <a:latin typeface="Helvetica"/>
                <a:ea typeface="Helvetica"/>
                <a:cs typeface="Helvetica"/>
                <a:sym typeface="Helvetica"/>
              </a:rPr>
              <a:t>SELECT </a:t>
            </a:r>
            <a:r>
              <a:rPr sz="2800"/>
              <a:t>CF, nome, cognome, recapitoTelefonico </a:t>
            </a:r>
            <a:endParaRPr sz="2800"/>
          </a:p>
          <a:p>
            <a:pPr lvl="0" marL="0" indent="0">
              <a:spcBef>
                <a:spcPts val="0"/>
              </a:spcBef>
              <a:buSzTx/>
              <a:buNone/>
              <a:defRPr sz="1800"/>
            </a:pPr>
            <a:r>
              <a:rPr b="1" sz="2800">
                <a:latin typeface="Helvetica"/>
                <a:ea typeface="Helvetica"/>
                <a:cs typeface="Helvetica"/>
                <a:sym typeface="Helvetica"/>
              </a:rPr>
              <a:t>FROM </a:t>
            </a:r>
            <a:r>
              <a:rPr sz="2800"/>
              <a:t>BSE.OperatoreCampo</a:t>
            </a:r>
            <a:endParaRPr sz="2800"/>
          </a:p>
          <a:p>
            <a:pPr lvl="0" marL="0" indent="0">
              <a:spcBef>
                <a:spcPts val="0"/>
              </a:spcBef>
              <a:buSzTx/>
              <a:buNone/>
              <a:defRPr sz="1800"/>
            </a:pPr>
            <a:endParaRPr sz="2800"/>
          </a:p>
          <a:p>
            <a:pPr lvl="0" marL="0" indent="0">
              <a:spcBef>
                <a:spcPts val="0"/>
              </a:spcBef>
              <a:buSzTx/>
              <a:buNone/>
              <a:defRPr sz="1800"/>
            </a:pPr>
            <a:r>
              <a:rPr b="1" sz="2800">
                <a:latin typeface="Helvetica"/>
                <a:ea typeface="Helvetica"/>
                <a:cs typeface="Helvetica"/>
                <a:sym typeface="Helvetica"/>
              </a:rPr>
              <a:t>CREATE VIEW</a:t>
            </a:r>
            <a:r>
              <a:rPr sz="2800"/>
              <a:t> ComponenteSquadra(CF, nome, cognome, </a:t>
            </a:r>
            <a:endParaRPr sz="2800"/>
          </a:p>
          <a:p>
            <a:pPr lvl="0" marL="0" indent="0">
              <a:spcBef>
                <a:spcPts val="0"/>
              </a:spcBef>
              <a:buSzTx/>
              <a:buNone/>
              <a:defRPr sz="1800"/>
            </a:pPr>
            <a:r>
              <a:rPr sz="2800"/>
              <a:t>recapitoTelefonico, idSquadra) </a:t>
            </a:r>
            <a:r>
              <a:rPr b="1" sz="2800">
                <a:latin typeface="Helvetica"/>
                <a:ea typeface="Helvetica"/>
                <a:cs typeface="Helvetica"/>
                <a:sym typeface="Helvetica"/>
              </a:rPr>
              <a:t>AS</a:t>
            </a:r>
            <a:r>
              <a:rPr sz="2800"/>
              <a:t> </a:t>
            </a:r>
            <a:endParaRPr sz="2800"/>
          </a:p>
          <a:p>
            <a:pPr lvl="0" marL="0" indent="0">
              <a:spcBef>
                <a:spcPts val="0"/>
              </a:spcBef>
              <a:buSzTx/>
              <a:buNone/>
              <a:defRPr sz="1800"/>
            </a:pPr>
            <a:r>
              <a:rPr b="1" sz="2800">
                <a:latin typeface="Helvetica"/>
                <a:ea typeface="Helvetica"/>
                <a:cs typeface="Helvetica"/>
                <a:sym typeface="Helvetica"/>
              </a:rPr>
              <a:t>SELECT</a:t>
            </a:r>
            <a:r>
              <a:rPr sz="2800"/>
              <a:t> CF, nome, cognome, recapitoTelefonico, idSquadra </a:t>
            </a:r>
            <a:endParaRPr sz="2800"/>
          </a:p>
          <a:p>
            <a:pPr lvl="0" marL="0" indent="0">
              <a:spcBef>
                <a:spcPts val="0"/>
              </a:spcBef>
              <a:buSzTx/>
              <a:buNone/>
              <a:defRPr sz="1800"/>
            </a:pPr>
            <a:r>
              <a:rPr b="1" sz="2800">
                <a:latin typeface="Helvetica"/>
                <a:ea typeface="Helvetica"/>
                <a:cs typeface="Helvetica"/>
                <a:sym typeface="Helvetica"/>
              </a:rPr>
              <a:t>FROM</a:t>
            </a:r>
            <a:r>
              <a:rPr sz="2800"/>
              <a:t> BSE.ComponenteSquadra</a:t>
            </a:r>
            <a:endParaRPr sz="2800"/>
          </a:p>
          <a:p>
            <a:pPr lvl="0" marL="0" indent="0">
              <a:spcBef>
                <a:spcPts val="0"/>
              </a:spcBef>
              <a:buSzTx/>
              <a:buNone/>
              <a:defRPr sz="1800"/>
            </a:pPr>
            <a:endParaRPr sz="2800"/>
          </a:p>
          <a:p>
            <a:pPr lvl="0" marL="0" indent="0">
              <a:spcBef>
                <a:spcPts val="0"/>
              </a:spcBef>
              <a:buSzTx/>
              <a:buNone/>
              <a:defRPr sz="1800"/>
            </a:pPr>
            <a:r>
              <a:rPr b="1" sz="2800">
                <a:latin typeface="Helvetica"/>
                <a:ea typeface="Helvetica"/>
                <a:cs typeface="Helvetica"/>
                <a:sym typeface="Helvetica"/>
              </a:rPr>
              <a:t>CREATE VIEW</a:t>
            </a:r>
            <a:r>
              <a:rPr sz="2800"/>
              <a:t> RilevazioneSensore(codiceSensore, data, valore) </a:t>
            </a:r>
            <a:r>
              <a:rPr b="1" sz="2800">
                <a:latin typeface="Helvetica"/>
                <a:ea typeface="Helvetica"/>
                <a:cs typeface="Helvetica"/>
                <a:sym typeface="Helvetica"/>
              </a:rPr>
              <a:t>AS</a:t>
            </a:r>
            <a:endParaRPr sz="2800"/>
          </a:p>
          <a:p>
            <a:pPr lvl="0" marL="0" indent="0">
              <a:spcBef>
                <a:spcPts val="0"/>
              </a:spcBef>
              <a:buSzTx/>
              <a:buNone/>
              <a:defRPr sz="1800"/>
            </a:pPr>
            <a:r>
              <a:rPr b="1" sz="2800">
                <a:latin typeface="Helvetica"/>
                <a:ea typeface="Helvetica"/>
                <a:cs typeface="Helvetica"/>
                <a:sym typeface="Helvetica"/>
              </a:rPr>
              <a:t>SELECT</a:t>
            </a:r>
            <a:r>
              <a:rPr sz="2800"/>
              <a:t> codiceSensore, data, valore </a:t>
            </a:r>
            <a:endParaRPr sz="2800"/>
          </a:p>
          <a:p>
            <a:pPr lvl="0" marL="0" indent="0">
              <a:spcBef>
                <a:spcPts val="0"/>
              </a:spcBef>
              <a:buSzTx/>
              <a:buNone/>
              <a:defRPr sz="1800"/>
            </a:pPr>
            <a:r>
              <a:rPr b="1" sz="2800">
                <a:latin typeface="Helvetica"/>
                <a:ea typeface="Helvetica"/>
                <a:cs typeface="Helvetica"/>
                <a:sym typeface="Helvetica"/>
              </a:rPr>
              <a:t>FROM </a:t>
            </a:r>
            <a:r>
              <a:rPr sz="2800"/>
              <a:t>BDM.RilevazioneSensore</a:t>
            </a:r>
            <a:endParaRPr sz="2800"/>
          </a:p>
          <a:p>
            <a:pPr lvl="0" marL="0" indent="0">
              <a:spcBef>
                <a:spcPts val="0"/>
              </a:spcBef>
              <a:buSzTx/>
              <a:buNone/>
              <a:defRPr sz="1800"/>
            </a:pPr>
            <a:r>
              <a:rPr b="1" sz="2800">
                <a:latin typeface="Helvetica"/>
                <a:ea typeface="Helvetica"/>
                <a:cs typeface="Helvetica"/>
                <a:sym typeface="Helvetica"/>
              </a:rPr>
              <a:t>UNION</a:t>
            </a:r>
            <a:endParaRPr b="1" sz="2800">
              <a:latin typeface="Helvetica"/>
              <a:ea typeface="Helvetica"/>
              <a:cs typeface="Helvetica"/>
              <a:sym typeface="Helvetica"/>
            </a:endParaRPr>
          </a:p>
          <a:p>
            <a:pPr lvl="0" marL="0" indent="0">
              <a:spcBef>
                <a:spcPts val="0"/>
              </a:spcBef>
              <a:buSzTx/>
              <a:buNone/>
              <a:defRPr sz="1800"/>
            </a:pPr>
            <a:r>
              <a:rPr b="1" sz="2800">
                <a:latin typeface="Helvetica"/>
                <a:ea typeface="Helvetica"/>
                <a:cs typeface="Helvetica"/>
                <a:sym typeface="Helvetica"/>
              </a:rPr>
              <a:t>SELECT</a:t>
            </a:r>
            <a:r>
              <a:rPr sz="2800"/>
              <a:t> idSensore </a:t>
            </a:r>
            <a:r>
              <a:rPr b="1" sz="2800">
                <a:latin typeface="Helvetica"/>
                <a:ea typeface="Helvetica"/>
                <a:cs typeface="Helvetica"/>
                <a:sym typeface="Helvetica"/>
              </a:rPr>
              <a:t>AS</a:t>
            </a:r>
            <a:r>
              <a:rPr sz="2800"/>
              <a:t> codiceSensore, data, livello </a:t>
            </a:r>
            <a:r>
              <a:rPr b="1" sz="2800">
                <a:latin typeface="Helvetica"/>
                <a:ea typeface="Helvetica"/>
                <a:cs typeface="Helvetica"/>
                <a:sym typeface="Helvetica"/>
              </a:rPr>
              <a:t>AS</a:t>
            </a:r>
            <a:r>
              <a:rPr sz="2800"/>
              <a:t> valore</a:t>
            </a:r>
            <a:endParaRPr sz="2800"/>
          </a:p>
          <a:p>
            <a:pPr lvl="0" marL="0" indent="0">
              <a:spcBef>
                <a:spcPts val="0"/>
              </a:spcBef>
              <a:buSzTx/>
              <a:buNone/>
              <a:defRPr sz="1800"/>
            </a:pPr>
            <a:r>
              <a:rPr b="1" sz="2800">
                <a:latin typeface="Helvetica"/>
                <a:ea typeface="Helvetica"/>
                <a:cs typeface="Helvetica"/>
                <a:sym typeface="Helvetica"/>
              </a:rPr>
              <a:t>FROM</a:t>
            </a:r>
            <a:r>
              <a:rPr sz="2800"/>
              <a:t> BRI.RilevazioneIdrometro</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p:nvPr>
        </p:nvSpPr>
        <p:spPr>
          <a:xfrm>
            <a:off x="952500" y="444500"/>
            <a:ext cx="11099800" cy="1116040"/>
          </a:xfrm>
          <a:prstGeom prst="rect">
            <a:avLst/>
          </a:prstGeom>
        </p:spPr>
        <p:txBody>
          <a:bodyPr/>
          <a:lstStyle>
            <a:lvl1pPr defTabSz="502412">
              <a:defRPr sz="5160">
                <a:solidFill>
                  <a:srgbClr val="C82506"/>
                </a:solidFill>
              </a:defRPr>
            </a:lvl1pPr>
          </a:lstStyle>
          <a:p>
            <a:pPr lvl="0">
              <a:defRPr sz="1800">
                <a:solidFill>
                  <a:srgbClr val="000000"/>
                </a:solidFill>
              </a:defRPr>
            </a:pPr>
            <a:r>
              <a:rPr sz="5160">
                <a:solidFill>
                  <a:srgbClr val="C82506"/>
                </a:solidFill>
              </a:rPr>
              <a:t>Assunzioni - Struttura della rete idrica</a:t>
            </a:r>
          </a:p>
        </p:txBody>
      </p:sp>
      <p:sp>
        <p:nvSpPr>
          <p:cNvPr id="49" name="Shape 49"/>
          <p:cNvSpPr/>
          <p:nvPr>
            <p:ph type="body" idx="1"/>
          </p:nvPr>
        </p:nvSpPr>
        <p:spPr>
          <a:xfrm>
            <a:off x="952500" y="1526120"/>
            <a:ext cx="11099800" cy="7051970"/>
          </a:xfrm>
          <a:prstGeom prst="rect">
            <a:avLst/>
          </a:prstGeom>
        </p:spPr>
        <p:txBody>
          <a:bodyPr anchor="t"/>
          <a:lstStyle/>
          <a:p>
            <a:pPr lvl="0" marL="533400" indent="-533400" algn="just">
              <a:spcBef>
                <a:spcPts val="3200"/>
              </a:spcBef>
              <a:buSzPct val="100000"/>
              <a:buBlip>
                <a:blip r:embed="rId2"/>
              </a:buBlip>
              <a:defRPr sz="1800"/>
            </a:pPr>
            <a:r>
              <a:rPr sz="2800"/>
              <a:t>Un fiume è un insieme di </a:t>
            </a:r>
            <a:r>
              <a:rPr i="1" sz="2800" u="sng"/>
              <a:t>tratti di fiume</a:t>
            </a:r>
            <a:r>
              <a:rPr i="1" sz="2800"/>
              <a:t> </a:t>
            </a:r>
            <a:r>
              <a:rPr sz="2800"/>
              <a:t>caratterizzati da due </a:t>
            </a:r>
            <a:r>
              <a:rPr i="1" sz="2800" u="sng"/>
              <a:t>nodi idrici</a:t>
            </a:r>
            <a:r>
              <a:rPr sz="2800"/>
              <a:t>, uno di inizio e uno di fine; l’insieme dei tratti di fiume costituisce un fiume e l’insieme dei fiumi genera una </a:t>
            </a:r>
            <a:r>
              <a:rPr i="1" sz="2800" u="sng"/>
              <a:t>rete idrica</a:t>
            </a:r>
            <a:r>
              <a:rPr i="1" sz="2800"/>
              <a:t>;</a:t>
            </a:r>
            <a:endParaRPr i="1" sz="2800"/>
          </a:p>
          <a:p>
            <a:pPr lvl="0" marL="0" indent="0" algn="just">
              <a:spcBef>
                <a:spcPts val="0"/>
              </a:spcBef>
              <a:buSzTx/>
              <a:buNone/>
              <a:defRPr sz="1800"/>
            </a:pPr>
            <a:r>
              <a:rPr sz="2800"/>
              <a:t>Un fiume è inoltre diviso in tratti fiume in corrispondenza di curve, affluenti, emissari, variazioni di pendenza o passaggio in prossimità di centri abitati. </a:t>
            </a:r>
            <a:endParaRPr i="1" sz="2800"/>
          </a:p>
          <a:p>
            <a:pPr lvl="0" marL="533400" indent="-533400" algn="just">
              <a:spcBef>
                <a:spcPts val="3200"/>
              </a:spcBef>
              <a:buSzPct val="100000"/>
              <a:buBlip>
                <a:blip r:embed="rId2"/>
              </a:buBlip>
              <a:defRPr sz="1800"/>
            </a:pPr>
            <a:r>
              <a:rPr sz="2800"/>
              <a:t>In corrispondenza di affluenti/emissari è presente un nodo idrico;</a:t>
            </a:r>
            <a:endParaRPr sz="2800"/>
          </a:p>
          <a:p>
            <a:pPr lvl="0" marL="533400" indent="-533400" algn="just">
              <a:spcBef>
                <a:spcPts val="3200"/>
              </a:spcBef>
              <a:buSzPct val="100000"/>
              <a:buBlip>
                <a:blip r:embed="rId2"/>
              </a:buBlip>
              <a:defRPr sz="1800"/>
            </a:pPr>
            <a:r>
              <a:rPr sz="2800"/>
              <a:t>I Sensori sono posizionati nei tratti di fiume in prossimità dei centri urbani o/e nei nodi idrici di interesse; ogni sensore è un idrometro;</a:t>
            </a:r>
            <a:endParaRPr sz="2800"/>
          </a:p>
          <a:p>
            <a:pPr lvl="0" marL="533400" indent="-533400" algn="just">
              <a:spcBef>
                <a:spcPts val="3200"/>
              </a:spcBef>
              <a:buSzPct val="100000"/>
              <a:buBlip>
                <a:blip r:embed="rId2"/>
              </a:buBlip>
              <a:defRPr sz="1800"/>
            </a:pPr>
            <a:r>
              <a:rPr sz="2800"/>
              <a:t>Nodi Idrici e Sensori sono stati Geo-localizzati;</a:t>
            </a:r>
            <a:endParaRPr sz="2800"/>
          </a:p>
          <a:p>
            <a:pPr lvl="0" marL="533400" indent="-533400" algn="just">
              <a:spcBef>
                <a:spcPts val="3200"/>
              </a:spcBef>
              <a:buSzPct val="100000"/>
              <a:buBlip>
                <a:blip r:embed="rId2"/>
              </a:buBlip>
              <a:defRPr sz="1800"/>
            </a:pPr>
            <a:r>
              <a:rPr sz="2800"/>
              <a:t>Ogni squadra di emergenza è localizzata tramite coordinate GPS.</a:t>
            </a:r>
          </a:p>
        </p:txBody>
      </p:sp>
    </p:spTree>
  </p:cSld>
  <p:clrMapOvr>
    <a:masterClrMapping/>
  </p:clrMapOvr>
  <p:transitio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Mapping (3)</a:t>
            </a:r>
          </a:p>
        </p:txBody>
      </p:sp>
      <p:sp>
        <p:nvSpPr>
          <p:cNvPr id="204" name="Shape 204"/>
          <p:cNvSpPr/>
          <p:nvPr>
            <p:ph type="body" idx="1"/>
          </p:nvPr>
        </p:nvSpPr>
        <p:spPr>
          <a:xfrm>
            <a:off x="952500" y="1526120"/>
            <a:ext cx="11099800" cy="7492341"/>
          </a:xfrm>
          <a:prstGeom prst="rect">
            <a:avLst/>
          </a:prstGeom>
        </p:spPr>
        <p:txBody>
          <a:bodyPr anchor="t"/>
          <a:lstStyle/>
          <a:p>
            <a:pPr lvl="0" marL="0" indent="0">
              <a:spcBef>
                <a:spcPts val="0"/>
              </a:spcBef>
              <a:buSzTx/>
              <a:buNone/>
              <a:defRPr sz="1800"/>
            </a:pPr>
            <a:r>
              <a:rPr b="1" sz="2800">
                <a:latin typeface="Helvetica"/>
                <a:ea typeface="Helvetica"/>
                <a:cs typeface="Helvetica"/>
                <a:sym typeface="Helvetica"/>
              </a:rPr>
              <a:t>CREATE VIEW</a:t>
            </a:r>
            <a:r>
              <a:rPr sz="2800"/>
              <a:t> Sensore(codiceSensore, marca, modello, tipo, </a:t>
            </a:r>
            <a:endParaRPr sz="2800"/>
          </a:p>
          <a:p>
            <a:pPr lvl="0" marL="0" indent="0">
              <a:spcBef>
                <a:spcPts val="0"/>
              </a:spcBef>
              <a:buSzTx/>
              <a:buNone/>
              <a:defRPr sz="1800"/>
            </a:pPr>
            <a:r>
              <a:rPr sz="2800"/>
              <a:t>altitudine, latitudine, longitudine, idCentralina, idTrattoFiume) </a:t>
            </a:r>
            <a:r>
              <a:rPr b="1" sz="2800">
                <a:latin typeface="Helvetica"/>
                <a:ea typeface="Helvetica"/>
                <a:cs typeface="Helvetica"/>
                <a:sym typeface="Helvetica"/>
              </a:rPr>
              <a:t>AS</a:t>
            </a:r>
            <a:endParaRPr sz="2800"/>
          </a:p>
          <a:p>
            <a:pPr lvl="0" marL="0" indent="0">
              <a:spcBef>
                <a:spcPts val="0"/>
              </a:spcBef>
              <a:buSzTx/>
              <a:buNone/>
              <a:defRPr sz="1800"/>
            </a:pPr>
            <a:r>
              <a:rPr b="1" sz="2800">
                <a:latin typeface="Helvetica"/>
                <a:ea typeface="Helvetica"/>
                <a:cs typeface="Helvetica"/>
                <a:sym typeface="Helvetica"/>
              </a:rPr>
              <a:t>SELECT</a:t>
            </a:r>
            <a:r>
              <a:rPr sz="2800"/>
              <a:t> S.codiceSensore </a:t>
            </a:r>
            <a:r>
              <a:rPr b="1" sz="2800">
                <a:latin typeface="Helvetica"/>
                <a:ea typeface="Helvetica"/>
                <a:cs typeface="Helvetica"/>
                <a:sym typeface="Helvetica"/>
              </a:rPr>
              <a:t>AS</a:t>
            </a:r>
            <a:r>
              <a:rPr sz="2800"/>
              <a:t> codiceSensore, S.marca </a:t>
            </a:r>
            <a:r>
              <a:rPr b="1" sz="2800">
                <a:latin typeface="Helvetica"/>
                <a:ea typeface="Helvetica"/>
                <a:cs typeface="Helvetica"/>
                <a:sym typeface="Helvetica"/>
              </a:rPr>
              <a:t>AS</a:t>
            </a:r>
            <a:r>
              <a:rPr sz="2800"/>
              <a:t> marca, S.modello </a:t>
            </a:r>
            <a:r>
              <a:rPr b="1" sz="2800">
                <a:latin typeface="Helvetica"/>
                <a:ea typeface="Helvetica"/>
                <a:cs typeface="Helvetica"/>
                <a:sym typeface="Helvetica"/>
              </a:rPr>
              <a:t>AS</a:t>
            </a:r>
            <a:r>
              <a:rPr sz="2800"/>
              <a:t> modello, S.tipo </a:t>
            </a:r>
            <a:r>
              <a:rPr b="1" sz="2800">
                <a:latin typeface="Helvetica"/>
                <a:ea typeface="Helvetica"/>
                <a:cs typeface="Helvetica"/>
                <a:sym typeface="Helvetica"/>
              </a:rPr>
              <a:t>AS</a:t>
            </a:r>
            <a:r>
              <a:rPr sz="2800"/>
              <a:t> tipo, C.ASLM </a:t>
            </a:r>
            <a:r>
              <a:rPr b="1" sz="2800">
                <a:latin typeface="Helvetica"/>
                <a:ea typeface="Helvetica"/>
                <a:cs typeface="Helvetica"/>
                <a:sym typeface="Helvetica"/>
              </a:rPr>
              <a:t>AS</a:t>
            </a:r>
            <a:r>
              <a:rPr sz="2800"/>
              <a:t> altitudine, C.lat </a:t>
            </a:r>
            <a:r>
              <a:rPr b="1" sz="2800">
                <a:latin typeface="Helvetica"/>
                <a:ea typeface="Helvetica"/>
                <a:cs typeface="Helvetica"/>
                <a:sym typeface="Helvetica"/>
              </a:rPr>
              <a:t>AS</a:t>
            </a:r>
            <a:r>
              <a:rPr sz="2800"/>
              <a:t> latitudine, C.long </a:t>
            </a:r>
            <a:r>
              <a:rPr b="1" sz="2800">
                <a:latin typeface="Helvetica"/>
                <a:ea typeface="Helvetica"/>
                <a:cs typeface="Helvetica"/>
                <a:sym typeface="Helvetica"/>
              </a:rPr>
              <a:t>AS</a:t>
            </a:r>
            <a:r>
              <a:rPr sz="2800"/>
              <a:t> longitudine, S.idCentralina </a:t>
            </a:r>
            <a:r>
              <a:rPr b="1" sz="2800">
                <a:latin typeface="Helvetica"/>
                <a:ea typeface="Helvetica"/>
                <a:cs typeface="Helvetica"/>
                <a:sym typeface="Helvetica"/>
              </a:rPr>
              <a:t>AS</a:t>
            </a:r>
            <a:r>
              <a:rPr sz="2800"/>
              <a:t> idCentralina, null </a:t>
            </a:r>
            <a:r>
              <a:rPr b="1" sz="2800">
                <a:latin typeface="Helvetica"/>
                <a:ea typeface="Helvetica"/>
                <a:cs typeface="Helvetica"/>
                <a:sym typeface="Helvetica"/>
              </a:rPr>
              <a:t>AS</a:t>
            </a:r>
            <a:r>
              <a:rPr sz="2800"/>
              <a:t> idTrattoFiume</a:t>
            </a:r>
            <a:endParaRPr sz="2800"/>
          </a:p>
          <a:p>
            <a:pPr lvl="0" marL="0" indent="0">
              <a:spcBef>
                <a:spcPts val="0"/>
              </a:spcBef>
              <a:buSzTx/>
              <a:buNone/>
              <a:defRPr sz="1800"/>
            </a:pPr>
            <a:r>
              <a:rPr b="1" sz="2800">
                <a:latin typeface="Helvetica"/>
                <a:ea typeface="Helvetica"/>
                <a:cs typeface="Helvetica"/>
                <a:sym typeface="Helvetica"/>
              </a:rPr>
              <a:t>FROM</a:t>
            </a:r>
            <a:r>
              <a:rPr sz="2800"/>
              <a:t> BDM.Sensore </a:t>
            </a:r>
            <a:r>
              <a:rPr b="1" sz="2800">
                <a:latin typeface="Helvetica"/>
                <a:ea typeface="Helvetica"/>
                <a:cs typeface="Helvetica"/>
                <a:sym typeface="Helvetica"/>
              </a:rPr>
              <a:t>AS</a:t>
            </a:r>
            <a:r>
              <a:rPr sz="2800"/>
              <a:t> S </a:t>
            </a:r>
            <a:r>
              <a:rPr b="1" sz="2800">
                <a:latin typeface="Helvetica"/>
                <a:ea typeface="Helvetica"/>
                <a:cs typeface="Helvetica"/>
                <a:sym typeface="Helvetica"/>
              </a:rPr>
              <a:t>JOIN</a:t>
            </a:r>
            <a:r>
              <a:rPr sz="2800"/>
              <a:t> BDM.Centralina </a:t>
            </a:r>
            <a:r>
              <a:rPr b="1" sz="2800">
                <a:latin typeface="Helvetica"/>
                <a:ea typeface="Helvetica"/>
                <a:cs typeface="Helvetica"/>
                <a:sym typeface="Helvetica"/>
              </a:rPr>
              <a:t>AS</a:t>
            </a:r>
            <a:r>
              <a:rPr sz="2800"/>
              <a:t> C </a:t>
            </a:r>
            <a:r>
              <a:rPr b="1" sz="2800">
                <a:latin typeface="Helvetica"/>
                <a:ea typeface="Helvetica"/>
                <a:cs typeface="Helvetica"/>
                <a:sym typeface="Helvetica"/>
              </a:rPr>
              <a:t>ON</a:t>
            </a:r>
            <a:r>
              <a:rPr sz="2800"/>
              <a:t> S.idCentralina</a:t>
            </a:r>
            <a:endParaRPr sz="2800"/>
          </a:p>
          <a:p>
            <a:pPr lvl="0" marL="0" indent="0">
              <a:spcBef>
                <a:spcPts val="0"/>
              </a:spcBef>
              <a:buSzTx/>
              <a:buNone/>
              <a:defRPr sz="1800"/>
            </a:pPr>
            <a:r>
              <a:rPr b="1" sz="2800">
                <a:latin typeface="Helvetica"/>
                <a:ea typeface="Helvetica"/>
                <a:cs typeface="Helvetica"/>
                <a:sym typeface="Helvetica"/>
              </a:rPr>
              <a:t>UNION</a:t>
            </a:r>
            <a:endParaRPr b="1" sz="2800">
              <a:latin typeface="Helvetica"/>
              <a:ea typeface="Helvetica"/>
              <a:cs typeface="Helvetica"/>
              <a:sym typeface="Helvetica"/>
            </a:endParaRPr>
          </a:p>
          <a:p>
            <a:pPr lvl="0" marL="0" indent="0">
              <a:spcBef>
                <a:spcPts val="0"/>
              </a:spcBef>
              <a:buSzTx/>
              <a:buNone/>
              <a:defRPr sz="1800"/>
            </a:pPr>
            <a:r>
              <a:rPr b="1" sz="2800">
                <a:latin typeface="Helvetica"/>
                <a:ea typeface="Helvetica"/>
                <a:cs typeface="Helvetica"/>
                <a:sym typeface="Helvetica"/>
              </a:rPr>
              <a:t>SELECT</a:t>
            </a:r>
            <a:r>
              <a:rPr sz="2800"/>
              <a:t> idSensore </a:t>
            </a:r>
            <a:r>
              <a:rPr b="1" sz="2800">
                <a:latin typeface="Helvetica"/>
                <a:ea typeface="Helvetica"/>
                <a:cs typeface="Helvetica"/>
                <a:sym typeface="Helvetica"/>
              </a:rPr>
              <a:t>AS</a:t>
            </a:r>
            <a:r>
              <a:rPr sz="2800"/>
              <a:t> codiceSensore, costruttore </a:t>
            </a:r>
            <a:r>
              <a:rPr b="1" sz="2800">
                <a:latin typeface="Helvetica"/>
                <a:ea typeface="Helvetica"/>
                <a:cs typeface="Helvetica"/>
                <a:sym typeface="Helvetica"/>
              </a:rPr>
              <a:t>AS</a:t>
            </a:r>
            <a:r>
              <a:rPr sz="2800"/>
              <a:t> marca, modello </a:t>
            </a:r>
            <a:r>
              <a:rPr b="1" sz="2800">
                <a:latin typeface="Helvetica"/>
                <a:ea typeface="Helvetica"/>
                <a:cs typeface="Helvetica"/>
                <a:sym typeface="Helvetica"/>
              </a:rPr>
              <a:t>AS</a:t>
            </a:r>
            <a:r>
              <a:rPr sz="2800"/>
              <a:t> modello, “Idrometro” </a:t>
            </a:r>
            <a:r>
              <a:rPr b="1" sz="2800">
                <a:latin typeface="Helvetica"/>
                <a:ea typeface="Helvetica"/>
                <a:cs typeface="Helvetica"/>
                <a:sym typeface="Helvetica"/>
              </a:rPr>
              <a:t>AS</a:t>
            </a:r>
            <a:r>
              <a:rPr sz="2800"/>
              <a:t> tipo, null </a:t>
            </a:r>
            <a:r>
              <a:rPr b="1" sz="2800">
                <a:latin typeface="Helvetica"/>
                <a:ea typeface="Helvetica"/>
                <a:cs typeface="Helvetica"/>
                <a:sym typeface="Helvetica"/>
              </a:rPr>
              <a:t>AS</a:t>
            </a:r>
            <a:r>
              <a:rPr sz="2800"/>
              <a:t> altitudine, latitudine </a:t>
            </a:r>
            <a:r>
              <a:rPr b="1" sz="2800">
                <a:latin typeface="Helvetica"/>
                <a:ea typeface="Helvetica"/>
                <a:cs typeface="Helvetica"/>
                <a:sym typeface="Helvetica"/>
              </a:rPr>
              <a:t>AS</a:t>
            </a:r>
            <a:r>
              <a:rPr sz="2800"/>
              <a:t> latitudine, longitudine </a:t>
            </a:r>
            <a:r>
              <a:rPr b="1" sz="2800">
                <a:latin typeface="Helvetica"/>
                <a:ea typeface="Helvetica"/>
                <a:cs typeface="Helvetica"/>
                <a:sym typeface="Helvetica"/>
              </a:rPr>
              <a:t>AS</a:t>
            </a:r>
            <a:r>
              <a:rPr sz="2800"/>
              <a:t> longitudine, null </a:t>
            </a:r>
            <a:r>
              <a:rPr b="1" sz="2800">
                <a:latin typeface="Helvetica"/>
                <a:ea typeface="Helvetica"/>
                <a:cs typeface="Helvetica"/>
                <a:sym typeface="Helvetica"/>
              </a:rPr>
              <a:t>AS</a:t>
            </a:r>
            <a:r>
              <a:rPr sz="2800"/>
              <a:t> idCentralina, idTrattoFiume </a:t>
            </a:r>
            <a:r>
              <a:rPr b="1" sz="2800">
                <a:latin typeface="Helvetica"/>
                <a:ea typeface="Helvetica"/>
                <a:cs typeface="Helvetica"/>
                <a:sym typeface="Helvetica"/>
              </a:rPr>
              <a:t>AS</a:t>
            </a:r>
            <a:r>
              <a:rPr sz="2800"/>
              <a:t> idTrattoFiume</a:t>
            </a:r>
            <a:endParaRPr sz="2800"/>
          </a:p>
          <a:p>
            <a:pPr lvl="0" marL="0" indent="0">
              <a:spcBef>
                <a:spcPts val="0"/>
              </a:spcBef>
              <a:buSzTx/>
              <a:buNone/>
              <a:defRPr sz="1800"/>
            </a:pPr>
            <a:r>
              <a:rPr b="1" sz="2800">
                <a:latin typeface="Helvetica"/>
                <a:ea typeface="Helvetica"/>
                <a:cs typeface="Helvetica"/>
                <a:sym typeface="Helvetica"/>
              </a:rPr>
              <a:t>FROM</a:t>
            </a:r>
            <a:r>
              <a:rPr sz="2800"/>
              <a:t> BRI.Idrometro</a:t>
            </a:r>
            <a:endParaRPr sz="2800"/>
          </a:p>
        </p:txBody>
      </p:sp>
    </p:spTree>
  </p:cSld>
  <p:clrMapOvr>
    <a:masterClrMapping/>
  </p:clrMapOvr>
  <p:transitio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Mapping (4)</a:t>
            </a:r>
          </a:p>
        </p:txBody>
      </p:sp>
      <p:sp>
        <p:nvSpPr>
          <p:cNvPr id="207" name="Shape 207"/>
          <p:cNvSpPr/>
          <p:nvPr>
            <p:ph type="body" idx="1"/>
          </p:nvPr>
        </p:nvSpPr>
        <p:spPr>
          <a:xfrm>
            <a:off x="952500" y="1526120"/>
            <a:ext cx="11099800" cy="7492341"/>
          </a:xfrm>
          <a:prstGeom prst="rect">
            <a:avLst/>
          </a:prstGeom>
        </p:spPr>
        <p:txBody>
          <a:bodyPr anchor="t"/>
          <a:lstStyle/>
          <a:p>
            <a:pPr lvl="0" marL="0" indent="0" defTabSz="514095">
              <a:spcBef>
                <a:spcPts val="0"/>
              </a:spcBef>
              <a:buSzTx/>
              <a:buNone/>
              <a:defRPr sz="1800"/>
            </a:pPr>
            <a:r>
              <a:rPr b="1" sz="2464">
                <a:latin typeface="Helvetica"/>
                <a:ea typeface="Helvetica"/>
                <a:cs typeface="Helvetica"/>
                <a:sym typeface="Helvetica"/>
              </a:rPr>
              <a:t>CREATE VIEW</a:t>
            </a:r>
            <a:r>
              <a:rPr sz="2464"/>
              <a:t> Centralina(idCentralina, long, lat, ASLM, idCellaGeografica) </a:t>
            </a:r>
            <a:r>
              <a:rPr b="1" sz="2464">
                <a:latin typeface="Helvetica"/>
                <a:ea typeface="Helvetica"/>
                <a:cs typeface="Helvetica"/>
                <a:sym typeface="Helvetica"/>
              </a:rPr>
              <a:t>AS</a:t>
            </a:r>
            <a:endParaRPr sz="2464"/>
          </a:p>
          <a:p>
            <a:pPr lvl="0" marL="0" indent="0" defTabSz="514095">
              <a:spcBef>
                <a:spcPts val="0"/>
              </a:spcBef>
              <a:buSzTx/>
              <a:buNone/>
              <a:defRPr sz="1800"/>
            </a:pPr>
            <a:r>
              <a:rPr b="1" sz="2464">
                <a:latin typeface="Helvetica"/>
                <a:ea typeface="Helvetica"/>
                <a:cs typeface="Helvetica"/>
                <a:sym typeface="Helvetica"/>
              </a:rPr>
              <a:t>SELECT</a:t>
            </a:r>
            <a:r>
              <a:rPr sz="2464"/>
              <a:t> idCentralina, long, lat, ASLM, idCellaGeografica </a:t>
            </a:r>
            <a:endParaRPr sz="2464"/>
          </a:p>
          <a:p>
            <a:pPr lvl="0" marL="0" indent="0" defTabSz="514095">
              <a:spcBef>
                <a:spcPts val="0"/>
              </a:spcBef>
              <a:buSzTx/>
              <a:buNone/>
              <a:defRPr sz="1800"/>
            </a:pPr>
            <a:r>
              <a:rPr b="1" sz="2464">
                <a:latin typeface="Helvetica"/>
                <a:ea typeface="Helvetica"/>
                <a:cs typeface="Helvetica"/>
                <a:sym typeface="Helvetica"/>
              </a:rPr>
              <a:t>FROM</a:t>
            </a:r>
            <a:r>
              <a:rPr sz="2464"/>
              <a:t> BDM.Centralina</a:t>
            </a:r>
            <a:endParaRPr sz="2464"/>
          </a:p>
          <a:p>
            <a:pPr lvl="0" marL="0" indent="0" defTabSz="514095">
              <a:spcBef>
                <a:spcPts val="0"/>
              </a:spcBef>
              <a:buSzTx/>
              <a:buNone/>
              <a:defRPr sz="1800"/>
            </a:pPr>
            <a:endParaRPr sz="2464"/>
          </a:p>
          <a:p>
            <a:pPr lvl="0" marL="0" indent="0" defTabSz="514095">
              <a:spcBef>
                <a:spcPts val="0"/>
              </a:spcBef>
              <a:buSzTx/>
              <a:buNone/>
              <a:defRPr sz="1800"/>
            </a:pPr>
            <a:r>
              <a:rPr b="1" sz="2464">
                <a:latin typeface="Helvetica"/>
                <a:ea typeface="Helvetica"/>
                <a:cs typeface="Helvetica"/>
                <a:sym typeface="Helvetica"/>
              </a:rPr>
              <a:t>CREATE VIEW</a:t>
            </a:r>
            <a:r>
              <a:rPr sz="2464"/>
              <a:t> CellaGeografica(idCella, longitudine, latitudine, regione) </a:t>
            </a:r>
            <a:r>
              <a:rPr b="1" sz="2464">
                <a:latin typeface="Helvetica"/>
                <a:ea typeface="Helvetica"/>
                <a:cs typeface="Helvetica"/>
                <a:sym typeface="Helvetica"/>
              </a:rPr>
              <a:t>AS</a:t>
            </a:r>
            <a:endParaRPr sz="2464"/>
          </a:p>
          <a:p>
            <a:pPr lvl="0" marL="0" indent="0" defTabSz="514095">
              <a:spcBef>
                <a:spcPts val="0"/>
              </a:spcBef>
              <a:buSzTx/>
              <a:buNone/>
              <a:defRPr sz="1800"/>
            </a:pPr>
            <a:r>
              <a:rPr b="1" sz="2464">
                <a:latin typeface="Helvetica"/>
                <a:ea typeface="Helvetica"/>
                <a:cs typeface="Helvetica"/>
                <a:sym typeface="Helvetica"/>
              </a:rPr>
              <a:t>SELECT</a:t>
            </a:r>
            <a:r>
              <a:rPr sz="2464"/>
              <a:t> M.idCella </a:t>
            </a:r>
            <a:r>
              <a:rPr b="1" sz="2464">
                <a:latin typeface="Helvetica"/>
                <a:ea typeface="Helvetica"/>
                <a:cs typeface="Helvetica"/>
                <a:sym typeface="Helvetica"/>
              </a:rPr>
              <a:t>AS</a:t>
            </a:r>
            <a:r>
              <a:rPr sz="2464"/>
              <a:t> idCella, M.longitudine </a:t>
            </a:r>
            <a:r>
              <a:rPr b="1" sz="2464">
                <a:latin typeface="Helvetica"/>
                <a:ea typeface="Helvetica"/>
                <a:cs typeface="Helvetica"/>
                <a:sym typeface="Helvetica"/>
              </a:rPr>
              <a:t>AS </a:t>
            </a:r>
            <a:r>
              <a:rPr sz="2464"/>
              <a:t>longitudine, M.latitudine </a:t>
            </a:r>
            <a:r>
              <a:rPr b="1" sz="2464">
                <a:latin typeface="Helvetica"/>
                <a:ea typeface="Helvetica"/>
                <a:cs typeface="Helvetica"/>
                <a:sym typeface="Helvetica"/>
              </a:rPr>
              <a:t>AS</a:t>
            </a:r>
            <a:r>
              <a:rPr sz="2464"/>
              <a:t> latitudine, I.regione </a:t>
            </a:r>
            <a:r>
              <a:rPr b="1" sz="2464">
                <a:latin typeface="Helvetica"/>
                <a:ea typeface="Helvetica"/>
                <a:cs typeface="Helvetica"/>
                <a:sym typeface="Helvetica"/>
              </a:rPr>
              <a:t>AS</a:t>
            </a:r>
            <a:r>
              <a:rPr sz="2464"/>
              <a:t> regione </a:t>
            </a:r>
            <a:endParaRPr sz="2464"/>
          </a:p>
          <a:p>
            <a:pPr lvl="0" marL="0" indent="0" defTabSz="514095">
              <a:spcBef>
                <a:spcPts val="0"/>
              </a:spcBef>
              <a:buSzTx/>
              <a:buNone/>
              <a:defRPr sz="1800"/>
            </a:pPr>
            <a:r>
              <a:rPr b="1" sz="2464">
                <a:latin typeface="Helvetica"/>
                <a:ea typeface="Helvetica"/>
                <a:cs typeface="Helvetica"/>
                <a:sym typeface="Helvetica"/>
              </a:rPr>
              <a:t>FROM</a:t>
            </a:r>
            <a:r>
              <a:rPr sz="2464"/>
              <a:t> BDM.CellaGeografica M </a:t>
            </a:r>
            <a:r>
              <a:rPr b="1" sz="2464">
                <a:latin typeface="Helvetica"/>
                <a:ea typeface="Helvetica"/>
                <a:cs typeface="Helvetica"/>
                <a:sym typeface="Helvetica"/>
              </a:rPr>
              <a:t>LEFT OUTER JOIN</a:t>
            </a:r>
            <a:r>
              <a:rPr sz="2464"/>
              <a:t> BRI.CellaGeografica I </a:t>
            </a:r>
            <a:endParaRPr sz="2464"/>
          </a:p>
          <a:p>
            <a:pPr lvl="0" marL="0" indent="0" defTabSz="514095">
              <a:spcBef>
                <a:spcPts val="0"/>
              </a:spcBef>
              <a:buSzTx/>
              <a:buNone/>
              <a:defRPr sz="1800"/>
            </a:pPr>
            <a:r>
              <a:rPr b="1" sz="2464">
                <a:latin typeface="Helvetica"/>
                <a:ea typeface="Helvetica"/>
                <a:cs typeface="Helvetica"/>
                <a:sym typeface="Helvetica"/>
              </a:rPr>
              <a:t>ON</a:t>
            </a:r>
            <a:r>
              <a:rPr sz="2464"/>
              <a:t> M.idCella = I.idCella</a:t>
            </a:r>
            <a:endParaRPr sz="2464"/>
          </a:p>
          <a:p>
            <a:pPr lvl="0" marL="0" indent="0" defTabSz="514095">
              <a:spcBef>
                <a:spcPts val="0"/>
              </a:spcBef>
              <a:buSzTx/>
              <a:buNone/>
              <a:defRPr sz="1800"/>
            </a:pPr>
            <a:endParaRPr sz="2464"/>
          </a:p>
          <a:p>
            <a:pPr lvl="0" marL="0" indent="0" defTabSz="514095">
              <a:spcBef>
                <a:spcPts val="0"/>
              </a:spcBef>
              <a:buSzTx/>
              <a:buNone/>
              <a:defRPr sz="1800"/>
            </a:pPr>
            <a:r>
              <a:rPr b="1" sz="2464">
                <a:latin typeface="Helvetica"/>
                <a:ea typeface="Helvetica"/>
                <a:cs typeface="Helvetica"/>
                <a:sym typeface="Helvetica"/>
              </a:rPr>
              <a:t>CREATE VIEW</a:t>
            </a:r>
            <a:r>
              <a:rPr sz="2464"/>
              <a:t> PrevisioneMeteo(idPM, dataEmissione, dataRiferimento) </a:t>
            </a:r>
            <a:r>
              <a:rPr b="1" sz="2464">
                <a:latin typeface="Helvetica"/>
                <a:ea typeface="Helvetica"/>
                <a:cs typeface="Helvetica"/>
                <a:sym typeface="Helvetica"/>
              </a:rPr>
              <a:t>AS</a:t>
            </a:r>
            <a:endParaRPr sz="2464"/>
          </a:p>
          <a:p>
            <a:pPr lvl="0" marL="0" indent="0" defTabSz="514095">
              <a:spcBef>
                <a:spcPts val="0"/>
              </a:spcBef>
              <a:buSzTx/>
              <a:buNone/>
              <a:defRPr sz="1800"/>
            </a:pPr>
            <a:r>
              <a:rPr b="1" sz="2464">
                <a:latin typeface="Helvetica"/>
                <a:ea typeface="Helvetica"/>
                <a:cs typeface="Helvetica"/>
                <a:sym typeface="Helvetica"/>
              </a:rPr>
              <a:t>SELECT</a:t>
            </a:r>
            <a:r>
              <a:rPr sz="2464"/>
              <a:t> idPM, dataEmissione, dataRiferimento </a:t>
            </a:r>
            <a:endParaRPr sz="2464"/>
          </a:p>
          <a:p>
            <a:pPr lvl="0" marL="0" indent="0" defTabSz="514095">
              <a:spcBef>
                <a:spcPts val="0"/>
              </a:spcBef>
              <a:buSzTx/>
              <a:buNone/>
              <a:defRPr sz="1800"/>
            </a:pPr>
            <a:r>
              <a:rPr b="1" sz="2464">
                <a:latin typeface="Helvetica"/>
                <a:ea typeface="Helvetica"/>
                <a:cs typeface="Helvetica"/>
                <a:sym typeface="Helvetica"/>
              </a:rPr>
              <a:t>FROM</a:t>
            </a:r>
            <a:r>
              <a:rPr sz="2464"/>
              <a:t> BDM.PrevisioneMeteo</a:t>
            </a:r>
            <a:endParaRPr sz="2464"/>
          </a:p>
          <a:p>
            <a:pPr lvl="0" marL="0" indent="0" defTabSz="514095">
              <a:spcBef>
                <a:spcPts val="0"/>
              </a:spcBef>
              <a:buSzTx/>
              <a:buNone/>
              <a:defRPr sz="1800"/>
            </a:pPr>
            <a:endParaRPr sz="2464"/>
          </a:p>
          <a:p>
            <a:pPr lvl="0" marL="0" indent="0" defTabSz="514095">
              <a:spcBef>
                <a:spcPts val="0"/>
              </a:spcBef>
              <a:buSzTx/>
              <a:buNone/>
              <a:defRPr sz="1800"/>
            </a:pPr>
            <a:r>
              <a:rPr b="1" sz="2464">
                <a:latin typeface="Helvetica"/>
                <a:ea typeface="Helvetica"/>
                <a:cs typeface="Helvetica"/>
                <a:sym typeface="Helvetica"/>
              </a:rPr>
              <a:t>CREATE VIEW</a:t>
            </a:r>
            <a:r>
              <a:rPr sz="2464"/>
              <a:t> Previsione-Cella(idPM, idCella, temperaturaMin, </a:t>
            </a:r>
            <a:endParaRPr sz="2464"/>
          </a:p>
          <a:p>
            <a:pPr lvl="0" marL="0" indent="0" defTabSz="514095">
              <a:spcBef>
                <a:spcPts val="0"/>
              </a:spcBef>
              <a:buSzTx/>
              <a:buNone/>
              <a:defRPr sz="1800"/>
            </a:pPr>
            <a:r>
              <a:rPr sz="2464"/>
              <a:t>temperaturaMax, probPrecipitazioni, livelloPrecipitazioni) </a:t>
            </a:r>
            <a:r>
              <a:rPr b="1" sz="2464">
                <a:latin typeface="Helvetica"/>
                <a:ea typeface="Helvetica"/>
                <a:cs typeface="Helvetica"/>
                <a:sym typeface="Helvetica"/>
              </a:rPr>
              <a:t>AS</a:t>
            </a:r>
            <a:endParaRPr sz="2464"/>
          </a:p>
          <a:p>
            <a:pPr lvl="0" marL="0" indent="0" defTabSz="514095">
              <a:spcBef>
                <a:spcPts val="0"/>
              </a:spcBef>
              <a:buSzTx/>
              <a:buNone/>
              <a:defRPr sz="1800"/>
            </a:pPr>
            <a:r>
              <a:rPr b="1" sz="2464">
                <a:latin typeface="Helvetica"/>
                <a:ea typeface="Helvetica"/>
                <a:cs typeface="Helvetica"/>
                <a:sym typeface="Helvetica"/>
              </a:rPr>
              <a:t>SELECT</a:t>
            </a:r>
            <a:r>
              <a:rPr sz="2464"/>
              <a:t> idPM, idCella, temperaturaMin, temperaturaMax, probPrecipitazioni, livelloPrecipitazioni </a:t>
            </a:r>
            <a:endParaRPr sz="2464"/>
          </a:p>
          <a:p>
            <a:pPr lvl="0" marL="0" indent="0" defTabSz="514095">
              <a:spcBef>
                <a:spcPts val="0"/>
              </a:spcBef>
              <a:buSzTx/>
              <a:buNone/>
              <a:defRPr sz="1800"/>
            </a:pPr>
            <a:r>
              <a:rPr b="1" sz="2464">
                <a:latin typeface="Helvetica"/>
                <a:ea typeface="Helvetica"/>
                <a:cs typeface="Helvetica"/>
                <a:sym typeface="Helvetica"/>
              </a:rPr>
              <a:t>FROM</a:t>
            </a:r>
            <a:r>
              <a:rPr sz="2464"/>
              <a:t> BDM.Previsione-Cella</a:t>
            </a:r>
          </a:p>
        </p:txBody>
      </p:sp>
    </p:spTree>
  </p:cSld>
  <p:clrMapOvr>
    <a:masterClrMapping/>
  </p:clrMapOvr>
  <p:transitio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Mapping (5)</a:t>
            </a:r>
          </a:p>
        </p:txBody>
      </p:sp>
      <p:sp>
        <p:nvSpPr>
          <p:cNvPr id="210" name="Shape 210"/>
          <p:cNvSpPr/>
          <p:nvPr>
            <p:ph type="body" idx="1"/>
          </p:nvPr>
        </p:nvSpPr>
        <p:spPr>
          <a:xfrm>
            <a:off x="952500" y="1526120"/>
            <a:ext cx="11099800" cy="7492341"/>
          </a:xfrm>
          <a:prstGeom prst="rect">
            <a:avLst/>
          </a:prstGeom>
        </p:spPr>
        <p:txBody>
          <a:bodyPr anchor="t"/>
          <a:lstStyle/>
          <a:p>
            <a:pPr lvl="0" marL="0" indent="0" defTabSz="549148">
              <a:spcBef>
                <a:spcPts val="0"/>
              </a:spcBef>
              <a:buSzTx/>
              <a:buNone/>
              <a:defRPr sz="1800"/>
            </a:pPr>
            <a:r>
              <a:rPr b="1" sz="2632">
                <a:latin typeface="Helvetica"/>
                <a:ea typeface="Helvetica"/>
                <a:cs typeface="Helvetica"/>
                <a:sym typeface="Helvetica"/>
              </a:rPr>
              <a:t>CREATE VIEW</a:t>
            </a:r>
            <a:r>
              <a:rPr sz="2632"/>
              <a:t> Fiume(idFiume, nome) </a:t>
            </a:r>
            <a:r>
              <a:rPr b="1" sz="2632">
                <a:latin typeface="Helvetica"/>
                <a:ea typeface="Helvetica"/>
                <a:cs typeface="Helvetica"/>
                <a:sym typeface="Helvetica"/>
              </a:rPr>
              <a:t>AS</a:t>
            </a:r>
            <a:endParaRPr b="1" sz="2632">
              <a:latin typeface="Helvetica"/>
              <a:ea typeface="Helvetica"/>
              <a:cs typeface="Helvetica"/>
              <a:sym typeface="Helvetica"/>
            </a:endParaRPr>
          </a:p>
          <a:p>
            <a:pPr lvl="0" marL="0" indent="0" defTabSz="549148">
              <a:spcBef>
                <a:spcPts val="0"/>
              </a:spcBef>
              <a:buSzTx/>
              <a:buNone/>
              <a:defRPr sz="1800"/>
            </a:pPr>
            <a:r>
              <a:rPr b="1" sz="2632">
                <a:latin typeface="Helvetica"/>
                <a:ea typeface="Helvetica"/>
                <a:cs typeface="Helvetica"/>
                <a:sym typeface="Helvetica"/>
              </a:rPr>
              <a:t>SELECT</a:t>
            </a:r>
            <a:r>
              <a:rPr sz="2632"/>
              <a:t> idFiume, nome </a:t>
            </a:r>
            <a:endParaRPr sz="2632"/>
          </a:p>
          <a:p>
            <a:pPr lvl="0" marL="0" indent="0" defTabSz="549148">
              <a:spcBef>
                <a:spcPts val="0"/>
              </a:spcBef>
              <a:buSzTx/>
              <a:buNone/>
              <a:defRPr sz="1800"/>
            </a:pPr>
            <a:r>
              <a:rPr b="1" sz="2632">
                <a:latin typeface="Helvetica"/>
                <a:ea typeface="Helvetica"/>
                <a:cs typeface="Helvetica"/>
                <a:sym typeface="Helvetica"/>
              </a:rPr>
              <a:t>FROM</a:t>
            </a:r>
            <a:r>
              <a:rPr sz="2632"/>
              <a:t> BRI.Fiume</a:t>
            </a:r>
            <a:endParaRPr sz="2632"/>
          </a:p>
          <a:p>
            <a:pPr lvl="0" marL="0" indent="0" defTabSz="549148">
              <a:spcBef>
                <a:spcPts val="0"/>
              </a:spcBef>
              <a:buSzTx/>
              <a:buNone/>
              <a:defRPr sz="1800"/>
            </a:pPr>
            <a:endParaRPr sz="2632"/>
          </a:p>
          <a:p>
            <a:pPr lvl="0" marL="0" indent="0" defTabSz="549148">
              <a:spcBef>
                <a:spcPts val="0"/>
              </a:spcBef>
              <a:buSzTx/>
              <a:buNone/>
              <a:defRPr sz="1800"/>
            </a:pPr>
            <a:r>
              <a:rPr b="1" sz="2632">
                <a:latin typeface="Helvetica"/>
                <a:ea typeface="Helvetica"/>
                <a:cs typeface="Helvetica"/>
                <a:sym typeface="Helvetica"/>
              </a:rPr>
              <a:t>CREATE VIEW</a:t>
            </a:r>
            <a:r>
              <a:rPr sz="2632"/>
              <a:t> TrattoFiume(idTrattoFiume, lunghezzaTratto, </a:t>
            </a:r>
            <a:endParaRPr sz="2632"/>
          </a:p>
          <a:p>
            <a:pPr lvl="0" marL="0" indent="0" defTabSz="549148">
              <a:spcBef>
                <a:spcPts val="0"/>
              </a:spcBef>
              <a:buSzTx/>
              <a:buNone/>
              <a:defRPr sz="1800"/>
            </a:pPr>
            <a:r>
              <a:rPr sz="2632"/>
              <a:t>livelloMassimo, livelloAllerta, portata, idFiume, nodoInizio, nodoFine) </a:t>
            </a:r>
            <a:r>
              <a:rPr b="1" sz="2632">
                <a:latin typeface="Helvetica"/>
                <a:ea typeface="Helvetica"/>
                <a:cs typeface="Helvetica"/>
                <a:sym typeface="Helvetica"/>
              </a:rPr>
              <a:t>AS</a:t>
            </a:r>
            <a:endParaRPr sz="2632"/>
          </a:p>
          <a:p>
            <a:pPr lvl="0" marL="0" indent="0" defTabSz="549148">
              <a:spcBef>
                <a:spcPts val="0"/>
              </a:spcBef>
              <a:buSzTx/>
              <a:buNone/>
              <a:defRPr sz="1800"/>
            </a:pPr>
            <a:r>
              <a:rPr b="1" sz="2632">
                <a:latin typeface="Helvetica"/>
                <a:ea typeface="Helvetica"/>
                <a:cs typeface="Helvetica"/>
                <a:sym typeface="Helvetica"/>
              </a:rPr>
              <a:t>SELECT</a:t>
            </a:r>
            <a:r>
              <a:rPr sz="2632"/>
              <a:t> idTrattoFiume, lunghezzaTratto, livelloMassimo, livelloAllerta, portata, idFiume, nodoInizio, nodoFine </a:t>
            </a:r>
            <a:endParaRPr sz="2632"/>
          </a:p>
          <a:p>
            <a:pPr lvl="0" marL="0" indent="0" defTabSz="549148">
              <a:spcBef>
                <a:spcPts val="0"/>
              </a:spcBef>
              <a:buSzTx/>
              <a:buNone/>
              <a:defRPr sz="1800"/>
            </a:pPr>
            <a:r>
              <a:rPr b="1" sz="2632">
                <a:latin typeface="Helvetica"/>
                <a:ea typeface="Helvetica"/>
                <a:cs typeface="Helvetica"/>
                <a:sym typeface="Helvetica"/>
              </a:rPr>
              <a:t>FROM </a:t>
            </a:r>
            <a:r>
              <a:rPr sz="2632"/>
              <a:t>BRI.TrattoFiume</a:t>
            </a:r>
            <a:endParaRPr sz="2632"/>
          </a:p>
          <a:p>
            <a:pPr lvl="0" marL="0" indent="0" defTabSz="549148">
              <a:spcBef>
                <a:spcPts val="0"/>
              </a:spcBef>
              <a:buSzTx/>
              <a:buNone/>
              <a:defRPr sz="1800"/>
            </a:pPr>
            <a:endParaRPr sz="2632"/>
          </a:p>
          <a:p>
            <a:pPr lvl="0" marL="0" indent="0" defTabSz="549148">
              <a:spcBef>
                <a:spcPts val="0"/>
              </a:spcBef>
              <a:buSzTx/>
              <a:buNone/>
              <a:defRPr sz="1800"/>
            </a:pPr>
            <a:r>
              <a:rPr b="1" sz="2632">
                <a:latin typeface="Helvetica"/>
                <a:ea typeface="Helvetica"/>
                <a:cs typeface="Helvetica"/>
                <a:sym typeface="Helvetica"/>
              </a:rPr>
              <a:t>CREATE VIEW</a:t>
            </a:r>
            <a:r>
              <a:rPr sz="2632"/>
              <a:t> NodoIdrico(idNodoIdrico, altitudine, latitudine, </a:t>
            </a:r>
            <a:endParaRPr sz="2632"/>
          </a:p>
          <a:p>
            <a:pPr lvl="0" marL="0" indent="0" defTabSz="549148">
              <a:spcBef>
                <a:spcPts val="0"/>
              </a:spcBef>
              <a:buSzTx/>
              <a:buNone/>
              <a:defRPr sz="1800"/>
            </a:pPr>
            <a:r>
              <a:rPr sz="2632"/>
              <a:t>longitudine) </a:t>
            </a:r>
            <a:r>
              <a:rPr b="1" sz="2632">
                <a:latin typeface="Helvetica"/>
                <a:ea typeface="Helvetica"/>
                <a:cs typeface="Helvetica"/>
                <a:sym typeface="Helvetica"/>
              </a:rPr>
              <a:t>AS</a:t>
            </a:r>
            <a:endParaRPr sz="2632"/>
          </a:p>
          <a:p>
            <a:pPr lvl="0" marL="0" indent="0" defTabSz="549148">
              <a:spcBef>
                <a:spcPts val="0"/>
              </a:spcBef>
              <a:buSzTx/>
              <a:buNone/>
              <a:defRPr sz="1800"/>
            </a:pPr>
            <a:r>
              <a:rPr b="1" sz="2632">
                <a:latin typeface="Helvetica"/>
                <a:ea typeface="Helvetica"/>
                <a:cs typeface="Helvetica"/>
                <a:sym typeface="Helvetica"/>
              </a:rPr>
              <a:t>SELECT </a:t>
            </a:r>
            <a:r>
              <a:rPr sz="2632"/>
              <a:t>idNodoIdrico, altitudine, latitudine, longitudine </a:t>
            </a:r>
            <a:endParaRPr sz="2632"/>
          </a:p>
          <a:p>
            <a:pPr lvl="0" marL="0" indent="0" defTabSz="549148">
              <a:spcBef>
                <a:spcPts val="0"/>
              </a:spcBef>
              <a:buSzTx/>
              <a:buNone/>
              <a:defRPr sz="1800"/>
            </a:pPr>
            <a:r>
              <a:rPr b="1" sz="2632">
                <a:latin typeface="Helvetica"/>
                <a:ea typeface="Helvetica"/>
                <a:cs typeface="Helvetica"/>
                <a:sym typeface="Helvetica"/>
              </a:rPr>
              <a:t>FROM </a:t>
            </a:r>
            <a:r>
              <a:rPr sz="2632"/>
              <a:t>BRI.NodoIdrico</a:t>
            </a:r>
            <a:endParaRPr sz="2632"/>
          </a:p>
          <a:p>
            <a:pPr lvl="0" marL="0" indent="0" defTabSz="549148">
              <a:spcBef>
                <a:spcPts val="0"/>
              </a:spcBef>
              <a:buSzTx/>
              <a:buNone/>
              <a:defRPr sz="1800"/>
            </a:pPr>
            <a:endParaRPr sz="2632"/>
          </a:p>
          <a:p>
            <a:pPr lvl="0" marL="0" indent="0" defTabSz="549148">
              <a:spcBef>
                <a:spcPts val="0"/>
              </a:spcBef>
              <a:buSzTx/>
              <a:buNone/>
              <a:defRPr sz="1800"/>
            </a:pPr>
            <a:r>
              <a:rPr b="1" sz="2632">
                <a:latin typeface="Helvetica"/>
                <a:ea typeface="Helvetica"/>
                <a:cs typeface="Helvetica"/>
                <a:sym typeface="Helvetica"/>
              </a:rPr>
              <a:t>CREATE VIEW</a:t>
            </a:r>
            <a:r>
              <a:rPr sz="2632"/>
              <a:t> TrattoFiume-Cella(idCella, idTratto) </a:t>
            </a:r>
            <a:r>
              <a:rPr b="1" sz="2632">
                <a:latin typeface="Helvetica"/>
                <a:ea typeface="Helvetica"/>
                <a:cs typeface="Helvetica"/>
                <a:sym typeface="Helvetica"/>
              </a:rPr>
              <a:t>AS</a:t>
            </a:r>
            <a:endParaRPr sz="2632"/>
          </a:p>
          <a:p>
            <a:pPr lvl="0" marL="0" indent="0" defTabSz="549148">
              <a:spcBef>
                <a:spcPts val="0"/>
              </a:spcBef>
              <a:buSzTx/>
              <a:buNone/>
              <a:defRPr sz="1800"/>
            </a:pPr>
            <a:r>
              <a:rPr b="1" sz="2632">
                <a:latin typeface="Helvetica"/>
                <a:ea typeface="Helvetica"/>
                <a:cs typeface="Helvetica"/>
                <a:sym typeface="Helvetica"/>
              </a:rPr>
              <a:t>SELECT</a:t>
            </a:r>
            <a:r>
              <a:rPr sz="2632"/>
              <a:t> idCella, idTratto </a:t>
            </a:r>
            <a:endParaRPr sz="2632"/>
          </a:p>
          <a:p>
            <a:pPr lvl="0" marL="0" indent="0" defTabSz="549148">
              <a:spcBef>
                <a:spcPts val="0"/>
              </a:spcBef>
              <a:buSzTx/>
              <a:buNone/>
              <a:defRPr sz="1800"/>
            </a:pPr>
            <a:r>
              <a:rPr b="1" sz="2632">
                <a:latin typeface="Helvetica"/>
                <a:ea typeface="Helvetica"/>
                <a:cs typeface="Helvetica"/>
                <a:sym typeface="Helvetica"/>
              </a:rPr>
              <a:t>FROM </a:t>
            </a:r>
            <a:r>
              <a:rPr sz="2632"/>
              <a:t>BRI.TrattoFiume-Cella</a:t>
            </a:r>
            <a:endParaRPr sz="2632"/>
          </a:p>
        </p:txBody>
      </p:sp>
    </p:spTree>
  </p:cSld>
  <p:clrMapOvr>
    <a:masterClrMapping/>
  </p:clrMapOvr>
  <p:transitio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Query</a:t>
            </a:r>
          </a:p>
        </p:txBody>
      </p:sp>
      <p:sp>
        <p:nvSpPr>
          <p:cNvPr id="213" name="Shape 213"/>
          <p:cNvSpPr/>
          <p:nvPr>
            <p:ph type="body" idx="1"/>
          </p:nvPr>
        </p:nvSpPr>
        <p:spPr>
          <a:xfrm>
            <a:off x="952500" y="1526120"/>
            <a:ext cx="11099800" cy="7492341"/>
          </a:xfrm>
          <a:prstGeom prst="rect">
            <a:avLst/>
          </a:prstGeom>
        </p:spPr>
        <p:txBody>
          <a:bodyPr anchor="t"/>
          <a:lstStyle/>
          <a:p>
            <a:pPr lvl="0" marL="0" indent="0" algn="just">
              <a:spcBef>
                <a:spcPts val="0"/>
              </a:spcBef>
              <a:buSzTx/>
              <a:buNone/>
              <a:defRPr sz="1800"/>
            </a:pPr>
            <a:r>
              <a:rPr sz="2800"/>
              <a:t>Esempio di interrogazione sullo schema globale che visita due schemi locali:</a:t>
            </a:r>
            <a:endParaRPr sz="2800"/>
          </a:p>
          <a:p>
            <a:pPr lvl="0" marL="0" indent="0" algn="just">
              <a:spcBef>
                <a:spcPts val="0"/>
              </a:spcBef>
              <a:buSzTx/>
              <a:buNone/>
              <a:defRPr sz="1800"/>
            </a:pPr>
            <a:endParaRPr sz="2800"/>
          </a:p>
          <a:p>
            <a:pPr lvl="0" marL="0" indent="0" algn="just">
              <a:spcBef>
                <a:spcPts val="0"/>
              </a:spcBef>
              <a:buSzTx/>
              <a:buNone/>
              <a:defRPr sz="1800"/>
            </a:pPr>
            <a:r>
              <a:rPr i="1" sz="2800"/>
              <a:t>“Selezionare tutte le previsioni meteo relative alle celle nelle quali passa il fiume Adige nella regione Veneto”.</a:t>
            </a:r>
            <a:endParaRPr i="1" sz="2800"/>
          </a:p>
          <a:p>
            <a:pPr lvl="0" marL="0" indent="0">
              <a:spcBef>
                <a:spcPts val="0"/>
              </a:spcBef>
              <a:buSzTx/>
              <a:buNone/>
              <a:defRPr sz="1800"/>
            </a:pPr>
            <a:endParaRPr sz="2800"/>
          </a:p>
          <a:p>
            <a:pPr lvl="0" marL="0" indent="0">
              <a:spcBef>
                <a:spcPts val="0"/>
              </a:spcBef>
              <a:buSzTx/>
              <a:buNone/>
              <a:defRPr sz="1800"/>
            </a:pPr>
            <a:r>
              <a:rPr b="1" sz="2800">
                <a:latin typeface="Helvetica"/>
                <a:ea typeface="Helvetica"/>
                <a:cs typeface="Helvetica"/>
                <a:sym typeface="Helvetica"/>
              </a:rPr>
              <a:t>SELECT</a:t>
            </a:r>
            <a:r>
              <a:rPr sz="2800"/>
              <a:t> CG. idCella, PC.probPrecipitazioni, PC.livelloPrecipitazioni</a:t>
            </a:r>
            <a:endParaRPr sz="2800"/>
          </a:p>
          <a:p>
            <a:pPr lvl="0" marL="0" indent="0">
              <a:spcBef>
                <a:spcPts val="0"/>
              </a:spcBef>
              <a:buSzTx/>
              <a:buNone/>
              <a:defRPr sz="1800"/>
            </a:pPr>
            <a:r>
              <a:rPr b="1" sz="2800">
                <a:latin typeface="Helvetica"/>
                <a:ea typeface="Helvetica"/>
                <a:cs typeface="Helvetica"/>
                <a:sym typeface="Helvetica"/>
              </a:rPr>
              <a:t>FROM</a:t>
            </a:r>
            <a:r>
              <a:rPr sz="2800"/>
              <a:t> Fiume F </a:t>
            </a:r>
            <a:endParaRPr sz="2800"/>
          </a:p>
          <a:p>
            <a:pPr lvl="0" marL="0" indent="0">
              <a:spcBef>
                <a:spcPts val="0"/>
              </a:spcBef>
              <a:buSzTx/>
              <a:buNone/>
              <a:defRPr sz="1800"/>
            </a:pPr>
            <a:r>
              <a:rPr sz="2800"/>
              <a:t>		</a:t>
            </a:r>
            <a:r>
              <a:rPr b="1" sz="2800">
                <a:latin typeface="Helvetica"/>
                <a:ea typeface="Helvetica"/>
                <a:cs typeface="Helvetica"/>
                <a:sym typeface="Helvetica"/>
              </a:rPr>
              <a:t>JOIN</a:t>
            </a:r>
            <a:r>
              <a:rPr sz="2800"/>
              <a:t> TrattoFiume TF </a:t>
            </a:r>
            <a:r>
              <a:rPr b="1" sz="2800">
                <a:latin typeface="Helvetica"/>
                <a:ea typeface="Helvetica"/>
                <a:cs typeface="Helvetica"/>
                <a:sym typeface="Helvetica"/>
              </a:rPr>
              <a:t>ON</a:t>
            </a:r>
            <a:r>
              <a:rPr sz="2800"/>
              <a:t> F.idFiume = TF.idFiume</a:t>
            </a:r>
            <a:endParaRPr sz="2800"/>
          </a:p>
          <a:p>
            <a:pPr lvl="0" marL="0" indent="0">
              <a:spcBef>
                <a:spcPts val="0"/>
              </a:spcBef>
              <a:buSzTx/>
              <a:buNone/>
              <a:defRPr sz="1800"/>
            </a:pPr>
            <a:r>
              <a:rPr sz="2800"/>
              <a:t>		</a:t>
            </a:r>
            <a:r>
              <a:rPr b="1" sz="2800">
                <a:latin typeface="Helvetica"/>
                <a:ea typeface="Helvetica"/>
                <a:cs typeface="Helvetica"/>
                <a:sym typeface="Helvetica"/>
              </a:rPr>
              <a:t>JOIN</a:t>
            </a:r>
            <a:r>
              <a:rPr sz="2800"/>
              <a:t> TrattoFiume-Cella CT </a:t>
            </a:r>
            <a:r>
              <a:rPr b="1" sz="2800">
                <a:latin typeface="Helvetica"/>
                <a:ea typeface="Helvetica"/>
                <a:cs typeface="Helvetica"/>
                <a:sym typeface="Helvetica"/>
              </a:rPr>
              <a:t>ON</a:t>
            </a:r>
            <a:r>
              <a:rPr sz="2800"/>
              <a:t> CT.idTratto = TF.idTrattoFiume</a:t>
            </a:r>
            <a:endParaRPr sz="2800"/>
          </a:p>
          <a:p>
            <a:pPr lvl="0" marL="0" indent="0">
              <a:spcBef>
                <a:spcPts val="0"/>
              </a:spcBef>
              <a:buSzTx/>
              <a:buNone/>
              <a:defRPr sz="1800"/>
            </a:pPr>
            <a:r>
              <a:rPr sz="2800"/>
              <a:t>		</a:t>
            </a:r>
            <a:r>
              <a:rPr b="1" sz="2800">
                <a:latin typeface="Helvetica"/>
                <a:ea typeface="Helvetica"/>
                <a:cs typeface="Helvetica"/>
                <a:sym typeface="Helvetica"/>
              </a:rPr>
              <a:t>JOIN</a:t>
            </a:r>
            <a:r>
              <a:rPr sz="2800"/>
              <a:t> CellaGeografica CG </a:t>
            </a:r>
            <a:r>
              <a:rPr b="1" sz="2800">
                <a:latin typeface="Helvetica"/>
                <a:ea typeface="Helvetica"/>
                <a:cs typeface="Helvetica"/>
                <a:sym typeface="Helvetica"/>
              </a:rPr>
              <a:t>ON</a:t>
            </a:r>
            <a:r>
              <a:rPr sz="2800"/>
              <a:t> CG.idCella = CT.idCella</a:t>
            </a:r>
            <a:endParaRPr sz="2800"/>
          </a:p>
          <a:p>
            <a:pPr lvl="0" marL="0" indent="0">
              <a:spcBef>
                <a:spcPts val="0"/>
              </a:spcBef>
              <a:buSzTx/>
              <a:buNone/>
              <a:defRPr sz="1800"/>
            </a:pPr>
            <a:r>
              <a:rPr sz="2800"/>
              <a:t>		</a:t>
            </a:r>
            <a:r>
              <a:rPr b="1" sz="2800">
                <a:latin typeface="Helvetica"/>
                <a:ea typeface="Helvetica"/>
                <a:cs typeface="Helvetica"/>
                <a:sym typeface="Helvetica"/>
              </a:rPr>
              <a:t>JOIN</a:t>
            </a:r>
            <a:r>
              <a:rPr sz="2800"/>
              <a:t> Previsione-Cella PC </a:t>
            </a:r>
            <a:r>
              <a:rPr b="1" sz="2800">
                <a:latin typeface="Helvetica"/>
                <a:ea typeface="Helvetica"/>
                <a:cs typeface="Helvetica"/>
                <a:sym typeface="Helvetica"/>
              </a:rPr>
              <a:t>ON</a:t>
            </a:r>
            <a:r>
              <a:rPr sz="2800"/>
              <a:t> PC.idCella = CG.idCella</a:t>
            </a:r>
            <a:endParaRPr sz="2800"/>
          </a:p>
          <a:p>
            <a:pPr lvl="0" marL="0" indent="0">
              <a:spcBef>
                <a:spcPts val="0"/>
              </a:spcBef>
              <a:buSzTx/>
              <a:buNone/>
              <a:defRPr sz="1800"/>
            </a:pPr>
            <a:r>
              <a:rPr b="1" sz="2800">
                <a:latin typeface="Helvetica"/>
                <a:ea typeface="Helvetica"/>
                <a:cs typeface="Helvetica"/>
                <a:sym typeface="Helvetica"/>
              </a:rPr>
              <a:t>WHERE </a:t>
            </a:r>
            <a:r>
              <a:rPr sz="2800"/>
              <a:t>F.nome = “Adige” </a:t>
            </a:r>
            <a:r>
              <a:rPr b="1" sz="2800">
                <a:latin typeface="Helvetica"/>
                <a:ea typeface="Helvetica"/>
                <a:cs typeface="Helvetica"/>
                <a:sym typeface="Helvetica"/>
              </a:rPr>
              <a:t>AND </a:t>
            </a:r>
            <a:r>
              <a:rPr sz="2800"/>
              <a:t>CG.Regione = “Veneto”</a:t>
            </a:r>
            <a:endParaRPr sz="2800"/>
          </a:p>
        </p:txBody>
      </p:sp>
    </p:spTree>
  </p:cSld>
  <p:clrMapOvr>
    <a:masterClrMapping/>
  </p:clrMapOvr>
  <p:transitio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Unfolding</a:t>
            </a:r>
          </a:p>
        </p:txBody>
      </p:sp>
      <p:sp>
        <p:nvSpPr>
          <p:cNvPr id="216" name="Shape 216"/>
          <p:cNvSpPr/>
          <p:nvPr>
            <p:ph type="body" idx="1"/>
          </p:nvPr>
        </p:nvSpPr>
        <p:spPr>
          <a:xfrm>
            <a:off x="952500" y="1526120"/>
            <a:ext cx="11099800" cy="7492341"/>
          </a:xfrm>
          <a:prstGeom prst="rect">
            <a:avLst/>
          </a:prstGeom>
        </p:spPr>
        <p:txBody>
          <a:bodyPr anchor="t"/>
          <a:lstStyle/>
          <a:p>
            <a:pPr lvl="0" marL="0" indent="0">
              <a:spcBef>
                <a:spcPts val="0"/>
              </a:spcBef>
              <a:buSzTx/>
              <a:buNone/>
              <a:defRPr sz="1800"/>
            </a:pPr>
            <a:r>
              <a:rPr sz="2800"/>
              <a:t>Unfolding dell’interrogazione precedente:</a:t>
            </a:r>
            <a:endParaRPr sz="2800"/>
          </a:p>
          <a:p>
            <a:pPr lvl="0" marL="0" indent="0">
              <a:spcBef>
                <a:spcPts val="0"/>
              </a:spcBef>
              <a:buSzTx/>
              <a:buNone/>
              <a:defRPr sz="1800"/>
            </a:pPr>
            <a:endParaRPr sz="2800"/>
          </a:p>
          <a:p>
            <a:pPr lvl="0" marL="0" indent="0">
              <a:spcBef>
                <a:spcPts val="0"/>
              </a:spcBef>
              <a:buSzTx/>
              <a:buNone/>
              <a:defRPr sz="1800"/>
            </a:pPr>
            <a:r>
              <a:rPr b="1" sz="2800">
                <a:latin typeface="Helvetica"/>
                <a:ea typeface="Helvetica"/>
                <a:cs typeface="Helvetica"/>
                <a:sym typeface="Helvetica"/>
              </a:rPr>
              <a:t>SELECT</a:t>
            </a:r>
            <a:r>
              <a:rPr sz="2800"/>
              <a:t> CGM.idCella, PC.probPrecipitazioni, PC.livelloPrecipitazioni</a:t>
            </a:r>
            <a:endParaRPr sz="2800"/>
          </a:p>
          <a:p>
            <a:pPr lvl="0" marL="0" indent="0">
              <a:spcBef>
                <a:spcPts val="0"/>
              </a:spcBef>
              <a:buSzTx/>
              <a:buNone/>
              <a:defRPr sz="1800"/>
            </a:pPr>
            <a:r>
              <a:rPr b="1" sz="2800">
                <a:latin typeface="Helvetica"/>
                <a:ea typeface="Helvetica"/>
                <a:cs typeface="Helvetica"/>
                <a:sym typeface="Helvetica"/>
              </a:rPr>
              <a:t>FROM</a:t>
            </a:r>
            <a:r>
              <a:rPr sz="2800"/>
              <a:t> BRI.Fiume F </a:t>
            </a:r>
            <a:endParaRPr sz="2800"/>
          </a:p>
          <a:p>
            <a:pPr lvl="0" marL="0" indent="0">
              <a:spcBef>
                <a:spcPts val="0"/>
              </a:spcBef>
              <a:buSzTx/>
              <a:buNone/>
              <a:defRPr sz="1800"/>
            </a:pPr>
            <a:r>
              <a:rPr sz="2800"/>
              <a:t>		</a:t>
            </a:r>
            <a:r>
              <a:rPr b="1" sz="2800">
                <a:latin typeface="Helvetica"/>
                <a:ea typeface="Helvetica"/>
                <a:cs typeface="Helvetica"/>
                <a:sym typeface="Helvetica"/>
              </a:rPr>
              <a:t>JOIN </a:t>
            </a:r>
            <a:r>
              <a:rPr sz="2800"/>
              <a:t>BRI.TrattoFiume TF </a:t>
            </a:r>
            <a:r>
              <a:rPr b="1" sz="2800">
                <a:latin typeface="Helvetica"/>
                <a:ea typeface="Helvetica"/>
                <a:cs typeface="Helvetica"/>
                <a:sym typeface="Helvetica"/>
              </a:rPr>
              <a:t>ON</a:t>
            </a:r>
            <a:r>
              <a:rPr sz="2800"/>
              <a:t> F.idFiume = TF.idFiume</a:t>
            </a:r>
            <a:endParaRPr sz="2800"/>
          </a:p>
          <a:p>
            <a:pPr lvl="0" marL="0" indent="0">
              <a:spcBef>
                <a:spcPts val="0"/>
              </a:spcBef>
              <a:buSzTx/>
              <a:buNone/>
              <a:defRPr sz="1800"/>
            </a:pPr>
            <a:r>
              <a:rPr sz="2800"/>
              <a:t>		</a:t>
            </a:r>
            <a:r>
              <a:rPr b="1" sz="2800">
                <a:latin typeface="Helvetica"/>
                <a:ea typeface="Helvetica"/>
                <a:cs typeface="Helvetica"/>
                <a:sym typeface="Helvetica"/>
              </a:rPr>
              <a:t>JOIN </a:t>
            </a:r>
            <a:r>
              <a:rPr sz="2800"/>
              <a:t>BRI.TrattoFiume-Cella CT </a:t>
            </a:r>
            <a:r>
              <a:rPr b="1" sz="2800">
                <a:latin typeface="Helvetica"/>
                <a:ea typeface="Helvetica"/>
                <a:cs typeface="Helvetica"/>
                <a:sym typeface="Helvetica"/>
              </a:rPr>
              <a:t>ON</a:t>
            </a:r>
            <a:endParaRPr b="1" sz="2800">
              <a:latin typeface="Helvetica"/>
              <a:ea typeface="Helvetica"/>
              <a:cs typeface="Helvetica"/>
              <a:sym typeface="Helvetica"/>
            </a:endParaRPr>
          </a:p>
          <a:p>
            <a:pPr lvl="8" marL="0" indent="1828800">
              <a:spcBef>
                <a:spcPts val="0"/>
              </a:spcBef>
              <a:buSzTx/>
              <a:buNone/>
              <a:defRPr sz="1800"/>
            </a:pPr>
            <a:r>
              <a:rPr sz="2800"/>
              <a:t>CT.idTratto = TF.idTrattoFiume</a:t>
            </a:r>
            <a:endParaRPr sz="2800"/>
          </a:p>
          <a:p>
            <a:pPr lvl="0" marL="0" indent="0">
              <a:spcBef>
                <a:spcPts val="0"/>
              </a:spcBef>
              <a:buSzTx/>
              <a:buNone/>
              <a:defRPr sz="1800"/>
            </a:pPr>
            <a:r>
              <a:rPr sz="2800"/>
              <a:t>		</a:t>
            </a:r>
            <a:r>
              <a:rPr b="1" sz="2800">
                <a:latin typeface="Helvetica"/>
                <a:ea typeface="Helvetica"/>
                <a:cs typeface="Helvetica"/>
                <a:sym typeface="Helvetica"/>
              </a:rPr>
              <a:t>JOIN</a:t>
            </a:r>
            <a:r>
              <a:rPr sz="2800"/>
              <a:t> BRI.CellaGeografica CGI </a:t>
            </a:r>
            <a:r>
              <a:rPr b="1" sz="2800">
                <a:latin typeface="Helvetica"/>
                <a:ea typeface="Helvetica"/>
                <a:cs typeface="Helvetica"/>
                <a:sym typeface="Helvetica"/>
              </a:rPr>
              <a:t>ON</a:t>
            </a:r>
            <a:r>
              <a:rPr sz="2800"/>
              <a:t> CGI.idCella = CT.idCella</a:t>
            </a:r>
            <a:endParaRPr sz="2800"/>
          </a:p>
          <a:p>
            <a:pPr lvl="0" marL="0" indent="0">
              <a:spcBef>
                <a:spcPts val="0"/>
              </a:spcBef>
              <a:buSzTx/>
              <a:buNone/>
              <a:defRPr sz="1800"/>
            </a:pPr>
            <a:r>
              <a:rPr sz="2800"/>
              <a:t>		</a:t>
            </a:r>
            <a:r>
              <a:rPr b="1" sz="2800">
                <a:latin typeface="Helvetica"/>
                <a:ea typeface="Helvetica"/>
                <a:cs typeface="Helvetica"/>
                <a:sym typeface="Helvetica"/>
              </a:rPr>
              <a:t>LEFT OUTER JOIN</a:t>
            </a:r>
            <a:r>
              <a:rPr sz="2800"/>
              <a:t> BDM.CellaGeografica CGM </a:t>
            </a:r>
            <a:r>
              <a:rPr b="1" sz="2800">
                <a:latin typeface="Helvetica"/>
                <a:ea typeface="Helvetica"/>
                <a:cs typeface="Helvetica"/>
                <a:sym typeface="Helvetica"/>
              </a:rPr>
              <a:t>ON </a:t>
            </a:r>
            <a:endParaRPr b="1" sz="2800">
              <a:latin typeface="Helvetica"/>
              <a:ea typeface="Helvetica"/>
              <a:cs typeface="Helvetica"/>
              <a:sym typeface="Helvetica"/>
            </a:endParaRPr>
          </a:p>
          <a:p>
            <a:pPr lvl="8" marL="0" indent="1828800">
              <a:spcBef>
                <a:spcPts val="0"/>
              </a:spcBef>
              <a:buSzTx/>
              <a:buNone/>
              <a:defRPr sz="1800"/>
            </a:pPr>
            <a:r>
              <a:rPr sz="2800"/>
              <a:t>CGM.idCella = CGI.idCella</a:t>
            </a:r>
            <a:endParaRPr sz="2800"/>
          </a:p>
          <a:p>
            <a:pPr lvl="0" marL="0" indent="0">
              <a:spcBef>
                <a:spcPts val="0"/>
              </a:spcBef>
              <a:buSzTx/>
              <a:buNone/>
              <a:defRPr sz="1800"/>
            </a:pPr>
            <a:r>
              <a:rPr sz="2800"/>
              <a:t>		</a:t>
            </a:r>
            <a:r>
              <a:rPr b="1" sz="2800">
                <a:latin typeface="Helvetica"/>
                <a:ea typeface="Helvetica"/>
                <a:cs typeface="Helvetica"/>
                <a:sym typeface="Helvetica"/>
              </a:rPr>
              <a:t>JOIN</a:t>
            </a:r>
            <a:r>
              <a:rPr sz="2800"/>
              <a:t> BDM.Previsione-Cella PC ON PC.idCella = CGM.idCella</a:t>
            </a:r>
            <a:endParaRPr sz="2800"/>
          </a:p>
          <a:p>
            <a:pPr lvl="0" marL="0" indent="0">
              <a:spcBef>
                <a:spcPts val="0"/>
              </a:spcBef>
              <a:buSzTx/>
              <a:buNone/>
              <a:defRPr sz="1800"/>
            </a:pPr>
            <a:r>
              <a:rPr b="1" sz="2800">
                <a:latin typeface="Helvetica"/>
                <a:ea typeface="Helvetica"/>
                <a:cs typeface="Helvetica"/>
                <a:sym typeface="Helvetica"/>
              </a:rPr>
              <a:t>WHERE</a:t>
            </a:r>
            <a:r>
              <a:rPr sz="2800"/>
              <a:t> F.nome = “Adda” </a:t>
            </a:r>
            <a:r>
              <a:rPr b="1" sz="2800">
                <a:latin typeface="Helvetica"/>
                <a:ea typeface="Helvetica"/>
                <a:cs typeface="Helvetica"/>
                <a:sym typeface="Helvetica"/>
              </a:rPr>
              <a:t>AND</a:t>
            </a:r>
            <a:r>
              <a:rPr sz="2800"/>
              <a:t> CGI.Regione = “Veneto”</a:t>
            </a:r>
            <a:endParaRPr sz="2800"/>
          </a:p>
        </p:txBody>
      </p:sp>
    </p:spTree>
  </p:cSld>
  <p:clrMapOvr>
    <a:masterClrMapping/>
  </p:clrMapOvr>
  <p:transitio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Open Data</a:t>
            </a:r>
          </a:p>
        </p:txBody>
      </p:sp>
      <p:sp>
        <p:nvSpPr>
          <p:cNvPr id="219" name="Shape 219"/>
          <p:cNvSpPr/>
          <p:nvPr>
            <p:ph type="body" idx="1"/>
          </p:nvPr>
        </p:nvSpPr>
        <p:spPr>
          <a:xfrm>
            <a:off x="952500" y="1526120"/>
            <a:ext cx="11099800" cy="7492341"/>
          </a:xfrm>
          <a:prstGeom prst="rect">
            <a:avLst/>
          </a:prstGeom>
        </p:spPr>
        <p:txBody>
          <a:bodyPr anchor="t"/>
          <a:lstStyle/>
          <a:p>
            <a:pPr lvl="0" marL="0" indent="0" algn="just">
              <a:spcBef>
                <a:spcPts val="3200"/>
              </a:spcBef>
              <a:buSzTx/>
              <a:buNone/>
              <a:defRPr sz="1800"/>
            </a:pPr>
            <a:r>
              <a:rPr sz="2800"/>
              <a:t>Si è scelto di distribuire liberamente i dati relativi alle serie storiche di rilevazione dei livelli dei corsi d’acqua, i dati relativi alle SEP e quelli relativi alle SEG.</a:t>
            </a:r>
            <a:endParaRPr sz="2800"/>
          </a:p>
          <a:p>
            <a:pPr lvl="0" marL="0" indent="0" algn="just">
              <a:spcBef>
                <a:spcPts val="3200"/>
              </a:spcBef>
              <a:buSzTx/>
              <a:buNone/>
              <a:defRPr sz="1800"/>
            </a:pPr>
            <a:r>
              <a:rPr sz="2800"/>
              <a:t>Per quanto riguarda le informazioni contenute nei primi due dati, non è presente alcun problema di privacy in quanto non riguardano persone fisiche. Al contrario, per le informazioni relative alle SEG è necessario fornire i dati privi dell’identificativo dell’operatore di campo che ha effettuato la segnalazione.</a:t>
            </a:r>
            <a:endParaRPr sz="2800"/>
          </a:p>
          <a:p>
            <a:pPr lvl="0" marL="0" indent="0" algn="just">
              <a:spcBef>
                <a:spcPts val="3200"/>
              </a:spcBef>
              <a:buSzTx/>
              <a:buNone/>
              <a:defRPr sz="1800"/>
            </a:pPr>
            <a:r>
              <a:rPr sz="2800"/>
              <a:t>Sono state analizzate diversi tipi di licenze per la pubblicazione di dati aperti; dopo aver analizzato i possibili impieghi è stato scelto di rilasciare i dati con una licenza di tipo </a:t>
            </a:r>
            <a:r>
              <a:rPr b="1" sz="2800">
                <a:latin typeface="Helvetica"/>
                <a:ea typeface="Helvetica"/>
                <a:cs typeface="Helvetica"/>
                <a:sym typeface="Helvetica"/>
              </a:rPr>
              <a:t>ODbL</a:t>
            </a:r>
            <a:r>
              <a:rPr sz="2800"/>
              <a:t> (Open Database License) che vincola gli utilizzatori a citare la fonte ed a condividere i dati senza alterarli.</a:t>
            </a:r>
          </a:p>
        </p:txBody>
      </p:sp>
    </p:spTree>
  </p:cSld>
  <p:clrMapOvr>
    <a:masterClrMapping/>
  </p:clrMapOvr>
  <p:transitio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Open Data</a:t>
            </a:r>
          </a:p>
        </p:txBody>
      </p:sp>
      <p:sp>
        <p:nvSpPr>
          <p:cNvPr id="222" name="Shape 222"/>
          <p:cNvSpPr/>
          <p:nvPr>
            <p:ph type="body" idx="1"/>
          </p:nvPr>
        </p:nvSpPr>
        <p:spPr>
          <a:xfrm>
            <a:off x="952500" y="1526120"/>
            <a:ext cx="11099800" cy="7492341"/>
          </a:xfrm>
          <a:prstGeom prst="rect">
            <a:avLst/>
          </a:prstGeom>
        </p:spPr>
        <p:txBody>
          <a:bodyPr anchor="t"/>
          <a:lstStyle/>
          <a:p>
            <a:pPr lvl="0" marL="0" indent="0" algn="just">
              <a:spcBef>
                <a:spcPts val="3200"/>
              </a:spcBef>
              <a:buSzTx/>
              <a:buNone/>
              <a:defRPr sz="1800"/>
            </a:pPr>
            <a:r>
              <a:rPr sz="2800"/>
              <a:t>Si è deciso di pubblicare i dati in un formato accessibile a tutti, sia privati sia aziende, consultabile in modo semplice e che non richieda un a conoscenza di linguaggi di programmazione particolari.</a:t>
            </a:r>
            <a:endParaRPr sz="2800"/>
          </a:p>
          <a:p>
            <a:pPr lvl="0" marL="0" indent="0" algn="just">
              <a:spcBef>
                <a:spcPts val="3200"/>
              </a:spcBef>
              <a:buSzTx/>
              <a:buNone/>
              <a:defRPr sz="1800"/>
            </a:pPr>
            <a:r>
              <a:rPr sz="2800"/>
              <a:t>Per adempiere a questo scopo è stato scelto il formato </a:t>
            </a:r>
            <a:r>
              <a:rPr b="1" sz="2800">
                <a:latin typeface="Helvetica"/>
                <a:ea typeface="Helvetica"/>
                <a:cs typeface="Helvetica"/>
                <a:sym typeface="Helvetica"/>
              </a:rPr>
              <a:t>CSV</a:t>
            </a:r>
            <a:r>
              <a:rPr sz="2800"/>
              <a:t> (Comma separated values). Questa formattazione consente di condividere, stampare, visualizzare i dati attraverso numerosi software presenti sul mercato.</a:t>
            </a:r>
            <a:endParaRPr sz="2800"/>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title"/>
          </p:nvPr>
        </p:nvSpPr>
        <p:spPr>
          <a:xfrm>
            <a:off x="952500" y="444500"/>
            <a:ext cx="11099800" cy="1116040"/>
          </a:xfrm>
          <a:prstGeom prst="rect">
            <a:avLst/>
          </a:prstGeom>
        </p:spPr>
        <p:txBody>
          <a:bodyPr/>
          <a:lstStyle>
            <a:lvl1pPr defTabSz="508254">
              <a:defRPr sz="5220">
                <a:solidFill>
                  <a:srgbClr val="C82506"/>
                </a:solidFill>
              </a:defRPr>
            </a:lvl1pPr>
          </a:lstStyle>
          <a:p>
            <a:pPr lvl="0">
              <a:defRPr sz="1800">
                <a:solidFill>
                  <a:srgbClr val="000000"/>
                </a:solidFill>
              </a:defRPr>
            </a:pPr>
            <a:r>
              <a:rPr sz="5220">
                <a:solidFill>
                  <a:srgbClr val="C82506"/>
                </a:solidFill>
              </a:rPr>
              <a:t>Assunzioni - Situazioni di Emergenza</a:t>
            </a:r>
          </a:p>
        </p:txBody>
      </p:sp>
      <p:sp>
        <p:nvSpPr>
          <p:cNvPr id="52" name="Shape 52"/>
          <p:cNvSpPr/>
          <p:nvPr>
            <p:ph type="body" idx="1"/>
          </p:nvPr>
        </p:nvSpPr>
        <p:spPr>
          <a:xfrm>
            <a:off x="952500" y="1526120"/>
            <a:ext cx="11099800" cy="8011702"/>
          </a:xfrm>
          <a:prstGeom prst="rect">
            <a:avLst/>
          </a:prstGeom>
        </p:spPr>
        <p:txBody>
          <a:bodyPr anchor="t"/>
          <a:lstStyle/>
          <a:p>
            <a:pPr lvl="0" marL="533400" indent="-533400" algn="just">
              <a:spcBef>
                <a:spcPts val="3200"/>
              </a:spcBef>
              <a:buSzPct val="100000"/>
              <a:buBlip>
                <a:blip r:embed="rId2"/>
              </a:buBlip>
              <a:defRPr sz="1800"/>
            </a:pPr>
            <a:r>
              <a:rPr sz="2800"/>
              <a:t>Una </a:t>
            </a:r>
            <a:r>
              <a:rPr b="1" sz="2800">
                <a:latin typeface="Helvetica"/>
                <a:ea typeface="Helvetica"/>
                <a:cs typeface="Helvetica"/>
                <a:sym typeface="Helvetica"/>
              </a:rPr>
              <a:t>Segnalazione di Emergenza Potenziale (SEP)</a:t>
            </a:r>
            <a:r>
              <a:rPr sz="2800"/>
              <a:t> è una situazione di pericolo potenziale che riguarda un singolo tratto di fiume (e.g. l’intero fiume Adda in una situazione di pericolo potenziale produrrà circa 30 SEP in 30 tratti di fiume).</a:t>
            </a:r>
            <a:endParaRPr sz="2800"/>
          </a:p>
          <a:p>
            <a:pPr lvl="0" marL="0" indent="0" algn="just">
              <a:spcBef>
                <a:spcPts val="2000"/>
              </a:spcBef>
              <a:buSzTx/>
              <a:buNone/>
              <a:defRPr sz="1800"/>
            </a:pPr>
            <a:r>
              <a:rPr sz="2800"/>
              <a:t>Ad ogni SEP è associato un livello di pericolo potenziale (Basso, Medio-Basso, Medio, Medio-Alto, Alto) che indica la situazione relativa al tratto di fiume.</a:t>
            </a:r>
            <a:endParaRPr sz="2800"/>
          </a:p>
          <a:p>
            <a:pPr lvl="1" marL="0" indent="0" algn="just">
              <a:spcBef>
                <a:spcPts val="2000"/>
              </a:spcBef>
              <a:buSzTx/>
              <a:buNone/>
              <a:defRPr sz="1800"/>
            </a:pPr>
            <a:r>
              <a:rPr sz="2800"/>
              <a:t>Il livello di pericolo potenziale è calcolato in base alla crescita del livello d’acqua del fiume (0~10 cm, 10~50 cm, &gt; 50 cm), alle strutture di contenimento preesistenti (argine 0~1 m, 1~5 m, &gt; 5 m) e alla presenza di centri abitati nel territorio attraversato.</a:t>
            </a:r>
            <a:endParaRPr sz="2800"/>
          </a:p>
          <a:p>
            <a:pPr lvl="0" marL="533400" indent="-533400" algn="just">
              <a:spcBef>
                <a:spcPts val="3200"/>
              </a:spcBef>
              <a:buSzPct val="100000"/>
              <a:buBlip>
                <a:blip r:embed="rId2"/>
              </a:buBlip>
              <a:defRPr sz="1800"/>
            </a:pPr>
            <a:r>
              <a:rPr sz="2800"/>
              <a:t>Una </a:t>
            </a:r>
            <a:r>
              <a:rPr b="1" sz="2800">
                <a:latin typeface="Helvetica"/>
                <a:ea typeface="Helvetica"/>
                <a:cs typeface="Helvetica"/>
                <a:sym typeface="Helvetica"/>
              </a:rPr>
              <a:t>Segnalazione di Emergenza Grave (SEG)</a:t>
            </a:r>
            <a:r>
              <a:rPr sz="2800"/>
              <a:t> è data da una notifica da parte di un operatore di campo che segnala un’emergenza imminente/in corso relativa ad un tratto di fiume.</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title"/>
          </p:nvPr>
        </p:nvSpPr>
        <p:spPr>
          <a:xfrm>
            <a:off x="952500" y="444500"/>
            <a:ext cx="11099800" cy="1116040"/>
          </a:xfrm>
          <a:prstGeom prst="rect">
            <a:avLst/>
          </a:prstGeom>
        </p:spPr>
        <p:txBody>
          <a:bodyPr/>
          <a:lstStyle>
            <a:lvl1pPr defTabSz="519937">
              <a:defRPr sz="5340">
                <a:solidFill>
                  <a:srgbClr val="C82506"/>
                </a:solidFill>
              </a:defRPr>
            </a:lvl1pPr>
          </a:lstStyle>
          <a:p>
            <a:pPr lvl="0">
              <a:defRPr sz="1800">
                <a:solidFill>
                  <a:srgbClr val="000000"/>
                </a:solidFill>
              </a:defRPr>
            </a:pPr>
            <a:r>
              <a:rPr sz="5340">
                <a:solidFill>
                  <a:srgbClr val="C82506"/>
                </a:solidFill>
              </a:rPr>
              <a:t>Assunzioni - Squadre di Emergenza</a:t>
            </a:r>
          </a:p>
        </p:txBody>
      </p:sp>
      <p:sp>
        <p:nvSpPr>
          <p:cNvPr id="55" name="Shape 55"/>
          <p:cNvSpPr/>
          <p:nvPr>
            <p:ph type="body" idx="1"/>
          </p:nvPr>
        </p:nvSpPr>
        <p:spPr>
          <a:xfrm>
            <a:off x="952500" y="1526120"/>
            <a:ext cx="11099800" cy="7492341"/>
          </a:xfrm>
          <a:prstGeom prst="rect">
            <a:avLst/>
          </a:prstGeom>
        </p:spPr>
        <p:txBody>
          <a:bodyPr anchor="t"/>
          <a:lstStyle/>
          <a:p>
            <a:pPr lvl="0" marL="533400" indent="-533400" algn="just">
              <a:spcBef>
                <a:spcPts val="3200"/>
              </a:spcBef>
              <a:buSzPct val="100000"/>
              <a:buBlip>
                <a:blip r:embed="rId2"/>
              </a:buBlip>
              <a:defRPr sz="1800"/>
            </a:pPr>
            <a:r>
              <a:rPr sz="2800"/>
              <a:t>Gli spostamenti delle Squadre di Emergenza vengono effettuati prevalentemente via terra.</a:t>
            </a:r>
            <a:endParaRPr sz="2800"/>
          </a:p>
          <a:p>
            <a:pPr lvl="0" marL="533400" indent="-533400" algn="just">
              <a:spcBef>
                <a:spcPts val="3200"/>
              </a:spcBef>
              <a:buSzPct val="100000"/>
              <a:buBlip>
                <a:blip r:embed="rId2"/>
              </a:buBlip>
              <a:defRPr sz="1800"/>
            </a:pPr>
            <a:r>
              <a:rPr sz="2800"/>
              <a:t>Si assume di avere accesso ad un servizio esterno che calcola la distanza stradale tra due punti geo-localizzati (e.g. Google Maps).</a:t>
            </a:r>
            <a:endParaRPr sz="2800"/>
          </a:p>
          <a:p>
            <a:pPr lvl="0" marL="533400" indent="-533400" algn="just">
              <a:spcBef>
                <a:spcPts val="3200"/>
              </a:spcBef>
              <a:buSzPct val="100000"/>
              <a:buBlip>
                <a:blip r:embed="rId2"/>
              </a:buBlip>
              <a:defRPr sz="1800"/>
            </a:pPr>
            <a:r>
              <a:rPr sz="2800"/>
              <a:t>Si assume che le Squadre di Emergenza siano egualmente equipaggiate; le squadre speciali se esistono, sono in un numero irrilevante e vengono impiegate esclusivamente nelle situazioni di emergenza grave.</a:t>
            </a:r>
            <a:endParaRPr sz="2800"/>
          </a:p>
          <a:p>
            <a:pPr lvl="0" marL="533400" indent="-533400" algn="just">
              <a:spcBef>
                <a:spcPts val="3200"/>
              </a:spcBef>
              <a:buSzPct val="100000"/>
              <a:buBlip>
                <a:blip r:embed="rId2"/>
              </a:buBlip>
              <a:defRPr sz="1800"/>
            </a:pPr>
            <a:r>
              <a:rPr sz="2800"/>
              <a:t>Si assume che per ogni Squadra sia presente un Responsabile. </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a:t>
            </a:r>
          </a:p>
        </p:txBody>
      </p:sp>
      <p:sp>
        <p:nvSpPr>
          <p:cNvPr id="58" name="Shape 58"/>
          <p:cNvSpPr/>
          <p:nvPr>
            <p:ph type="body" idx="1"/>
          </p:nvPr>
        </p:nvSpPr>
        <p:spPr>
          <a:xfrm>
            <a:off x="952500" y="1526120"/>
            <a:ext cx="11099800" cy="7492341"/>
          </a:xfrm>
          <a:prstGeom prst="rect">
            <a:avLst/>
          </a:prstGeom>
        </p:spPr>
        <p:txBody>
          <a:bodyPr/>
          <a:lstStyle/>
          <a:p>
            <a:pPr lvl="0" marL="0" indent="0">
              <a:spcBef>
                <a:spcPts val="3200"/>
              </a:spcBef>
              <a:buSzTx/>
              <a:buNone/>
              <a:defRPr sz="2800"/>
            </a:pP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