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olo e sottotitolo">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pPr>
            <a:r>
              <a:rPr sz="8000"/>
              <a:t>Titolo Testo</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Corpo livello uno</a:t>
            </a:r>
            <a:endParaRPr sz="3200"/>
          </a:p>
          <a:p>
            <a:pPr lvl="1">
              <a:defRPr sz="1800"/>
            </a:pPr>
            <a:r>
              <a:rPr sz="3200"/>
              <a:t>Corpo livello due</a:t>
            </a:r>
            <a:endParaRPr sz="3200"/>
          </a:p>
          <a:p>
            <a:pPr lvl="2">
              <a:defRPr sz="1800"/>
            </a:pPr>
            <a:r>
              <a:rPr sz="3200"/>
              <a:t>Corpo livello tre</a:t>
            </a:r>
            <a:endParaRPr sz="3200"/>
          </a:p>
          <a:p>
            <a:pPr lvl="3">
              <a:defRPr sz="1800"/>
            </a:pPr>
            <a:r>
              <a:rPr sz="3200"/>
              <a:t>Corpo livello quattro</a:t>
            </a:r>
            <a:endParaRPr sz="3200"/>
          </a:p>
          <a:p>
            <a:pPr lvl="4">
              <a:defRPr sz="1800"/>
            </a:pPr>
            <a:r>
              <a:rPr sz="3200"/>
              <a:t>Livello 5</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Citazion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F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Vu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Foto - Orizzontale">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pPr>
            <a:r>
              <a:rPr sz="8000"/>
              <a:t>Titolo Testo</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Corpo livello uno</a:t>
            </a:r>
            <a:endParaRPr sz="3200"/>
          </a:p>
          <a:p>
            <a:pPr lvl="1">
              <a:defRPr sz="1800"/>
            </a:pPr>
            <a:r>
              <a:rPr sz="3200"/>
              <a:t>Corpo livello due</a:t>
            </a:r>
            <a:endParaRPr sz="3200"/>
          </a:p>
          <a:p>
            <a:pPr lvl="2">
              <a:defRPr sz="1800"/>
            </a:pPr>
            <a:r>
              <a:rPr sz="3200"/>
              <a:t>Corpo livello tre</a:t>
            </a:r>
            <a:endParaRPr sz="3200"/>
          </a:p>
          <a:p>
            <a:pPr lvl="3">
              <a:defRPr sz="1800"/>
            </a:pPr>
            <a:r>
              <a:rPr sz="3200"/>
              <a:t>Corpo livello quattro</a:t>
            </a:r>
            <a:endParaRPr sz="3200"/>
          </a:p>
          <a:p>
            <a:pPr lvl="4">
              <a:defRPr sz="1800"/>
            </a:pPr>
            <a:r>
              <a:rPr sz="3200"/>
              <a:t>Livello 5</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olo - Centrato">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pPr>
            <a:r>
              <a:rPr sz="8000"/>
              <a:t>Titolo Testo</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Foto - Verticale">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Titolo Testo</a:t>
            </a:r>
          </a:p>
        </p:txBody>
      </p:sp>
      <p:sp>
        <p:nvSpPr>
          <p:cNvPr id="14" name="Shape 14"/>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Corpo livello uno</a:t>
            </a:r>
            <a:endParaRPr sz="3200"/>
          </a:p>
          <a:p>
            <a:pPr lvl="1">
              <a:defRPr sz="1800"/>
            </a:pPr>
            <a:r>
              <a:rPr sz="3200"/>
              <a:t>Corpo livello due</a:t>
            </a:r>
            <a:endParaRPr sz="3200"/>
          </a:p>
          <a:p>
            <a:pPr lvl="2">
              <a:defRPr sz="1800"/>
            </a:pPr>
            <a:r>
              <a:rPr sz="3200"/>
              <a:t>Corpo livello tre</a:t>
            </a:r>
            <a:endParaRPr sz="3200"/>
          </a:p>
          <a:p>
            <a:pPr lvl="3">
              <a:defRPr sz="1800"/>
            </a:pPr>
            <a:r>
              <a:rPr sz="3200"/>
              <a:t>Corpo livello quattro</a:t>
            </a:r>
            <a:endParaRPr sz="3200"/>
          </a:p>
          <a:p>
            <a:pPr lvl="4">
              <a:defRPr sz="1800"/>
            </a:pPr>
            <a:r>
              <a:rPr sz="3200"/>
              <a:t>Livello 5</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olo - In alto">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8000"/>
              <a:t>Titolo Testo</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olo e punti elenco">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Titolo Testo</a:t>
            </a:r>
          </a:p>
        </p:txBody>
      </p:sp>
      <p:sp>
        <p:nvSpPr>
          <p:cNvPr id="19" name="Shape 19"/>
          <p:cNvSpPr/>
          <p:nvPr>
            <p:ph type="body" idx="1"/>
          </p:nvPr>
        </p:nvSpPr>
        <p:spPr>
          <a:prstGeom prst="rect">
            <a:avLst/>
          </a:prstGeom>
        </p:spPr>
        <p:txBody>
          <a:bodyPr/>
          <a:lstStyle/>
          <a:p>
            <a:pPr lvl="0">
              <a:defRPr sz="1800"/>
            </a:pPr>
            <a:r>
              <a:rPr sz="3600"/>
              <a:t>Corpo livello uno</a:t>
            </a:r>
            <a:endParaRPr sz="3600"/>
          </a:p>
          <a:p>
            <a:pPr lvl="1">
              <a:defRPr sz="1800"/>
            </a:pPr>
            <a:r>
              <a:rPr sz="3600"/>
              <a:t>Corpo livello due</a:t>
            </a:r>
            <a:endParaRPr sz="3600"/>
          </a:p>
          <a:p>
            <a:pPr lvl="2">
              <a:defRPr sz="1800"/>
            </a:pPr>
            <a:r>
              <a:rPr sz="3600"/>
              <a:t>Corpo livello tre</a:t>
            </a:r>
            <a:endParaRPr sz="3600"/>
          </a:p>
          <a:p>
            <a:pPr lvl="3">
              <a:defRPr sz="1800"/>
            </a:pPr>
            <a:r>
              <a:rPr sz="3600"/>
              <a:t>Corpo livello quattro</a:t>
            </a:r>
            <a:endParaRPr sz="3600"/>
          </a:p>
          <a:p>
            <a:pPr lvl="4">
              <a:defRPr sz="1800"/>
            </a:pPr>
            <a:r>
              <a:rPr sz="3600"/>
              <a:t>Livello 5</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olo, punti elenco e f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8000"/>
              <a:t>Titolo Testo</a:t>
            </a:r>
          </a:p>
        </p:txBody>
      </p:sp>
      <p:sp>
        <p:nvSpPr>
          <p:cNvPr id="22" name="Shape 22"/>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Corpo livello uno</a:t>
            </a:r>
            <a:endParaRPr sz="2800"/>
          </a:p>
          <a:p>
            <a:pPr lvl="1">
              <a:defRPr sz="1800"/>
            </a:pPr>
            <a:r>
              <a:rPr sz="2800"/>
              <a:t>Corpo livello due</a:t>
            </a:r>
            <a:endParaRPr sz="2800"/>
          </a:p>
          <a:p>
            <a:pPr lvl="2">
              <a:defRPr sz="1800"/>
            </a:pPr>
            <a:r>
              <a:rPr sz="2800"/>
              <a:t>Corpo livello tre</a:t>
            </a:r>
            <a:endParaRPr sz="2800"/>
          </a:p>
          <a:p>
            <a:pPr lvl="3">
              <a:defRPr sz="1800"/>
            </a:pPr>
            <a:r>
              <a:rPr sz="2800"/>
              <a:t>Corpo livello quattro</a:t>
            </a:r>
            <a:endParaRPr sz="2800"/>
          </a:p>
          <a:p>
            <a:pPr lvl="4">
              <a:defRPr sz="1800"/>
            </a:pPr>
            <a:r>
              <a:rPr sz="2800"/>
              <a:t>Livello 5</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Punti elenco">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pPr>
            <a:r>
              <a:rPr sz="3600"/>
              <a:t>Corpo livello uno</a:t>
            </a:r>
            <a:endParaRPr sz="3600"/>
          </a:p>
          <a:p>
            <a:pPr lvl="1">
              <a:defRPr sz="1800"/>
            </a:pPr>
            <a:r>
              <a:rPr sz="3600"/>
              <a:t>Corpo livello due</a:t>
            </a:r>
            <a:endParaRPr sz="3600"/>
          </a:p>
          <a:p>
            <a:pPr lvl="2">
              <a:defRPr sz="1800"/>
            </a:pPr>
            <a:r>
              <a:rPr sz="3600"/>
              <a:t>Corpo livello tre</a:t>
            </a:r>
            <a:endParaRPr sz="3600"/>
          </a:p>
          <a:p>
            <a:pPr lvl="3">
              <a:defRPr sz="1800"/>
            </a:pPr>
            <a:r>
              <a:rPr sz="3600"/>
              <a:t>Corpo livello quattro</a:t>
            </a:r>
            <a:endParaRPr sz="3600"/>
          </a:p>
          <a:p>
            <a:pPr lvl="4">
              <a:defRPr sz="1800"/>
            </a:pPr>
            <a:r>
              <a:rPr sz="3600"/>
              <a:t>Livello 5</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Foto - 3 per pagina">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Titolo Testo</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Corpo livello uno</a:t>
            </a:r>
            <a:endParaRPr sz="3600"/>
          </a:p>
          <a:p>
            <a:pPr lvl="1">
              <a:defRPr sz="1800"/>
            </a:pPr>
            <a:r>
              <a:rPr sz="3600"/>
              <a:t>Corpo livello due</a:t>
            </a:r>
            <a:endParaRPr sz="3600"/>
          </a:p>
          <a:p>
            <a:pPr lvl="2">
              <a:defRPr sz="1800"/>
            </a:pPr>
            <a:r>
              <a:rPr sz="3600"/>
              <a:t>Corpo livello tre</a:t>
            </a:r>
            <a:endParaRPr sz="3600"/>
          </a:p>
          <a:p>
            <a:pPr lvl="3">
              <a:defRPr sz="1800"/>
            </a:pPr>
            <a:r>
              <a:rPr sz="3600"/>
              <a:t>Corpo livello quattro</a:t>
            </a:r>
            <a:endParaRPr sz="3600"/>
          </a:p>
          <a:p>
            <a:pPr lvl="4">
              <a:defRPr sz="1800"/>
            </a:pPr>
            <a:r>
              <a:rPr sz="3600"/>
              <a:t>Livello 5</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xfrm>
            <a:off x="1270000" y="1638300"/>
            <a:ext cx="10464800" cy="2484910"/>
          </a:xfrm>
          <a:prstGeom prst="rect">
            <a:avLst/>
          </a:prstGeom>
        </p:spPr>
        <p:txBody>
          <a:bodyPr anchor="ctr"/>
          <a:lstStyle>
            <a:lvl1pPr defTabSz="572516">
              <a:defRPr sz="7840">
                <a:solidFill>
                  <a:srgbClr val="C82506"/>
                </a:solidFill>
              </a:defRPr>
            </a:lvl1pPr>
          </a:lstStyle>
          <a:p>
            <a:pPr lvl="0">
              <a:defRPr sz="1800">
                <a:solidFill>
                  <a:srgbClr val="000000"/>
                </a:solidFill>
              </a:defRPr>
            </a:pPr>
            <a:r>
              <a:rPr sz="7840">
                <a:solidFill>
                  <a:srgbClr val="C82506"/>
                </a:solidFill>
              </a:rPr>
              <a:t>Progetto di Architettura del Software e dei Dati</a:t>
            </a:r>
          </a:p>
        </p:txBody>
      </p:sp>
      <p:sp>
        <p:nvSpPr>
          <p:cNvPr id="33" name="Shape 33"/>
          <p:cNvSpPr/>
          <p:nvPr>
            <p:ph type="body" idx="1"/>
          </p:nvPr>
        </p:nvSpPr>
        <p:spPr>
          <a:prstGeom prst="rect">
            <a:avLst/>
          </a:prstGeom>
        </p:spPr>
        <p:txBody>
          <a:bodyPr/>
          <a:lstStyle/>
          <a:p>
            <a:pPr lvl="0">
              <a:defRPr sz="1800"/>
            </a:pPr>
            <a:r>
              <a:rPr sz="3200"/>
              <a:t>Appello del 25/02/2015</a:t>
            </a:r>
          </a:p>
        </p:txBody>
      </p:sp>
      <p:sp>
        <p:nvSpPr>
          <p:cNvPr id="34" name="Shape 34"/>
          <p:cNvSpPr/>
          <p:nvPr/>
        </p:nvSpPr>
        <p:spPr>
          <a:xfrm>
            <a:off x="7608068" y="7576305"/>
            <a:ext cx="5014988" cy="17399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lgn="r">
              <a:defRPr sz="1800"/>
            </a:pPr>
            <a:r>
              <a:rPr sz="3600"/>
              <a:t>Andrea Metelli 745753</a:t>
            </a:r>
            <a:endParaRPr sz="3600"/>
          </a:p>
          <a:p>
            <a:pPr lvl="0" algn="r">
              <a:defRPr sz="1800"/>
            </a:pPr>
            <a:r>
              <a:rPr sz="3600"/>
              <a:t>Stefano Vittori 749976</a:t>
            </a:r>
            <a:endParaRPr sz="3600"/>
          </a:p>
          <a:p>
            <a:pPr lvl="0" algn="r">
              <a:defRPr sz="1800"/>
            </a:pPr>
            <a:r>
              <a:rPr sz="3600"/>
              <a:t>Simone Rossato</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60"/>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Requisiti Funzionali (1)</a:t>
            </a:r>
          </a:p>
        </p:txBody>
      </p:sp>
      <p:sp>
        <p:nvSpPr>
          <p:cNvPr id="61" name="Shape 61"/>
          <p:cNvSpPr/>
          <p:nvPr>
            <p:ph type="body" idx="1"/>
          </p:nvPr>
        </p:nvSpPr>
        <p:spPr>
          <a:xfrm>
            <a:off x="952500" y="1526120"/>
            <a:ext cx="11099800" cy="7492341"/>
          </a:xfrm>
          <a:prstGeom prst="rect">
            <a:avLst/>
          </a:prstGeom>
        </p:spPr>
        <p:txBody>
          <a:bodyPr/>
          <a:lstStyle/>
          <a:p>
            <a:pPr lvl="0" marL="490727" indent="-490727" defTabSz="537463">
              <a:spcBef>
                <a:spcPts val="2900"/>
              </a:spcBef>
              <a:buSzPct val="100000"/>
              <a:buBlip>
                <a:blip r:embed="rId2"/>
              </a:buBlip>
              <a:defRPr sz="1800"/>
            </a:pPr>
            <a:r>
              <a:rPr b="1" sz="2576">
                <a:latin typeface="Helvetica"/>
                <a:ea typeface="Helvetica"/>
                <a:cs typeface="Helvetica"/>
                <a:sym typeface="Helvetica"/>
              </a:rPr>
              <a:t>Rilevare i dati idrometrici (DI):</a:t>
            </a:r>
            <a:r>
              <a:rPr sz="2576"/>
              <a:t> consiste nell’acquisizione dei dati riguardanti il livello dei corsi d’acqua dagli opportuni sensori posti sui tratti di fiume ed aggiornare il database BRI (Base Dati Rete Idrica).</a:t>
            </a:r>
            <a:endParaRPr sz="2576"/>
          </a:p>
          <a:p>
            <a:pPr lvl="0" marL="490727" indent="-490727" defTabSz="537463">
              <a:spcBef>
                <a:spcPts val="2900"/>
              </a:spcBef>
              <a:buSzPct val="100000"/>
              <a:buBlip>
                <a:blip r:embed="rId2"/>
              </a:buBlip>
              <a:defRPr sz="1800"/>
            </a:pPr>
            <a:r>
              <a:rPr b="1" sz="2576">
                <a:latin typeface="Helvetica"/>
                <a:ea typeface="Helvetica"/>
                <a:cs typeface="Helvetica"/>
                <a:sym typeface="Helvetica"/>
              </a:rPr>
              <a:t>Consultare le Previsioni Meteo:</a:t>
            </a:r>
            <a:r>
              <a:rPr sz="2576"/>
              <a:t> reperire le informazioni meteo contattando il servizio esterno (BDM).</a:t>
            </a:r>
            <a:endParaRPr sz="2576"/>
          </a:p>
          <a:p>
            <a:pPr lvl="0" marL="490727" indent="-490727" defTabSz="537463">
              <a:spcBef>
                <a:spcPts val="2900"/>
              </a:spcBef>
              <a:buSzPct val="100000"/>
              <a:buBlip>
                <a:blip r:embed="rId2"/>
              </a:buBlip>
              <a:defRPr sz="1800"/>
            </a:pPr>
            <a:r>
              <a:rPr b="1" sz="2576">
                <a:latin typeface="Helvetica"/>
                <a:ea typeface="Helvetica"/>
                <a:cs typeface="Helvetica"/>
                <a:sym typeface="Helvetica"/>
              </a:rPr>
              <a:t>Identificare SEP:</a:t>
            </a:r>
            <a:r>
              <a:rPr sz="2576"/>
              <a:t> incrociando le informazioni contenute in BRI e quelle ricevute da BDM, si identificano le potenziali situazioni di emergenza relative ai tratti di fiume, una volta identificate le possibili situazioni di emergenza, viene fatta una notifica al Centro di Supervisione.</a:t>
            </a:r>
            <a:endParaRPr sz="2576"/>
          </a:p>
          <a:p>
            <a:pPr lvl="0" marL="490727" indent="-490727" defTabSz="537463">
              <a:spcBef>
                <a:spcPts val="2900"/>
              </a:spcBef>
              <a:buSzPct val="100000"/>
              <a:buBlip>
                <a:blip r:embed="rId2"/>
              </a:buBlip>
              <a:defRPr sz="1800"/>
            </a:pPr>
            <a:r>
              <a:rPr b="1" sz="2576">
                <a:latin typeface="Helvetica"/>
                <a:ea typeface="Helvetica"/>
                <a:cs typeface="Helvetica"/>
                <a:sym typeface="Helvetica"/>
              </a:rPr>
              <a:t>Pianificare Squadre di Emergenza:</a:t>
            </a:r>
            <a:r>
              <a:rPr sz="2576"/>
              <a:t> una volta ricevuta la notifica, gli operatori del Centro di Supervisione avviano l’algoritmo per la pianificazione delle Squadre di Emergenza. Questo algoritmo intelligente prende in input tutte le SEP generate dal sistema e pianifica le Squadre a seconda dei livelli di pericolo e della vicinanza di ciascuna Squadra alla zona identificata dalla SEP (il calcolo del percorso e la geo-localizzazione vengono effettuati mediante un servizio esterno).</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 name="Shape 63"/>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Requisiti Funzionali (2)</a:t>
            </a:r>
          </a:p>
        </p:txBody>
      </p:sp>
      <p:sp>
        <p:nvSpPr>
          <p:cNvPr id="64" name="Shape 64"/>
          <p:cNvSpPr/>
          <p:nvPr>
            <p:ph type="body" idx="1"/>
          </p:nvPr>
        </p:nvSpPr>
        <p:spPr>
          <a:xfrm>
            <a:off x="952500" y="1526120"/>
            <a:ext cx="11099800" cy="7492341"/>
          </a:xfrm>
          <a:prstGeom prst="rect">
            <a:avLst/>
          </a:prstGeom>
        </p:spPr>
        <p:txBody>
          <a:bodyPr/>
          <a:lstStyle/>
          <a:p>
            <a:pPr lvl="0" marL="528066" indent="-528066" defTabSz="578358">
              <a:spcBef>
                <a:spcPts val="3100"/>
              </a:spcBef>
              <a:buSzPct val="100000"/>
              <a:buBlip>
                <a:blip r:embed="rId2"/>
              </a:buBlip>
              <a:defRPr sz="1800"/>
            </a:pPr>
            <a:r>
              <a:rPr b="1" sz="2772">
                <a:latin typeface="Helvetica"/>
                <a:ea typeface="Helvetica"/>
                <a:cs typeface="Helvetica"/>
                <a:sym typeface="Helvetica"/>
              </a:rPr>
              <a:t>Identificare SEG:</a:t>
            </a:r>
            <a:r>
              <a:rPr sz="2772"/>
              <a:t> l’identificazione delle Situazioni di Emergenza Gravi viene fatta mediante la notifica da parte di un operatore di campo che in quel momento, comunica che la situazione in un dato tratto di fiume sta degenerando.</a:t>
            </a:r>
            <a:endParaRPr sz="2772"/>
          </a:p>
          <a:p>
            <a:pPr lvl="0" marL="528066" indent="-528066" defTabSz="578358">
              <a:spcBef>
                <a:spcPts val="3100"/>
              </a:spcBef>
              <a:buSzPct val="100000"/>
              <a:buBlip>
                <a:blip r:embed="rId2"/>
              </a:buBlip>
              <a:defRPr sz="1800"/>
            </a:pPr>
            <a:r>
              <a:rPr b="1" sz="2772">
                <a:latin typeface="Helvetica"/>
                <a:ea typeface="Helvetica"/>
                <a:cs typeface="Helvetica"/>
                <a:sym typeface="Helvetica"/>
              </a:rPr>
              <a:t>Notificare le SEG alle Squadre:</a:t>
            </a:r>
            <a:r>
              <a:rPr sz="2772"/>
              <a:t> consiste nella notifica alle Squadre più prossime di una SEG in corso. Per capire quali siano le Squadre da notificare viene utilizzato un servizio di geo-localizzazione esterno al sistema.</a:t>
            </a:r>
            <a:endParaRPr sz="2772"/>
          </a:p>
          <a:p>
            <a:pPr lvl="0" marL="528066" indent="-528066" defTabSz="578358">
              <a:spcBef>
                <a:spcPts val="3100"/>
              </a:spcBef>
              <a:buSzPct val="100000"/>
              <a:buBlip>
                <a:blip r:embed="rId2"/>
              </a:buBlip>
              <a:defRPr sz="1800"/>
            </a:pPr>
            <a:r>
              <a:rPr b="1" sz="2772">
                <a:latin typeface="Helvetica"/>
                <a:ea typeface="Helvetica"/>
                <a:cs typeface="Helvetica"/>
                <a:sym typeface="Helvetica"/>
              </a:rPr>
              <a:t>Pubblicare SEP:</a:t>
            </a:r>
            <a:r>
              <a:rPr sz="2772"/>
              <a:t> è l’azione di rendere visibili agli operatori del Centro di Supervisione e ai Responsabili Territoriali della Protezione Civile i dati dettagliati relativi alle SEP identificate dal sistema.</a:t>
            </a:r>
            <a:endParaRPr sz="2772"/>
          </a:p>
          <a:p>
            <a:pPr lvl="0" marL="528066" indent="-528066" defTabSz="578358">
              <a:spcBef>
                <a:spcPts val="3100"/>
              </a:spcBef>
              <a:buSzPct val="100000"/>
              <a:buBlip>
                <a:blip r:embed="rId2"/>
              </a:buBlip>
              <a:defRPr sz="1800"/>
            </a:pPr>
            <a:r>
              <a:rPr b="1" sz="2772">
                <a:latin typeface="Helvetica"/>
                <a:ea typeface="Helvetica"/>
                <a:cs typeface="Helvetica"/>
                <a:sym typeface="Helvetica"/>
              </a:rPr>
              <a:t>Pubblicare SEP sintetiche:</a:t>
            </a:r>
            <a:r>
              <a:rPr sz="2772"/>
              <a:t> consiste nel pubblicare le informazioni sintetiche relative ad un tratto di fiume (composto da più SEP) sul portale web accessibile alla popolazione.</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 name="Shape 66"/>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Stime</a:t>
            </a:r>
          </a:p>
        </p:txBody>
      </p:sp>
      <p:sp>
        <p:nvSpPr>
          <p:cNvPr id="67" name="Shape 67"/>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1800"/>
            </a:pPr>
            <a:r>
              <a:rPr sz="2800"/>
              <a:t>Circa 100 sensori per Regione</a:t>
            </a:r>
            <a:endParaRPr sz="2800"/>
          </a:p>
          <a:p>
            <a:pPr lvl="0" marL="533400" indent="-533400">
              <a:spcBef>
                <a:spcPts val="3200"/>
              </a:spcBef>
              <a:buSzPct val="100000"/>
              <a:buBlip>
                <a:blip r:embed="rId2"/>
              </a:buBlip>
              <a:defRPr sz="1800"/>
            </a:pPr>
            <a:r>
              <a:rPr sz="2800"/>
              <a:t>Circa 50 Squadre per Regione</a:t>
            </a:r>
            <a:endParaRPr sz="2800"/>
          </a:p>
          <a:p>
            <a:pPr lvl="0" marL="533400" indent="-533400">
              <a:spcBef>
                <a:spcPts val="3200"/>
              </a:spcBef>
              <a:buSzPct val="100000"/>
              <a:buBlip>
                <a:blip r:embed="rId2"/>
              </a:buBlip>
              <a:defRPr sz="1800"/>
            </a:pPr>
            <a:r>
              <a:rPr sz="2800"/>
              <a:t>I dati idrometrici (DI) vengono acquisiti ogni ora</a:t>
            </a:r>
            <a:endParaRPr sz="2800"/>
          </a:p>
          <a:p>
            <a:pPr lvl="0" marL="533400" indent="-533400">
              <a:spcBef>
                <a:spcPts val="3200"/>
              </a:spcBef>
              <a:buSzPct val="100000"/>
              <a:buBlip>
                <a:blip r:embed="rId2"/>
              </a:buBlip>
              <a:defRPr sz="1800"/>
            </a:pPr>
            <a:r>
              <a:rPr sz="2800"/>
              <a:t>L’identificazione delle SEP viene svolta ogni ora</a:t>
            </a:r>
            <a:endParaRPr sz="2800"/>
          </a:p>
          <a:p>
            <a:pPr lvl="0" marL="533400" indent="-533400">
              <a:spcBef>
                <a:spcPts val="3200"/>
              </a:spcBef>
              <a:buSzPct val="100000"/>
              <a:buBlip>
                <a:blip r:embed="rId2"/>
              </a:buBlip>
              <a:defRPr sz="1800"/>
            </a:pPr>
            <a:r>
              <a:rPr sz="2800"/>
              <a:t>Ogni Squadra impiega dai 45-60 minuti per raggiungere la SEP che gli è stata assegnata</a:t>
            </a:r>
            <a:endParaRPr sz="2800"/>
          </a:p>
          <a:p>
            <a:pPr lvl="0" marL="533400" indent="-533400">
              <a:spcBef>
                <a:spcPts val="3200"/>
              </a:spcBef>
              <a:buSzPct val="100000"/>
              <a:buBlip>
                <a:blip r:embed="rId2"/>
              </a:buBlip>
              <a:defRPr sz="1800"/>
            </a:pPr>
            <a:r>
              <a:rPr sz="2800"/>
              <a:t>Ogni Squadra impiega 1-2 ore per mettere in sicurezza un argine</a:t>
            </a:r>
            <a:endParaRPr sz="2800"/>
          </a:p>
          <a:p>
            <a:pPr lvl="0" marL="0" indent="0">
              <a:spcBef>
                <a:spcPts val="3200"/>
              </a:spcBef>
              <a:buSzTx/>
              <a:buNone/>
              <a:defRPr sz="1800"/>
            </a:pPr>
            <a:r>
              <a:rPr sz="2800"/>
              <a:t>La stima dei Sensori (idrici) presenti in ciascuna regione è basata sul numero di sensori presenti in Lombardia.</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Requisiti non Funzionali </a:t>
            </a:r>
          </a:p>
        </p:txBody>
      </p:sp>
      <p:sp>
        <p:nvSpPr>
          <p:cNvPr id="70" name="Shape 70"/>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2800"/>
            </a:pP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title"/>
          </p:nvPr>
        </p:nvSpPr>
        <p:spPr>
          <a:xfrm>
            <a:off x="1270000" y="3634345"/>
            <a:ext cx="10464801" cy="2484910"/>
          </a:xfrm>
          <a:prstGeom prst="rect">
            <a:avLst/>
          </a:prstGeom>
        </p:spPr>
        <p:txBody>
          <a:bodyPr anchor="ctr"/>
          <a:lstStyle>
            <a:lvl1pPr>
              <a:defRPr>
                <a:solidFill>
                  <a:srgbClr val="C82506"/>
                </a:solidFill>
              </a:defRPr>
            </a:lvl1pPr>
          </a:lstStyle>
          <a:p>
            <a:pPr lvl="0">
              <a:defRPr sz="1800">
                <a:solidFill>
                  <a:srgbClr val="000000"/>
                </a:solidFill>
              </a:defRPr>
            </a:pPr>
            <a:r>
              <a:rPr sz="8000">
                <a:solidFill>
                  <a:srgbClr val="C82506"/>
                </a:solidFill>
              </a:rPr>
              <a:t>Casi d’Uso</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ph type="title"/>
          </p:nvPr>
        </p:nvSpPr>
        <p:spPr>
          <a:xfrm>
            <a:off x="952500" y="444500"/>
            <a:ext cx="11099800" cy="1116040"/>
          </a:xfrm>
          <a:prstGeom prst="rect">
            <a:avLst/>
          </a:prstGeom>
        </p:spPr>
        <p:txBody>
          <a:bodyPr/>
          <a:lstStyle>
            <a:lvl1pPr defTabSz="572516">
              <a:defRPr sz="5880">
                <a:solidFill>
                  <a:srgbClr val="C82506"/>
                </a:solidFill>
              </a:defRPr>
            </a:lvl1pPr>
          </a:lstStyle>
          <a:p>
            <a:pPr lvl="0">
              <a:defRPr sz="1800">
                <a:solidFill>
                  <a:srgbClr val="000000"/>
                </a:solidFill>
              </a:defRPr>
            </a:pPr>
            <a:r>
              <a:rPr sz="5880">
                <a:solidFill>
                  <a:srgbClr val="C82506"/>
                </a:solidFill>
              </a:rPr>
              <a:t>Casi d’Uso - Visione semplificata</a:t>
            </a:r>
          </a:p>
        </p:txBody>
      </p:sp>
      <p:sp>
        <p:nvSpPr>
          <p:cNvPr id="75" name="Shape 75"/>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2800"/>
            </a:pP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Casi d’Uso - Visione dettagliata</a:t>
            </a:r>
          </a:p>
        </p:txBody>
      </p:sp>
      <p:sp>
        <p:nvSpPr>
          <p:cNvPr id="78" name="Shape 78"/>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2800"/>
            </a:pP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Modello dei Dati</a:t>
            </a:r>
          </a:p>
        </p:txBody>
      </p:sp>
      <p:pic>
        <p:nvPicPr>
          <p:cNvPr id="81" name="Diagramma Informazioni.pdf"/>
          <p:cNvPicPr/>
          <p:nvPr/>
        </p:nvPicPr>
        <p:blipFill>
          <a:blip r:embed="rId2">
            <a:extLst/>
          </a:blip>
          <a:stretch>
            <a:fillRect/>
          </a:stretch>
        </p:blipFill>
        <p:spPr>
          <a:xfrm>
            <a:off x="428390" y="1605219"/>
            <a:ext cx="12148020" cy="8008454"/>
          </a:xfrm>
          <a:prstGeom prst="rect">
            <a:avLst/>
          </a:prstGeom>
          <a:ln w="12700">
            <a:miter lim="400000"/>
          </a:ln>
        </p:spPr>
      </p:pic>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Shape 83"/>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Identificazione SEP</a:t>
            </a:r>
          </a:p>
        </p:txBody>
      </p:sp>
      <p:sp>
        <p:nvSpPr>
          <p:cNvPr id="84" name="Shape 84"/>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2800"/>
            </a:pP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Shape 86"/>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Acquisizione DI</a:t>
            </a:r>
          </a:p>
        </p:txBody>
      </p:sp>
      <p:sp>
        <p:nvSpPr>
          <p:cNvPr id="87" name="Shape 87"/>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2800"/>
            </a:pP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 name="Shape 36"/>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Testo del problema (1)</a:t>
            </a:r>
          </a:p>
        </p:txBody>
      </p:sp>
      <p:sp>
        <p:nvSpPr>
          <p:cNvPr id="37" name="Shape 37"/>
          <p:cNvSpPr/>
          <p:nvPr>
            <p:ph type="body" idx="1"/>
          </p:nvPr>
        </p:nvSpPr>
        <p:spPr>
          <a:xfrm>
            <a:off x="952500" y="1601735"/>
            <a:ext cx="11099800" cy="7288265"/>
          </a:xfrm>
          <a:prstGeom prst="rect">
            <a:avLst/>
          </a:prstGeom>
        </p:spPr>
        <p:txBody>
          <a:bodyPr/>
          <a:lstStyle/>
          <a:p>
            <a:pPr lvl="0" marL="0" indent="0" defTabSz="443991">
              <a:spcBef>
                <a:spcPts val="2400"/>
              </a:spcBef>
              <a:buSzTx/>
              <a:buNone/>
              <a:defRPr sz="1800"/>
            </a:pPr>
            <a:r>
              <a:rPr sz="2128"/>
              <a:t>Si deve realizzare un sistema per l’osservazione della situazione idrogeologica del territorio e per la segnalazione di emergenze. </a:t>
            </a:r>
            <a:endParaRPr sz="2128">
              <a:latin typeface="Times"/>
              <a:ea typeface="Times"/>
              <a:cs typeface="Times"/>
              <a:sym typeface="Times"/>
            </a:endParaRPr>
          </a:p>
          <a:p>
            <a:pPr lvl="0" marL="0" indent="0" defTabSz="443991">
              <a:spcBef>
                <a:spcPts val="2400"/>
              </a:spcBef>
              <a:buSzTx/>
              <a:buNone/>
              <a:defRPr sz="1800"/>
            </a:pPr>
            <a:r>
              <a:rPr sz="2128"/>
              <a:t>Il sistema deve supportare: </a:t>
            </a:r>
            <a:endParaRPr sz="2128">
              <a:latin typeface="Times"/>
              <a:ea typeface="Times"/>
              <a:cs typeface="Times"/>
              <a:sym typeface="Times"/>
            </a:endParaRPr>
          </a:p>
          <a:p>
            <a:pPr lvl="0" marL="405384" indent="-405384" defTabSz="443991">
              <a:spcBef>
                <a:spcPts val="2400"/>
              </a:spcBef>
              <a:buSzPct val="100000"/>
              <a:buAutoNum type="arabicPeriod" startAt="1"/>
              <a:defRPr sz="1800"/>
            </a:pPr>
            <a:r>
              <a:rPr sz="2128"/>
              <a:t>l’acquisizione in tempo reale di dati idrometrici DI (livello dei corsi d’acqua) attraverso opportuni sensori. La struttura della rete idrica, la localizzazione dei sensori e le serie storiche dei livelli osservati sono archiviati in una Base Dati della Rete Idrica (BRI), che fa parte del progetto; </a:t>
            </a:r>
            <a:endParaRPr sz="2128"/>
          </a:p>
          <a:p>
            <a:pPr lvl="0" marL="405384" indent="-405384" defTabSz="443991">
              <a:spcBef>
                <a:spcPts val="2400"/>
              </a:spcBef>
              <a:buSzPct val="100000"/>
              <a:buAutoNum type="arabicPeriod" startAt="1"/>
              <a:defRPr sz="1800"/>
            </a:pPr>
            <a:r>
              <a:rPr sz="2128"/>
              <a:t>l’acquisizione di segnalazioni di emergenze gravi SEG (esondazione in atto o a forte rischio) da parte di operatori a campo; </a:t>
            </a:r>
            <a:endParaRPr sz="2128"/>
          </a:p>
          <a:p>
            <a:pPr lvl="0" marL="405384" indent="-405384" defTabSz="443991">
              <a:spcBef>
                <a:spcPts val="2400"/>
              </a:spcBef>
              <a:buSzPct val="100000"/>
              <a:buAutoNum type="arabicPeriod" startAt="1"/>
              <a:defRPr sz="1800"/>
            </a:pPr>
            <a:r>
              <a:rPr sz="2128"/>
              <a:t>l’acquisizione di previsioni meteo sul medio termine relative a una Regione accedendo a una Base Dati Meteo (BDM) esterna preesistente. Si assuma che BDM fornisca previsioni per ogni ora delle prossime 36 ore, articolate per celle spaziali di dimensione 10X10 Km; </a:t>
            </a:r>
            <a:endParaRPr sz="2128"/>
          </a:p>
          <a:p>
            <a:pPr lvl="0" marL="405384" indent="-405384" defTabSz="443991">
              <a:spcBef>
                <a:spcPts val="2400"/>
              </a:spcBef>
              <a:buSzPct val="100000"/>
              <a:buAutoNum type="arabicPeriod" startAt="1"/>
              <a:defRPr sz="1800"/>
            </a:pPr>
            <a:r>
              <a:rPr sz="2128"/>
              <a:t>l’identificazione di situazioni di emergenza potenziali SEP a medio termine (alcune ore), attraverso l’incrocio delle informazioni BDM e DI. Le situazioni di emergenza potenziali devono essere rese visibili agli operatori di un Centro di Supervisione, ai Responsabili Territoriali della Protezione Civile e, in forma sintetica, a tutta la popolazione interessata; </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 name="Shape 89"/>
          <p:cNvSpPr/>
          <p:nvPr>
            <p:ph type="title"/>
          </p:nvPr>
        </p:nvSpPr>
        <p:spPr>
          <a:xfrm>
            <a:off x="952500" y="444500"/>
            <a:ext cx="11099800" cy="1116040"/>
          </a:xfrm>
          <a:prstGeom prst="rect">
            <a:avLst/>
          </a:prstGeom>
        </p:spPr>
        <p:txBody>
          <a:bodyPr/>
          <a:lstStyle>
            <a:lvl1pPr defTabSz="502412">
              <a:defRPr sz="5160">
                <a:solidFill>
                  <a:srgbClr val="C82506"/>
                </a:solidFill>
              </a:defRPr>
            </a:lvl1pPr>
          </a:lstStyle>
          <a:p>
            <a:pPr lvl="0">
              <a:defRPr sz="1800">
                <a:solidFill>
                  <a:srgbClr val="000000"/>
                </a:solidFill>
              </a:defRPr>
            </a:pPr>
            <a:r>
              <a:rPr sz="5160">
                <a:solidFill>
                  <a:srgbClr val="C82506"/>
                </a:solidFill>
              </a:rPr>
              <a:t>Pianificazione Squadre di Emergenza</a:t>
            </a:r>
          </a:p>
        </p:txBody>
      </p:sp>
      <p:sp>
        <p:nvSpPr>
          <p:cNvPr id="90" name="Shape 90"/>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2800"/>
            </a:pP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Shape 92"/>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Acquisizione SEG</a:t>
            </a:r>
          </a:p>
        </p:txBody>
      </p:sp>
      <p:sp>
        <p:nvSpPr>
          <p:cNvPr id="93" name="Shape 93"/>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2800"/>
            </a:pP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Shape 95"/>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Consulta SEP</a:t>
            </a:r>
          </a:p>
        </p:txBody>
      </p:sp>
      <p:sp>
        <p:nvSpPr>
          <p:cNvPr id="96" name="Shape 96"/>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2800"/>
            </a:pP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Consulta Sintesi SEP</a:t>
            </a:r>
          </a:p>
        </p:txBody>
      </p:sp>
      <p:sp>
        <p:nvSpPr>
          <p:cNvPr id="99" name="Shape 99"/>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2800"/>
            </a:pP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title"/>
          </p:nvPr>
        </p:nvSpPr>
        <p:spPr>
          <a:xfrm>
            <a:off x="1270000" y="3634345"/>
            <a:ext cx="10464800" cy="2484910"/>
          </a:xfrm>
          <a:prstGeom prst="rect">
            <a:avLst/>
          </a:prstGeom>
        </p:spPr>
        <p:txBody>
          <a:bodyPr anchor="ctr"/>
          <a:lstStyle>
            <a:lvl1pPr>
              <a:defRPr>
                <a:solidFill>
                  <a:srgbClr val="C82506"/>
                </a:solidFill>
              </a:defRPr>
            </a:lvl1pPr>
          </a:lstStyle>
          <a:p>
            <a:pPr lvl="0">
              <a:defRPr sz="1800">
                <a:solidFill>
                  <a:srgbClr val="000000"/>
                </a:solidFill>
              </a:defRPr>
            </a:pPr>
            <a:r>
              <a:rPr sz="8000">
                <a:solidFill>
                  <a:srgbClr val="C82506"/>
                </a:solidFill>
              </a:rPr>
              <a:t>Architettura Logica</a:t>
            </a:r>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Gestore Sensore</a:t>
            </a:r>
          </a:p>
        </p:txBody>
      </p:sp>
      <p:sp>
        <p:nvSpPr>
          <p:cNvPr id="104" name="Shape 104"/>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2800"/>
            </a:pPr>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Gestore Centro Supervisione</a:t>
            </a:r>
          </a:p>
        </p:txBody>
      </p:sp>
      <p:sp>
        <p:nvSpPr>
          <p:cNvPr id="107" name="Shape 107"/>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2800"/>
            </a:pPr>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 name="Shape 109"/>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Gestore Operatore</a:t>
            </a:r>
          </a:p>
        </p:txBody>
      </p:sp>
      <p:sp>
        <p:nvSpPr>
          <p:cNvPr id="110" name="Shape 110"/>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2800"/>
            </a:pPr>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Shape 112"/>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Gestore Consultazione SEP</a:t>
            </a:r>
          </a:p>
        </p:txBody>
      </p:sp>
      <p:sp>
        <p:nvSpPr>
          <p:cNvPr id="113" name="Shape 113"/>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2800"/>
            </a:pPr>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title"/>
          </p:nvPr>
        </p:nvSpPr>
        <p:spPr>
          <a:xfrm>
            <a:off x="1270000" y="3634345"/>
            <a:ext cx="10464800" cy="2484910"/>
          </a:xfrm>
          <a:prstGeom prst="rect">
            <a:avLst/>
          </a:prstGeom>
        </p:spPr>
        <p:txBody>
          <a:bodyPr anchor="ctr"/>
          <a:lstStyle>
            <a:lvl1pPr>
              <a:defRPr>
                <a:solidFill>
                  <a:srgbClr val="C82506"/>
                </a:solidFill>
              </a:defRPr>
            </a:lvl1pPr>
          </a:lstStyle>
          <a:p>
            <a:pPr lvl="0">
              <a:defRPr sz="1800">
                <a:solidFill>
                  <a:srgbClr val="000000"/>
                </a:solidFill>
              </a:defRPr>
            </a:pPr>
            <a:r>
              <a:rPr sz="8000">
                <a:solidFill>
                  <a:srgbClr val="C82506"/>
                </a:solidFill>
              </a:rPr>
              <a:t>Soluzione 1</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 name="Shape 39"/>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Testo del problema (2)</a:t>
            </a:r>
          </a:p>
        </p:txBody>
      </p:sp>
      <p:sp>
        <p:nvSpPr>
          <p:cNvPr id="40" name="Shape 40"/>
          <p:cNvSpPr/>
          <p:nvPr>
            <p:ph type="body" idx="1"/>
          </p:nvPr>
        </p:nvSpPr>
        <p:spPr>
          <a:xfrm>
            <a:off x="952500" y="1601735"/>
            <a:ext cx="11099800" cy="3301294"/>
          </a:xfrm>
          <a:prstGeom prst="rect">
            <a:avLst/>
          </a:prstGeom>
        </p:spPr>
        <p:txBody>
          <a:bodyPr/>
          <a:lstStyle/>
          <a:p>
            <a:pPr lvl="0" marL="453390" indent="-453390" defTabSz="496570">
              <a:spcBef>
                <a:spcPts val="2700"/>
              </a:spcBef>
              <a:buSzPct val="100000"/>
              <a:buAutoNum type="arabicPeriod" startAt="5"/>
              <a:defRPr sz="1800"/>
            </a:pPr>
            <a:r>
              <a:rPr sz="2380"/>
              <a:t>la pianificazione degli spostamenti delle Squadre di Emergenza in base alle informazioni SEP. La pianificazione degli spostamenti delle squadre deve essere notificata ai Responsabili Territoriali della Protezione Civile e alle Squadre di Emergenza coinvolte. La allocazione sul territorio delle squadre di emergenza deve essere memorizzata in una Base Dati Segnalazioni di Emergenza (BSE), che fa parte del progetto; </a:t>
            </a:r>
            <a:endParaRPr sz="2380"/>
          </a:p>
          <a:p>
            <a:pPr lvl="0" marL="453390" indent="-453390" defTabSz="496570">
              <a:spcBef>
                <a:spcPts val="2700"/>
              </a:spcBef>
              <a:buSzPct val="100000"/>
              <a:buAutoNum type="arabicPeriod" startAt="5"/>
              <a:defRPr sz="1800"/>
            </a:pPr>
            <a:r>
              <a:rPr sz="2380"/>
              <a:t>la notifica di emergenze gravi (SEG) alle Squadre di Emergenza più prossime.</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Descrizione - Soluzione 1</a:t>
            </a:r>
          </a:p>
        </p:txBody>
      </p:sp>
      <p:sp>
        <p:nvSpPr>
          <p:cNvPr id="118" name="Shape 118"/>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2800"/>
            </a:pPr>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Footprint - Soluzione 1</a:t>
            </a:r>
          </a:p>
        </p:txBody>
      </p:sp>
      <p:sp>
        <p:nvSpPr>
          <p:cNvPr id="121" name="Shape 121"/>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2800"/>
            </a:pPr>
          </a:p>
        </p:txBody>
      </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xfrm>
            <a:off x="1270000" y="3634345"/>
            <a:ext cx="10464800" cy="2484910"/>
          </a:xfrm>
          <a:prstGeom prst="rect">
            <a:avLst/>
          </a:prstGeom>
        </p:spPr>
        <p:txBody>
          <a:bodyPr anchor="ctr"/>
          <a:lstStyle>
            <a:lvl1pPr>
              <a:defRPr>
                <a:solidFill>
                  <a:srgbClr val="C82506"/>
                </a:solidFill>
              </a:defRPr>
            </a:lvl1pPr>
          </a:lstStyle>
          <a:p>
            <a:pPr lvl="0">
              <a:defRPr sz="1800">
                <a:solidFill>
                  <a:srgbClr val="000000"/>
                </a:solidFill>
              </a:defRPr>
            </a:pPr>
            <a:r>
              <a:rPr sz="8000">
                <a:solidFill>
                  <a:srgbClr val="C82506"/>
                </a:solidFill>
              </a:rPr>
              <a:t>Soluzione 2</a:t>
            </a:r>
          </a:p>
        </p:txBody>
      </p:sp>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Descrizione - Soluzione 2</a:t>
            </a:r>
          </a:p>
        </p:txBody>
      </p:sp>
      <p:sp>
        <p:nvSpPr>
          <p:cNvPr id="126" name="Shape 126"/>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2800"/>
            </a:pPr>
          </a:p>
        </p:txBody>
      </p:sp>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Footprint - Soluzione 2</a:t>
            </a:r>
          </a:p>
        </p:txBody>
      </p:sp>
      <p:sp>
        <p:nvSpPr>
          <p:cNvPr id="129" name="Shape 129"/>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2800"/>
            </a:pPr>
          </a:p>
        </p:txBody>
      </p:sp>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xfrm>
            <a:off x="1270000" y="3634345"/>
            <a:ext cx="10464800" cy="2484910"/>
          </a:xfrm>
          <a:prstGeom prst="rect">
            <a:avLst/>
          </a:prstGeom>
        </p:spPr>
        <p:txBody>
          <a:bodyPr anchor="ctr"/>
          <a:lstStyle>
            <a:lvl1pPr>
              <a:defRPr>
                <a:solidFill>
                  <a:srgbClr val="C82506"/>
                </a:solidFill>
              </a:defRPr>
            </a:lvl1pPr>
          </a:lstStyle>
          <a:p>
            <a:pPr lvl="0">
              <a:defRPr sz="1800">
                <a:solidFill>
                  <a:srgbClr val="000000"/>
                </a:solidFill>
              </a:defRPr>
            </a:pPr>
            <a:r>
              <a:rPr sz="8000">
                <a:solidFill>
                  <a:srgbClr val="C82506"/>
                </a:solidFill>
              </a:rPr>
              <a:t>Soluzione 3</a:t>
            </a:r>
          </a:p>
        </p:txBody>
      </p:sp>
    </p:spTree>
  </p:cSld>
  <p:clrMapOvr>
    <a:masterClrMapping/>
  </p:clrMapOvr>
  <p:transitio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title"/>
          </p:nvPr>
        </p:nvSpPr>
        <p:spPr>
          <a:xfrm>
            <a:off x="1422400" y="177800"/>
            <a:ext cx="10464800" cy="142240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Ambiguità nelle Specifiche</a:t>
            </a:r>
          </a:p>
        </p:txBody>
      </p:sp>
      <p:pic>
        <p:nvPicPr>
          <p:cNvPr id="134" name="ERCompleto.pdf"/>
          <p:cNvPicPr/>
          <p:nvPr/>
        </p:nvPicPr>
        <p:blipFill>
          <a:blip r:embed="rId2">
            <a:extLst/>
          </a:blip>
          <a:stretch>
            <a:fillRect/>
          </a:stretch>
        </p:blipFill>
        <p:spPr>
          <a:xfrm>
            <a:off x="216234" y="1753100"/>
            <a:ext cx="12877132" cy="6247400"/>
          </a:xfrm>
          <a:prstGeom prst="rect">
            <a:avLst/>
          </a:prstGeom>
          <a:ln w="12700">
            <a:miter lim="400000"/>
          </a:ln>
        </p:spPr>
      </p:pic>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 name="Shape 42"/>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Testo del problema (3)</a:t>
            </a:r>
          </a:p>
        </p:txBody>
      </p:sp>
      <p:sp>
        <p:nvSpPr>
          <p:cNvPr id="43" name="Shape 43"/>
          <p:cNvSpPr/>
          <p:nvPr>
            <p:ph type="body" idx="1"/>
          </p:nvPr>
        </p:nvSpPr>
        <p:spPr>
          <a:xfrm>
            <a:off x="952500" y="1526120"/>
            <a:ext cx="11099800" cy="8011702"/>
          </a:xfrm>
          <a:prstGeom prst="rect">
            <a:avLst/>
          </a:prstGeom>
        </p:spPr>
        <p:txBody>
          <a:bodyPr/>
          <a:lstStyle/>
          <a:p>
            <a:pPr lvl="0" marL="0" indent="0" defTabSz="309625">
              <a:spcBef>
                <a:spcPts val="1600"/>
              </a:spcBef>
              <a:buSzTx/>
              <a:buNone/>
              <a:defRPr sz="1800"/>
            </a:pPr>
            <a:r>
              <a:rPr sz="1483"/>
              <a:t>Si richiede di definire, utilizzando i formalismi opportuni: </a:t>
            </a:r>
            <a:endParaRPr sz="1483"/>
          </a:p>
          <a:p>
            <a:pPr lvl="0" marL="282701" indent="-282701" defTabSz="309625">
              <a:spcBef>
                <a:spcPts val="1600"/>
              </a:spcBef>
              <a:buSzPct val="100000"/>
              <a:buAutoNum type="arabicPeriod" startAt="1"/>
              <a:defRPr sz="1800"/>
            </a:pPr>
            <a:r>
              <a:rPr sz="1483"/>
              <a:t>l’architettura del problema in termini di informazioni e flussi informativi; </a:t>
            </a:r>
            <a:endParaRPr sz="1483"/>
          </a:p>
          <a:p>
            <a:pPr lvl="0" marL="282701" indent="-282701" defTabSz="309625">
              <a:spcBef>
                <a:spcPts val="1600"/>
              </a:spcBef>
              <a:buSzPct val="100000"/>
              <a:buAutoNum type="arabicPeriod" startAt="1"/>
              <a:defRPr sz="1800"/>
            </a:pPr>
            <a:r>
              <a:rPr sz="1483"/>
              <a:t>l’architettura logica in termini di componenti di elaborazione; </a:t>
            </a:r>
            <a:endParaRPr sz="1483"/>
          </a:p>
          <a:p>
            <a:pPr lvl="0" marL="282701" indent="-282701" defTabSz="309625">
              <a:spcBef>
                <a:spcPts val="1600"/>
              </a:spcBef>
              <a:buSzPct val="100000"/>
              <a:buAutoNum type="arabicPeriod" startAt="1"/>
              <a:defRPr sz="1800"/>
            </a:pPr>
            <a:r>
              <a:rPr sz="1483"/>
              <a:t>l’architettura concreta in termini di modalità di interazione fra componenti; </a:t>
            </a:r>
            <a:endParaRPr sz="1483"/>
          </a:p>
          <a:p>
            <a:pPr lvl="0" marL="282701" indent="-282701" defTabSz="309625">
              <a:spcBef>
                <a:spcPts val="1600"/>
              </a:spcBef>
              <a:buSzPct val="100000"/>
              <a:buAutoNum type="arabicPeriod" startAt="1"/>
              <a:defRPr sz="1800"/>
            </a:pPr>
            <a:r>
              <a:rPr sz="1483"/>
              <a:t>l’architettura di deployment; </a:t>
            </a:r>
            <a:endParaRPr sz="1483"/>
          </a:p>
          <a:p>
            <a:pPr lvl="0" marL="282701" indent="-282701" defTabSz="309625">
              <a:spcBef>
                <a:spcPts val="1600"/>
              </a:spcBef>
              <a:buSzPct val="100000"/>
              <a:buAutoNum type="arabicPeriod" startAt="1"/>
              <a:defRPr sz="1800"/>
            </a:pPr>
            <a:r>
              <a:rPr sz="1483"/>
              <a:t>le scelte tecnologiche(componenti hardware, reti di comunicazione, piattaforme software); </a:t>
            </a:r>
            <a:endParaRPr sz="1483"/>
          </a:p>
          <a:p>
            <a:pPr lvl="0" marL="282701" indent="-282701" defTabSz="309625">
              <a:spcBef>
                <a:spcPts val="1600"/>
              </a:spcBef>
              <a:buSzPct val="100000"/>
              <a:buAutoNum type="arabicPeriod" startAt="1"/>
              <a:defRPr sz="1800"/>
            </a:pPr>
            <a:r>
              <a:rPr sz="1483"/>
              <a:t>gli schemi logici relazionali delle basi di dati BRI e BDM; </a:t>
            </a:r>
            <a:endParaRPr sz="1483"/>
          </a:p>
          <a:p>
            <a:pPr lvl="0" marL="282701" indent="-282701" defTabSz="309625">
              <a:spcBef>
                <a:spcPts val="1600"/>
              </a:spcBef>
              <a:buSzPct val="100000"/>
              <a:buAutoNum type="arabicPeriod" startAt="1"/>
              <a:defRPr sz="1800"/>
            </a:pPr>
            <a:r>
              <a:rPr sz="1483"/>
              <a:t>gli schemi concettuali delle basi di dati BRI e BSE ottenuti con una attività di reverse engineering dagli schemi relazionali, avendo cura di prevedere in tali schemi concettuali almeno due eterogeneità e almeno una corrispondenza interschema;</a:t>
            </a:r>
            <a:endParaRPr sz="1483"/>
          </a:p>
          <a:p>
            <a:pPr lvl="0" marL="282701" indent="-282701" defTabSz="309625">
              <a:spcBef>
                <a:spcPts val="1600"/>
              </a:spcBef>
              <a:buSzPct val="100000"/>
              <a:buAutoNum type="arabicPeriod" startAt="1"/>
              <a:defRPr sz="1800"/>
            </a:pPr>
            <a:r>
              <a:rPr sz="1483"/>
              <a:t>le modalità e i problemi di integrazione concettuale fra BRI e BDM;</a:t>
            </a:r>
            <a:endParaRPr sz="1483"/>
          </a:p>
          <a:p>
            <a:pPr lvl="0" marL="282701" indent="-282701" defTabSz="309625">
              <a:spcBef>
                <a:spcPts val="1600"/>
              </a:spcBef>
              <a:buSzPct val="100000"/>
              <a:buAutoNum type="arabicPeriod" startAt="1"/>
              <a:defRPr sz="1800"/>
            </a:pPr>
            <a:r>
              <a:rPr sz="1483"/>
              <a:t>lo schema concettuale globale risultato della integrazione delle Basi Dati BRI e BDM; </a:t>
            </a:r>
            <a:endParaRPr sz="1483"/>
          </a:p>
          <a:p>
            <a:pPr lvl="0" marL="282701" indent="-282701" defTabSz="309625">
              <a:spcBef>
                <a:spcPts val="1600"/>
              </a:spcBef>
              <a:buSzPct val="100000"/>
              <a:buAutoNum type="arabicPeriod" startAt="1"/>
              <a:defRPr sz="1800"/>
            </a:pPr>
            <a:r>
              <a:rPr sz="1483"/>
              <a:t>assumendo di utilizzare una architettura di integrazione dati (virtual data integration), e assumendo di scegliere i mapping secondo la modalità Global as View, i mapping tra schema logico globale relazionale e schemi locali relazionali di BRI e BDM; </a:t>
            </a:r>
            <a:endParaRPr sz="1483"/>
          </a:p>
          <a:p>
            <a:pPr lvl="0" marL="282701" indent="-282701" defTabSz="309625">
              <a:spcBef>
                <a:spcPts val="1600"/>
              </a:spcBef>
              <a:buSzPct val="100000"/>
              <a:buAutoNum type="arabicPeriod" startAt="1"/>
              <a:defRPr sz="1800"/>
            </a:pPr>
            <a:r>
              <a:rPr sz="1483"/>
              <a:t>una interrogazione sullo schema globale che visiti ciascuno dei due schemi locali, con il suo unfolding sugli schemi locali; </a:t>
            </a:r>
            <a:endParaRPr sz="1483"/>
          </a:p>
          <a:p>
            <a:pPr lvl="0" marL="282701" indent="-282701" defTabSz="309625">
              <a:spcBef>
                <a:spcPts val="1600"/>
              </a:spcBef>
              <a:buSzPct val="100000"/>
              <a:buAutoNum type="arabicPeriod" startAt="1"/>
              <a:defRPr sz="1800"/>
            </a:pPr>
            <a:r>
              <a:rPr sz="1483"/>
              <a:t>Il sistema deve anche essere in grado di pubblicare parte dei dati contenuti nella architettura di integrazione (a scelta dello studente e tenuto conto di eventuali problemi di privacy) in formato aperto (indicando un insieme di metadati, tra cui il tipo di licenza con cui vengono rilasciati), indicando almeno una applicazione che potrebbe avvantaggiarsi dall’utilizzo di questi dati; </a:t>
            </a:r>
            <a:endParaRPr sz="1483"/>
          </a:p>
          <a:p>
            <a:pPr lvl="0" marL="0" indent="0" defTabSz="309625">
              <a:spcBef>
                <a:spcPts val="1600"/>
              </a:spcBef>
              <a:buSzTx/>
              <a:buNone/>
              <a:defRPr sz="1800"/>
            </a:pPr>
            <a:r>
              <a:rPr sz="1483"/>
              <a:t>Le scelte architetturali dovranno essere discusse presentandone le motivazioni ed evidenziando, ove opportuno, possibili scelte alternative con i relativi vantaggi e svantaggi (ad esempio, per la architettura dati, una scelta di tipo base dati distribuita, con le relative problematiche di replicazione e distribuzione dei frammenti); </a:t>
            </a:r>
            <a:endParaRPr sz="1483"/>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 name="Shape 45"/>
          <p:cNvSpPr/>
          <p:nvPr>
            <p:ph type="title"/>
          </p:nvPr>
        </p:nvSpPr>
        <p:spPr>
          <a:xfrm>
            <a:off x="952500" y="444500"/>
            <a:ext cx="11099800" cy="1116040"/>
          </a:xfrm>
          <a:prstGeom prst="rect">
            <a:avLst/>
          </a:prstGeom>
        </p:spPr>
        <p:txBody>
          <a:bodyPr/>
          <a:lstStyle>
            <a:lvl1pPr>
              <a:defRPr sz="6000">
                <a:solidFill>
                  <a:srgbClr val="C82506"/>
                </a:solidFill>
              </a:defRPr>
            </a:lvl1pPr>
          </a:lstStyle>
          <a:p>
            <a:pPr lvl="0">
              <a:defRPr sz="1800">
                <a:solidFill>
                  <a:srgbClr val="000000"/>
                </a:solidFill>
              </a:defRPr>
            </a:pPr>
            <a:r>
              <a:rPr sz="6000">
                <a:solidFill>
                  <a:srgbClr val="C82506"/>
                </a:solidFill>
              </a:rPr>
              <a:t>Ambiguità nelle Specifiche</a:t>
            </a:r>
          </a:p>
        </p:txBody>
      </p:sp>
      <p:sp>
        <p:nvSpPr>
          <p:cNvPr id="46" name="Shape 46"/>
          <p:cNvSpPr/>
          <p:nvPr>
            <p:ph type="body" idx="1"/>
          </p:nvPr>
        </p:nvSpPr>
        <p:spPr>
          <a:xfrm>
            <a:off x="952500" y="1526120"/>
            <a:ext cx="11099800" cy="8011702"/>
          </a:xfrm>
          <a:prstGeom prst="rect">
            <a:avLst/>
          </a:prstGeom>
        </p:spPr>
        <p:txBody>
          <a:bodyPr/>
          <a:lstStyle/>
          <a:p>
            <a:pPr lvl="0" marL="533400" indent="-533400">
              <a:spcBef>
                <a:spcPts val="3200"/>
              </a:spcBef>
              <a:buSzPct val="100000"/>
              <a:buBlip>
                <a:blip r:embed="rId2"/>
              </a:buBlip>
              <a:defRPr sz="1800"/>
            </a:pPr>
            <a:r>
              <a:rPr sz="2800"/>
              <a:t>Come vengono segnalate le situazioni di emergenza</a:t>
            </a:r>
            <a:endParaRPr sz="2800"/>
          </a:p>
          <a:p>
            <a:pPr lvl="0" marL="533400" indent="-533400">
              <a:spcBef>
                <a:spcPts val="3200"/>
              </a:spcBef>
              <a:buSzPct val="100000"/>
              <a:buBlip>
                <a:blip r:embed="rId2"/>
              </a:buBlip>
              <a:defRPr sz="1800"/>
            </a:pPr>
            <a:r>
              <a:rPr sz="2800"/>
              <a:t>A chi vengono segnalate le situazioni di emergenza</a:t>
            </a:r>
            <a:endParaRPr sz="2800"/>
          </a:p>
          <a:p>
            <a:pPr lvl="0" marL="533400" indent="-533400">
              <a:spcBef>
                <a:spcPts val="3200"/>
              </a:spcBef>
              <a:buSzPct val="100000"/>
              <a:buBlip>
                <a:blip r:embed="rId2"/>
              </a:buBlip>
              <a:defRPr sz="1800"/>
            </a:pPr>
            <a:r>
              <a:rPr sz="2800"/>
              <a:t>Interazione con BDM esterna preesistente</a:t>
            </a:r>
            <a:endParaRPr sz="2800"/>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Shape 48"/>
          <p:cNvSpPr/>
          <p:nvPr>
            <p:ph type="title"/>
          </p:nvPr>
        </p:nvSpPr>
        <p:spPr>
          <a:xfrm>
            <a:off x="952500" y="444500"/>
            <a:ext cx="11099800" cy="1116040"/>
          </a:xfrm>
          <a:prstGeom prst="rect">
            <a:avLst/>
          </a:prstGeom>
        </p:spPr>
        <p:txBody>
          <a:bodyPr/>
          <a:lstStyle>
            <a:lvl1pPr defTabSz="502412">
              <a:defRPr sz="5160">
                <a:solidFill>
                  <a:srgbClr val="C82506"/>
                </a:solidFill>
              </a:defRPr>
            </a:lvl1pPr>
          </a:lstStyle>
          <a:p>
            <a:pPr lvl="0">
              <a:defRPr sz="1800">
                <a:solidFill>
                  <a:srgbClr val="000000"/>
                </a:solidFill>
              </a:defRPr>
            </a:pPr>
            <a:r>
              <a:rPr sz="5160">
                <a:solidFill>
                  <a:srgbClr val="C82506"/>
                </a:solidFill>
              </a:rPr>
              <a:t>Assunzioni - Struttura della rete idrica</a:t>
            </a:r>
          </a:p>
        </p:txBody>
      </p:sp>
      <p:sp>
        <p:nvSpPr>
          <p:cNvPr id="49" name="Shape 49"/>
          <p:cNvSpPr/>
          <p:nvPr>
            <p:ph type="body" idx="1"/>
          </p:nvPr>
        </p:nvSpPr>
        <p:spPr>
          <a:xfrm>
            <a:off x="952500" y="1526120"/>
            <a:ext cx="11099800" cy="7051970"/>
          </a:xfrm>
          <a:prstGeom prst="rect">
            <a:avLst/>
          </a:prstGeom>
        </p:spPr>
        <p:txBody>
          <a:bodyPr/>
          <a:lstStyle/>
          <a:p>
            <a:pPr lvl="0" marL="533400" indent="-533400">
              <a:spcBef>
                <a:spcPts val="3200"/>
              </a:spcBef>
              <a:buSzPct val="100000"/>
              <a:buBlip>
                <a:blip r:embed="rId2"/>
              </a:buBlip>
              <a:defRPr sz="1800"/>
            </a:pPr>
            <a:r>
              <a:rPr sz="2800"/>
              <a:t>Un fiume è un insieme di </a:t>
            </a:r>
            <a:r>
              <a:rPr i="1" sz="2800" u="sng"/>
              <a:t>tratti di fiume</a:t>
            </a:r>
            <a:r>
              <a:rPr i="1" sz="2800"/>
              <a:t> </a:t>
            </a:r>
            <a:r>
              <a:rPr sz="2800"/>
              <a:t>caratterizzati da due </a:t>
            </a:r>
            <a:r>
              <a:rPr i="1" sz="2800" u="sng"/>
              <a:t>nodi idrici</a:t>
            </a:r>
            <a:r>
              <a:rPr sz="2800"/>
              <a:t>, uno di inizio e uno di fine; l’insieme dei tratti di fiume costituisce un fiume e l’insieme dei fiumi genera una </a:t>
            </a:r>
            <a:r>
              <a:rPr i="1" sz="2800" u="sng"/>
              <a:t>rete idrica</a:t>
            </a:r>
            <a:r>
              <a:rPr i="1" sz="2800"/>
              <a:t>;</a:t>
            </a:r>
            <a:endParaRPr i="1" sz="2800"/>
          </a:p>
          <a:p>
            <a:pPr lvl="0" marL="533400" indent="-533400">
              <a:spcBef>
                <a:spcPts val="3200"/>
              </a:spcBef>
              <a:buSzPct val="100000"/>
              <a:buBlip>
                <a:blip r:embed="rId2"/>
              </a:buBlip>
              <a:defRPr sz="1800"/>
            </a:pPr>
            <a:r>
              <a:rPr sz="2800"/>
              <a:t>In corrispondenza di affluenti/emissari è presente un nodo idrico;</a:t>
            </a:r>
            <a:endParaRPr i="1" sz="2800"/>
          </a:p>
          <a:p>
            <a:pPr lvl="0" marL="533400" indent="-533400">
              <a:spcBef>
                <a:spcPts val="3200"/>
              </a:spcBef>
              <a:buSzPct val="100000"/>
              <a:buBlip>
                <a:blip r:embed="rId2"/>
              </a:buBlip>
              <a:defRPr sz="1800"/>
            </a:pPr>
            <a:r>
              <a:rPr sz="2800"/>
              <a:t>Ogni tratto di fiume ha una lunghezza massima di 3 KM;</a:t>
            </a:r>
            <a:endParaRPr sz="2800"/>
          </a:p>
          <a:p>
            <a:pPr lvl="0" marL="533400" indent="-533400">
              <a:spcBef>
                <a:spcPts val="3200"/>
              </a:spcBef>
              <a:buSzPct val="100000"/>
              <a:buBlip>
                <a:blip r:embed="rId2"/>
              </a:buBlip>
              <a:defRPr sz="1800"/>
            </a:pPr>
            <a:r>
              <a:rPr sz="2800"/>
              <a:t>La distanza tra due sensori è di massimo 30 KM, ogni sensore è un idrometro;</a:t>
            </a:r>
            <a:endParaRPr sz="2800"/>
          </a:p>
          <a:p>
            <a:pPr lvl="0" marL="533400" indent="-533400">
              <a:spcBef>
                <a:spcPts val="3200"/>
              </a:spcBef>
              <a:buSzPct val="100000"/>
              <a:buBlip>
                <a:blip r:embed="rId2"/>
              </a:buBlip>
              <a:defRPr sz="1800"/>
            </a:pPr>
            <a:r>
              <a:rPr sz="2800"/>
              <a:t>Nodi Idrici e Sensori sono Geo-localizzati;</a:t>
            </a:r>
            <a:endParaRPr sz="2800"/>
          </a:p>
          <a:p>
            <a:pPr lvl="0" marL="533400" indent="-533400">
              <a:spcBef>
                <a:spcPts val="3200"/>
              </a:spcBef>
              <a:buSzPct val="100000"/>
              <a:buBlip>
                <a:blip r:embed="rId2"/>
              </a:buBlip>
              <a:defRPr sz="1800"/>
            </a:pPr>
            <a:r>
              <a:rPr sz="2800"/>
              <a:t>Ogni squadra di emergenza è localizzata tramite coordinate GPS.</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ph type="title"/>
          </p:nvPr>
        </p:nvSpPr>
        <p:spPr>
          <a:xfrm>
            <a:off x="952500" y="444500"/>
            <a:ext cx="11099800" cy="1116040"/>
          </a:xfrm>
          <a:prstGeom prst="rect">
            <a:avLst/>
          </a:prstGeom>
        </p:spPr>
        <p:txBody>
          <a:bodyPr/>
          <a:lstStyle>
            <a:lvl1pPr defTabSz="508254">
              <a:defRPr sz="5220">
                <a:solidFill>
                  <a:srgbClr val="C82506"/>
                </a:solidFill>
              </a:defRPr>
            </a:lvl1pPr>
          </a:lstStyle>
          <a:p>
            <a:pPr lvl="0">
              <a:defRPr sz="1800">
                <a:solidFill>
                  <a:srgbClr val="000000"/>
                </a:solidFill>
              </a:defRPr>
            </a:pPr>
            <a:r>
              <a:rPr sz="5220">
                <a:solidFill>
                  <a:srgbClr val="C82506"/>
                </a:solidFill>
              </a:rPr>
              <a:t>Assunzioni - Situazioni di Emergenza</a:t>
            </a:r>
          </a:p>
        </p:txBody>
      </p:sp>
      <p:sp>
        <p:nvSpPr>
          <p:cNvPr id="52" name="Shape 52"/>
          <p:cNvSpPr/>
          <p:nvPr>
            <p:ph type="body" idx="1"/>
          </p:nvPr>
        </p:nvSpPr>
        <p:spPr>
          <a:xfrm>
            <a:off x="952500" y="1526120"/>
            <a:ext cx="11099800" cy="8011702"/>
          </a:xfrm>
          <a:prstGeom prst="rect">
            <a:avLst/>
          </a:prstGeom>
        </p:spPr>
        <p:txBody>
          <a:bodyPr/>
          <a:lstStyle/>
          <a:p>
            <a:pPr lvl="0" marL="442722" indent="-442722" defTabSz="484886">
              <a:spcBef>
                <a:spcPts val="2600"/>
              </a:spcBef>
              <a:buSzPct val="100000"/>
              <a:buBlip>
                <a:blip r:embed="rId2"/>
              </a:buBlip>
              <a:defRPr sz="1800"/>
            </a:pPr>
            <a:r>
              <a:rPr sz="2324"/>
              <a:t>Una </a:t>
            </a:r>
            <a:r>
              <a:rPr b="1" sz="2324">
                <a:latin typeface="Helvetica"/>
                <a:ea typeface="Helvetica"/>
                <a:cs typeface="Helvetica"/>
                <a:sym typeface="Helvetica"/>
              </a:rPr>
              <a:t>Segnalazione di Emergenza Potenziale (SEP)</a:t>
            </a:r>
            <a:r>
              <a:rPr sz="2324"/>
              <a:t> è una situazione di pericolo potenziale che riguarda un singolo tratto di fiume (e.g. l’intero fiume Adda in una situazione di pericolo potenziale produrrà circa 313KM ÷ 3KM ~ 105 SEP).</a:t>
            </a:r>
            <a:endParaRPr sz="2324"/>
          </a:p>
          <a:p>
            <a:pPr lvl="0" marL="0" indent="0" defTabSz="484886">
              <a:spcBef>
                <a:spcPts val="2600"/>
              </a:spcBef>
              <a:buSzTx/>
              <a:buNone/>
              <a:defRPr sz="1800"/>
            </a:pPr>
            <a:r>
              <a:rPr sz="2324"/>
              <a:t>Ad ogni SEP è associato un livello di pericolo potenziale che indica la situazione relativa al tratto di fiume:</a:t>
            </a:r>
            <a:endParaRPr sz="2324"/>
          </a:p>
          <a:p>
            <a:pPr lvl="1" marL="674623" indent="-231902" defTabSz="484886">
              <a:spcBef>
                <a:spcPts val="2600"/>
              </a:spcBef>
              <a:buSzPct val="100000"/>
              <a:buAutoNum type="arabicPeriod" startAt="1"/>
              <a:defRPr sz="1800"/>
            </a:pPr>
            <a:r>
              <a:rPr sz="2324"/>
              <a:t>livello di pericolo potenziale </a:t>
            </a:r>
            <a:r>
              <a:rPr i="1" sz="2324" u="sng"/>
              <a:t>basso</a:t>
            </a:r>
            <a:r>
              <a:rPr sz="2324"/>
              <a:t> quando il fiume ha superato il livello di allerta di pochi centimetri (5~10 cm), e la crescita del fiume è lenta (1~2 cm all’ora);</a:t>
            </a:r>
            <a:endParaRPr sz="2324"/>
          </a:p>
          <a:p>
            <a:pPr lvl="1" marL="674623" indent="-231902" defTabSz="484886">
              <a:spcBef>
                <a:spcPts val="2600"/>
              </a:spcBef>
              <a:buSzPct val="100000"/>
              <a:buAutoNum type="arabicPeriod" startAt="1"/>
              <a:defRPr sz="1800"/>
            </a:pPr>
            <a:r>
              <a:rPr sz="2324"/>
              <a:t>livello di pericolo potenziale </a:t>
            </a:r>
            <a:r>
              <a:rPr i="1" sz="2324" u="sng"/>
              <a:t>medio</a:t>
            </a:r>
            <a:r>
              <a:rPr sz="2324"/>
              <a:t> quando il fiume ha superato il livello di allerta in modo significativo (10~60 cm), e la crescita del fiume è moderata (5~10 cm all’ora);</a:t>
            </a:r>
            <a:endParaRPr sz="2324"/>
          </a:p>
          <a:p>
            <a:pPr lvl="1" marL="674623" indent="-231902" defTabSz="484886">
              <a:spcBef>
                <a:spcPts val="2600"/>
              </a:spcBef>
              <a:buSzPct val="100000"/>
              <a:buAutoNum type="arabicPeriod" startAt="1"/>
              <a:defRPr sz="1800"/>
            </a:pPr>
            <a:r>
              <a:rPr sz="2324"/>
              <a:t>livello di pericolo potenziale </a:t>
            </a:r>
            <a:r>
              <a:rPr i="1" sz="2324" u="sng"/>
              <a:t>alto</a:t>
            </a:r>
            <a:r>
              <a:rPr sz="2324"/>
              <a:t> quando la differenza tra il livello massimo del fiume (calcolato dal letto del fiume all’argine) ed il livello attuale è minore di 50 cm ed il livello del fiume cresce velocemente (&gt; 10 cm all’ora).</a:t>
            </a:r>
            <a:endParaRPr sz="2324"/>
          </a:p>
          <a:p>
            <a:pPr lvl="0" marL="442722" indent="-442722" defTabSz="484886">
              <a:spcBef>
                <a:spcPts val="2600"/>
              </a:spcBef>
              <a:buSzPct val="100000"/>
              <a:buBlip>
                <a:blip r:embed="rId2"/>
              </a:buBlip>
              <a:defRPr sz="1800"/>
            </a:pPr>
            <a:r>
              <a:rPr sz="2324"/>
              <a:t>Una </a:t>
            </a:r>
            <a:r>
              <a:rPr b="1" sz="2324">
                <a:latin typeface="Helvetica"/>
                <a:ea typeface="Helvetica"/>
                <a:cs typeface="Helvetica"/>
                <a:sym typeface="Helvetica"/>
              </a:rPr>
              <a:t>Segnalazione di Emergenza Grave (SEG)</a:t>
            </a:r>
            <a:r>
              <a:rPr sz="2324"/>
              <a:t> è data da una notifica da parte di un operatore di campo che segnala un’emergenza imminente relativa ad un tratto di fiume.</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ph type="title"/>
          </p:nvPr>
        </p:nvSpPr>
        <p:spPr>
          <a:xfrm>
            <a:off x="952500" y="444500"/>
            <a:ext cx="11099800" cy="1116040"/>
          </a:xfrm>
          <a:prstGeom prst="rect">
            <a:avLst/>
          </a:prstGeom>
        </p:spPr>
        <p:txBody>
          <a:bodyPr/>
          <a:lstStyle>
            <a:lvl1pPr defTabSz="519937">
              <a:defRPr sz="5340">
                <a:solidFill>
                  <a:srgbClr val="C82506"/>
                </a:solidFill>
              </a:defRPr>
            </a:lvl1pPr>
          </a:lstStyle>
          <a:p>
            <a:pPr lvl="0">
              <a:defRPr sz="1800">
                <a:solidFill>
                  <a:srgbClr val="000000"/>
                </a:solidFill>
              </a:defRPr>
            </a:pPr>
            <a:r>
              <a:rPr sz="5340">
                <a:solidFill>
                  <a:srgbClr val="C82506"/>
                </a:solidFill>
              </a:rPr>
              <a:t>Assunzioni - Squadre di Emergenza</a:t>
            </a:r>
          </a:p>
        </p:txBody>
      </p:sp>
      <p:sp>
        <p:nvSpPr>
          <p:cNvPr id="55" name="Shape 55"/>
          <p:cNvSpPr/>
          <p:nvPr>
            <p:ph type="body" idx="1"/>
          </p:nvPr>
        </p:nvSpPr>
        <p:spPr>
          <a:xfrm>
            <a:off x="952500" y="1526120"/>
            <a:ext cx="11099800" cy="7492341"/>
          </a:xfrm>
          <a:prstGeom prst="rect">
            <a:avLst/>
          </a:prstGeom>
        </p:spPr>
        <p:txBody>
          <a:bodyPr/>
          <a:lstStyle/>
          <a:p>
            <a:pPr lvl="0" marL="533400" indent="-533400">
              <a:spcBef>
                <a:spcPts val="3200"/>
              </a:spcBef>
              <a:buSzPct val="100000"/>
              <a:buBlip>
                <a:blip r:embed="rId2"/>
              </a:buBlip>
              <a:defRPr sz="1800"/>
            </a:pPr>
            <a:r>
              <a:rPr sz="2800"/>
              <a:t>Gli spostamenti delle Squadre di Emergenza vengono effettuati esclusivamente via terra.</a:t>
            </a:r>
            <a:endParaRPr sz="2800"/>
          </a:p>
          <a:p>
            <a:pPr lvl="0" marL="533400" indent="-533400">
              <a:spcBef>
                <a:spcPts val="3200"/>
              </a:spcBef>
              <a:buSzPct val="100000"/>
              <a:buBlip>
                <a:blip r:embed="rId2"/>
              </a:buBlip>
              <a:defRPr sz="1800"/>
            </a:pPr>
            <a:r>
              <a:rPr sz="2800"/>
              <a:t>Si assume di avere accesso ad un servizio esterno (e.g. Google Maps) che consente di identificare quante e quali sono le squadre più prossime alle SEP/SEG identificate.</a:t>
            </a:r>
            <a:endParaRPr sz="2800"/>
          </a:p>
          <a:p>
            <a:pPr lvl="0" marL="533400" indent="-533400">
              <a:spcBef>
                <a:spcPts val="3200"/>
              </a:spcBef>
              <a:buSzPct val="100000"/>
              <a:buBlip>
                <a:blip r:embed="rId2"/>
              </a:buBlip>
              <a:defRPr sz="1800"/>
            </a:pPr>
            <a:r>
              <a:rPr sz="2800"/>
              <a:t>Si assume che le Squadre di Emergenza siano egualmente equipaggiate, ovvero non esistano Squadre Speciali.</a:t>
            </a:r>
            <a:endParaRPr sz="2800"/>
          </a:p>
          <a:p>
            <a:pPr lvl="0" marL="533400" indent="-533400">
              <a:spcBef>
                <a:spcPts val="3200"/>
              </a:spcBef>
              <a:buSzPct val="100000"/>
              <a:buBlip>
                <a:blip r:embed="rId2"/>
              </a:buBlip>
              <a:defRPr sz="1800"/>
            </a:pPr>
            <a:r>
              <a:rPr sz="2800"/>
              <a:t>Si assume che per ogni Squadra sia presente un Responsabile. </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title"/>
          </p:nvPr>
        </p:nvSpPr>
        <p:spPr>
          <a:xfrm>
            <a:off x="952500" y="444500"/>
            <a:ext cx="11099800" cy="1116040"/>
          </a:xfrm>
          <a:prstGeom prst="rect">
            <a:avLst/>
          </a:prstGeom>
        </p:spPr>
        <p:txBody>
          <a:bodyPr/>
          <a:lstStyle>
            <a:lvl1pPr defTabSz="519937">
              <a:defRPr sz="5340">
                <a:solidFill>
                  <a:srgbClr val="C82506"/>
                </a:solidFill>
              </a:defRPr>
            </a:lvl1pPr>
          </a:lstStyle>
          <a:p>
            <a:pPr lvl="0">
              <a:defRPr sz="1800">
                <a:solidFill>
                  <a:srgbClr val="000000"/>
                </a:solidFill>
              </a:defRPr>
            </a:pPr>
            <a:r>
              <a:rPr sz="5340">
                <a:solidFill>
                  <a:srgbClr val="C82506"/>
                </a:solidFill>
              </a:rPr>
              <a:t>Assunzioni - Squadre di Emergenza</a:t>
            </a:r>
          </a:p>
        </p:txBody>
      </p:sp>
      <p:sp>
        <p:nvSpPr>
          <p:cNvPr id="58" name="Shape 58"/>
          <p:cNvSpPr/>
          <p:nvPr>
            <p:ph type="body" idx="1"/>
          </p:nvPr>
        </p:nvSpPr>
        <p:spPr>
          <a:xfrm>
            <a:off x="952500" y="1526120"/>
            <a:ext cx="11099800" cy="7492341"/>
          </a:xfrm>
          <a:prstGeom prst="rect">
            <a:avLst/>
          </a:prstGeom>
        </p:spPr>
        <p:txBody>
          <a:bodyPr/>
          <a:lstStyle/>
          <a:p>
            <a:pPr lvl="0" marL="0" indent="0">
              <a:spcBef>
                <a:spcPts val="3200"/>
              </a:spcBef>
              <a:buSzTx/>
              <a:buNone/>
              <a:defRPr sz="2800"/>
            </a:pP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