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58" r:id="rId4"/>
  </p:sldIdLst>
  <p:sldSz cx="12192000" cy="2167413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FFCC"/>
    <a:srgbClr val="FFFFC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93822" autoAdjust="0"/>
  </p:normalViewPr>
  <p:slideViewPr>
    <p:cSldViewPr snapToGrid="0">
      <p:cViewPr>
        <p:scale>
          <a:sx n="66" d="100"/>
          <a:sy n="66" d="100"/>
        </p:scale>
        <p:origin x="90" y="-3804"/>
      </p:cViewPr>
      <p:guideLst>
        <p:guide orient="horz" pos="68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44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65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58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8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4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15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11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6916-59BD-45C8-8D96-2362319D0671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D9F8-8AA2-4DD4-B9B5-06A9E406F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0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48342" y="1430659"/>
            <a:ext cx="11553371" cy="2654550"/>
            <a:chOff x="275771" y="412875"/>
            <a:chExt cx="11553371" cy="2654550"/>
          </a:xfrm>
        </p:grpSpPr>
        <p:sp>
          <p:nvSpPr>
            <p:cNvPr id="4" name="Rectangle 3"/>
            <p:cNvSpPr/>
            <p:nvPr/>
          </p:nvSpPr>
          <p:spPr>
            <a:xfrm>
              <a:off x="275771" y="412875"/>
              <a:ext cx="11553371" cy="265455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75771" y="412875"/>
              <a:ext cx="143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&lt;HEADER&gt;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458" y="964918"/>
              <a:ext cx="2220685" cy="155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1846" y="647505"/>
              <a:ext cx="7634514" cy="2185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3600" dirty="0" smtClean="0">
                  <a:solidFill>
                    <a:schemeClr val="tx1"/>
                  </a:solidFill>
                </a:rPr>
                <a:t>&lt;H1&gt;LES EQUIPES DE TRAVAILS&lt;H1&gt;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775199" y="461163"/>
            <a:ext cx="258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CATEGORIE A</a:t>
            </a:r>
            <a:endParaRPr lang="fr-FR" sz="32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348342" y="18666374"/>
            <a:ext cx="11553371" cy="2654550"/>
            <a:chOff x="275771" y="412875"/>
            <a:chExt cx="11553371" cy="26545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275771" y="412875"/>
              <a:ext cx="11553371" cy="26545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70113" y="464574"/>
              <a:ext cx="143691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&lt;FOOTER&gt;</a:t>
              </a:r>
              <a:endParaRPr lang="fr-FR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5086" y="964919"/>
              <a:ext cx="10595427" cy="186782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-    MENTIONS LÉGALES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 smtClean="0">
                  <a:solidFill>
                    <a:schemeClr val="tx1"/>
                  </a:solidFill>
                </a:rPr>
                <a:t>PLAN DU SITE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 smtClean="0">
                  <a:solidFill>
                    <a:schemeClr val="tx1"/>
                  </a:solidFill>
                </a:rPr>
                <a:t>CONTACT</a:t>
              </a:r>
            </a:p>
            <a:p>
              <a:pPr marL="285750" indent="-285750" algn="ctr">
                <a:buFontTx/>
                <a:buChar char="-"/>
              </a:pP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371868" y="5560209"/>
            <a:ext cx="11553370" cy="14525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95393" y="5590189"/>
            <a:ext cx="1436915" cy="36933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&lt;NAV&gt;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447404" y="6269533"/>
            <a:ext cx="1171760" cy="4368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03374" y="6269533"/>
            <a:ext cx="2720600" cy="43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Modification d’un employé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125488" y="6269533"/>
            <a:ext cx="2148115" cy="43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Création des équipes</a:t>
            </a:r>
          </a:p>
        </p:txBody>
      </p:sp>
      <p:sp>
        <p:nvSpPr>
          <p:cNvPr id="2" name="Légende encadrée 1 1"/>
          <p:cNvSpPr/>
          <p:nvPr/>
        </p:nvSpPr>
        <p:spPr>
          <a:xfrm flipH="1">
            <a:off x="4082597" y="5596664"/>
            <a:ext cx="1984355" cy="538175"/>
          </a:xfrm>
          <a:prstGeom prst="borderCallout1">
            <a:avLst>
              <a:gd name="adj1" fmla="val 47970"/>
              <a:gd name="adj2" fmla="val -333"/>
              <a:gd name="adj3" fmla="val 124182"/>
              <a:gd name="adj4" fmla="val -1849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Visualisation de la liste des employés</a:t>
            </a:r>
          </a:p>
        </p:txBody>
      </p:sp>
      <p:sp>
        <p:nvSpPr>
          <p:cNvPr id="36" name="Légende encadrée 1 35"/>
          <p:cNvSpPr/>
          <p:nvPr/>
        </p:nvSpPr>
        <p:spPr>
          <a:xfrm flipH="1">
            <a:off x="6447797" y="5477548"/>
            <a:ext cx="2290881" cy="679484"/>
          </a:xfrm>
          <a:prstGeom prst="borderCallout1">
            <a:avLst>
              <a:gd name="adj1" fmla="val 47970"/>
              <a:gd name="adj2" fmla="val -333"/>
              <a:gd name="adj3" fmla="val 116488"/>
              <a:gd name="adj4" fmla="val -1747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Vers une page pour la création des équipes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371868" y="7162572"/>
            <a:ext cx="7093638" cy="4404600"/>
            <a:chOff x="321070" y="13122868"/>
            <a:chExt cx="11553370" cy="4404600"/>
          </a:xfrm>
        </p:grpSpPr>
        <p:sp>
          <p:nvSpPr>
            <p:cNvPr id="32" name="Rectangle 31"/>
            <p:cNvSpPr/>
            <p:nvPr/>
          </p:nvSpPr>
          <p:spPr>
            <a:xfrm>
              <a:off x="321070" y="13122868"/>
              <a:ext cx="11553370" cy="4404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&lt;SECTION&gt;</a:t>
              </a:r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570216" y="13654109"/>
              <a:ext cx="10726055" cy="3552154"/>
              <a:chOff x="532174" y="12133186"/>
              <a:chExt cx="10726055" cy="3552154"/>
            </a:xfrm>
          </p:grpSpPr>
          <p:grpSp>
            <p:nvGrpSpPr>
              <p:cNvPr id="46" name="Groupe 45"/>
              <p:cNvGrpSpPr/>
              <p:nvPr/>
            </p:nvGrpSpPr>
            <p:grpSpPr>
              <a:xfrm>
                <a:off x="532174" y="12133186"/>
                <a:ext cx="10726055" cy="3552154"/>
                <a:chOff x="534797" y="9748929"/>
                <a:chExt cx="4932361" cy="6233836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534797" y="9748929"/>
                  <a:ext cx="4932361" cy="623383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endParaRPr lang="fr-FR" dirty="0" smtClean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endParaRPr lang="fr-F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ZoneTexte 41"/>
                <p:cNvSpPr txBox="1"/>
                <p:nvPr/>
              </p:nvSpPr>
              <p:spPr>
                <a:xfrm>
                  <a:off x="544885" y="9824502"/>
                  <a:ext cx="2652271" cy="64815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&lt;</a:t>
                  </a:r>
                  <a:r>
                    <a:rPr lang="fr-FR" dirty="0" smtClean="0"/>
                    <a:t>ARTICLE « </a:t>
                  </a:r>
                  <a:r>
                    <a:rPr lang="fr-FR" dirty="0" err="1" smtClean="0"/>
                    <a:t>equipe</a:t>
                  </a:r>
                  <a:r>
                    <a:rPr lang="fr-FR" dirty="0" err="1" smtClean="0"/>
                    <a:t>-presentation</a:t>
                  </a:r>
                  <a:r>
                    <a:rPr lang="fr-FR" dirty="0" smtClean="0"/>
                    <a:t> »</a:t>
                  </a:r>
                  <a:r>
                    <a:rPr lang="fr-FR" dirty="0" smtClean="0"/>
                    <a:t>&gt;</a:t>
                  </a:r>
                  <a:endParaRPr lang="fr-FR" dirty="0"/>
                </a:p>
              </p:txBody>
            </p:sp>
          </p:grpSp>
          <p:sp>
            <p:nvSpPr>
              <p:cNvPr id="9" name="ZoneTexte 8"/>
              <p:cNvSpPr txBox="1"/>
              <p:nvPr/>
            </p:nvSpPr>
            <p:spPr>
              <a:xfrm>
                <a:off x="1047431" y="13060338"/>
                <a:ext cx="96955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Pour créer une équipe, il faut sélectionner minimum 2 employés et lui attribuer un nom</a:t>
                </a:r>
                <a:endParaRPr lang="fr-FR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162159" y="14016311"/>
              <a:ext cx="6993085" cy="4112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&lt;</a:t>
              </a:r>
              <a:r>
                <a:rPr lang="fr-FR" dirty="0" smtClean="0">
                  <a:solidFill>
                    <a:schemeClr val="tx1"/>
                  </a:solidFill>
                </a:rPr>
                <a:t>H2&gt;COMMENT </a:t>
              </a:r>
              <a:r>
                <a:rPr lang="fr-FR" dirty="0" smtClean="0">
                  <a:solidFill>
                    <a:schemeClr val="tx1"/>
                  </a:solidFill>
                </a:rPr>
                <a:t>CRÉER UNE EQUIPE&lt;H2&gt;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90266" y="11929374"/>
            <a:ext cx="11553371" cy="5778654"/>
            <a:chOff x="321069" y="7213200"/>
            <a:chExt cx="11553371" cy="5778654"/>
          </a:xfrm>
        </p:grpSpPr>
        <p:sp>
          <p:nvSpPr>
            <p:cNvPr id="29" name="Rectangle 28"/>
            <p:cNvSpPr/>
            <p:nvPr/>
          </p:nvSpPr>
          <p:spPr>
            <a:xfrm>
              <a:off x="321069" y="7213200"/>
              <a:ext cx="11553371" cy="57786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&lt;SECTION </a:t>
              </a:r>
              <a:r>
                <a:rPr lang="fr-FR" dirty="0" smtClean="0">
                  <a:solidFill>
                    <a:schemeClr val="tx1"/>
                  </a:solidFill>
                </a:rPr>
                <a:t>« description-</a:t>
              </a:r>
              <a:r>
                <a:rPr lang="fr-FR" dirty="0" err="1" smtClean="0">
                  <a:solidFill>
                    <a:schemeClr val="tx1"/>
                  </a:solidFill>
                </a:rPr>
                <a:t>equipe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»</a:t>
              </a:r>
              <a:r>
                <a:rPr lang="fr-FR" dirty="0" smtClean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3991" y="8853137"/>
              <a:ext cx="10711819" cy="38614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09755" y="8853137"/>
              <a:ext cx="244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</a:t>
              </a:r>
              <a:r>
                <a:rPr lang="fr-FR" dirty="0" smtClean="0"/>
                <a:t>ARTICLE « </a:t>
              </a:r>
              <a:r>
                <a:rPr lang="fr-FR" dirty="0" err="1" smtClean="0"/>
                <a:t>equipes</a:t>
              </a:r>
              <a:r>
                <a:rPr lang="fr-FR" dirty="0" smtClean="0"/>
                <a:t> »&gt;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55807" y="9382512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A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925554" y="9376130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B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88146" y="9376130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C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42649" y="9382512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D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67721" y="9387892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54698" y="10786933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F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56263" y="10783857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039697" y="10783857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H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962010" y="10783857"/>
              <a:ext cx="1351485" cy="929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EQUIPE I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16156" y="12051942"/>
              <a:ext cx="959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Le logo de chaque équipe renvoie sur la page de l’équipe en question pour consultation et/ou </a:t>
              </a:r>
              <a:r>
                <a:rPr lang="fr-FR" dirty="0" err="1" smtClean="0"/>
                <a:t>modif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40797" y="8896042"/>
              <a:ext cx="2544158" cy="3863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&lt;H2&gt;EQUIPES&lt;H2&gt;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619163" y="6265852"/>
            <a:ext cx="2784210" cy="4410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Création d’un employé</a:t>
            </a:r>
          </a:p>
        </p:txBody>
      </p:sp>
      <p:sp>
        <p:nvSpPr>
          <p:cNvPr id="66" name="Légende encadrée 1 65"/>
          <p:cNvSpPr/>
          <p:nvPr/>
        </p:nvSpPr>
        <p:spPr>
          <a:xfrm flipH="1">
            <a:off x="1469505" y="5617717"/>
            <a:ext cx="1984355" cy="538175"/>
          </a:xfrm>
          <a:prstGeom prst="borderCallout1">
            <a:avLst>
              <a:gd name="adj1" fmla="val 47970"/>
              <a:gd name="adj2" fmla="val -333"/>
              <a:gd name="adj3" fmla="val 124182"/>
              <a:gd name="adj4" fmla="val -1849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Vers Article A1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273603" y="6269533"/>
            <a:ext cx="2148115" cy="43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des congés</a:t>
            </a:r>
          </a:p>
        </p:txBody>
      </p:sp>
      <p:sp>
        <p:nvSpPr>
          <p:cNvPr id="75" name="Légende encadrée 1 74"/>
          <p:cNvSpPr/>
          <p:nvPr/>
        </p:nvSpPr>
        <p:spPr>
          <a:xfrm flipH="1">
            <a:off x="9140153" y="5596663"/>
            <a:ext cx="1984355" cy="538175"/>
          </a:xfrm>
          <a:prstGeom prst="borderCallout1">
            <a:avLst>
              <a:gd name="adj1" fmla="val 47970"/>
              <a:gd name="adj2" fmla="val -333"/>
              <a:gd name="adj3" fmla="val 126879"/>
              <a:gd name="adj4" fmla="val -1117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Vers Article A2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850562" y="227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662548" y="7145127"/>
            <a:ext cx="4262690" cy="442204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689347" y="7230858"/>
            <a:ext cx="25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aside</a:t>
            </a:r>
            <a:r>
              <a:rPr lang="fr-FR" dirty="0"/>
              <a:t> « </a:t>
            </a:r>
            <a:r>
              <a:rPr lang="fr-FR" dirty="0" smtClean="0"/>
              <a:t>log-</a:t>
            </a:r>
            <a:r>
              <a:rPr lang="fr-FR" dirty="0" err="1" smtClean="0"/>
              <a:t>Employe</a:t>
            </a:r>
            <a:r>
              <a:rPr lang="fr-FR" dirty="0" smtClean="0"/>
              <a:t> </a:t>
            </a:r>
            <a:r>
              <a:rPr lang="fr-FR" dirty="0"/>
              <a:t>»&gt;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63057" y="8018419"/>
            <a:ext cx="2697839" cy="585137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DECONNECTION</a:t>
            </a:r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820278" y="8609412"/>
            <a:ext cx="252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Login:</a:t>
            </a:r>
            <a:endParaRPr lang="fr-FR" sz="2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7876462" y="9726030"/>
            <a:ext cx="252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Mot passe :</a:t>
            </a:r>
            <a:endParaRPr lang="fr-FR" sz="2400" dirty="0"/>
          </a:p>
        </p:txBody>
      </p:sp>
      <p:sp>
        <p:nvSpPr>
          <p:cNvPr id="23" name="Rectangle 22"/>
          <p:cNvSpPr/>
          <p:nvPr/>
        </p:nvSpPr>
        <p:spPr>
          <a:xfrm>
            <a:off x="8012808" y="9061430"/>
            <a:ext cx="2950963" cy="674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44932" y="10207264"/>
            <a:ext cx="2950963" cy="674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7820388" y="7581988"/>
            <a:ext cx="38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 connecté : Login affiché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8586411" y="10996725"/>
            <a:ext cx="2700197" cy="541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Valider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8185" y="4186211"/>
            <a:ext cx="11553369" cy="12692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DEMANDE DE CONGE 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M. XXXXXX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Mme. YYYYY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451707" y="4190230"/>
            <a:ext cx="486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&lt;ARTICLE&gt;</a:t>
            </a:r>
            <a:endParaRPr lang="fr-FR" dirty="0"/>
          </a:p>
        </p:txBody>
      </p:sp>
      <p:sp>
        <p:nvSpPr>
          <p:cNvPr id="79" name="ZoneTexte 78"/>
          <p:cNvSpPr txBox="1"/>
          <p:nvPr/>
        </p:nvSpPr>
        <p:spPr>
          <a:xfrm>
            <a:off x="3007585" y="4236809"/>
            <a:ext cx="81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FF0000"/>
                </a:solidFill>
              </a:rPr>
              <a:t>CET ARTICLE APPARAIT LORSQU’UNE DEMANDE EST EN ATTENTE DE VALIDATION</a:t>
            </a:r>
            <a:endParaRPr lang="fr-FR" b="1" i="1" dirty="0">
              <a:solidFill>
                <a:srgbClr val="FF000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916370" y="4732565"/>
            <a:ext cx="873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P</a:t>
            </a:r>
            <a:r>
              <a:rPr lang="fr-FR" b="1" i="1" dirty="0" smtClean="0">
                <a:solidFill>
                  <a:srgbClr val="FF0000"/>
                </a:solidFill>
              </a:rPr>
              <a:t>our éviter de mettre dans le menu « Gestion des congés », voir la possibilité de cliquer directement sur le nom de la personne demandant les congés et de renvoyer vers A2</a:t>
            </a:r>
            <a:endParaRPr lang="fr-F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48342" y="1430659"/>
            <a:ext cx="11553371" cy="2695823"/>
            <a:chOff x="275771" y="412875"/>
            <a:chExt cx="11553371" cy="2695823"/>
          </a:xfrm>
        </p:grpSpPr>
        <p:sp>
          <p:nvSpPr>
            <p:cNvPr id="4" name="Rectangle 3"/>
            <p:cNvSpPr/>
            <p:nvPr/>
          </p:nvSpPr>
          <p:spPr>
            <a:xfrm>
              <a:off x="275771" y="454148"/>
              <a:ext cx="11553371" cy="26545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75771" y="412875"/>
              <a:ext cx="1436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&lt;HEADER&gt;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458" y="964918"/>
              <a:ext cx="2220685" cy="15530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LOGO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5999" y="647559"/>
              <a:ext cx="7634514" cy="2185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&lt;H1&gt;INFORMATIONS DU PERSONNEL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Inscrire / </a:t>
              </a:r>
              <a:r>
                <a:rPr lang="fr-FR" dirty="0" smtClean="0">
                  <a:solidFill>
                    <a:schemeClr val="tx1"/>
                  </a:solidFill>
                </a:rPr>
                <a:t>Modifier L'équipe&lt;H1&gt;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775200" y="461163"/>
            <a:ext cx="216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ARTICLE A1</a:t>
            </a:r>
            <a:endParaRPr lang="fr-FR" sz="3200" b="1" dirty="0"/>
          </a:p>
        </p:txBody>
      </p:sp>
      <p:sp>
        <p:nvSpPr>
          <p:cNvPr id="29" name="Rectangle 28"/>
          <p:cNvSpPr/>
          <p:nvPr/>
        </p:nvSpPr>
        <p:spPr>
          <a:xfrm>
            <a:off x="348342" y="5815393"/>
            <a:ext cx="11553371" cy="577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&lt;SECTION&gt;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1264" y="7455330"/>
            <a:ext cx="10711819" cy="3861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NOM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PRENOM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ADRESSE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FONCTION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EQUIPE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8342" y="11693831"/>
            <a:ext cx="11553370" cy="5431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&lt;SECTION&gt;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348342" y="18666374"/>
            <a:ext cx="11553371" cy="2654550"/>
            <a:chOff x="275771" y="412875"/>
            <a:chExt cx="11553371" cy="26545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275771" y="412875"/>
              <a:ext cx="11553371" cy="265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70113" y="464574"/>
              <a:ext cx="143691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&lt;FOOTER&gt;</a:t>
              </a:r>
              <a:endParaRPr lang="fr-FR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5086" y="964919"/>
              <a:ext cx="10595427" cy="186782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-    MENTIONS LÉGALES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 smtClean="0">
                  <a:solidFill>
                    <a:schemeClr val="tx1"/>
                  </a:solidFill>
                </a:rPr>
                <a:t>PLAN DU SITE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 smtClean="0">
                  <a:solidFill>
                    <a:schemeClr val="tx1"/>
                  </a:solidFill>
                </a:rPr>
                <a:t>CONTACT</a:t>
              </a:r>
            </a:p>
            <a:p>
              <a:pPr marL="285750" indent="-285750" algn="ctr">
                <a:buFontTx/>
                <a:buChar char="-"/>
              </a:pP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37028" y="12201945"/>
            <a:ext cx="10726055" cy="4598019"/>
            <a:chOff x="537029" y="11854197"/>
            <a:chExt cx="4932361" cy="6244437"/>
          </a:xfrm>
        </p:grpSpPr>
        <p:sp>
          <p:nvSpPr>
            <p:cNvPr id="39" name="Rectangle 38"/>
            <p:cNvSpPr/>
            <p:nvPr/>
          </p:nvSpPr>
          <p:spPr>
            <a:xfrm>
              <a:off x="537029" y="11864798"/>
              <a:ext cx="4932361" cy="62338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solidFill>
                    <a:schemeClr val="tx1"/>
                  </a:solidFill>
                </a:rPr>
                <a:t>CONGES PAYES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solidFill>
                    <a:schemeClr val="tx1"/>
                  </a:solidFill>
                </a:rPr>
                <a:t>ANCIENNETE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solidFill>
                    <a:schemeClr val="tx1"/>
                  </a:solidFill>
                </a:rPr>
                <a:t>RTT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solidFill>
                    <a:schemeClr val="tx1"/>
                  </a:solidFill>
                </a:rPr>
                <a:t>MALADIE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solidFill>
                    <a:schemeClr val="tx1"/>
                  </a:solidFill>
                </a:rPr>
                <a:t>ABSENCE NON AUTORISE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solidFill>
                    <a:schemeClr val="tx1"/>
                  </a:solidFill>
                </a:rPr>
                <a:t>FORMATION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37029" y="11854197"/>
              <a:ext cx="1621862" cy="50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</a:t>
              </a:r>
              <a:r>
                <a:rPr lang="fr-FR" dirty="0" smtClean="0"/>
                <a:t>ARTICLE « conges »&gt;</a:t>
              </a:r>
              <a:endParaRPr lang="fr-FR"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537028" y="7455330"/>
            <a:ext cx="325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smtClean="0"/>
              <a:t>ARTICLE « </a:t>
            </a:r>
            <a:r>
              <a:rPr lang="fr-FR" dirty="0" err="1" smtClean="0"/>
              <a:t>creation-employe</a:t>
            </a:r>
            <a:r>
              <a:rPr lang="fr-FR" dirty="0" smtClean="0"/>
              <a:t> »&gt;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723047" y="9080415"/>
            <a:ext cx="509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Cet article permet de créer l’employer et de lui attribué une équipe (d’autres infos peuvent compléter cette fiche comme le </a:t>
            </a:r>
            <a:r>
              <a:rPr lang="fr-FR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coef</a:t>
            </a:r>
            <a:r>
              <a:rPr lang="fr-FR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ou la formation d’origine).</a:t>
            </a:r>
            <a:endParaRPr lang="fr-FR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127168" y="13295968"/>
            <a:ext cx="509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Cet article permet d’attribuer les congés de départ et évoluera en fonction des évènements de l’année comme une maladie ou une absence qui sera rentré manuellement par les RH.</a:t>
            </a:r>
            <a:endParaRPr lang="fr-FR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8342" y="4224406"/>
            <a:ext cx="11553370" cy="14525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8342" y="4226787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&lt;NAV&gt;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802182" y="5022113"/>
            <a:ext cx="2598058" cy="4401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35434" y="5017289"/>
            <a:ext cx="2819300" cy="444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Employé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806542" y="7527386"/>
            <a:ext cx="2220685" cy="15530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PHOTO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Légende encadrée 1 1"/>
          <p:cNvSpPr/>
          <p:nvPr/>
        </p:nvSpPr>
        <p:spPr>
          <a:xfrm flipH="1">
            <a:off x="3793270" y="4076510"/>
            <a:ext cx="2902835" cy="768150"/>
          </a:xfrm>
          <a:prstGeom prst="borderCallout1">
            <a:avLst>
              <a:gd name="adj1" fmla="val 47970"/>
              <a:gd name="adj2" fmla="val -333"/>
              <a:gd name="adj3" fmla="val 124182"/>
              <a:gd name="adj4" fmla="val -1849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Visualisation de la liste des employés par une liste déroulante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993" y="701942"/>
            <a:ext cx="11128067" cy="286232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-ne </a:t>
            </a:r>
            <a:r>
              <a:rPr lang="fr-FR" dirty="0"/>
              <a:t>pas vouloir </a:t>
            </a:r>
            <a:r>
              <a:rPr lang="fr-FR" dirty="0" smtClean="0"/>
              <a:t>faire de </a:t>
            </a:r>
            <a:r>
              <a:rPr lang="fr-FR" dirty="0"/>
              <a:t>menus différents dans chaque article, histoire de pas trop compliquer (on se tient au menu tel qu'il </a:t>
            </a:r>
            <a:r>
              <a:rPr lang="fr-FR" dirty="0" smtClean="0"/>
              <a:t>est :</a:t>
            </a:r>
          </a:p>
          <a:p>
            <a:r>
              <a:rPr lang="fr-FR" dirty="0" smtClean="0"/>
              <a:t>     menu </a:t>
            </a:r>
            <a:r>
              <a:rPr lang="fr-FR" dirty="0"/>
              <a:t>Inscrire / </a:t>
            </a:r>
            <a:r>
              <a:rPr lang="fr-FR" dirty="0" smtClean="0"/>
              <a:t>Modifier L'équipe : pour avoir une équipe, il faut des employés ou alors on créé les 2 (employés et équipe) sur la même page A1</a:t>
            </a:r>
          </a:p>
          <a:p>
            <a:endParaRPr lang="fr-FR" dirty="0"/>
          </a:p>
          <a:p>
            <a:r>
              <a:rPr lang="fr-FR" dirty="0"/>
              <a:t>-pour la page </a:t>
            </a:r>
            <a:r>
              <a:rPr lang="fr-FR" dirty="0" smtClean="0"/>
              <a:t>A1 &amp; A2, </a:t>
            </a:r>
            <a:r>
              <a:rPr lang="fr-FR" dirty="0"/>
              <a:t>il faudra qu'on mette une liste </a:t>
            </a:r>
            <a:r>
              <a:rPr lang="fr-FR" dirty="0" smtClean="0"/>
              <a:t>déroulante pour </a:t>
            </a:r>
            <a:r>
              <a:rPr lang="fr-FR" dirty="0"/>
              <a:t>sélectionner l'employé </a:t>
            </a:r>
            <a:r>
              <a:rPr lang="fr-FR" dirty="0" smtClean="0"/>
              <a:t>concerné :</a:t>
            </a:r>
          </a:p>
          <a:p>
            <a:r>
              <a:rPr lang="fr-FR" dirty="0"/>
              <a:t> </a:t>
            </a:r>
            <a:r>
              <a:rPr lang="fr-FR" dirty="0" smtClean="0"/>
              <a:t>  Pour créer un employé dans la liste déroulante il faudra ajouter un lien comme ajouter un employé qui renverra vers une page ou un ancrage vers la zone d’enregistrement,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-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96531" y="7534463"/>
            <a:ext cx="4021284" cy="574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</a:t>
            </a:r>
            <a:r>
              <a:rPr lang="fr-FR" dirty="0" smtClean="0">
                <a:solidFill>
                  <a:schemeClr val="tx1"/>
                </a:solidFill>
              </a:rPr>
              <a:t>H2&gt;</a:t>
            </a:r>
            <a:r>
              <a:rPr lang="fr-FR" dirty="0" smtClean="0">
                <a:solidFill>
                  <a:schemeClr val="tx1"/>
                </a:solidFill>
              </a:rPr>
              <a:t>INSCRIPTION DU PERSONNEL</a:t>
            </a:r>
            <a:r>
              <a:rPr lang="fr-FR" dirty="0">
                <a:solidFill>
                  <a:schemeClr val="tx1"/>
                </a:solidFill>
              </a:rPr>
              <a:t>&lt;H2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14384" y="12270126"/>
            <a:ext cx="4021284" cy="615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</a:t>
            </a:r>
            <a:r>
              <a:rPr lang="fr-FR" dirty="0" smtClean="0">
                <a:solidFill>
                  <a:schemeClr val="tx1"/>
                </a:solidFill>
              </a:rPr>
              <a:t>H2&gt;</a:t>
            </a:r>
            <a:r>
              <a:rPr lang="fr-FR" dirty="0" smtClean="0">
                <a:solidFill>
                  <a:schemeClr val="tx1"/>
                </a:solidFill>
              </a:rPr>
              <a:t>ATTRIBUTION </a:t>
            </a:r>
            <a:r>
              <a:rPr lang="fr-FR" dirty="0" smtClean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CONGES</a:t>
            </a:r>
            <a:r>
              <a:rPr lang="fr-FR" dirty="0">
                <a:solidFill>
                  <a:schemeClr val="tx1"/>
                </a:solidFill>
              </a:rPr>
              <a:t>&lt;H2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445827" y="17108766"/>
            <a:ext cx="3987008" cy="1492931"/>
            <a:chOff x="4027859" y="14999275"/>
            <a:chExt cx="3987008" cy="1492931"/>
          </a:xfrm>
        </p:grpSpPr>
        <p:sp>
          <p:nvSpPr>
            <p:cNvPr id="36" name="Rectangle 35"/>
            <p:cNvSpPr/>
            <p:nvPr/>
          </p:nvSpPr>
          <p:spPr>
            <a:xfrm>
              <a:off x="4027859" y="14999275"/>
              <a:ext cx="3214770" cy="149293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4054658" y="15085006"/>
              <a:ext cx="3960209" cy="1372698"/>
              <a:chOff x="4054658" y="15085006"/>
              <a:chExt cx="3960209" cy="1372698"/>
            </a:xfrm>
          </p:grpSpPr>
          <p:sp>
            <p:nvSpPr>
              <p:cNvPr id="51" name="ZoneTexte 50"/>
              <p:cNvSpPr txBox="1"/>
              <p:nvPr/>
            </p:nvSpPr>
            <p:spPr>
              <a:xfrm>
                <a:off x="4054658" y="15085006"/>
                <a:ext cx="2510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&lt;</a:t>
                </a:r>
                <a:r>
                  <a:rPr lang="fr-FR" dirty="0" err="1"/>
                  <a:t>aside</a:t>
                </a:r>
                <a:r>
                  <a:rPr lang="fr-FR" dirty="0"/>
                  <a:t> « </a:t>
                </a:r>
                <a:r>
                  <a:rPr lang="fr-FR" dirty="0" smtClean="0"/>
                  <a:t>log-</a:t>
                </a:r>
                <a:r>
                  <a:rPr lang="fr-FR" dirty="0" err="1" smtClean="0"/>
                  <a:t>Employe</a:t>
                </a:r>
                <a:r>
                  <a:rPr lang="fr-FR" dirty="0" smtClean="0"/>
                  <a:t> </a:t>
                </a:r>
                <a:r>
                  <a:rPr lang="fr-FR" dirty="0"/>
                  <a:t>»&gt;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28368" y="15872567"/>
                <a:ext cx="2697839" cy="585137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tx1"/>
                    </a:solidFill>
                  </a:rPr>
                  <a:t>DECONNECTION</a:t>
                </a:r>
                <a:endParaRPr lang="fr-FR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4185699" y="15436136"/>
                <a:ext cx="382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connecté : Login affiché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2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48342" y="1430659"/>
            <a:ext cx="11553371" cy="2654550"/>
            <a:chOff x="275771" y="412875"/>
            <a:chExt cx="11553371" cy="265455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275771" y="412875"/>
              <a:ext cx="11553371" cy="265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73842" y="438949"/>
              <a:ext cx="143691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&lt;HEADER&gt;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458" y="964918"/>
              <a:ext cx="2220685" cy="15530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LOGO </a:t>
              </a:r>
              <a:r>
                <a:rPr lang="fr-FR" dirty="0" smtClean="0">
                  <a:solidFill>
                    <a:schemeClr val="tx1"/>
                  </a:solidFill>
                </a:rPr>
                <a:t>MAIRIE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5999" y="647559"/>
              <a:ext cx="7634514" cy="21851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Gérer / </a:t>
              </a:r>
              <a:r>
                <a:rPr lang="fr-FR" dirty="0" smtClean="0">
                  <a:solidFill>
                    <a:schemeClr val="tx1"/>
                  </a:solidFill>
                </a:rPr>
                <a:t>autoriser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Les </a:t>
              </a:r>
              <a:r>
                <a:rPr lang="fr-FR" dirty="0">
                  <a:solidFill>
                    <a:schemeClr val="tx1"/>
                  </a:solidFill>
                </a:rPr>
                <a:t>congés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demandés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4891314" y="461163"/>
            <a:ext cx="233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ARTICLE A2</a:t>
            </a:r>
            <a:endParaRPr lang="fr-FR" sz="3200" b="1" dirty="0"/>
          </a:p>
        </p:txBody>
      </p:sp>
      <p:sp>
        <p:nvSpPr>
          <p:cNvPr id="29" name="Rectangle 28"/>
          <p:cNvSpPr/>
          <p:nvPr/>
        </p:nvSpPr>
        <p:spPr>
          <a:xfrm>
            <a:off x="348342" y="5815392"/>
            <a:ext cx="11553371" cy="12759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solidFill>
                  <a:schemeClr val="tx1"/>
                </a:solidFill>
              </a:rPr>
              <a:t>pour la page A1, il faudra qu'on mette une liste déroulantepour sélectionner l'employé concerné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1264" y="7455330"/>
            <a:ext cx="10711819" cy="219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NOM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PRENOM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EQUIPE :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348342" y="18666374"/>
            <a:ext cx="11553371" cy="2654550"/>
            <a:chOff x="275771" y="412875"/>
            <a:chExt cx="11553371" cy="265455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275771" y="412875"/>
              <a:ext cx="11553371" cy="2654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73841" y="504231"/>
              <a:ext cx="143691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&lt;FOOTER&gt;</a:t>
              </a:r>
              <a:endParaRPr lang="fr-FR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5086" y="964919"/>
              <a:ext cx="10595427" cy="186782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-    MENTIONS LÉGALES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 smtClean="0">
                  <a:solidFill>
                    <a:schemeClr val="tx1"/>
                  </a:solidFill>
                </a:rPr>
                <a:t>PLAN DU SITE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 smtClean="0">
                  <a:solidFill>
                    <a:schemeClr val="tx1"/>
                  </a:solidFill>
                </a:rPr>
                <a:t>CONTACT</a:t>
              </a:r>
            </a:p>
            <a:p>
              <a:pPr marL="285750" indent="-285750" algn="ctr">
                <a:buFontTx/>
                <a:buChar char="-"/>
              </a:pPr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252339" y="7483061"/>
            <a:ext cx="3738116" cy="554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&lt;</a:t>
            </a:r>
            <a:r>
              <a:rPr lang="fr-FR" dirty="0" smtClean="0">
                <a:solidFill>
                  <a:schemeClr val="tx1"/>
                </a:solidFill>
              </a:rPr>
              <a:t>H2&gt;</a:t>
            </a:r>
            <a:r>
              <a:rPr lang="fr-FR" dirty="0" smtClean="0">
                <a:solidFill>
                  <a:schemeClr val="tx1"/>
                </a:solidFill>
              </a:rPr>
              <a:t>GESTION </a:t>
            </a:r>
            <a:r>
              <a:rPr lang="fr-FR" dirty="0" smtClean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CONGES</a:t>
            </a:r>
            <a:r>
              <a:rPr lang="fr-FR" dirty="0">
                <a:solidFill>
                  <a:schemeClr val="tx1"/>
                </a:solidFill>
              </a:rPr>
              <a:t>&lt;H2</a:t>
            </a:r>
            <a:r>
              <a:rPr lang="fr-FR" dirty="0" smtClean="0">
                <a:solidFill>
                  <a:schemeClr val="tx1"/>
                </a:solidFill>
              </a:rPr>
              <a:t>&gt;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37028" y="7455330"/>
            <a:ext cx="302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smtClean="0"/>
              <a:t>ARTICLE « gestion-conges »&gt;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405788" y="8189439"/>
            <a:ext cx="509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Cet article permet de voir les infos de l’employé.</a:t>
            </a:r>
            <a:endParaRPr lang="fr-FR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67657" y="16999870"/>
            <a:ext cx="60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7030A0"/>
                </a:solidFill>
              </a:rPr>
              <a:t>Cette section permet de voir les congés pris et restants.</a:t>
            </a:r>
            <a:endParaRPr lang="fr-FR" b="1" i="1" dirty="0">
              <a:solidFill>
                <a:srgbClr val="7030A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4712" y="4224039"/>
            <a:ext cx="11553370" cy="1452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8342" y="4226787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&lt;NAV&gt;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5556925" y="4708810"/>
            <a:ext cx="2598058" cy="4401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Employé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06542" y="7527386"/>
            <a:ext cx="2220685" cy="15530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PHOTO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4495900" y="10028394"/>
            <a:ext cx="6767183" cy="5733415"/>
            <a:chOff x="4642806" y="13294058"/>
            <a:chExt cx="7112000" cy="4621738"/>
          </a:xfrm>
        </p:grpSpPr>
        <p:sp>
          <p:nvSpPr>
            <p:cNvPr id="10" name="Rectangle 9"/>
            <p:cNvSpPr/>
            <p:nvPr/>
          </p:nvSpPr>
          <p:spPr>
            <a:xfrm>
              <a:off x="4642806" y="13294058"/>
              <a:ext cx="7112000" cy="4621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dirty="0" smtClean="0">
                  <a:solidFill>
                    <a:schemeClr val="tx1"/>
                  </a:solidFill>
                </a:rPr>
                <a:t>&lt;</a:t>
              </a:r>
              <a:r>
                <a:rPr lang="fr-FR" dirty="0" smtClean="0">
                  <a:solidFill>
                    <a:schemeClr val="tx1"/>
                  </a:solidFill>
                </a:rPr>
                <a:t>ARTICLE « calendrier »&gt;</a:t>
              </a:r>
              <a:endParaRPr lang="fr-F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174" y="13720335"/>
              <a:ext cx="6858793" cy="3947619"/>
            </a:xfrm>
            <a:prstGeom prst="rect">
              <a:avLst/>
            </a:prstGeom>
          </p:spPr>
        </p:pic>
      </p:grpSp>
      <p:sp>
        <p:nvSpPr>
          <p:cNvPr id="17" name="Cadre 16"/>
          <p:cNvSpPr/>
          <p:nvPr/>
        </p:nvSpPr>
        <p:spPr>
          <a:xfrm>
            <a:off x="7717970" y="16327596"/>
            <a:ext cx="2177143" cy="493486"/>
          </a:xfrm>
          <a:prstGeom prst="fram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56" name="Cadre 55"/>
          <p:cNvSpPr/>
          <p:nvPr/>
        </p:nvSpPr>
        <p:spPr>
          <a:xfrm>
            <a:off x="2173377" y="16326100"/>
            <a:ext cx="2177143" cy="493486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REFUS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71986" y="10028394"/>
            <a:ext cx="3968637" cy="5736890"/>
            <a:chOff x="471986" y="10028394"/>
            <a:chExt cx="3968637" cy="5736890"/>
          </a:xfrm>
          <a:solidFill>
            <a:schemeClr val="accent6"/>
          </a:solidFill>
        </p:grpSpPr>
        <p:grpSp>
          <p:nvGrpSpPr>
            <p:cNvPr id="46" name="Groupe 45"/>
            <p:cNvGrpSpPr/>
            <p:nvPr/>
          </p:nvGrpSpPr>
          <p:grpSpPr>
            <a:xfrm>
              <a:off x="471986" y="10028394"/>
              <a:ext cx="3968637" cy="5736890"/>
              <a:chOff x="537029" y="11864798"/>
              <a:chExt cx="4932361" cy="7791105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>
                <a:off x="537029" y="11864798"/>
                <a:ext cx="4932361" cy="77911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fr-FR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fr-FR" b="1" u="sng" dirty="0" smtClean="0">
                    <a:solidFill>
                      <a:schemeClr val="tx1"/>
                    </a:solidFill>
                  </a:rPr>
                  <a:t>CONGES RESTANTS</a:t>
                </a:r>
                <a:endParaRPr lang="fr-FR" b="1" u="sng" dirty="0" smtClean="0">
                  <a:solidFill>
                    <a:schemeClr val="tx1"/>
                  </a:solidFill>
                </a:endParaRPr>
              </a:p>
              <a:p>
                <a:pPr lvl="2"/>
                <a:endParaRPr lang="fr-FR" b="1" u="sng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solidFill>
                      <a:schemeClr val="tx1"/>
                    </a:solidFill>
                  </a:rPr>
                  <a:t>CONGES PAYES : 10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solidFill>
                      <a:schemeClr val="tx1"/>
                    </a:solidFill>
                  </a:rPr>
                  <a:t>ANCIENNETE : 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fr-FR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solidFill>
                      <a:schemeClr val="tx1"/>
                    </a:solidFill>
                  </a:rPr>
                  <a:t>RTT : 0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fr-FR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solidFill>
                      <a:schemeClr val="tx1"/>
                    </a:solidFill>
                  </a:rPr>
                  <a:t>MALADIE : 0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solidFill>
                      <a:schemeClr val="tx1"/>
                    </a:solidFill>
                  </a:rPr>
                  <a:t>ABSENCE NON AUTORISE : 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>
                    <a:solidFill>
                      <a:schemeClr val="tx1"/>
                    </a:solidFill>
                  </a:rPr>
                  <a:t>FORMATION : 3</a:t>
                </a:r>
              </a:p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587236" y="11910803"/>
                <a:ext cx="4148063" cy="50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&lt;</a:t>
                </a:r>
                <a:r>
                  <a:rPr lang="fr-FR" dirty="0" smtClean="0"/>
                  <a:t>ARTICLE « conges-restants »&gt;</a:t>
                </a:r>
                <a:endParaRPr lang="fr-FR" dirty="0"/>
              </a:p>
            </p:txBody>
          </p:sp>
        </p:grpSp>
        <p:sp>
          <p:nvSpPr>
            <p:cNvPr id="58" name="Ellipse 57"/>
            <p:cNvSpPr/>
            <p:nvPr/>
          </p:nvSpPr>
          <p:spPr>
            <a:xfrm>
              <a:off x="3968752" y="11504570"/>
              <a:ext cx="217716" cy="2322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Ellipse 58"/>
            <p:cNvSpPr/>
            <p:nvPr/>
          </p:nvSpPr>
          <p:spPr>
            <a:xfrm>
              <a:off x="3968752" y="12100158"/>
              <a:ext cx="217716" cy="2322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Ellipse 59"/>
            <p:cNvSpPr/>
            <p:nvPr/>
          </p:nvSpPr>
          <p:spPr>
            <a:xfrm>
              <a:off x="3968752" y="10905906"/>
              <a:ext cx="217716" cy="2322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Ellipse 60"/>
            <p:cNvSpPr/>
            <p:nvPr/>
          </p:nvSpPr>
          <p:spPr>
            <a:xfrm>
              <a:off x="3968752" y="12607292"/>
              <a:ext cx="217716" cy="2322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>
            <a:xfrm>
              <a:off x="3970072" y="13151530"/>
              <a:ext cx="217716" cy="2322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3968752" y="13661594"/>
              <a:ext cx="217716" cy="23222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Ellipse 63"/>
            <p:cNvSpPr/>
            <p:nvPr/>
          </p:nvSpPr>
          <p:spPr>
            <a:xfrm>
              <a:off x="4039282" y="11577070"/>
              <a:ext cx="76655" cy="8538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5" name="ZoneTexte 64"/>
          <p:cNvSpPr txBox="1"/>
          <p:nvPr/>
        </p:nvSpPr>
        <p:spPr>
          <a:xfrm>
            <a:off x="529266" y="13837120"/>
            <a:ext cx="3994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7030A0"/>
                </a:solidFill>
              </a:rPr>
              <a:t>Cet article permet de voir le récapitulatif de jours de congés pris et restant de la personne et de valider le type de congés a prendre</a:t>
            </a:r>
            <a:endParaRPr lang="fr-FR" b="1" i="1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7371" y="15196788"/>
            <a:ext cx="1263782" cy="341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51264" y="15196788"/>
            <a:ext cx="236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Nbre</a:t>
            </a:r>
            <a:r>
              <a:rPr lang="fr-FR" dirty="0" smtClean="0"/>
              <a:t> de jours  valider :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968689" y="4710176"/>
            <a:ext cx="2598058" cy="437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66" name="Légende encadrée 1 65"/>
          <p:cNvSpPr/>
          <p:nvPr/>
        </p:nvSpPr>
        <p:spPr>
          <a:xfrm flipH="1">
            <a:off x="4105733" y="3919811"/>
            <a:ext cx="2902835" cy="768150"/>
          </a:xfrm>
          <a:prstGeom prst="borderCallout1">
            <a:avLst>
              <a:gd name="adj1" fmla="val 47970"/>
              <a:gd name="adj2" fmla="val -333"/>
              <a:gd name="adj3" fmla="val 105287"/>
              <a:gd name="adj4" fmla="val -1199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Visualisation de la liste des employés par une liste déroulante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7717970" y="17021447"/>
            <a:ext cx="3987008" cy="1492931"/>
            <a:chOff x="4027859" y="14999275"/>
            <a:chExt cx="3987008" cy="1492931"/>
          </a:xfrm>
        </p:grpSpPr>
        <p:sp>
          <p:nvSpPr>
            <p:cNvPr id="51" name="Rectangle 50"/>
            <p:cNvSpPr/>
            <p:nvPr/>
          </p:nvSpPr>
          <p:spPr>
            <a:xfrm>
              <a:off x="4027859" y="14999275"/>
              <a:ext cx="3214770" cy="149293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Groupe 51"/>
            <p:cNvGrpSpPr/>
            <p:nvPr/>
          </p:nvGrpSpPr>
          <p:grpSpPr>
            <a:xfrm>
              <a:off x="4054658" y="15085006"/>
              <a:ext cx="3960209" cy="1372698"/>
              <a:chOff x="4054658" y="15085006"/>
              <a:chExt cx="3960209" cy="1372698"/>
            </a:xfrm>
          </p:grpSpPr>
          <p:sp>
            <p:nvSpPr>
              <p:cNvPr id="53" name="ZoneTexte 52"/>
              <p:cNvSpPr txBox="1"/>
              <p:nvPr/>
            </p:nvSpPr>
            <p:spPr>
              <a:xfrm>
                <a:off x="4054658" y="15085006"/>
                <a:ext cx="2510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&lt;</a:t>
                </a:r>
                <a:r>
                  <a:rPr lang="fr-FR" dirty="0" err="1"/>
                  <a:t>aside</a:t>
                </a:r>
                <a:r>
                  <a:rPr lang="fr-FR" dirty="0"/>
                  <a:t> « </a:t>
                </a:r>
                <a:r>
                  <a:rPr lang="fr-FR" dirty="0" smtClean="0"/>
                  <a:t>log-</a:t>
                </a:r>
                <a:r>
                  <a:rPr lang="fr-FR" dirty="0" err="1" smtClean="0"/>
                  <a:t>Employe</a:t>
                </a:r>
                <a:r>
                  <a:rPr lang="fr-FR" dirty="0" smtClean="0"/>
                  <a:t> </a:t>
                </a:r>
                <a:r>
                  <a:rPr lang="fr-FR" dirty="0"/>
                  <a:t>»&gt;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28368" y="15872567"/>
                <a:ext cx="2697839" cy="585137"/>
              </a:xfrm>
              <a:prstGeom prst="rect">
                <a:avLst/>
              </a:prstGeom>
              <a:solidFill>
                <a:srgbClr val="0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 smtClean="0">
                    <a:solidFill>
                      <a:schemeClr val="tx1"/>
                    </a:solidFill>
                  </a:rPr>
                  <a:t>DECONNECTION</a:t>
                </a:r>
                <a:endParaRPr lang="fr-FR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4185699" y="15436136"/>
                <a:ext cx="382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Si connecté : Login affiché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6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619</Words>
  <Application>Microsoft Office PowerPoint</Application>
  <PresentationFormat>Personnalisé</PresentationFormat>
  <Paragraphs>167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LARUELLE</dc:creator>
  <cp:lastModifiedBy>Stephane LARUELLE</cp:lastModifiedBy>
  <cp:revision>226</cp:revision>
  <dcterms:created xsi:type="dcterms:W3CDTF">2017-03-25T20:00:17Z</dcterms:created>
  <dcterms:modified xsi:type="dcterms:W3CDTF">2017-03-28T19:28:29Z</dcterms:modified>
</cp:coreProperties>
</file>