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  <p:sldMasterId id="2147483692" r:id="rId5"/>
  </p:sldMasterIdLst>
  <p:notesMasterIdLst>
    <p:notesMasterId r:id="rId27"/>
  </p:notesMasterIdLst>
  <p:handoutMasterIdLst>
    <p:handoutMasterId r:id="rId28"/>
  </p:handoutMasterIdLst>
  <p:sldIdLst>
    <p:sldId id="507" r:id="rId6"/>
    <p:sldId id="508" r:id="rId7"/>
    <p:sldId id="528" r:id="rId8"/>
    <p:sldId id="613" r:id="rId9"/>
    <p:sldId id="608" r:id="rId10"/>
    <p:sldId id="509" r:id="rId11"/>
    <p:sldId id="510" r:id="rId12"/>
    <p:sldId id="514" r:id="rId13"/>
    <p:sldId id="516" r:id="rId14"/>
    <p:sldId id="276" r:id="rId15"/>
    <p:sldId id="512" r:id="rId16"/>
    <p:sldId id="517" r:id="rId17"/>
    <p:sldId id="518" r:id="rId18"/>
    <p:sldId id="601" r:id="rId19"/>
    <p:sldId id="519" r:id="rId20"/>
    <p:sldId id="520" r:id="rId21"/>
    <p:sldId id="521" r:id="rId22"/>
    <p:sldId id="522" r:id="rId23"/>
    <p:sldId id="523" r:id="rId24"/>
    <p:sldId id="525" r:id="rId25"/>
    <p:sldId id="52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343E2E5-0D85-4577-A9C4-453C4720D3EE}">
          <p14:sldIdLst>
            <p14:sldId id="507"/>
            <p14:sldId id="508"/>
            <p14:sldId id="528"/>
          </p14:sldIdLst>
        </p14:section>
        <p14:section name="Partners" id="{CA2A4FC8-2248-4427-A4A3-FC1B2796B3A0}">
          <p14:sldIdLst>
            <p14:sldId id="613"/>
            <p14:sldId id="608"/>
          </p14:sldIdLst>
        </p14:section>
        <p14:section name="Course Objectives" id="{98654875-9D13-473A-998B-5A8F70A1C5CF}">
          <p14:sldIdLst>
            <p14:sldId id="509"/>
            <p14:sldId id="510"/>
          </p14:sldIdLst>
        </p14:section>
        <p14:section name="Homework" id="{23553F58-7DA2-424E-87B6-A5A37AD9FADD}">
          <p14:sldIdLst>
            <p14:sldId id="514"/>
            <p14:sldId id="516"/>
            <p14:sldId id="276"/>
          </p14:sldIdLst>
        </p14:section>
        <p14:section name="Exam" id="{79C9BE10-A39A-49DB-8A08-E3F0EC907C9B}">
          <p14:sldIdLst>
            <p14:sldId id="512"/>
            <p14:sldId id="517"/>
          </p14:sldIdLst>
        </p14:section>
        <p14:section name="Training Team" id="{AA645E19-3DF4-4E80-AD9B-E73BFC24990B}">
          <p14:sldIdLst>
            <p14:sldId id="518"/>
            <p14:sldId id="601"/>
          </p14:sldIdLst>
        </p14:section>
        <p14:section name="Course Organization" id="{3C5C1F4D-585B-4CD3-BA9B-15420151DBBA}">
          <p14:sldIdLst>
            <p14:sldId id="519"/>
            <p14:sldId id="520"/>
            <p14:sldId id="521"/>
            <p14:sldId id="522"/>
          </p14:sldIdLst>
        </p14:section>
        <p14:section name="Conclusion" id="{ACC862FF-5418-4606-AEE8-23CF021B05EF}">
          <p14:sldIdLst>
            <p14:sldId id="523"/>
            <p14:sldId id="525"/>
            <p14:sldId id="5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oslava Dimitrova" initials="MD" lastIdx="5" clrIdx="0">
    <p:extLst>
      <p:ext uri="{19B8F6BF-5375-455C-9EA6-DF929625EA0E}">
        <p15:presenceInfo xmlns:p15="http://schemas.microsoft.com/office/powerpoint/2012/main" userId="b4730d058773d0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F2AC44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6" autoAdjust="0"/>
    <p:restoredTop sz="95214" autoAdjust="0"/>
  </p:normalViewPr>
  <p:slideViewPr>
    <p:cSldViewPr showGuides="1">
      <p:cViewPr varScale="1">
        <p:scale>
          <a:sx n="74" d="100"/>
          <a:sy n="74" d="100"/>
        </p:scale>
        <p:origin x="86" y="149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1.5.2023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73A7441-15ED-448E-9F47-29587D68C0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97430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B4A50D6-95B2-41DA-9F31-E3DA963165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7566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6438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8EA82F3-17C1-4EB5-BC43-30B5F2BBB9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47056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330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236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93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8268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145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3478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84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3772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1169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83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98313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03068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90786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9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404808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1907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3967/qa-basics-january-202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facebook.com/groups/QABasicsJanuary2023" TargetMode="External"/><Relationship Id="rId4" Type="http://schemas.openxmlformats.org/officeDocument/2006/relationships/hyperlink" Target="https://softuni.bg/forum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3.jpeg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36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27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4.png"/><Relationship Id="rId15" Type="http://schemas.openxmlformats.org/officeDocument/2006/relationships/image" Target="../media/image29.jpeg"/><Relationship Id="rId23" Type="http://schemas.openxmlformats.org/officeDocument/2006/relationships/image" Target="../media/image33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QA Basics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84617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84800"/>
            <a:ext cx="2980696" cy="363552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1176528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0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course assignments require to </a:t>
            </a:r>
            <a:r>
              <a:rPr lang="en-US" b="1" dirty="0">
                <a:solidFill>
                  <a:schemeClr val="bg1"/>
                </a:solidFill>
              </a:rPr>
              <a:t>search in Internet</a:t>
            </a:r>
          </a:p>
          <a:p>
            <a:pPr lvl="1"/>
            <a:r>
              <a:rPr lang="en-US" dirty="0"/>
              <a:t>This is an important part of the learning process</a:t>
            </a:r>
          </a:p>
          <a:p>
            <a:pPr lvl="1"/>
            <a:r>
              <a:rPr lang="en-US" dirty="0"/>
              <a:t>Some exercises intentionally have 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/>
              <a:t>Quality assurance includes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b="1" dirty="0">
                <a:solidFill>
                  <a:schemeClr val="bg1"/>
                </a:solidFill>
              </a:rPr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Testers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000" y="3960508"/>
            <a:ext cx="1591194" cy="1774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064" y="1981201"/>
            <a:ext cx="1719221" cy="169483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4664664-33FA-43DB-A3DE-24F85C69C0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188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Exam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314000"/>
            <a:ext cx="2709000" cy="270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9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321675" cy="5546589"/>
          </a:xfrm>
        </p:spPr>
        <p:txBody>
          <a:bodyPr>
            <a:normAutofit lnSpcReduction="10000"/>
          </a:bodyPr>
          <a:lstStyle/>
          <a:p>
            <a:r>
              <a:rPr lang="en-GB" sz="3200" dirty="0"/>
              <a:t>You will have </a:t>
            </a:r>
            <a:r>
              <a:rPr lang="en-GB" sz="3200" b="1" dirty="0">
                <a:solidFill>
                  <a:srgbClr val="FFA000"/>
                </a:solidFill>
              </a:rPr>
              <a:t>1 hour </a:t>
            </a:r>
            <a:r>
              <a:rPr lang="en-GB" sz="3200" dirty="0"/>
              <a:t>once you enter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30</a:t>
            </a:r>
            <a:r>
              <a:rPr lang="en-US" sz="3000" dirty="0"/>
              <a:t> questions</a:t>
            </a:r>
          </a:p>
          <a:p>
            <a:pPr lvl="1"/>
            <a:r>
              <a:rPr lang="en-US" sz="3000" dirty="0"/>
              <a:t>Multiple-choice with </a:t>
            </a:r>
            <a:r>
              <a:rPr lang="en-US" sz="3000" b="1" dirty="0">
                <a:solidFill>
                  <a:schemeClr val="bg1"/>
                </a:solidFill>
              </a:rPr>
              <a:t>1 </a:t>
            </a:r>
            <a:r>
              <a:rPr lang="en-US" sz="3000" dirty="0"/>
              <a:t>correct answer</a:t>
            </a:r>
            <a:endParaRPr lang="en-GB" sz="3000" dirty="0"/>
          </a:p>
          <a:p>
            <a:pPr lvl="1"/>
            <a:r>
              <a:rPr lang="en-US" sz="3000" dirty="0"/>
              <a:t>English</a:t>
            </a:r>
            <a:endParaRPr lang="en-GB" sz="3000" dirty="0"/>
          </a:p>
          <a:p>
            <a:r>
              <a:rPr lang="en-GB" sz="3200" dirty="0"/>
              <a:t>Automated quiz system</a:t>
            </a:r>
          </a:p>
          <a:p>
            <a:r>
              <a:rPr lang="en-GB" sz="3200" dirty="0"/>
              <a:t>Available </a:t>
            </a:r>
          </a:p>
          <a:p>
            <a:pPr lvl="1"/>
            <a:r>
              <a:rPr lang="en-US" sz="3000" dirty="0"/>
              <a:t>From 10:00 h. on 4</a:t>
            </a:r>
            <a:r>
              <a:rPr lang="en-US" sz="3000" baseline="30000" dirty="0"/>
              <a:t>th</a:t>
            </a:r>
            <a:r>
              <a:rPr lang="en-US" sz="3000" dirty="0"/>
              <a:t> of February </a:t>
            </a:r>
          </a:p>
          <a:p>
            <a:pPr lvl="1"/>
            <a:r>
              <a:rPr lang="en-US" sz="3000" dirty="0"/>
              <a:t>To 21:59 h. on 5</a:t>
            </a:r>
            <a:r>
              <a:rPr lang="en-US" sz="3000" baseline="30000" dirty="0"/>
              <a:t>th</a:t>
            </a:r>
            <a:r>
              <a:rPr lang="en-US" sz="3000" dirty="0"/>
              <a:t> of February</a:t>
            </a:r>
            <a:endParaRPr lang="en-GB" sz="3200" dirty="0"/>
          </a:p>
          <a:p>
            <a:r>
              <a:rPr lang="en-GB" sz="3200" dirty="0"/>
              <a:t>You can submit your answers just </a:t>
            </a:r>
            <a:r>
              <a:rPr lang="en-GB" sz="3200" b="1" dirty="0">
                <a:solidFill>
                  <a:schemeClr val="bg1"/>
                </a:solidFill>
              </a:rPr>
              <a:t>one time</a:t>
            </a:r>
            <a:endParaRPr lang="en-GB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3561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Training Team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42500" y="6534000"/>
            <a:ext cx="349500" cy="246873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13</a:t>
            </a:fld>
            <a:endParaRPr lang="en-US" sz="1000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000" y="954000"/>
            <a:ext cx="1946372" cy="333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4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A7D744-4DFA-4BB7-BC33-7110E32514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000" y="1330102"/>
            <a:ext cx="7885500" cy="5529262"/>
          </a:xfrm>
        </p:spPr>
        <p:txBody>
          <a:bodyPr>
            <a:normAutofit/>
          </a:bodyPr>
          <a:lstStyle/>
          <a:p>
            <a:r>
              <a:rPr lang="en-US" dirty="0"/>
              <a:t>Educational Director @ </a:t>
            </a:r>
            <a:r>
              <a:rPr lang="en-US" b="1" dirty="0" err="1">
                <a:solidFill>
                  <a:schemeClr val="bg1"/>
                </a:solidFill>
              </a:rPr>
              <a:t>SoftUni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15</a:t>
            </a:r>
            <a:r>
              <a:rPr lang="bg-BG" dirty="0"/>
              <a:t>+</a:t>
            </a:r>
            <a:r>
              <a:rPr lang="en-US" dirty="0"/>
              <a:t> years of experience as </a:t>
            </a:r>
            <a:br>
              <a:rPr lang="bg-BG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Technical Trainer </a:t>
            </a:r>
            <a:r>
              <a:rPr lang="en-US" dirty="0"/>
              <a:t>and a </a:t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Product Presenter</a:t>
            </a:r>
          </a:p>
          <a:p>
            <a:r>
              <a:rPr lang="en-US" dirty="0"/>
              <a:t>Founder and Business </a:t>
            </a:r>
            <a:br>
              <a:rPr lang="bg-BG" dirty="0"/>
            </a:br>
            <a:r>
              <a:rPr lang="en-US" dirty="0"/>
              <a:t>OWL at </a:t>
            </a:r>
            <a:r>
              <a:rPr lang="en-US" b="1" dirty="0" err="1">
                <a:solidFill>
                  <a:schemeClr val="bg1"/>
                </a:solidFill>
              </a:rPr>
              <a:t>Znam.b</a:t>
            </a:r>
            <a:r>
              <a:rPr lang="bg-BG" b="1" dirty="0">
                <a:solidFill>
                  <a:schemeClr val="bg1"/>
                </a:solidFill>
              </a:rPr>
              <a:t>е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Fluent in Java, C#, HTML/CSS, </a:t>
            </a:r>
            <a:br>
              <a:rPr lang="bg-BG" dirty="0"/>
            </a:br>
            <a:r>
              <a:rPr lang="en-US" dirty="0"/>
              <a:t>JavaScript, Python, PHP, SQL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F125C8-0749-4131-A0D4-C958C0E3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Angel </a:t>
            </a:r>
            <a:r>
              <a:rPr lang="en-US" dirty="0" err="1"/>
              <a:t>Georgiev</a:t>
            </a:r>
            <a:endParaRPr lang="en-US" dirty="0"/>
          </a:p>
        </p:txBody>
      </p:sp>
      <p:pic>
        <p:nvPicPr>
          <p:cNvPr id="1030" name="Picture 6" descr="Angel Georgiev (@AcheBG) | Twitter">
            <a:extLst>
              <a:ext uri="{FF2B5EF4-FFF2-40B4-BE49-F238E27FC236}">
                <a16:creationId xmlns:a16="http://schemas.microsoft.com/office/drawing/2014/main" id="{0196A035-FB37-4397-B8C8-2378608E1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000" y="2079000"/>
            <a:ext cx="3690000" cy="3690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58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5B86A6-5AB8-46D1-B1BA-C6051CAEF80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136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QA Basics Course Timeline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6426" y="1509772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10-Jan-2023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028307" y="1568416"/>
            <a:ext cx="198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dirty="0"/>
              <a:t>08-09</a:t>
            </a:r>
            <a:r>
              <a:rPr lang="en-US" sz="2000" b="1" dirty="0"/>
              <a:t>-Feb-202</a:t>
            </a:r>
            <a:r>
              <a:rPr lang="bg-BG" sz="2000" b="1" dirty="0"/>
              <a:t>3</a:t>
            </a:r>
            <a:endParaRPr lang="en-US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567520" y="2876044"/>
            <a:ext cx="1086248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</a:rPr>
              <a:t>QA Basics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4 weeks * 2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3 credits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Start: </a:t>
            </a:r>
            <a:r>
              <a:rPr lang="en-US" sz="2000" b="1" dirty="0">
                <a:solidFill>
                  <a:srgbClr val="FFFFFF"/>
                </a:solidFill>
              </a:rPr>
              <a:t>10-January</a:t>
            </a:r>
            <a:r>
              <a:rPr lang="en-GB" sz="2000" b="1" dirty="0">
                <a:solidFill>
                  <a:srgbClr val="FFFFFF"/>
                </a:solidFill>
              </a:rPr>
              <a:t>-2023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Exam: </a:t>
            </a:r>
            <a:r>
              <a:rPr lang="en-US" sz="2000" b="1" dirty="0">
                <a:solidFill>
                  <a:srgbClr val="FFFFFF"/>
                </a:solidFill>
              </a:rPr>
              <a:t>04-05</a:t>
            </a:r>
            <a:r>
              <a:rPr lang="en-GB" sz="2000" b="1" dirty="0">
                <a:solidFill>
                  <a:srgbClr val="FFFFFF"/>
                </a:solidFill>
              </a:rPr>
              <a:t>-</a:t>
            </a:r>
            <a:r>
              <a:rPr lang="en-US" sz="2000" b="1" dirty="0">
                <a:solidFill>
                  <a:srgbClr val="FFFFFF"/>
                </a:solidFill>
              </a:rPr>
              <a:t>February</a:t>
            </a:r>
            <a:r>
              <a:rPr lang="en-GB" sz="2000" b="1" dirty="0">
                <a:solidFill>
                  <a:srgbClr val="FFFFFF"/>
                </a:solidFill>
              </a:rPr>
              <a:t>-2023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Exam Retake: </a:t>
            </a:r>
            <a:r>
              <a:rPr lang="bg-BG" sz="2000" b="1" dirty="0">
                <a:solidFill>
                  <a:srgbClr val="FFFFFF"/>
                </a:solidFill>
              </a:rPr>
              <a:t>0</a:t>
            </a:r>
            <a:r>
              <a:rPr lang="en-US" sz="2000" b="1" dirty="0">
                <a:solidFill>
                  <a:srgbClr val="FFFFFF"/>
                </a:solidFill>
              </a:rPr>
              <a:t>8-</a:t>
            </a:r>
            <a:r>
              <a:rPr lang="bg-BG" sz="2000" b="1" dirty="0">
                <a:solidFill>
                  <a:srgbClr val="FFFFFF"/>
                </a:solidFill>
              </a:rPr>
              <a:t>0</a:t>
            </a:r>
            <a:r>
              <a:rPr lang="en-US" sz="2000" b="1" dirty="0">
                <a:solidFill>
                  <a:srgbClr val="FFFFFF"/>
                </a:solidFill>
              </a:rPr>
              <a:t>9-February</a:t>
            </a:r>
            <a:r>
              <a:rPr lang="en-GB" sz="2000" b="1" dirty="0">
                <a:solidFill>
                  <a:srgbClr val="FFFFFF"/>
                </a:solidFill>
              </a:rPr>
              <a:t>-2023</a:t>
            </a:r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567520" y="2249542"/>
            <a:ext cx="10862480" cy="9458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7520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841000" y="199056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2954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430000" y="199056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8FD054-D5B6-4C0C-9C0A-CBB3BFB04818}"/>
              </a:ext>
            </a:extLst>
          </p:cNvPr>
          <p:cNvCxnSpPr>
            <a:cxnSpLocks/>
          </p:cNvCxnSpPr>
          <p:nvPr/>
        </p:nvCxnSpPr>
        <p:spPr>
          <a:xfrm>
            <a:off x="6110689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A35A81-16D6-4029-9237-EF333323BB4C}"/>
              </a:ext>
            </a:extLst>
          </p:cNvPr>
          <p:cNvCxnSpPr/>
          <p:nvPr/>
        </p:nvCxnSpPr>
        <p:spPr>
          <a:xfrm>
            <a:off x="19812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1B54DC-6C89-437D-B00D-6D9DBA41F4BB}"/>
              </a:ext>
            </a:extLst>
          </p:cNvPr>
          <p:cNvCxnSpPr/>
          <p:nvPr/>
        </p:nvCxnSpPr>
        <p:spPr>
          <a:xfrm>
            <a:off x="26670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9F26F6-7277-4D9A-A64D-183DB8A500B6}"/>
              </a:ext>
            </a:extLst>
          </p:cNvPr>
          <p:cNvCxnSpPr/>
          <p:nvPr/>
        </p:nvCxnSpPr>
        <p:spPr>
          <a:xfrm>
            <a:off x="33528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117A6E-6CF8-4F56-B022-9B89F2DAC099}"/>
              </a:ext>
            </a:extLst>
          </p:cNvPr>
          <p:cNvCxnSpPr/>
          <p:nvPr/>
        </p:nvCxnSpPr>
        <p:spPr>
          <a:xfrm>
            <a:off x="40386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60C678-AFB3-4700-A8BA-0EB7E03D18C6}"/>
              </a:ext>
            </a:extLst>
          </p:cNvPr>
          <p:cNvCxnSpPr/>
          <p:nvPr/>
        </p:nvCxnSpPr>
        <p:spPr>
          <a:xfrm>
            <a:off x="47244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411A1DC-B584-4F8D-BBE8-FBDC0F9B4B35}"/>
              </a:ext>
            </a:extLst>
          </p:cNvPr>
          <p:cNvSpPr txBox="1"/>
          <p:nvPr/>
        </p:nvSpPr>
        <p:spPr>
          <a:xfrm>
            <a:off x="7631009" y="1568416"/>
            <a:ext cx="1839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04-05-Feb-2023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16A8CE-48D4-4B20-8926-F03518EFFAA9}"/>
              </a:ext>
            </a:extLst>
          </p:cNvPr>
          <p:cNvCxnSpPr>
            <a:cxnSpLocks/>
          </p:cNvCxnSpPr>
          <p:nvPr/>
        </p:nvCxnSpPr>
        <p:spPr>
          <a:xfrm>
            <a:off x="67818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23F3E7-A785-4D74-8C0E-B1ADA8D14FBD}"/>
              </a:ext>
            </a:extLst>
          </p:cNvPr>
          <p:cNvCxnSpPr>
            <a:cxnSpLocks/>
          </p:cNvCxnSpPr>
          <p:nvPr/>
        </p:nvCxnSpPr>
        <p:spPr>
          <a:xfrm>
            <a:off x="7452911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CD6D175-8E30-496C-986E-ECEB94C89344}"/>
              </a:ext>
            </a:extLst>
          </p:cNvPr>
          <p:cNvCxnSpPr>
            <a:cxnSpLocks/>
          </p:cNvCxnSpPr>
          <p:nvPr/>
        </p:nvCxnSpPr>
        <p:spPr>
          <a:xfrm>
            <a:off x="812402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532A9F6-4275-4A2C-846E-E2821ED4EF1C}"/>
              </a:ext>
            </a:extLst>
          </p:cNvPr>
          <p:cNvCxnSpPr>
            <a:cxnSpLocks/>
          </p:cNvCxnSpPr>
          <p:nvPr/>
        </p:nvCxnSpPr>
        <p:spPr>
          <a:xfrm>
            <a:off x="9471000" y="2088169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AA9F349-D325-432A-902A-9AB267731906}"/>
              </a:ext>
            </a:extLst>
          </p:cNvPr>
          <p:cNvCxnSpPr>
            <a:cxnSpLocks/>
          </p:cNvCxnSpPr>
          <p:nvPr/>
        </p:nvCxnSpPr>
        <p:spPr>
          <a:xfrm>
            <a:off x="10137355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Slide Number">
            <a:extLst>
              <a:ext uri="{FF2B5EF4-FFF2-40B4-BE49-F238E27FC236}">
                <a16:creationId xmlns:a16="http://schemas.microsoft.com/office/drawing/2014/main" id="{0212BD41-0204-4982-8218-725B86CAB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C8FD054-D5B6-4C0C-9C0A-CBB3BFB04818}"/>
              </a:ext>
            </a:extLst>
          </p:cNvPr>
          <p:cNvCxnSpPr>
            <a:cxnSpLocks/>
          </p:cNvCxnSpPr>
          <p:nvPr/>
        </p:nvCxnSpPr>
        <p:spPr>
          <a:xfrm>
            <a:off x="5421000" y="2124000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AA9F349-D325-432A-902A-9AB267731906}"/>
              </a:ext>
            </a:extLst>
          </p:cNvPr>
          <p:cNvCxnSpPr>
            <a:cxnSpLocks/>
          </p:cNvCxnSpPr>
          <p:nvPr/>
        </p:nvCxnSpPr>
        <p:spPr>
          <a:xfrm>
            <a:off x="10776000" y="2120053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55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Scoring System for the Course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17" y="2814645"/>
            <a:ext cx="4301319" cy="43013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8186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40122" y="611628"/>
            <a:ext cx="2400297" cy="3585897"/>
          </a:xfrm>
          <a:prstGeom prst="rect">
            <a:avLst/>
          </a:prstGeom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87126" y="1701606"/>
            <a:ext cx="1914074" cy="110659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 100</a:t>
            </a:r>
            <a:r>
              <a:rPr lang="bg-BG" sz="2400" b="1" dirty="0"/>
              <a:t>%</a:t>
            </a:r>
            <a:endParaRPr lang="en-US" sz="2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060584">
            <a:off x="3626355" y="1934262"/>
            <a:ext cx="2400297" cy="3540974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470723" y="3024000"/>
            <a:ext cx="1884705" cy="1002425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Homework</a:t>
            </a:r>
            <a:br>
              <a:rPr lang="en-US" sz="2400" b="1" dirty="0"/>
            </a:br>
            <a:r>
              <a:rPr lang="en-US" sz="2400" b="1" dirty="0"/>
              <a:t>5% Bonus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B21BCC27-54D3-41E6-A884-0B63934A4C9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5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2000" y="1905001"/>
            <a:ext cx="10556635" cy="596567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solidFill>
                  <a:srgbClr val="F2AC44"/>
                </a:solidFill>
                <a:latin typeface="Consolas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https://softuni.bg/trainings/3967/qa-basics-january-2023</a:t>
            </a:r>
            <a:endParaRPr lang="en-US" sz="2350" b="1" noProof="1">
              <a:solidFill>
                <a:srgbClr val="F2AC44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1999" y="3288836"/>
            <a:ext cx="10556635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rgbClr val="F2AC44"/>
                </a:solidFill>
                <a:latin typeface="Consolas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https://softuni.bg/forum</a:t>
            </a:r>
            <a:endParaRPr lang="en-US" sz="2399" b="1" noProof="1">
              <a:solidFill>
                <a:srgbClr val="F2AC44"/>
              </a:solidFill>
              <a:latin typeface="Consolas" pitchFamily="49" charset="0"/>
            </a:endParaRPr>
          </a:p>
        </p:txBody>
      </p:sp>
      <p:sp>
        <p:nvSpPr>
          <p:cNvPr id="16" name="Rounded Rectangle 6"/>
          <p:cNvSpPr/>
          <p:nvPr/>
        </p:nvSpPr>
        <p:spPr>
          <a:xfrm>
            <a:off x="762000" y="4653056"/>
            <a:ext cx="10556634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F2AC44"/>
                </a:solidFill>
                <a:latin typeface="Consolas" panose="020B0609020204030204" pitchFamily="49" charset="0"/>
                <a:hlinkClick r:id="rId5"/>
              </a:rPr>
              <a:t>https://www.facebook.com/groups/QABasicsJanuary2023</a:t>
            </a:r>
            <a:endParaRPr lang="en-US" sz="5400" b="1" noProof="1">
              <a:solidFill>
                <a:srgbClr val="F2AC44"/>
              </a:solidFill>
              <a:latin typeface="Consolas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7B1701E-30EB-4464-9117-98468ECA98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084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6079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91000" y="1134000"/>
            <a:ext cx="9049234" cy="5486396"/>
          </a:xfrm>
        </p:spPr>
        <p:txBody>
          <a:bodyPr>
            <a:normAutofit/>
          </a:bodyPr>
          <a:lstStyle/>
          <a:p>
            <a:r>
              <a:rPr lang="en-US" sz="3400" dirty="0"/>
              <a:t>Course Objectives</a:t>
            </a:r>
          </a:p>
          <a:p>
            <a:pPr lvl="1"/>
            <a:r>
              <a:rPr lang="en-US" sz="3200" dirty="0"/>
              <a:t>Course Scope</a:t>
            </a:r>
            <a:endParaRPr lang="bg-BG" sz="3200" dirty="0"/>
          </a:p>
          <a:p>
            <a:r>
              <a:rPr lang="en-US" sz="3400" dirty="0"/>
              <a:t>Homework</a:t>
            </a:r>
          </a:p>
          <a:p>
            <a:r>
              <a:rPr lang="en-US" sz="3400" dirty="0"/>
              <a:t>Exam</a:t>
            </a:r>
          </a:p>
          <a:p>
            <a:r>
              <a:rPr lang="en-US" sz="3400" dirty="0"/>
              <a:t>Training Team</a:t>
            </a:r>
          </a:p>
          <a:p>
            <a:r>
              <a:rPr lang="en-US" sz="3400" dirty="0"/>
              <a:t>Course Organization</a:t>
            </a:r>
          </a:p>
          <a:p>
            <a:pPr lvl="1"/>
            <a:r>
              <a:rPr lang="en-US" sz="3200" dirty="0"/>
              <a:t>Course Structure</a:t>
            </a:r>
          </a:p>
          <a:p>
            <a:pPr lvl="1"/>
            <a:r>
              <a:rPr lang="en-US" sz="3200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9057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864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81905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7C0435-FB42-4E06-962E-CEC3B7888C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B95C2-9994-42FB-A790-FCC024ED3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80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#QA-Basics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F4EFC1-EE79-499A-84B9-E141B040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during classes</a:t>
            </a:r>
          </a:p>
        </p:txBody>
      </p:sp>
    </p:spTree>
    <p:extLst>
      <p:ext uri="{BB962C8B-B14F-4D97-AF65-F5344CB8AC3E}">
        <p14:creationId xmlns:p14="http://schemas.microsoft.com/office/powerpoint/2010/main" val="174619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9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8289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280" y="1314000"/>
            <a:ext cx="4773440" cy="275798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A201DD1-243B-41A6-AD03-EC3F1CDF12C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Course Objectives and Scope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0482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>
                <a:sym typeface="Calibri"/>
              </a:rPr>
              <a:t>Knowledge of QA objectives and principles</a:t>
            </a:r>
            <a:endParaRPr lang="bg-BG" dirty="0">
              <a:sym typeface="Calibri"/>
            </a:endParaRPr>
          </a:p>
          <a:p>
            <a:pPr lvl="0"/>
            <a:r>
              <a:rPr lang="en-US" dirty="0">
                <a:sym typeface="Calibri"/>
              </a:rPr>
              <a:t>Basic understanding of different test levels and test types</a:t>
            </a:r>
          </a:p>
          <a:p>
            <a:pPr lvl="0"/>
            <a:r>
              <a:rPr lang="en-US" dirty="0">
                <a:sym typeface="Calibri"/>
              </a:rPr>
              <a:t>Familiarity with the concepts of creating test scenarios and test cases</a:t>
            </a:r>
          </a:p>
          <a:p>
            <a:pPr lvl="0"/>
            <a:r>
              <a:rPr lang="en-US" dirty="0">
                <a:sym typeface="Calibri"/>
              </a:rPr>
              <a:t>Understanding the concept of a bug:</a:t>
            </a:r>
          </a:p>
          <a:p>
            <a:pPr lvl="1"/>
            <a:r>
              <a:rPr lang="en-US" dirty="0">
                <a:sym typeface="Calibri"/>
              </a:rPr>
              <a:t>Finding bugs</a:t>
            </a:r>
          </a:p>
          <a:p>
            <a:pPr lvl="1"/>
            <a:r>
              <a:rPr lang="en-US" dirty="0">
                <a:sym typeface="Calibri"/>
              </a:rPr>
              <a:t>Analyzing bugs</a:t>
            </a:r>
          </a:p>
          <a:p>
            <a:pPr lvl="1"/>
            <a:r>
              <a:rPr lang="en-US" dirty="0">
                <a:sym typeface="Calibri"/>
              </a:rPr>
              <a:t>Documenting bugs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Basics Course Goals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0B9C82A-8563-4E66-9AC3-C7DC3514EB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7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359000"/>
            <a:ext cx="2610000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2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ym typeface="Calibri"/>
              </a:rPr>
              <a:pPr/>
              <a:t>9</a:t>
            </a:fld>
            <a:endParaRPr lang="en-US">
              <a:sym typeface="Calibri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2AC44"/>
                </a:solidFill>
              </a:rPr>
              <a:t>Exercises</a:t>
            </a:r>
          </a:p>
          <a:p>
            <a:pPr lvl="1"/>
            <a:r>
              <a:rPr lang="en-US" dirty="0"/>
              <a:t>Up to 1 week after class</a:t>
            </a:r>
          </a:p>
          <a:p>
            <a:pPr lvl="1"/>
            <a:r>
              <a:rPr lang="en-US" dirty="0"/>
              <a:t>Submitted through </a:t>
            </a:r>
            <a:r>
              <a:rPr lang="en-US" b="1" dirty="0">
                <a:hlinkClick r:id="rId3"/>
              </a:rPr>
              <a:t>https://softuni.bg/</a:t>
            </a:r>
            <a:r>
              <a:rPr lang="en-US" b="1" dirty="0"/>
              <a:t> </a:t>
            </a:r>
            <a:r>
              <a:rPr lang="en-US" dirty="0"/>
              <a:t>platform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413" y="4014000"/>
            <a:ext cx="2844001" cy="284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6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15" ma:contentTypeDescription="Create a new document." ma:contentTypeScope="" ma:versionID="5a57a07a638ef8de7d2c5d095121ef2e">
  <xsd:schema xmlns:xsd="http://www.w3.org/2001/XMLSchema" xmlns:xs="http://www.w3.org/2001/XMLSchema" xmlns:p="http://schemas.microsoft.com/office/2006/metadata/properties" xmlns:ns2="d0d25b69-8e68-4841-9284-bd8f9504d222" xmlns:ns3="b7aee57a-33bc-479a-b375-2a9789967078" targetNamespace="http://schemas.microsoft.com/office/2006/metadata/properties" ma:root="true" ma:fieldsID="fa97156deb07b510288551d34a0f1a9e" ns2:_="" ns3:_="">
    <xsd:import namespace="d0d25b69-8e68-4841-9284-bd8f9504d222"/>
    <xsd:import namespace="b7aee57a-33bc-479a-b375-2a97899670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f6b91ac-d40f-491d-bfb0-a181f55199d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aee57a-33bc-479a-b375-2a978996707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d0272d0e-81d8-4ac7-9277-f1cd7dac00c5}" ma:internalName="TaxCatchAll" ma:showField="CatchAllData" ma:web="b7aee57a-33bc-479a-b375-2a978996707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aee57a-33bc-479a-b375-2a9789967078" xsi:nil="true"/>
    <lcf76f155ced4ddcb4097134ff3c332f xmlns="d0d25b69-8e68-4841-9284-bd8f9504d22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3A6DE95-2EF2-47D5-8D77-650B7372C0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176B8A-C6D3-4013-97B4-2048FF0502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25b69-8e68-4841-9284-bd8f9504d222"/>
    <ds:schemaRef ds:uri="b7aee57a-33bc-479a-b375-2a97899670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40609A-FF56-4800-AED9-ACA09D9B5FC6}">
  <ds:schemaRefs>
    <ds:schemaRef ds:uri="http://schemas.microsoft.com/office/2006/metadata/properties"/>
    <ds:schemaRef ds:uri="http://schemas.microsoft.com/office/infopath/2007/PartnerControls"/>
    <ds:schemaRef ds:uri="b7aee57a-33bc-479a-b375-2a9789967078"/>
    <ds:schemaRef ds:uri="d0d25b69-8e68-4841-9284-bd8f9504d22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4311</TotalTime>
  <Words>626</Words>
  <Application>Microsoft Office PowerPoint</Application>
  <PresentationFormat>Widescreen</PresentationFormat>
  <Paragraphs>128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QA Basics</vt:lpstr>
      <vt:lpstr>Table of Contents</vt:lpstr>
      <vt:lpstr>Communication during classes</vt:lpstr>
      <vt:lpstr>SoftUni Diamond Partners</vt:lpstr>
      <vt:lpstr>Educational Partners</vt:lpstr>
      <vt:lpstr>Course Objectives and Scope</vt:lpstr>
      <vt:lpstr>QA Basics Course Goals</vt:lpstr>
      <vt:lpstr>Homework</vt:lpstr>
      <vt:lpstr>Homework</vt:lpstr>
      <vt:lpstr>Learn to Search in Internet</vt:lpstr>
      <vt:lpstr>Exam</vt:lpstr>
      <vt:lpstr>Exam</vt:lpstr>
      <vt:lpstr>Training Team</vt:lpstr>
      <vt:lpstr>Angel Georgiev</vt:lpstr>
      <vt:lpstr>Course Organization</vt:lpstr>
      <vt:lpstr>QA Basics Course Timeline</vt:lpstr>
      <vt:lpstr>Scoring System for the Course</vt:lpstr>
      <vt:lpstr>Course Web Site, Forum and FB Group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00. QA Fundamentals - Course Introduction</dc:title>
  <dc:subject>Software Development</dc:subject>
  <dc:creator>Software University</dc:creator>
  <cp:keywords>QA, SoftUni; Software University; programming; coding; computer programming; software development; software engineering; software technologies; digital skills; technical skills; training; course</cp:keywords>
  <dc:description>QA Automation Course © SoftUni – https://softuni.org
© Software University – https://softuni.bg
Copyrighted document. Unauthorized copy, reproduction or use is not permitted.</dc:description>
  <cp:lastModifiedBy>Miroslava Dimitrova</cp:lastModifiedBy>
  <cp:revision>71</cp:revision>
  <dcterms:created xsi:type="dcterms:W3CDTF">2018-05-23T13:08:44Z</dcterms:created>
  <dcterms:modified xsi:type="dcterms:W3CDTF">2023-05-01T06:09:05Z</dcterms:modified>
  <cp:category>quality assurance;computer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0x010100B4E63F92689E2344800622A05AA3C338</vt:lpwstr>
  </property>
</Properties>
</file>