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300" r:id="rId3"/>
    <p:sldId id="293" r:id="rId4"/>
    <p:sldId id="266" r:id="rId5"/>
    <p:sldId id="296" r:id="rId6"/>
    <p:sldId id="297" r:id="rId7"/>
    <p:sldId id="321" r:id="rId8"/>
    <p:sldId id="322" r:id="rId9"/>
    <p:sldId id="301" r:id="rId10"/>
    <p:sldId id="317" r:id="rId11"/>
    <p:sldId id="316" r:id="rId12"/>
    <p:sldId id="315" r:id="rId13"/>
    <p:sldId id="303" r:id="rId14"/>
    <p:sldId id="304" r:id="rId15"/>
    <p:sldId id="320" r:id="rId16"/>
    <p:sldId id="309" r:id="rId17"/>
    <p:sldId id="318" r:id="rId18"/>
    <p:sldId id="305" r:id="rId19"/>
    <p:sldId id="313" r:id="rId20"/>
    <p:sldId id="314" r:id="rId21"/>
    <p:sldId id="308" r:id="rId22"/>
    <p:sldId id="311" r:id="rId23"/>
    <p:sldId id="319" r:id="rId24"/>
    <p:sldId id="323" r:id="rId25"/>
    <p:sldId id="324" r:id="rId26"/>
    <p:sldId id="291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37"/>
  </p:normalViewPr>
  <p:slideViewPr>
    <p:cSldViewPr snapToGrid="0">
      <p:cViewPr varScale="1">
        <p:scale>
          <a:sx n="52" d="100"/>
          <a:sy n="52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rPr dirty="0" err="1"/>
              <a:t>Titeltext</a:t>
            </a:r>
            <a:endParaRPr dirty="0"/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  <a:lvl2pPr marL="0" indent="0" algn="ctr">
              <a:spcBef>
                <a:spcPts val="0"/>
              </a:spcBef>
              <a:buSzTx/>
              <a:buNone/>
              <a:defRPr sz="4800"/>
            </a:lvl2pPr>
            <a:lvl3pPr marL="0" indent="0" algn="ctr">
              <a:spcBef>
                <a:spcPts val="0"/>
              </a:spcBef>
              <a:buSzTx/>
              <a:buNone/>
              <a:defRPr sz="4800"/>
            </a:lvl3pPr>
            <a:lvl4pPr marL="0" indent="0" algn="ctr">
              <a:spcBef>
                <a:spcPts val="0"/>
              </a:spcBef>
              <a:buSzTx/>
              <a:buNone/>
              <a:defRPr sz="4800"/>
            </a:lvl4pPr>
            <a:lvl5pPr marL="0" indent="0" algn="ctr">
              <a:spcBef>
                <a:spcPts val="0"/>
              </a:spcBef>
              <a:buSzTx/>
              <a:buNone/>
              <a:defRPr sz="4800"/>
            </a:lvl5pPr>
          </a:lstStyle>
          <a:p>
            <a:r>
              <a:rPr dirty="0" err="1"/>
              <a:t>Textebene</a:t>
            </a:r>
            <a:r>
              <a:rPr dirty="0"/>
              <a:t> 1</a:t>
            </a:r>
          </a:p>
          <a:p>
            <a:pPr lvl="1"/>
            <a:r>
              <a:rPr dirty="0" err="1"/>
              <a:t>Textebene</a:t>
            </a:r>
            <a:r>
              <a:rPr dirty="0"/>
              <a:t> 2</a:t>
            </a:r>
          </a:p>
          <a:p>
            <a:pPr lvl="2"/>
            <a:r>
              <a:rPr dirty="0" err="1"/>
              <a:t>Textebene</a:t>
            </a:r>
            <a:r>
              <a:rPr dirty="0"/>
              <a:t> 3</a:t>
            </a:r>
          </a:p>
          <a:p>
            <a:pPr lvl="3"/>
            <a:r>
              <a:rPr dirty="0" err="1"/>
              <a:t>Textebene</a:t>
            </a:r>
            <a:r>
              <a:rPr dirty="0"/>
              <a:t> 4</a:t>
            </a:r>
          </a:p>
          <a:p>
            <a:pPr lvl="4"/>
            <a:r>
              <a:rPr dirty="0" err="1"/>
              <a:t>Textebene</a:t>
            </a:r>
            <a:r>
              <a:rPr dirty="0"/>
              <a:t> 5</a:t>
            </a:r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79991-17E1-B494-7B0C-209A33F6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100" y="1087120"/>
            <a:ext cx="18153380" cy="2286000"/>
          </a:xfrm>
        </p:spPr>
        <p:txBody>
          <a:bodyPr>
            <a:normAutofit/>
          </a:bodyPr>
          <a:lstStyle>
            <a:lvl1pPr algn="l">
              <a:defRPr sz="9600" b="0"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Viele UI-Frameworks sind objektorientiert…">
            <a:extLst>
              <a:ext uri="{FF2B5EF4-FFF2-40B4-BE49-F238E27FC236}">
                <a16:creationId xmlns:a16="http://schemas.microsoft.com/office/drawing/2014/main" id="{28A30C8F-2AC5-E9BD-763B-180EE4C6FFDA}"/>
              </a:ext>
            </a:extLst>
          </p:cNvPr>
          <p:cNvSpPr txBox="1">
            <a:spLocks noGrp="1"/>
          </p:cNvSpPr>
          <p:nvPr>
            <p:ph type="body" sz="half" idx="4294967295"/>
          </p:nvPr>
        </p:nvSpPr>
        <p:spPr>
          <a:xfrm>
            <a:off x="1689100" y="3730752"/>
            <a:ext cx="18153380" cy="8207248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rPr lang="en-US" dirty="0">
                <a:latin typeface="+mn-lt"/>
              </a:rPr>
              <a:t>Many UI frameworks are object oriented</a:t>
            </a:r>
          </a:p>
          <a:p>
            <a:pPr>
              <a:defRPr sz="4800"/>
            </a:pPr>
            <a:r>
              <a:rPr lang="en-US" dirty="0">
                <a:latin typeface="+mn-lt"/>
              </a:rPr>
              <a:t>In the code each UI element is represented by a class</a:t>
            </a:r>
          </a:p>
          <a:p>
            <a:pPr>
              <a:defRPr sz="4800"/>
            </a:pPr>
            <a:r>
              <a:rPr lang="en-US" dirty="0">
                <a:latin typeface="+mn-lt"/>
              </a:rPr>
              <a:t>During runtime, the UI is represented through an object graph</a:t>
            </a:r>
          </a:p>
        </p:txBody>
      </p:sp>
    </p:spTree>
    <p:extLst>
      <p:ext uri="{BB962C8B-B14F-4D97-AF65-F5344CB8AC3E}">
        <p14:creationId xmlns:p14="http://schemas.microsoft.com/office/powerpoint/2010/main" val="2920540719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no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iele UI-Frameworks sind objektorientiert…">
            <a:extLst>
              <a:ext uri="{FF2B5EF4-FFF2-40B4-BE49-F238E27FC236}">
                <a16:creationId xmlns:a16="http://schemas.microsoft.com/office/drawing/2014/main" id="{28A30C8F-2AC5-E9BD-763B-180EE4C6FFDA}"/>
              </a:ext>
            </a:extLst>
          </p:cNvPr>
          <p:cNvSpPr txBox="1">
            <a:spLocks noGrp="1"/>
          </p:cNvSpPr>
          <p:nvPr>
            <p:ph type="body" sz="half" idx="4294967295"/>
          </p:nvPr>
        </p:nvSpPr>
        <p:spPr>
          <a:xfrm>
            <a:off x="1689100" y="2754376"/>
            <a:ext cx="18153380" cy="8207248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rPr lang="en-US" dirty="0">
                <a:latin typeface="+mn-lt"/>
              </a:rPr>
              <a:t>Many UI frameworks are object oriented</a:t>
            </a:r>
          </a:p>
          <a:p>
            <a:pPr>
              <a:defRPr sz="4800"/>
            </a:pPr>
            <a:r>
              <a:rPr lang="en-US" dirty="0">
                <a:latin typeface="+mn-lt"/>
              </a:rPr>
              <a:t>In the code each UI element is represented by a class</a:t>
            </a:r>
          </a:p>
          <a:p>
            <a:pPr>
              <a:defRPr sz="4800"/>
            </a:pPr>
            <a:r>
              <a:rPr lang="en-US" dirty="0">
                <a:latin typeface="+mn-lt"/>
              </a:rPr>
              <a:t>During runtime, the UI is represented through an object graph</a:t>
            </a:r>
          </a:p>
        </p:txBody>
      </p:sp>
    </p:spTree>
    <p:extLst>
      <p:ext uri="{BB962C8B-B14F-4D97-AF65-F5344CB8AC3E}">
        <p14:creationId xmlns:p14="http://schemas.microsoft.com/office/powerpoint/2010/main" val="254773833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 err="1"/>
              <a:t>Titeltext</a:t>
            </a:r>
            <a:endParaRPr dirty="0"/>
          </a:p>
        </p:txBody>
      </p:sp>
      <p:sp>
        <p:nvSpPr>
          <p:cNvPr id="4" name="Textebene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 err="1"/>
              <a:t>Textebene</a:t>
            </a:r>
            <a:r>
              <a:rPr dirty="0"/>
              <a:t> 1</a:t>
            </a:r>
          </a:p>
          <a:p>
            <a:pPr lvl="1"/>
            <a:r>
              <a:rPr dirty="0" err="1"/>
              <a:t>Textebene</a:t>
            </a:r>
            <a:r>
              <a:rPr dirty="0"/>
              <a:t> 2</a:t>
            </a:r>
          </a:p>
          <a:p>
            <a:pPr lvl="2"/>
            <a:r>
              <a:rPr dirty="0" err="1"/>
              <a:t>Textebene</a:t>
            </a:r>
            <a:r>
              <a:rPr dirty="0"/>
              <a:t> 3</a:t>
            </a:r>
          </a:p>
          <a:p>
            <a:pPr lvl="3"/>
            <a:r>
              <a:rPr dirty="0" err="1"/>
              <a:t>Textebene</a:t>
            </a:r>
            <a:r>
              <a:rPr dirty="0"/>
              <a:t> 4</a:t>
            </a:r>
          </a:p>
          <a:p>
            <a:pPr lvl="4"/>
            <a:r>
              <a:rPr dirty="0" err="1"/>
              <a:t>Textebene</a:t>
            </a:r>
            <a:r>
              <a:rPr dirty="0"/>
              <a:t> 5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9EF49E-071A-DF36-F8A3-38D9A4FF79A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19" y="12852085"/>
            <a:ext cx="773332" cy="48753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E051055-CFEF-928E-418F-516F85971F9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0424" y="12649647"/>
            <a:ext cx="3135664" cy="8924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</p:sldLayoutIdLst>
  <p:transition spd="med">
    <p:pull/>
  </p:transition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solidFill>
            <a:srgbClr val="000000"/>
          </a:solidFill>
          <a:uFillTx/>
          <a:latin typeface="+mj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kuenneth/compose_workshop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kuenneth/compose_workshop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oddler's standing in front of beige concrete stair">
            <a:extLst>
              <a:ext uri="{FF2B5EF4-FFF2-40B4-BE49-F238E27FC236}">
                <a16:creationId xmlns:a16="http://schemas.microsoft.com/office/drawing/2014/main" id="{A2317F76-BBA3-0AE3-D968-EFBFB7B38D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908245"/>
            <a:ext cx="10270437" cy="989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Imperativ war gestern…"/>
          <p:cNvSpPr txBox="1">
            <a:spLocks noGrp="1"/>
          </p:cNvSpPr>
          <p:nvPr>
            <p:ph type="ctrTitle"/>
          </p:nvPr>
        </p:nvSpPr>
        <p:spPr>
          <a:xfrm>
            <a:off x="11489636" y="3646179"/>
            <a:ext cx="10992677" cy="642350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defTabSz="726440">
              <a:defRPr sz="9856"/>
            </a:pPr>
            <a:r>
              <a:rPr lang="en-US" sz="9600" dirty="0">
                <a:latin typeface="+mj-lt"/>
              </a:rPr>
              <a:t>Jetpack Compose Basics</a:t>
            </a:r>
            <a:br>
              <a:rPr lang="en-US" sz="9600" dirty="0">
                <a:latin typeface="+mj-lt"/>
              </a:rPr>
            </a:br>
            <a:br>
              <a:rPr lang="en-US" dirty="0"/>
            </a:br>
            <a:r>
              <a:rPr lang="en-US" sz="4000" dirty="0"/>
              <a:t>Thomas Künneth</a:t>
            </a:r>
            <a:endParaRPr lang="en-US" dirty="0"/>
          </a:p>
        </p:txBody>
      </p:sp>
      <p:sp>
        <p:nvSpPr>
          <p:cNvPr id="4" name="https://unsplash.com/photos/QgeIMfZJgFs">
            <a:extLst>
              <a:ext uri="{FF2B5EF4-FFF2-40B4-BE49-F238E27FC236}">
                <a16:creationId xmlns:a16="http://schemas.microsoft.com/office/drawing/2014/main" id="{E689827F-AE62-F359-D511-5561E67A233E}"/>
              </a:ext>
            </a:extLst>
          </p:cNvPr>
          <p:cNvSpPr txBox="1"/>
          <p:nvPr/>
        </p:nvSpPr>
        <p:spPr>
          <a:xfrm>
            <a:off x="0" y="11247170"/>
            <a:ext cx="8890000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de-DE" dirty="0"/>
              <a:t>https://unsplash.com/photos/bJhT_8nbUA0</a:t>
            </a:r>
            <a:endParaRPr dirty="0"/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10F370-BAA3-390F-ACA0-B5FC901FD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7431" y="275866"/>
            <a:ext cx="7772400" cy="6510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0425E2-14DB-AC77-233D-19EBACDA6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675" y="275866"/>
            <a:ext cx="13343238" cy="13164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BDF1FC-CA73-AE29-B1A7-C017C6CC9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7431" y="6929607"/>
            <a:ext cx="7772400" cy="221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9791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8FE6F8-679F-1B81-E0F5-2AFEE69EE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381" y="2764123"/>
            <a:ext cx="14867238" cy="818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5718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02A5FD-03ED-9B3B-264B-4F4C1A98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230" y="2285118"/>
            <a:ext cx="17371540" cy="9145764"/>
          </a:xfrm>
          <a:prstGeom prst="rect">
            <a:avLst/>
          </a:prstGeom>
        </p:spPr>
      </p:pic>
      <p:sp>
        <p:nvSpPr>
          <p:cNvPr id="3" name="Abgerundete rechteckige Legende 4">
            <a:extLst>
              <a:ext uri="{FF2B5EF4-FFF2-40B4-BE49-F238E27FC236}">
                <a16:creationId xmlns:a16="http://schemas.microsoft.com/office/drawing/2014/main" id="{589E8490-62BF-BD97-1B26-B0EC91C514EB}"/>
              </a:ext>
            </a:extLst>
          </p:cNvPr>
          <p:cNvSpPr/>
          <p:nvPr/>
        </p:nvSpPr>
        <p:spPr>
          <a:xfrm>
            <a:off x="10906897" y="2525626"/>
            <a:ext cx="7534656" cy="755904"/>
          </a:xfrm>
          <a:prstGeom prst="wedgeRoundRectCallout">
            <a:avLst>
              <a:gd name="adj1" fmla="val -95507"/>
              <a:gd name="adj2" fmla="val 12952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b="0" dirty="0">
                <a:solidFill>
                  <a:schemeClr val="tx1"/>
                </a:solidFill>
              </a:rPr>
              <a:t>Composable function</a:t>
            </a:r>
          </a:p>
        </p:txBody>
      </p:sp>
      <p:sp>
        <p:nvSpPr>
          <p:cNvPr id="4" name="Abgerundete rechteckige Legende 4">
            <a:extLst>
              <a:ext uri="{FF2B5EF4-FFF2-40B4-BE49-F238E27FC236}">
                <a16:creationId xmlns:a16="http://schemas.microsoft.com/office/drawing/2014/main" id="{9611842E-AC25-3085-13F9-499C8B9C4EAB}"/>
              </a:ext>
            </a:extLst>
          </p:cNvPr>
          <p:cNvSpPr/>
          <p:nvPr/>
        </p:nvSpPr>
        <p:spPr>
          <a:xfrm>
            <a:off x="10906897" y="3720523"/>
            <a:ext cx="7534656" cy="755904"/>
          </a:xfrm>
          <a:prstGeom prst="wedgeRoundRectCallout">
            <a:avLst>
              <a:gd name="adj1" fmla="val -103721"/>
              <a:gd name="adj2" fmla="val 3244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b="0" dirty="0">
                <a:solidFill>
                  <a:schemeClr val="tx1"/>
                </a:solidFill>
              </a:rPr>
              <a:t>Composable functions can be previewed</a:t>
            </a:r>
          </a:p>
        </p:txBody>
      </p:sp>
      <p:sp>
        <p:nvSpPr>
          <p:cNvPr id="5" name="Abgerundete rechteckige Legende 4">
            <a:extLst>
              <a:ext uri="{FF2B5EF4-FFF2-40B4-BE49-F238E27FC236}">
                <a16:creationId xmlns:a16="http://schemas.microsoft.com/office/drawing/2014/main" id="{1CD13384-366D-D0EB-2E2B-9D6D6E78A061}"/>
              </a:ext>
            </a:extLst>
          </p:cNvPr>
          <p:cNvSpPr/>
          <p:nvPr/>
        </p:nvSpPr>
        <p:spPr>
          <a:xfrm>
            <a:off x="13613868" y="7603567"/>
            <a:ext cx="9655369" cy="755904"/>
          </a:xfrm>
          <a:prstGeom prst="wedgeRoundRectCallout">
            <a:avLst>
              <a:gd name="adj1" fmla="val -111585"/>
              <a:gd name="adj2" fmla="val 3244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b="0" dirty="0" err="1">
                <a:solidFill>
                  <a:schemeClr val="tx1"/>
                </a:solidFill>
              </a:rPr>
              <a:t>Composables</a:t>
            </a:r>
            <a:r>
              <a:rPr lang="en-GB" sz="2800" b="0" dirty="0">
                <a:solidFill>
                  <a:schemeClr val="tx1"/>
                </a:solidFill>
              </a:rPr>
              <a:t> invoke another composable functions</a:t>
            </a:r>
          </a:p>
        </p:txBody>
      </p:sp>
    </p:spTree>
    <p:extLst>
      <p:ext uri="{BB962C8B-B14F-4D97-AF65-F5344CB8AC3E}">
        <p14:creationId xmlns:p14="http://schemas.microsoft.com/office/powerpoint/2010/main" val="35494239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74D049-B170-40BA-F1C8-C3C02C24374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5148670" y="2209800"/>
            <a:ext cx="14086660" cy="9296400"/>
          </a:xfrm>
        </p:spPr>
        <p:txBody>
          <a:bodyPr/>
          <a:lstStyle/>
          <a:p>
            <a:r>
              <a:rPr lang="en-US" dirty="0" err="1"/>
              <a:t>Composables</a:t>
            </a:r>
            <a:r>
              <a:rPr lang="en-US" dirty="0"/>
              <a:t> can receive parameters</a:t>
            </a:r>
          </a:p>
          <a:p>
            <a:r>
              <a:rPr lang="en-US" dirty="0"/>
              <a:t>Usually, their names are noun phrases</a:t>
            </a:r>
          </a:p>
          <a:p>
            <a:r>
              <a:rPr lang="en-US" dirty="0"/>
              <a:t>They usually do not return a result</a:t>
            </a:r>
          </a:p>
          <a:p>
            <a:r>
              <a:rPr lang="en-US" dirty="0"/>
              <a:t>Invoking a composable adds it to internal data structures</a:t>
            </a:r>
          </a:p>
          <a:p>
            <a:r>
              <a:rPr lang="en-US" dirty="0"/>
              <a:t>This usually makes the composable visible at some point</a:t>
            </a:r>
          </a:p>
        </p:txBody>
      </p:sp>
    </p:spTree>
    <p:extLst>
      <p:ext uri="{BB962C8B-B14F-4D97-AF65-F5344CB8AC3E}">
        <p14:creationId xmlns:p14="http://schemas.microsoft.com/office/powerpoint/2010/main" val="1126755290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A815E4-88DF-3D07-1863-E08315C37BD7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446811" y="2209800"/>
            <a:ext cx="8970834" cy="9296400"/>
          </a:xfrm>
        </p:spPr>
        <p:txBody>
          <a:bodyPr/>
          <a:lstStyle/>
          <a:p>
            <a:r>
              <a:rPr lang="en-US" dirty="0"/>
              <a:t>Visual appearance and behavior can be defined through</a:t>
            </a:r>
          </a:p>
          <a:p>
            <a:pPr lvl="1"/>
            <a:r>
              <a:rPr lang="en-US" dirty="0"/>
              <a:t>parameters</a:t>
            </a:r>
          </a:p>
          <a:p>
            <a:pPr lvl="1"/>
            <a:r>
              <a:rPr lang="en-US" dirty="0"/>
              <a:t>modifiers</a:t>
            </a:r>
          </a:p>
          <a:p>
            <a:r>
              <a:rPr lang="en-US" dirty="0"/>
              <a:t>Modifiers are component properties on steroids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A8543D-8F49-8273-74AF-E754C2F2F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739" y="3728170"/>
            <a:ext cx="11889651" cy="625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97253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8581AC-7E2C-CFE5-0175-5111ABB3B8A5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5264150" y="2754376"/>
            <a:ext cx="13855700" cy="8207248"/>
          </a:xfrm>
        </p:spPr>
        <p:txBody>
          <a:bodyPr/>
          <a:lstStyle/>
          <a:p>
            <a:r>
              <a:rPr lang="en-001" dirty="0"/>
              <a:t>Properties in class-based frameworks are available only in the class that defines them, and its children</a:t>
            </a:r>
          </a:p>
          <a:p>
            <a:r>
              <a:rPr lang="en-001" dirty="0"/>
              <a:t>Modifier can be applied to any composable that can receive modifiers</a:t>
            </a:r>
          </a:p>
        </p:txBody>
      </p:sp>
    </p:spTree>
    <p:extLst>
      <p:ext uri="{BB962C8B-B14F-4D97-AF65-F5344CB8AC3E}">
        <p14:creationId xmlns:p14="http://schemas.microsoft.com/office/powerpoint/2010/main" val="1356656089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range and black usb cable on brown wooden surface">
            <a:extLst>
              <a:ext uri="{FF2B5EF4-FFF2-40B4-BE49-F238E27FC236}">
                <a16:creationId xmlns:a16="http://schemas.microsoft.com/office/drawing/2014/main" id="{725B93DA-EB08-318B-F301-FC5A90E65F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56825" y="-1"/>
            <a:ext cx="24440826" cy="1371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391E337-6156-AC79-C285-CA4AA4BD7173}"/>
              </a:ext>
            </a:extLst>
          </p:cNvPr>
          <p:cNvSpPr txBox="1"/>
          <p:nvPr/>
        </p:nvSpPr>
        <p:spPr>
          <a:xfrm>
            <a:off x="2279556" y="9785275"/>
            <a:ext cx="4823436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Helvetica Neue"/>
                <a:cs typeface="Helvetica Neue"/>
                <a:sym typeface="Helvetica Neue"/>
              </a:rPr>
              <a:t>Exercise</a:t>
            </a:r>
          </a:p>
        </p:txBody>
      </p:sp>
      <p:sp>
        <p:nvSpPr>
          <p:cNvPr id="6" name="https://unsplash.com/photos/QgeIMfZJgFs">
            <a:extLst>
              <a:ext uri="{FF2B5EF4-FFF2-40B4-BE49-F238E27FC236}">
                <a16:creationId xmlns:a16="http://schemas.microsoft.com/office/drawing/2014/main" id="{FAA14030-C353-4EDD-6537-BD8E91F76353}"/>
              </a:ext>
            </a:extLst>
          </p:cNvPr>
          <p:cNvSpPr txBox="1"/>
          <p:nvPr/>
        </p:nvSpPr>
        <p:spPr>
          <a:xfrm>
            <a:off x="0" y="13155550"/>
            <a:ext cx="8890000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de-DE" dirty="0"/>
              <a:t>https://unsplash.com/photos/IZOAOjvwhaM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507504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BD9AA5-335C-06F9-8B96-AB19598B3B39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086671" y="1235675"/>
            <a:ext cx="16210658" cy="11244649"/>
          </a:xfrm>
        </p:spPr>
        <p:txBody>
          <a:bodyPr>
            <a:normAutofit/>
          </a:bodyPr>
          <a:lstStyle/>
          <a:p>
            <a:r>
              <a:rPr lang="de-DE" dirty="0"/>
              <a:t>S</a:t>
            </a:r>
            <a:r>
              <a:rPr lang="en-US" dirty="0"/>
              <a:t>witch to branch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00_initial_version</a:t>
            </a:r>
            <a:r>
              <a:rPr lang="en-US" dirty="0"/>
              <a:t> of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compose_workshop</a:t>
            </a:r>
            <a:r>
              <a:rPr lang="en-US" dirty="0"/>
              <a:t> repository (</a:t>
            </a:r>
            <a:r>
              <a:rPr lang="en-US" dirty="0">
                <a:hlinkClick r:id="rId2"/>
              </a:rPr>
              <a:t>https://github.com/tkuenneth/compose_workshop</a:t>
            </a:r>
            <a:r>
              <a:rPr lang="en-US" dirty="0"/>
              <a:t>)</a:t>
            </a:r>
          </a:p>
          <a:p>
            <a:r>
              <a:rPr lang="en-US" dirty="0"/>
              <a:t>Run the app to make sure everything works</a:t>
            </a:r>
          </a:p>
          <a:p>
            <a:r>
              <a:rPr lang="en-US" dirty="0"/>
              <a:t>Add Jetpack Compose to the project build files, write your first composable function</a:t>
            </a:r>
            <a:r>
              <a:rPr lang="en-001" dirty="0"/>
              <a:t> and add it to the activity using </a:t>
            </a:r>
            <a:r>
              <a:rPr lang="en-001" dirty="0">
                <a:latin typeface="Courier New" panose="02070309020205020404" pitchFamily="49" charset="0"/>
                <a:cs typeface="Courier New" panose="02070309020205020404" pitchFamily="49" charset="0"/>
              </a:rPr>
              <a:t>setContent { }</a:t>
            </a:r>
          </a:p>
          <a:p>
            <a:r>
              <a:rPr lang="en-001" dirty="0">
                <a:cs typeface="Courier New" panose="02070309020205020404" pitchFamily="49" charset="0"/>
              </a:rPr>
              <a:t>A working version can be found on branch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01_add_compose</a:t>
            </a:r>
          </a:p>
        </p:txBody>
      </p:sp>
    </p:spTree>
    <p:extLst>
      <p:ext uri="{BB962C8B-B14F-4D97-AF65-F5344CB8AC3E}">
        <p14:creationId xmlns:p14="http://schemas.microsoft.com/office/powerpoint/2010/main" val="563828213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0607AC-697A-896B-9255-6F767F7C7FC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955231" y="2209800"/>
            <a:ext cx="14473538" cy="9296400"/>
          </a:xfrm>
        </p:spPr>
        <p:txBody>
          <a:bodyPr>
            <a:normAutofit/>
          </a:bodyPr>
          <a:lstStyle/>
          <a:p>
            <a:r>
              <a:rPr lang="en-US" dirty="0"/>
              <a:t>A Compose user interface hierarchy is declared based on </a:t>
            </a:r>
            <a:r>
              <a:rPr lang="en-US" b="1" dirty="0"/>
              <a:t>state</a:t>
            </a:r>
          </a:p>
          <a:p>
            <a:r>
              <a:rPr lang="en-US" dirty="0"/>
              <a:t>State can be passed to a composable function as a parameter, or it can be defined inside the composable</a:t>
            </a:r>
          </a:p>
        </p:txBody>
      </p:sp>
    </p:spTree>
    <p:extLst>
      <p:ext uri="{BB962C8B-B14F-4D97-AF65-F5344CB8AC3E}">
        <p14:creationId xmlns:p14="http://schemas.microsoft.com/office/powerpoint/2010/main" val="2529243498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0607AC-697A-896B-9255-6F767F7C7FC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547458" y="2209800"/>
            <a:ext cx="15289084" cy="9296400"/>
          </a:xfrm>
        </p:spPr>
        <p:txBody>
          <a:bodyPr>
            <a:normAutofit/>
          </a:bodyPr>
          <a:lstStyle/>
          <a:p>
            <a:r>
              <a:rPr lang="en-US" dirty="0"/>
              <a:t>Two types of </a:t>
            </a:r>
            <a:r>
              <a:rPr lang="en-US" dirty="0" err="1"/>
              <a:t>composables</a:t>
            </a:r>
            <a:endParaRPr lang="en-US" dirty="0"/>
          </a:p>
          <a:p>
            <a:pPr lvl="1"/>
            <a:r>
              <a:rPr lang="en-US" b="1" dirty="0"/>
              <a:t>stateful</a:t>
            </a:r>
          </a:p>
          <a:p>
            <a:pPr lvl="1"/>
            <a:r>
              <a:rPr lang="en-US" b="1" dirty="0"/>
              <a:t>stateless</a:t>
            </a:r>
            <a:r>
              <a:rPr lang="en-US" dirty="0"/>
              <a:t> (preferred)</a:t>
            </a:r>
          </a:p>
          <a:p>
            <a:r>
              <a:rPr lang="en-US" dirty="0"/>
              <a:t>Jetpack Compose favors a unidirectional data flow and a concept called </a:t>
            </a:r>
            <a:r>
              <a:rPr lang="en-US" b="1" dirty="0"/>
              <a:t>state hoisting</a:t>
            </a:r>
          </a:p>
        </p:txBody>
      </p:sp>
    </p:spTree>
    <p:extLst>
      <p:ext uri="{BB962C8B-B14F-4D97-AF65-F5344CB8AC3E}">
        <p14:creationId xmlns:p14="http://schemas.microsoft.com/office/powerpoint/2010/main" val="313038526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C09F17-C3AE-F6BE-A599-B7479188DB46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036884" y="2209800"/>
            <a:ext cx="14399397" cy="9296400"/>
          </a:xfrm>
        </p:spPr>
        <p:txBody>
          <a:bodyPr/>
          <a:lstStyle/>
          <a:p>
            <a:r>
              <a:rPr lang="en-US" dirty="0"/>
              <a:t>Android‘s declarative, native UI toolkit</a:t>
            </a:r>
          </a:p>
          <a:p>
            <a:r>
              <a:rPr lang="en-US" dirty="0"/>
              <a:t>Based on Kotlin functions</a:t>
            </a:r>
          </a:p>
          <a:p>
            <a:r>
              <a:rPr lang="en-US" dirty="0"/>
              <a:t>Favors composition over inheritance</a:t>
            </a:r>
          </a:p>
          <a:p>
            <a:r>
              <a:rPr lang="en-US" dirty="0"/>
              <a:t>Not part of traditional platform APIs</a:t>
            </a:r>
          </a:p>
        </p:txBody>
      </p:sp>
    </p:spTree>
    <p:extLst>
      <p:ext uri="{BB962C8B-B14F-4D97-AF65-F5344CB8AC3E}">
        <p14:creationId xmlns:p14="http://schemas.microsoft.com/office/powerpoint/2010/main" val="2542279070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9F61EB1-1D4F-CA13-7126-0B481D4AA26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938669" y="2209800"/>
            <a:ext cx="14506661" cy="9296400"/>
          </a:xfrm>
        </p:spPr>
        <p:txBody>
          <a:bodyPr/>
          <a:lstStyle/>
          <a:p>
            <a:r>
              <a:rPr lang="en-US" dirty="0"/>
              <a:t>State is defined as late as possible, depending on which </a:t>
            </a:r>
            <a:r>
              <a:rPr lang="en-US" dirty="0" err="1"/>
              <a:t>composables</a:t>
            </a:r>
            <a:r>
              <a:rPr lang="en-US" dirty="0"/>
              <a:t> will be using it</a:t>
            </a:r>
          </a:p>
          <a:p>
            <a:r>
              <a:rPr lang="en-US" dirty="0"/>
              <a:t>Data flows from top to bottom</a:t>
            </a:r>
          </a:p>
          <a:p>
            <a:r>
              <a:rPr lang="en-US" dirty="0"/>
              <a:t>If possible, behavior is passed to a composable via callbacks</a:t>
            </a:r>
          </a:p>
        </p:txBody>
      </p:sp>
    </p:spTree>
    <p:extLst>
      <p:ext uri="{BB962C8B-B14F-4D97-AF65-F5344CB8AC3E}">
        <p14:creationId xmlns:p14="http://schemas.microsoft.com/office/powerpoint/2010/main" val="1828832234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48E95D7-15BB-4DDD-9C97-5926447DD5A6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864528" y="2209800"/>
            <a:ext cx="14654943" cy="9296400"/>
          </a:xfrm>
        </p:spPr>
        <p:txBody>
          <a:bodyPr/>
          <a:lstStyle/>
          <a:p>
            <a:r>
              <a:rPr lang="en-US" dirty="0"/>
              <a:t>Building the UI for the first time is called </a:t>
            </a:r>
            <a:r>
              <a:rPr lang="en-US" b="1" dirty="0"/>
              <a:t>composition</a:t>
            </a:r>
          </a:p>
          <a:p>
            <a:r>
              <a:rPr lang="en-US" b="1" dirty="0"/>
              <a:t>State changes</a:t>
            </a:r>
            <a:r>
              <a:rPr lang="en-US" dirty="0"/>
              <a:t> trigger a </a:t>
            </a:r>
            <a:r>
              <a:rPr lang="en-US" b="1" dirty="0" err="1"/>
              <a:t>recomposition</a:t>
            </a:r>
            <a:r>
              <a:rPr lang="en-US" dirty="0"/>
              <a:t> of the UI</a:t>
            </a:r>
          </a:p>
          <a:p>
            <a:r>
              <a:rPr lang="en-US" dirty="0"/>
              <a:t>Jetpack Compose makes sure only affected UI elements are redrawn</a:t>
            </a:r>
          </a:p>
        </p:txBody>
      </p:sp>
    </p:spTree>
    <p:extLst>
      <p:ext uri="{BB962C8B-B14F-4D97-AF65-F5344CB8AC3E}">
        <p14:creationId xmlns:p14="http://schemas.microsoft.com/office/powerpoint/2010/main" val="1637948066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B6FA085-4408-5414-E2BD-3DA9AADAAFF9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5729502" y="2209800"/>
            <a:ext cx="12924996" cy="9296400"/>
          </a:xfrm>
        </p:spPr>
        <p:txBody>
          <a:bodyPr/>
          <a:lstStyle/>
          <a:p>
            <a:r>
              <a:rPr lang="en-US" dirty="0"/>
              <a:t>We create state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mutableStateOf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cs typeface="Courier New" panose="02070309020205020404" pitchFamily="49" charset="0"/>
              </a:rPr>
              <a:t>We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en-US" dirty="0">
                <a:cs typeface="Courier New" panose="02070309020205020404" pitchFamily="49" charset="0"/>
              </a:rPr>
              <a:t> state</a:t>
            </a:r>
          </a:p>
          <a:p>
            <a:r>
              <a:rPr lang="en-US" dirty="0">
                <a:cs typeface="Courier New" panose="02070309020205020404" pitchFamily="49" charset="0"/>
              </a:rPr>
              <a:t>We assign state to a variable to read and change it</a:t>
            </a:r>
          </a:p>
        </p:txBody>
      </p:sp>
    </p:spTree>
    <p:extLst>
      <p:ext uri="{BB962C8B-B14F-4D97-AF65-F5344CB8AC3E}">
        <p14:creationId xmlns:p14="http://schemas.microsoft.com/office/powerpoint/2010/main" val="2939189408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D1B169-5C3F-F8D4-9ECF-4C08ED43A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821" y="380816"/>
            <a:ext cx="10997514" cy="12954367"/>
          </a:xfrm>
          <a:prstGeom prst="rect">
            <a:avLst/>
          </a:prstGeom>
        </p:spPr>
      </p:pic>
      <p:sp>
        <p:nvSpPr>
          <p:cNvPr id="5" name="Textplatzhalter 1">
            <a:extLst>
              <a:ext uri="{FF2B5EF4-FFF2-40B4-BE49-F238E27FC236}">
                <a16:creationId xmlns:a16="http://schemas.microsoft.com/office/drawing/2014/main" id="{E3E6E7D1-6555-BCAE-F24F-5CE0FEBED97A}"/>
              </a:ext>
            </a:extLst>
          </p:cNvPr>
          <p:cNvSpPr txBox="1">
            <a:spLocks/>
          </p:cNvSpPr>
          <p:nvPr/>
        </p:nvSpPr>
        <p:spPr>
          <a:xfrm>
            <a:off x="13740712" y="2209800"/>
            <a:ext cx="10301331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63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Helvetica Neue"/>
                <a:cs typeface="Helvetica Neue"/>
                <a:sym typeface="Helvetica Neue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Helvetica Neue"/>
                <a:cs typeface="Helvetica Neue"/>
                <a:sym typeface="Helvetica Neue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Helvetica Neue"/>
                <a:cs typeface="Helvetica Neue"/>
                <a:sym typeface="Helvetica Neue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Helvetica Neue"/>
                <a:cs typeface="Helvetica Neue"/>
                <a:sym typeface="Helvetica Neue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Helvetica Neue"/>
                <a:cs typeface="Helvetica Neue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dirty="0"/>
              <a:t>We create state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mutableStateOf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hangingPunct="1"/>
            <a:r>
              <a:rPr lang="en-US" dirty="0">
                <a:cs typeface="Courier New" panose="02070309020205020404" pitchFamily="49" charset="0"/>
              </a:rPr>
              <a:t>We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en-US" dirty="0">
                <a:cs typeface="Courier New" panose="02070309020205020404" pitchFamily="49" charset="0"/>
              </a:rPr>
              <a:t> state</a:t>
            </a:r>
          </a:p>
          <a:p>
            <a:pPr hangingPunct="1"/>
            <a:r>
              <a:rPr lang="en-US" dirty="0">
                <a:cs typeface="Courier New" panose="02070309020205020404" pitchFamily="49" charset="0"/>
              </a:rPr>
              <a:t>We assign state to a variable to read and change it</a:t>
            </a:r>
          </a:p>
        </p:txBody>
      </p:sp>
    </p:spTree>
    <p:extLst>
      <p:ext uri="{BB962C8B-B14F-4D97-AF65-F5344CB8AC3E}">
        <p14:creationId xmlns:p14="http://schemas.microsoft.com/office/powerpoint/2010/main" val="2692901760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range and black usb cable on brown wooden surface">
            <a:extLst>
              <a:ext uri="{FF2B5EF4-FFF2-40B4-BE49-F238E27FC236}">
                <a16:creationId xmlns:a16="http://schemas.microsoft.com/office/drawing/2014/main" id="{725B93DA-EB08-318B-F301-FC5A90E65F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56825" y="-1"/>
            <a:ext cx="24440826" cy="1371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391E337-6156-AC79-C285-CA4AA4BD7173}"/>
              </a:ext>
            </a:extLst>
          </p:cNvPr>
          <p:cNvSpPr txBox="1"/>
          <p:nvPr/>
        </p:nvSpPr>
        <p:spPr>
          <a:xfrm>
            <a:off x="2279556" y="9785275"/>
            <a:ext cx="4823436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Helvetica Neue"/>
                <a:cs typeface="Helvetica Neue"/>
                <a:sym typeface="Helvetica Neue"/>
              </a:rPr>
              <a:t>Exercise</a:t>
            </a:r>
          </a:p>
        </p:txBody>
      </p:sp>
      <p:sp>
        <p:nvSpPr>
          <p:cNvPr id="6" name="https://unsplash.com/photos/QgeIMfZJgFs">
            <a:extLst>
              <a:ext uri="{FF2B5EF4-FFF2-40B4-BE49-F238E27FC236}">
                <a16:creationId xmlns:a16="http://schemas.microsoft.com/office/drawing/2014/main" id="{FAA14030-C353-4EDD-6537-BD8E91F76353}"/>
              </a:ext>
            </a:extLst>
          </p:cNvPr>
          <p:cNvSpPr txBox="1"/>
          <p:nvPr/>
        </p:nvSpPr>
        <p:spPr>
          <a:xfrm>
            <a:off x="0" y="13155550"/>
            <a:ext cx="8890000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de-DE" dirty="0"/>
              <a:t>https://unsplash.com/photos/IZOAOjvwhaM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4147820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BD9AA5-335C-06F9-8B96-AB19598B3B39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086671" y="1235675"/>
            <a:ext cx="16210658" cy="11244649"/>
          </a:xfrm>
        </p:spPr>
        <p:txBody>
          <a:bodyPr>
            <a:normAutofit/>
          </a:bodyPr>
          <a:lstStyle/>
          <a:p>
            <a:r>
              <a:rPr lang="de-DE" dirty="0"/>
              <a:t>S</a:t>
            </a:r>
            <a:r>
              <a:rPr lang="en-US" dirty="0"/>
              <a:t>witch to branch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01_add_compose</a:t>
            </a:r>
            <a:r>
              <a:rPr lang="en-US" dirty="0"/>
              <a:t> of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compose_workshop</a:t>
            </a:r>
            <a:r>
              <a:rPr lang="en-US" dirty="0"/>
              <a:t> repository (</a:t>
            </a:r>
            <a:r>
              <a:rPr lang="en-US" dirty="0">
                <a:hlinkClick r:id="rId2"/>
              </a:rPr>
              <a:t>https://github.com/tkuenneth/compose_workshop</a:t>
            </a:r>
            <a:r>
              <a:rPr lang="en-US" dirty="0"/>
              <a:t>)</a:t>
            </a:r>
          </a:p>
          <a:p>
            <a:r>
              <a:rPr lang="en-US" dirty="0"/>
              <a:t>Run the app to make sure everything works</a:t>
            </a:r>
          </a:p>
          <a:p>
            <a:r>
              <a:rPr lang="en-US" dirty="0">
                <a:cs typeface="Courier New" panose="02070309020205020404" pitchFamily="49" charset="0"/>
              </a:rPr>
              <a:t>Implement a counter that is increased when a button is clicked, and show the current value</a:t>
            </a:r>
            <a:endParaRPr lang="en-001" dirty="0">
              <a:cs typeface="Courier New" panose="02070309020205020404" pitchFamily="49" charset="0"/>
            </a:endParaRPr>
          </a:p>
          <a:p>
            <a:r>
              <a:rPr lang="en-001" dirty="0">
                <a:cs typeface="Courier New" panose="02070309020205020404" pitchFamily="49" charset="0"/>
              </a:rPr>
              <a:t>A working version can be found on branch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02_counter_demo</a:t>
            </a:r>
          </a:p>
        </p:txBody>
      </p:sp>
    </p:spTree>
    <p:extLst>
      <p:ext uri="{BB962C8B-B14F-4D97-AF65-F5344CB8AC3E}">
        <p14:creationId xmlns:p14="http://schemas.microsoft.com/office/powerpoint/2010/main" val="3855135033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Bild" descr="Bild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048000"/>
            <a:ext cx="10159307" cy="7620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Vielen Dank"/>
          <p:cNvSpPr txBox="1"/>
          <p:nvPr/>
        </p:nvSpPr>
        <p:spPr>
          <a:xfrm>
            <a:off x="12308602" y="6068039"/>
            <a:ext cx="9542676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9600" b="0"/>
            </a:lvl1pPr>
          </a:lstStyle>
          <a:p>
            <a:r>
              <a:rPr lang="de-DE" dirty="0">
                <a:latin typeface="+mj-lt"/>
              </a:rPr>
              <a:t>Short break… 😍</a:t>
            </a:r>
            <a:endParaRPr dirty="0">
              <a:latin typeface="+mj-lt"/>
            </a:endParaRP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1375A3-D7F8-CCF3-5E6D-09C5101760E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7036904" y="2754376"/>
            <a:ext cx="12805576" cy="820724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Continuous updates (like most Jetpack components)</a:t>
            </a:r>
          </a:p>
          <a:p>
            <a:r>
              <a:rPr lang="en-US" sz="4800" dirty="0">
                <a:latin typeface="+mn-lt"/>
              </a:rPr>
              <a:t>Compose is added to module-level </a:t>
            </a:r>
            <a:r>
              <a:rPr lang="en-US" sz="4800" i="1" dirty="0" err="1">
                <a:latin typeface="+mn-lt"/>
              </a:rPr>
              <a:t>build.gradle</a:t>
            </a:r>
            <a:r>
              <a:rPr lang="en-US" sz="4800" dirty="0">
                <a:latin typeface="+mn-lt"/>
              </a:rPr>
              <a:t> file</a:t>
            </a:r>
          </a:p>
          <a:p>
            <a:r>
              <a:rPr lang="en-US" sz="4800" dirty="0">
                <a:latin typeface="+mn-lt"/>
              </a:rPr>
              <a:t>Devs can pick or skip updates</a:t>
            </a:r>
            <a:br>
              <a:rPr lang="en-US" sz="4800" dirty="0">
                <a:latin typeface="+mn-lt"/>
              </a:rPr>
            </a:br>
            <a:r>
              <a:rPr lang="en-US" sz="4800" dirty="0">
                <a:latin typeface="+mn-lt"/>
              </a:rPr>
              <a:t>(based on what has changed)</a:t>
            </a:r>
          </a:p>
        </p:txBody>
      </p:sp>
      <p:pic>
        <p:nvPicPr>
          <p:cNvPr id="5" name="Picture 2" descr="App architecture | Android Developers">
            <a:extLst>
              <a:ext uri="{FF2B5EF4-FFF2-40B4-BE49-F238E27FC236}">
                <a16:creationId xmlns:a16="http://schemas.microsoft.com/office/drawing/2014/main" id="{2DA75422-00F0-DDDA-1571-B4525A76B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703" y="4072399"/>
            <a:ext cx="5571201" cy="557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57890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ürfel 1">
            <a:extLst>
              <a:ext uri="{FF2B5EF4-FFF2-40B4-BE49-F238E27FC236}">
                <a16:creationId xmlns:a16="http://schemas.microsoft.com/office/drawing/2014/main" id="{360262C0-82DF-481C-877D-F1DEDA5A55CB}"/>
              </a:ext>
            </a:extLst>
          </p:cNvPr>
          <p:cNvSpPr/>
          <p:nvPr/>
        </p:nvSpPr>
        <p:spPr>
          <a:xfrm>
            <a:off x="16225934" y="8173637"/>
            <a:ext cx="6997960" cy="3303038"/>
          </a:xfrm>
          <a:prstGeom prst="cub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b="0" dirty="0" err="1"/>
              <a:t>compose.runtime</a:t>
            </a:r>
            <a:endParaRPr lang="en-GB" sz="4800" b="0" dirty="0"/>
          </a:p>
        </p:txBody>
      </p:sp>
      <p:sp>
        <p:nvSpPr>
          <p:cNvPr id="3" name="Würfel 2">
            <a:extLst>
              <a:ext uri="{FF2B5EF4-FFF2-40B4-BE49-F238E27FC236}">
                <a16:creationId xmlns:a16="http://schemas.microsoft.com/office/drawing/2014/main" id="{43B951F5-090A-4E1C-966C-8EA735B8356C}"/>
              </a:ext>
            </a:extLst>
          </p:cNvPr>
          <p:cNvSpPr/>
          <p:nvPr/>
        </p:nvSpPr>
        <p:spPr>
          <a:xfrm>
            <a:off x="8395995" y="8173639"/>
            <a:ext cx="7294985" cy="3303038"/>
          </a:xfrm>
          <a:prstGeom prst="cub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b="0" dirty="0" err="1"/>
              <a:t>compose.foundation</a:t>
            </a:r>
            <a:endParaRPr lang="en-GB" sz="4800" b="0" dirty="0"/>
          </a:p>
        </p:txBody>
      </p:sp>
      <p:sp>
        <p:nvSpPr>
          <p:cNvPr id="4" name="Würfel 3">
            <a:extLst>
              <a:ext uri="{FF2B5EF4-FFF2-40B4-BE49-F238E27FC236}">
                <a16:creationId xmlns:a16="http://schemas.microsoft.com/office/drawing/2014/main" id="{36D616C9-73FE-4FF7-9892-A54D0AAF2A91}"/>
              </a:ext>
            </a:extLst>
          </p:cNvPr>
          <p:cNvSpPr/>
          <p:nvPr/>
        </p:nvSpPr>
        <p:spPr>
          <a:xfrm>
            <a:off x="1160106" y="8173641"/>
            <a:ext cx="6997960" cy="3303038"/>
          </a:xfrm>
          <a:prstGeom prst="cub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b="0" dirty="0" err="1"/>
              <a:t>compose.compiler</a:t>
            </a:r>
            <a:endParaRPr lang="en-GB" sz="4800" b="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09EC5F5-BB6A-4C46-B9E2-B752857091A8}"/>
              </a:ext>
            </a:extLst>
          </p:cNvPr>
          <p:cNvSpPr txBox="1"/>
          <p:nvPr/>
        </p:nvSpPr>
        <p:spPr>
          <a:xfrm>
            <a:off x="1160105" y="2453459"/>
            <a:ext cx="699795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4800" b="0" dirty="0">
                <a:latin typeface="+mn-lt"/>
              </a:rPr>
              <a:t>Transform </a:t>
            </a:r>
            <a:r>
              <a:rPr lang="en-GB" sz="4800" b="0" dirty="0">
                <a:latin typeface="Courier New" panose="02070309020205020404" pitchFamily="49" charset="0"/>
                <a:cs typeface="Courier New" panose="02070309020205020404" pitchFamily="49" charset="0"/>
              </a:rPr>
              <a:t>@Composable</a:t>
            </a:r>
            <a:r>
              <a:rPr lang="en-GB" sz="4800" b="0" dirty="0">
                <a:latin typeface="+mn-lt"/>
              </a:rPr>
              <a:t> functions and enable optimizations with a Kotlin compiler plugin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EF9D5-0157-4C72-B18B-501A49867644}"/>
              </a:ext>
            </a:extLst>
          </p:cNvPr>
          <p:cNvSpPr txBox="1"/>
          <p:nvPr/>
        </p:nvSpPr>
        <p:spPr>
          <a:xfrm>
            <a:off x="8395995" y="2453459"/>
            <a:ext cx="603068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4800" b="0" dirty="0">
                <a:latin typeface="+mn-lt"/>
              </a:rPr>
              <a:t>Basic functionality like text and drawing primitives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801B1E6-DC88-4893-9310-CD3363A54D12}"/>
              </a:ext>
            </a:extLst>
          </p:cNvPr>
          <p:cNvSpPr txBox="1"/>
          <p:nvPr/>
        </p:nvSpPr>
        <p:spPr>
          <a:xfrm>
            <a:off x="16650481" y="2453459"/>
            <a:ext cx="699795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4800" b="0" dirty="0">
                <a:latin typeface="+mn-lt"/>
              </a:rPr>
              <a:t>Fundamental building blocks of </a:t>
            </a:r>
            <a:r>
              <a:rPr lang="en-GB" sz="4800" b="0" dirty="0" err="1">
                <a:latin typeface="+mn-lt"/>
              </a:rPr>
              <a:t>Compose's</a:t>
            </a:r>
            <a:r>
              <a:rPr lang="en-GB" sz="4800" b="0" dirty="0">
                <a:latin typeface="+mn-lt"/>
              </a:rPr>
              <a:t> programming model and state management; core runtime targeted by the Compose Compiler Plugin</a:t>
            </a:r>
          </a:p>
        </p:txBody>
      </p:sp>
    </p:spTree>
    <p:extLst>
      <p:ext uri="{BB962C8B-B14F-4D97-AF65-F5344CB8AC3E}">
        <p14:creationId xmlns:p14="http://schemas.microsoft.com/office/powerpoint/2010/main" val="56855368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ürfel 1">
            <a:extLst>
              <a:ext uri="{FF2B5EF4-FFF2-40B4-BE49-F238E27FC236}">
                <a16:creationId xmlns:a16="http://schemas.microsoft.com/office/drawing/2014/main" id="{360262C0-82DF-481C-877D-F1DEDA5A55CB}"/>
              </a:ext>
            </a:extLst>
          </p:cNvPr>
          <p:cNvSpPr/>
          <p:nvPr/>
        </p:nvSpPr>
        <p:spPr>
          <a:xfrm>
            <a:off x="16225934" y="8173637"/>
            <a:ext cx="6997960" cy="3303038"/>
          </a:xfrm>
          <a:prstGeom prst="cub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b="0" dirty="0" err="1"/>
              <a:t>compose.runtime</a:t>
            </a:r>
            <a:endParaRPr lang="en-GB" sz="4800" b="0" dirty="0"/>
          </a:p>
        </p:txBody>
      </p:sp>
      <p:sp>
        <p:nvSpPr>
          <p:cNvPr id="3" name="Würfel 2">
            <a:extLst>
              <a:ext uri="{FF2B5EF4-FFF2-40B4-BE49-F238E27FC236}">
                <a16:creationId xmlns:a16="http://schemas.microsoft.com/office/drawing/2014/main" id="{43B951F5-090A-4E1C-966C-8EA735B8356C}"/>
              </a:ext>
            </a:extLst>
          </p:cNvPr>
          <p:cNvSpPr/>
          <p:nvPr/>
        </p:nvSpPr>
        <p:spPr>
          <a:xfrm>
            <a:off x="8395995" y="8173639"/>
            <a:ext cx="7294985" cy="3303038"/>
          </a:xfrm>
          <a:prstGeom prst="cub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b="0" dirty="0" err="1"/>
              <a:t>compose.foundation</a:t>
            </a:r>
            <a:endParaRPr lang="en-GB" sz="4800" b="0" dirty="0"/>
          </a:p>
        </p:txBody>
      </p:sp>
      <p:sp>
        <p:nvSpPr>
          <p:cNvPr id="4" name="Würfel 3">
            <a:extLst>
              <a:ext uri="{FF2B5EF4-FFF2-40B4-BE49-F238E27FC236}">
                <a16:creationId xmlns:a16="http://schemas.microsoft.com/office/drawing/2014/main" id="{36D616C9-73FE-4FF7-9892-A54D0AAF2A91}"/>
              </a:ext>
            </a:extLst>
          </p:cNvPr>
          <p:cNvSpPr/>
          <p:nvPr/>
        </p:nvSpPr>
        <p:spPr>
          <a:xfrm>
            <a:off x="1160106" y="8173641"/>
            <a:ext cx="6997960" cy="3303038"/>
          </a:xfrm>
          <a:prstGeom prst="cub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b="0" dirty="0" err="1"/>
              <a:t>compose.compiler</a:t>
            </a:r>
            <a:endParaRPr lang="en-GB" sz="4800" b="0" dirty="0"/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2F85B5AF-E0DD-B619-E99B-749C1F03E468}"/>
              </a:ext>
            </a:extLst>
          </p:cNvPr>
          <p:cNvSpPr/>
          <p:nvPr/>
        </p:nvSpPr>
        <p:spPr>
          <a:xfrm>
            <a:off x="1160106" y="5502606"/>
            <a:ext cx="11031894" cy="3458034"/>
          </a:xfrm>
          <a:prstGeom prst="cub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800" b="0" dirty="0" err="1"/>
              <a:t>compose.animation</a:t>
            </a:r>
            <a:endParaRPr lang="de-DE" sz="4800" b="0" dirty="0"/>
          </a:p>
        </p:txBody>
      </p:sp>
      <p:sp>
        <p:nvSpPr>
          <p:cNvPr id="5" name="Würfel 4">
            <a:extLst>
              <a:ext uri="{FF2B5EF4-FFF2-40B4-BE49-F238E27FC236}">
                <a16:creationId xmlns:a16="http://schemas.microsoft.com/office/drawing/2014/main" id="{7B8C94F6-F2CD-2FA3-1AAD-A1F23A7D2749}"/>
              </a:ext>
            </a:extLst>
          </p:cNvPr>
          <p:cNvSpPr/>
          <p:nvPr/>
        </p:nvSpPr>
        <p:spPr>
          <a:xfrm>
            <a:off x="11963971" y="5502606"/>
            <a:ext cx="11279800" cy="3458034"/>
          </a:xfrm>
          <a:prstGeom prst="cub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800" b="0" dirty="0" err="1"/>
              <a:t>compose.ui</a:t>
            </a:r>
            <a:endParaRPr lang="de-DE" sz="4800" b="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47F4A9-A569-1446-E193-3D47BA235864}"/>
              </a:ext>
            </a:extLst>
          </p:cNvPr>
          <p:cNvSpPr txBox="1"/>
          <p:nvPr/>
        </p:nvSpPr>
        <p:spPr>
          <a:xfrm>
            <a:off x="1160106" y="2101751"/>
            <a:ext cx="108833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800" b="0" dirty="0">
                <a:latin typeface="+mn-lt"/>
              </a:rPr>
              <a:t>Build animations in your Compose apps to enrich the user experience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6B71B8D-5961-7B35-064E-760B56B93828}"/>
              </a:ext>
            </a:extLst>
          </p:cNvPr>
          <p:cNvSpPr txBox="1"/>
          <p:nvPr/>
        </p:nvSpPr>
        <p:spPr>
          <a:xfrm>
            <a:off x="12404879" y="2101751"/>
            <a:ext cx="1081901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800" b="0" dirty="0">
                <a:latin typeface="+mn-lt"/>
              </a:rPr>
              <a:t>Fundamental components of the Compose UI needed to interact with the device, for example layout, drawing, and input</a:t>
            </a:r>
            <a:endParaRPr lang="de-DE" sz="4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996230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ürfel 1">
            <a:extLst>
              <a:ext uri="{FF2B5EF4-FFF2-40B4-BE49-F238E27FC236}">
                <a16:creationId xmlns:a16="http://schemas.microsoft.com/office/drawing/2014/main" id="{360262C0-82DF-481C-877D-F1DEDA5A55CB}"/>
              </a:ext>
            </a:extLst>
          </p:cNvPr>
          <p:cNvSpPr/>
          <p:nvPr/>
        </p:nvSpPr>
        <p:spPr>
          <a:xfrm>
            <a:off x="16225934" y="8173637"/>
            <a:ext cx="6997960" cy="3303038"/>
          </a:xfrm>
          <a:prstGeom prst="cub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b="0" dirty="0" err="1"/>
              <a:t>compose.runtime</a:t>
            </a:r>
            <a:endParaRPr lang="en-GB" sz="4800" b="0" dirty="0"/>
          </a:p>
        </p:txBody>
      </p:sp>
      <p:sp>
        <p:nvSpPr>
          <p:cNvPr id="3" name="Würfel 2">
            <a:extLst>
              <a:ext uri="{FF2B5EF4-FFF2-40B4-BE49-F238E27FC236}">
                <a16:creationId xmlns:a16="http://schemas.microsoft.com/office/drawing/2014/main" id="{43B951F5-090A-4E1C-966C-8EA735B8356C}"/>
              </a:ext>
            </a:extLst>
          </p:cNvPr>
          <p:cNvSpPr/>
          <p:nvPr/>
        </p:nvSpPr>
        <p:spPr>
          <a:xfrm>
            <a:off x="8395995" y="8173639"/>
            <a:ext cx="7294985" cy="3303038"/>
          </a:xfrm>
          <a:prstGeom prst="cub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b="0" dirty="0" err="1"/>
              <a:t>compose.foundation</a:t>
            </a:r>
            <a:endParaRPr lang="en-GB" sz="4800" b="0" dirty="0"/>
          </a:p>
        </p:txBody>
      </p:sp>
      <p:sp>
        <p:nvSpPr>
          <p:cNvPr id="4" name="Würfel 3">
            <a:extLst>
              <a:ext uri="{FF2B5EF4-FFF2-40B4-BE49-F238E27FC236}">
                <a16:creationId xmlns:a16="http://schemas.microsoft.com/office/drawing/2014/main" id="{36D616C9-73FE-4FF7-9892-A54D0AAF2A91}"/>
              </a:ext>
            </a:extLst>
          </p:cNvPr>
          <p:cNvSpPr/>
          <p:nvPr/>
        </p:nvSpPr>
        <p:spPr>
          <a:xfrm>
            <a:off x="1160106" y="8173641"/>
            <a:ext cx="6997960" cy="3303038"/>
          </a:xfrm>
          <a:prstGeom prst="cub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b="0" dirty="0" err="1"/>
              <a:t>compose.compiler</a:t>
            </a:r>
            <a:endParaRPr lang="en-GB" sz="4800" b="0" dirty="0"/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2F85B5AF-E0DD-B619-E99B-749C1F03E468}"/>
              </a:ext>
            </a:extLst>
          </p:cNvPr>
          <p:cNvSpPr/>
          <p:nvPr/>
        </p:nvSpPr>
        <p:spPr>
          <a:xfrm>
            <a:off x="1160106" y="5502606"/>
            <a:ext cx="11031894" cy="3458034"/>
          </a:xfrm>
          <a:prstGeom prst="cub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800" b="0" dirty="0" err="1"/>
              <a:t>compose.animation</a:t>
            </a:r>
            <a:endParaRPr lang="de-DE" sz="4800" b="0" dirty="0"/>
          </a:p>
        </p:txBody>
      </p:sp>
      <p:sp>
        <p:nvSpPr>
          <p:cNvPr id="5" name="Würfel 4">
            <a:extLst>
              <a:ext uri="{FF2B5EF4-FFF2-40B4-BE49-F238E27FC236}">
                <a16:creationId xmlns:a16="http://schemas.microsoft.com/office/drawing/2014/main" id="{7B8C94F6-F2CD-2FA3-1AAD-A1F23A7D2749}"/>
              </a:ext>
            </a:extLst>
          </p:cNvPr>
          <p:cNvSpPr/>
          <p:nvPr/>
        </p:nvSpPr>
        <p:spPr>
          <a:xfrm>
            <a:off x="11963971" y="5502606"/>
            <a:ext cx="11279800" cy="3458034"/>
          </a:xfrm>
          <a:prstGeom prst="cub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800" b="0" dirty="0" err="1"/>
              <a:t>compose.ui</a:t>
            </a:r>
            <a:endParaRPr lang="de-DE" sz="4800" b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3C8C4F3-408C-D3EC-A8A7-B671C33B0CAA}"/>
              </a:ext>
            </a:extLst>
          </p:cNvPr>
          <p:cNvSpPr txBox="1"/>
          <p:nvPr/>
        </p:nvSpPr>
        <p:spPr>
          <a:xfrm>
            <a:off x="1232722" y="1388234"/>
            <a:ext cx="219185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800" b="0" i="1" dirty="0">
                <a:latin typeface="+mn-lt"/>
              </a:rPr>
              <a:t>Material Design</a:t>
            </a:r>
            <a:r>
              <a:rPr lang="en-US" sz="4800" b="0" dirty="0">
                <a:latin typeface="+mn-lt"/>
              </a:rPr>
              <a:t> Components. Higher-level entry point of Compose, designed to provide components that match those described at </a:t>
            </a:r>
            <a:r>
              <a:rPr lang="en-US" sz="4800" b="0" i="1" dirty="0">
                <a:latin typeface="+mn-lt"/>
              </a:rPr>
              <a:t>www.material.io</a:t>
            </a:r>
            <a:r>
              <a:rPr lang="en-US" sz="4800" b="0" dirty="0">
                <a:latin typeface="+mn-lt"/>
              </a:rPr>
              <a:t>.</a:t>
            </a:r>
            <a:endParaRPr lang="en-US" sz="4800" b="0" i="1" dirty="0">
              <a:latin typeface="+mn-lt"/>
            </a:endParaRPr>
          </a:p>
        </p:txBody>
      </p:sp>
      <p:sp>
        <p:nvSpPr>
          <p:cNvPr id="10" name="Würfel 9">
            <a:extLst>
              <a:ext uri="{FF2B5EF4-FFF2-40B4-BE49-F238E27FC236}">
                <a16:creationId xmlns:a16="http://schemas.microsoft.com/office/drawing/2014/main" id="{73509950-5615-95D1-F94F-82C9E65A7B53}"/>
              </a:ext>
            </a:extLst>
          </p:cNvPr>
          <p:cNvSpPr/>
          <p:nvPr/>
        </p:nvSpPr>
        <p:spPr>
          <a:xfrm>
            <a:off x="1140229" y="3368650"/>
            <a:ext cx="22063788" cy="2972515"/>
          </a:xfrm>
          <a:prstGeom prst="cub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800" b="0" err="1"/>
              <a:t>compose</a:t>
            </a:r>
            <a:r>
              <a:rPr lang="de-DE" sz="4800" b="0"/>
              <a:t>.material3</a:t>
            </a:r>
            <a:endParaRPr lang="de-DE" sz="4800" b="0" dirty="0"/>
          </a:p>
        </p:txBody>
      </p:sp>
    </p:spTree>
    <p:extLst>
      <p:ext uri="{BB962C8B-B14F-4D97-AF65-F5344CB8AC3E}">
        <p14:creationId xmlns:p14="http://schemas.microsoft.com/office/powerpoint/2010/main" val="14142106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55425C-2AC4-6BDC-BD09-3BFEC0720D12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300323" y="2754376"/>
            <a:ext cx="15783354" cy="8207248"/>
          </a:xfrm>
        </p:spPr>
        <p:txBody>
          <a:bodyPr/>
          <a:lstStyle/>
          <a:p>
            <a:r>
              <a:rPr lang="en-001" dirty="0"/>
              <a:t>The user interface is declared by nesting composable functions</a:t>
            </a:r>
          </a:p>
          <a:p>
            <a:r>
              <a:rPr lang="en-001" dirty="0"/>
              <a:t>Compose hierarchies can be shown inside activities and fragments</a:t>
            </a:r>
          </a:p>
          <a:p>
            <a:r>
              <a:rPr lang="en-001" dirty="0"/>
              <a:t>Composables and traditional views can be mixed</a:t>
            </a:r>
          </a:p>
        </p:txBody>
      </p:sp>
    </p:spTree>
    <p:extLst>
      <p:ext uri="{BB962C8B-B14F-4D97-AF65-F5344CB8AC3E}">
        <p14:creationId xmlns:p14="http://schemas.microsoft.com/office/powerpoint/2010/main" val="131607631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EC42B7-89DA-DBE8-A309-E4ABDE04263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5177652" y="2754376"/>
            <a:ext cx="14028695" cy="8207248"/>
          </a:xfrm>
        </p:spPr>
        <p:txBody>
          <a:bodyPr/>
          <a:lstStyle/>
          <a:p>
            <a:r>
              <a:rPr lang="en-001" dirty="0"/>
              <a:t>Jetpack Compose is only loosely coupled with the underlying platform</a:t>
            </a:r>
          </a:p>
          <a:p>
            <a:r>
              <a:rPr lang="en-001" dirty="0"/>
              <a:t>Compose Multiplatform by JetBrains makes Jetpack Compose available iOS, the desktop, and the web</a:t>
            </a:r>
          </a:p>
        </p:txBody>
      </p:sp>
    </p:spTree>
    <p:extLst>
      <p:ext uri="{BB962C8B-B14F-4D97-AF65-F5344CB8AC3E}">
        <p14:creationId xmlns:p14="http://schemas.microsoft.com/office/powerpoint/2010/main" val="161351993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ime lapse photography of man jumping on waterfalls">
            <a:extLst>
              <a:ext uri="{FF2B5EF4-FFF2-40B4-BE49-F238E27FC236}">
                <a16:creationId xmlns:a16="http://schemas.microsoft.com/office/drawing/2014/main" id="{4AE11ED8-6553-7934-F52C-19E80D84C7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https://unsplash.com/photos/QgeIMfZJgFs">
            <a:extLst>
              <a:ext uri="{FF2B5EF4-FFF2-40B4-BE49-F238E27FC236}">
                <a16:creationId xmlns:a16="http://schemas.microsoft.com/office/drawing/2014/main" id="{6669B472-53BF-39E2-CA2C-E7E98A2833AE}"/>
              </a:ext>
            </a:extLst>
          </p:cNvPr>
          <p:cNvSpPr txBox="1"/>
          <p:nvPr/>
        </p:nvSpPr>
        <p:spPr>
          <a:xfrm>
            <a:off x="0" y="13155550"/>
            <a:ext cx="8890000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de-DE" dirty="0"/>
              <a:t>https://unsplash.com/photos/Q5ZjqF6Wd3k</a:t>
            </a:r>
            <a:endParaRPr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68F2C5C-C46B-9B87-E410-2E57F77A68AA}"/>
              </a:ext>
            </a:extLst>
          </p:cNvPr>
          <p:cNvSpPr txBox="1"/>
          <p:nvPr/>
        </p:nvSpPr>
        <p:spPr>
          <a:xfrm>
            <a:off x="972444" y="2291171"/>
            <a:ext cx="660277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Helvetica Neue"/>
                <a:cs typeface="Helvetica Neue"/>
                <a:sym typeface="Helvetica Neue"/>
              </a:rPr>
              <a:t>Let‘s dive in</a:t>
            </a:r>
          </a:p>
        </p:txBody>
      </p:sp>
    </p:spTree>
    <p:extLst>
      <p:ext uri="{BB962C8B-B14F-4D97-AF65-F5344CB8AC3E}">
        <p14:creationId xmlns:p14="http://schemas.microsoft.com/office/powerpoint/2010/main" val="301293964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681</Words>
  <Application>Microsoft Macintosh PowerPoint</Application>
  <PresentationFormat>Custom</PresentationFormat>
  <Paragraphs>81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Courier New</vt:lpstr>
      <vt:lpstr>Helvetica Neue</vt:lpstr>
      <vt:lpstr>Helvetica Neue Medium</vt:lpstr>
      <vt:lpstr>White</vt:lpstr>
      <vt:lpstr>Jetpack Compose Basics  Thomas Künneth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</dc:title>
  <dc:subject>Jetpack Compose Workshop</dc:subject>
  <dc:creator>Thomas Künneth</dc:creator>
  <cp:lastModifiedBy>Thomas Künneth</cp:lastModifiedBy>
  <cp:revision>96</cp:revision>
  <dcterms:modified xsi:type="dcterms:W3CDTF">2023-10-14T11:50:37Z</dcterms:modified>
</cp:coreProperties>
</file>