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00" r:id="rId3"/>
    <p:sldId id="293" r:id="rId4"/>
    <p:sldId id="292" r:id="rId5"/>
    <p:sldId id="266" r:id="rId6"/>
    <p:sldId id="296" r:id="rId7"/>
    <p:sldId id="297" r:id="rId8"/>
    <p:sldId id="295" r:id="rId9"/>
    <p:sldId id="298" r:id="rId10"/>
    <p:sldId id="299" r:id="rId11"/>
    <p:sldId id="301" r:id="rId12"/>
    <p:sldId id="302" r:id="rId13"/>
    <p:sldId id="303" r:id="rId14"/>
    <p:sldId id="312" r:id="rId15"/>
    <p:sldId id="304" r:id="rId16"/>
    <p:sldId id="305" r:id="rId17"/>
    <p:sldId id="313" r:id="rId18"/>
    <p:sldId id="314" r:id="rId19"/>
    <p:sldId id="306" r:id="rId20"/>
    <p:sldId id="307" r:id="rId21"/>
    <p:sldId id="308" r:id="rId22"/>
    <p:sldId id="311" r:id="rId23"/>
    <p:sldId id="309" r:id="rId24"/>
    <p:sldId id="310" r:id="rId25"/>
    <p:sldId id="291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22/07/jetpack-compose-1-2-is-now-stable.html" TargetMode="External"/><Relationship Id="rId2" Type="http://schemas.openxmlformats.org/officeDocument/2006/relationships/hyperlink" Target="https://android-developers.googleblog.com/2022/02/jetpack-compose-11-now-stable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ddler's standing in front of beige concrete stair">
            <a:extLst>
              <a:ext uri="{FF2B5EF4-FFF2-40B4-BE49-F238E27FC236}">
                <a16:creationId xmlns:a16="http://schemas.microsoft.com/office/drawing/2014/main" id="{A2317F76-BBA3-0AE3-D968-EFBFB7B38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908245"/>
            <a:ext cx="10270437" cy="98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1489636" y="3646179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>
                <a:latin typeface="+mj-lt"/>
              </a:rPr>
              <a:t>Jetpack Compose Basics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E689827F-AE62-F359-D511-5561E67A233E}"/>
              </a:ext>
            </a:extLst>
          </p:cNvPr>
          <p:cNvSpPr txBox="1"/>
          <p:nvPr/>
        </p:nvSpPr>
        <p:spPr>
          <a:xfrm>
            <a:off x="0" y="1124717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https://unsplash.com/photos/bJhT_8nbUA0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7FD76-A797-C5C9-FD38-3403A894939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89100" y="2209800"/>
            <a:ext cx="21005800" cy="929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>
                <a:latin typeface="+mn-lt"/>
              </a:rPr>
              <a:t>Google maintains separate release notes at https://developer.android.com/jetpack/androidx/versions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>
                <a:latin typeface="+mn-lt"/>
              </a:rPr>
              <a:t>To find out what‘s new…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+mn-lt"/>
              </a:rPr>
              <a:t>read them 😎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+mn-lt"/>
              </a:rPr>
              <a:t>read official summary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+mn-lt"/>
                <a:hlinkClick r:id="rId2"/>
              </a:rPr>
              <a:t>https://android-developers.googleblog.com/2022/02/jetpack-compose-11-now-stable.html</a:t>
            </a:r>
            <a:endParaRPr lang="en-US" dirty="0">
              <a:latin typeface="+mn-lt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+mn-lt"/>
                <a:hlinkClick r:id="rId3"/>
              </a:rPr>
              <a:t>https://android-developers.googleblog.com/2022/07/jetpack-compose-1-2-is-now-stable.html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53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lapse photography of man jumping on waterfalls">
            <a:extLst>
              <a:ext uri="{FF2B5EF4-FFF2-40B4-BE49-F238E27FC236}">
                <a16:creationId xmlns:a16="http://schemas.microsoft.com/office/drawing/2014/main" id="{4AE11ED8-6553-7934-F52C-19E80D84C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ttps://unsplash.com/photos/QgeIMfZJgFs">
            <a:extLst>
              <a:ext uri="{FF2B5EF4-FFF2-40B4-BE49-F238E27FC236}">
                <a16:creationId xmlns:a16="http://schemas.microsoft.com/office/drawing/2014/main" id="{6669B472-53BF-39E2-CA2C-E7E98A2833AE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https://unsplash.com/photos/Q5ZjqF6Wd3k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8F2C5C-C46B-9B87-E410-2E57F77A68AA}"/>
              </a:ext>
            </a:extLst>
          </p:cNvPr>
          <p:cNvSpPr txBox="1"/>
          <p:nvPr/>
        </p:nvSpPr>
        <p:spPr>
          <a:xfrm>
            <a:off x="972444" y="2291171"/>
            <a:ext cx="66027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Let‘s dive in</a:t>
            </a:r>
          </a:p>
        </p:txBody>
      </p:sp>
    </p:spTree>
    <p:extLst>
      <p:ext uri="{BB962C8B-B14F-4D97-AF65-F5344CB8AC3E}">
        <p14:creationId xmlns:p14="http://schemas.microsoft.com/office/powerpoint/2010/main" val="301293964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8986B5-6024-F80A-8D7D-C733C5D3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48" y="1001368"/>
            <a:ext cx="18856416" cy="6949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B435BC-534E-3040-1FFE-16F8388A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158" y="8545738"/>
            <a:ext cx="8973612" cy="350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bgerundete rechteckige Legende 4">
            <a:extLst>
              <a:ext uri="{FF2B5EF4-FFF2-40B4-BE49-F238E27FC236}">
                <a16:creationId xmlns:a16="http://schemas.microsoft.com/office/drawing/2014/main" id="{A6833EDD-E3DD-1669-FE12-FE61E54700EA}"/>
              </a:ext>
            </a:extLst>
          </p:cNvPr>
          <p:cNvSpPr/>
          <p:nvPr/>
        </p:nvSpPr>
        <p:spPr>
          <a:xfrm>
            <a:off x="7209728" y="2723322"/>
            <a:ext cx="7534656" cy="755904"/>
          </a:xfrm>
          <a:prstGeom prst="wedgeRoundRectCallout">
            <a:avLst>
              <a:gd name="adj1" fmla="val -74515"/>
              <a:gd name="adj2" fmla="val 1836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Composable function</a:t>
            </a:r>
          </a:p>
        </p:txBody>
      </p:sp>
      <p:sp>
        <p:nvSpPr>
          <p:cNvPr id="7" name="Abgerundete rechteckige Legende 4">
            <a:extLst>
              <a:ext uri="{FF2B5EF4-FFF2-40B4-BE49-F238E27FC236}">
                <a16:creationId xmlns:a16="http://schemas.microsoft.com/office/drawing/2014/main" id="{DE6D3DCC-EC5E-2683-1784-61ED2E292586}"/>
              </a:ext>
            </a:extLst>
          </p:cNvPr>
          <p:cNvSpPr/>
          <p:nvPr/>
        </p:nvSpPr>
        <p:spPr>
          <a:xfrm>
            <a:off x="563763" y="8446346"/>
            <a:ext cx="7534656" cy="755904"/>
          </a:xfrm>
          <a:prstGeom prst="wedgeRoundRectCallout">
            <a:avLst>
              <a:gd name="adj1" fmla="val -4338"/>
              <a:gd name="adj2" fmla="val -52335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and invokes another composable function</a:t>
            </a:r>
          </a:p>
        </p:txBody>
      </p:sp>
      <p:sp>
        <p:nvSpPr>
          <p:cNvPr id="8" name="Abgerundete rechteckige Legende 4">
            <a:extLst>
              <a:ext uri="{FF2B5EF4-FFF2-40B4-BE49-F238E27FC236}">
                <a16:creationId xmlns:a16="http://schemas.microsoft.com/office/drawing/2014/main" id="{753D4B08-3C34-20BE-7FC3-0E2BB734953F}"/>
              </a:ext>
            </a:extLst>
          </p:cNvPr>
          <p:cNvSpPr/>
          <p:nvPr/>
        </p:nvSpPr>
        <p:spPr>
          <a:xfrm>
            <a:off x="8389172" y="8446346"/>
            <a:ext cx="4472063" cy="755904"/>
          </a:xfrm>
          <a:prstGeom prst="wedgeRoundRectCallout">
            <a:avLst>
              <a:gd name="adj1" fmla="val -92793"/>
              <a:gd name="adj2" fmla="val -5312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with one parameter</a:t>
            </a:r>
          </a:p>
        </p:txBody>
      </p:sp>
      <p:sp>
        <p:nvSpPr>
          <p:cNvPr id="9" name="Abgerundete rechteckige Legende 4">
            <a:extLst>
              <a:ext uri="{FF2B5EF4-FFF2-40B4-BE49-F238E27FC236}">
                <a16:creationId xmlns:a16="http://schemas.microsoft.com/office/drawing/2014/main" id="{E9690076-8E65-56A9-8819-0D14195D682C}"/>
              </a:ext>
            </a:extLst>
          </p:cNvPr>
          <p:cNvSpPr/>
          <p:nvPr/>
        </p:nvSpPr>
        <p:spPr>
          <a:xfrm>
            <a:off x="16446493" y="3720432"/>
            <a:ext cx="7534656" cy="755904"/>
          </a:xfrm>
          <a:prstGeom prst="wedgeRoundRectCallout">
            <a:avLst>
              <a:gd name="adj1" fmla="val -73724"/>
              <a:gd name="adj2" fmla="val -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defines a state</a:t>
            </a:r>
          </a:p>
        </p:txBody>
      </p:sp>
      <p:sp>
        <p:nvSpPr>
          <p:cNvPr id="2" name="Abgerundete rechteckige Legende 4">
            <a:extLst>
              <a:ext uri="{FF2B5EF4-FFF2-40B4-BE49-F238E27FC236}">
                <a16:creationId xmlns:a16="http://schemas.microsoft.com/office/drawing/2014/main" id="{E08E2A6A-2269-E3A0-D4EE-74C7B1204FE7}"/>
              </a:ext>
            </a:extLst>
          </p:cNvPr>
          <p:cNvSpPr/>
          <p:nvPr/>
        </p:nvSpPr>
        <p:spPr>
          <a:xfrm>
            <a:off x="7209728" y="1669289"/>
            <a:ext cx="7534656" cy="755904"/>
          </a:xfrm>
          <a:prstGeom prst="wedgeRoundRectCallout">
            <a:avLst>
              <a:gd name="adj1" fmla="val -77153"/>
              <a:gd name="adj2" fmla="val 8148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Composable functions can be previewed</a:t>
            </a:r>
          </a:p>
        </p:txBody>
      </p:sp>
      <p:sp>
        <p:nvSpPr>
          <p:cNvPr id="4" name="Abgerundete rechteckige Legende 4">
            <a:extLst>
              <a:ext uri="{FF2B5EF4-FFF2-40B4-BE49-F238E27FC236}">
                <a16:creationId xmlns:a16="http://schemas.microsoft.com/office/drawing/2014/main" id="{6A79047F-2FED-E6E9-9A9F-724479BC858F}"/>
              </a:ext>
            </a:extLst>
          </p:cNvPr>
          <p:cNvSpPr/>
          <p:nvPr/>
        </p:nvSpPr>
        <p:spPr>
          <a:xfrm>
            <a:off x="2463713" y="10236774"/>
            <a:ext cx="7534656" cy="755904"/>
          </a:xfrm>
          <a:prstGeom prst="wedgeRoundRectCallout">
            <a:avLst>
              <a:gd name="adj1" fmla="val 167675"/>
              <a:gd name="adj2" fmla="val -86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Interactive mode (inside IDE)</a:t>
            </a:r>
          </a:p>
        </p:txBody>
      </p:sp>
      <p:sp>
        <p:nvSpPr>
          <p:cNvPr id="10" name="Abgerundete rechteckige Legende 4">
            <a:extLst>
              <a:ext uri="{FF2B5EF4-FFF2-40B4-BE49-F238E27FC236}">
                <a16:creationId xmlns:a16="http://schemas.microsoft.com/office/drawing/2014/main" id="{74895827-2106-A638-3932-994BEDBA8161}"/>
              </a:ext>
            </a:extLst>
          </p:cNvPr>
          <p:cNvSpPr/>
          <p:nvPr/>
        </p:nvSpPr>
        <p:spPr>
          <a:xfrm>
            <a:off x="6857875" y="11271298"/>
            <a:ext cx="7534656" cy="755904"/>
          </a:xfrm>
          <a:prstGeom prst="wedgeRoundRectCallout">
            <a:avLst>
              <a:gd name="adj1" fmla="val 116757"/>
              <a:gd name="adj2" fmla="val -1867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0" dirty="0">
                <a:solidFill>
                  <a:schemeClr val="tx1"/>
                </a:solidFill>
              </a:rPr>
              <a:t>or on the device</a:t>
            </a:r>
          </a:p>
        </p:txBody>
      </p:sp>
    </p:spTree>
    <p:extLst>
      <p:ext uri="{BB962C8B-B14F-4D97-AF65-F5344CB8AC3E}">
        <p14:creationId xmlns:p14="http://schemas.microsoft.com/office/powerpoint/2010/main" val="2544026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4D049-B170-40BA-F1C8-C3C02C2437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Composable functions invoke other composable functions</a:t>
            </a:r>
          </a:p>
          <a:p>
            <a:r>
              <a:rPr lang="en-US" dirty="0" err="1"/>
              <a:t>Composables</a:t>
            </a:r>
            <a:r>
              <a:rPr lang="en-US" dirty="0"/>
              <a:t> can receive parameters</a:t>
            </a:r>
          </a:p>
          <a:p>
            <a:r>
              <a:rPr lang="en-US" dirty="0"/>
              <a:t>They usually do not return a result</a:t>
            </a:r>
          </a:p>
          <a:p>
            <a:r>
              <a:rPr lang="en-US" dirty="0"/>
              <a:t>Note: usually their names are noun phrases</a:t>
            </a:r>
          </a:p>
        </p:txBody>
      </p:sp>
    </p:spTree>
    <p:extLst>
      <p:ext uri="{BB962C8B-B14F-4D97-AF65-F5344CB8AC3E}">
        <p14:creationId xmlns:p14="http://schemas.microsoft.com/office/powerpoint/2010/main" val="112675529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4D049-B170-40BA-F1C8-C3C02C2437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Invoking a composable adds it to internal data structures, which usually makes it visible at some point</a:t>
            </a:r>
          </a:p>
          <a:p>
            <a:r>
              <a:rPr lang="en-US" dirty="0"/>
              <a:t>We usually don’t need to look at these internal structures</a:t>
            </a:r>
          </a:p>
          <a:p>
            <a:r>
              <a:rPr lang="en-US" dirty="0"/>
              <a:t>But we should look at the source doe of predefined </a:t>
            </a:r>
            <a:r>
              <a:rPr lang="en-US" dirty="0" err="1"/>
              <a:t>composables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8251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15E4-88DF-3D07-1863-E08315C37BD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Both visual appearance and behavior can be defined through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modifiers</a:t>
            </a:r>
          </a:p>
          <a:p>
            <a:r>
              <a:rPr lang="en-US" dirty="0"/>
              <a:t>Modifier are like component properties, but more flexible</a:t>
            </a:r>
          </a:p>
        </p:txBody>
      </p:sp>
    </p:spTree>
    <p:extLst>
      <p:ext uri="{BB962C8B-B14F-4D97-AF65-F5344CB8AC3E}">
        <p14:creationId xmlns:p14="http://schemas.microsoft.com/office/powerpoint/2010/main" val="181329725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07AC-697A-896B-9255-6F767F7C7FC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interface is declared based on </a:t>
            </a:r>
            <a:r>
              <a:rPr lang="en-US" b="1" dirty="0"/>
              <a:t>state</a:t>
            </a:r>
          </a:p>
          <a:p>
            <a:r>
              <a:rPr lang="en-US" dirty="0"/>
              <a:t>State can be passed to a composable function as a parameter</a:t>
            </a:r>
          </a:p>
          <a:p>
            <a:r>
              <a:rPr lang="en-US" dirty="0"/>
              <a:t>Or can be defined inside it</a:t>
            </a:r>
          </a:p>
        </p:txBody>
      </p:sp>
    </p:spTree>
    <p:extLst>
      <p:ext uri="{BB962C8B-B14F-4D97-AF65-F5344CB8AC3E}">
        <p14:creationId xmlns:p14="http://schemas.microsoft.com/office/powerpoint/2010/main" val="252924349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607AC-697A-896B-9255-6F767F7C7FC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</a:t>
            </a:r>
            <a:r>
              <a:rPr lang="en-US" dirty="0" err="1"/>
              <a:t>composables</a:t>
            </a:r>
            <a:endParaRPr lang="en-US" dirty="0"/>
          </a:p>
          <a:p>
            <a:pPr lvl="1"/>
            <a:r>
              <a:rPr lang="en-US" b="1" dirty="0"/>
              <a:t>stateful</a:t>
            </a:r>
          </a:p>
          <a:p>
            <a:pPr lvl="1"/>
            <a:r>
              <a:rPr lang="en-US" b="1" dirty="0"/>
              <a:t>stateless</a:t>
            </a:r>
            <a:r>
              <a:rPr lang="en-US" dirty="0"/>
              <a:t> (preferred)</a:t>
            </a:r>
          </a:p>
          <a:p>
            <a:r>
              <a:rPr lang="en-US" dirty="0"/>
              <a:t>Jetpack Compose favors a unidirectional data flow and a concept called </a:t>
            </a:r>
            <a:r>
              <a:rPr lang="en-US" b="1" dirty="0"/>
              <a:t>state hoisting</a:t>
            </a:r>
          </a:p>
        </p:txBody>
      </p:sp>
    </p:spTree>
    <p:extLst>
      <p:ext uri="{BB962C8B-B14F-4D97-AF65-F5344CB8AC3E}">
        <p14:creationId xmlns:p14="http://schemas.microsoft.com/office/powerpoint/2010/main" val="313038526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F61EB1-1D4F-CA13-7126-0B481D4AA26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State is defined as early as possible</a:t>
            </a:r>
          </a:p>
          <a:p>
            <a:r>
              <a:rPr lang="en-US" dirty="0"/>
              <a:t>Data flows from top to bottom</a:t>
            </a:r>
          </a:p>
          <a:p>
            <a:r>
              <a:rPr lang="en-US" dirty="0"/>
              <a:t>If possible, behavior is passed to a composable via callbacks</a:t>
            </a:r>
          </a:p>
        </p:txBody>
      </p:sp>
    </p:spTree>
    <p:extLst>
      <p:ext uri="{BB962C8B-B14F-4D97-AF65-F5344CB8AC3E}">
        <p14:creationId xmlns:p14="http://schemas.microsoft.com/office/powerpoint/2010/main" val="182883223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FA396E-CDB7-A49B-C7A2-B952C18BE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29" y="831564"/>
            <a:ext cx="15870723" cy="12052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C4EF52-86E5-98C5-E0ED-9A630D4D7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05" y="831564"/>
            <a:ext cx="5069689" cy="11111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bgerundete rechteckige Legende 4">
            <a:extLst>
              <a:ext uri="{FF2B5EF4-FFF2-40B4-BE49-F238E27FC236}">
                <a16:creationId xmlns:a16="http://schemas.microsoft.com/office/drawing/2014/main" id="{795ABF1F-84F4-0407-51CC-A66ED33230B3}"/>
              </a:ext>
            </a:extLst>
          </p:cNvPr>
          <p:cNvSpPr/>
          <p:nvPr/>
        </p:nvSpPr>
        <p:spPr>
          <a:xfrm>
            <a:off x="11543188" y="1928190"/>
            <a:ext cx="5850290" cy="1530627"/>
          </a:xfrm>
          <a:prstGeom prst="wedgeRoundRectCallout">
            <a:avLst>
              <a:gd name="adj1" fmla="val -144170"/>
              <a:gd name="adj2" fmla="val 534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  <a:r>
              <a:rPr lang="en-US" sz="2800" b="0" dirty="0">
                <a:solidFill>
                  <a:schemeClr val="tx1"/>
                </a:solidFill>
              </a:rPr>
              <a:t> shows a Compose hierarchy in an Activity</a:t>
            </a: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9" name="Abgerundete rechteckige Legende 4">
            <a:extLst>
              <a:ext uri="{FF2B5EF4-FFF2-40B4-BE49-F238E27FC236}">
                <a16:creationId xmlns:a16="http://schemas.microsoft.com/office/drawing/2014/main" id="{3041AFE8-D8EB-A121-C657-CE6A1EBA2AA1}"/>
              </a:ext>
            </a:extLst>
          </p:cNvPr>
          <p:cNvSpPr/>
          <p:nvPr/>
        </p:nvSpPr>
        <p:spPr>
          <a:xfrm>
            <a:off x="11543188" y="3650972"/>
            <a:ext cx="5850290" cy="1530627"/>
          </a:xfrm>
          <a:prstGeom prst="wedgeRoundRectCallout">
            <a:avLst>
              <a:gd name="adj1" fmla="val -125482"/>
              <a:gd name="adj2" fmla="val -361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Sets colors, styles, and typography</a:t>
            </a: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10" name="Abgerundete rechteckige Legende 4">
            <a:extLst>
              <a:ext uri="{FF2B5EF4-FFF2-40B4-BE49-F238E27FC236}">
                <a16:creationId xmlns:a16="http://schemas.microsoft.com/office/drawing/2014/main" id="{6BB2A9A7-FD89-C1DA-F3A5-28255E008068}"/>
              </a:ext>
            </a:extLst>
          </p:cNvPr>
          <p:cNvSpPr/>
          <p:nvPr/>
        </p:nvSpPr>
        <p:spPr>
          <a:xfrm>
            <a:off x="316176" y="5288448"/>
            <a:ext cx="5850290" cy="1530627"/>
          </a:xfrm>
          <a:prstGeom prst="wedgeRoundRectCallout">
            <a:avLst>
              <a:gd name="adj1" fmla="val 41353"/>
              <a:gd name="adj2" fmla="val -985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Scaffold()</a:t>
            </a:r>
            <a:r>
              <a:rPr lang="en-US" sz="2800" b="0" dirty="0">
                <a:solidFill>
                  <a:schemeClr val="tx1"/>
                </a:solidFill>
              </a:rPr>
              <a:t> and </a:t>
            </a:r>
            <a:r>
              <a:rPr lang="en-US" sz="2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TopAppBar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b="0" dirty="0">
                <a:solidFill>
                  <a:schemeClr val="tx1"/>
                </a:solidFill>
              </a:rPr>
              <a:t> provide an app frame</a:t>
            </a: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11" name="Abgerundete rechteckige Legende 4">
            <a:extLst>
              <a:ext uri="{FF2B5EF4-FFF2-40B4-BE49-F238E27FC236}">
                <a16:creationId xmlns:a16="http://schemas.microsoft.com/office/drawing/2014/main" id="{B7DE2B62-E6DD-E194-C2B9-6863B43E92BC}"/>
              </a:ext>
            </a:extLst>
          </p:cNvPr>
          <p:cNvSpPr/>
          <p:nvPr/>
        </p:nvSpPr>
        <p:spPr>
          <a:xfrm>
            <a:off x="11543188" y="9515893"/>
            <a:ext cx="5850290" cy="775255"/>
          </a:xfrm>
          <a:prstGeom prst="wedgeRoundRectCallout">
            <a:avLst>
              <a:gd name="adj1" fmla="val -95921"/>
              <a:gd name="adj2" fmla="val -2322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Provides the content</a:t>
            </a:r>
            <a:endParaRPr lang="en-GB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8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09F17-C3AE-F6BE-A599-B7479188DB4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Android‘s new declarative, native UI toolkit</a:t>
            </a:r>
          </a:p>
          <a:p>
            <a:r>
              <a:rPr lang="en-US" dirty="0"/>
              <a:t>Based on Kotlin functions</a:t>
            </a:r>
          </a:p>
          <a:p>
            <a:r>
              <a:rPr lang="en-US" dirty="0"/>
              <a:t>Favors composition over inheritance</a:t>
            </a:r>
          </a:p>
          <a:p>
            <a:r>
              <a:rPr lang="en-US" dirty="0"/>
              <a:t>Not part of traditional platform APIs</a:t>
            </a:r>
          </a:p>
        </p:txBody>
      </p:sp>
    </p:spTree>
    <p:extLst>
      <p:ext uri="{BB962C8B-B14F-4D97-AF65-F5344CB8AC3E}">
        <p14:creationId xmlns:p14="http://schemas.microsoft.com/office/powerpoint/2010/main" val="25422790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9260A1-418C-E404-1A32-6B5F8BC72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440741"/>
            <a:ext cx="10058400" cy="12834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bgerundete rechteckige Legende 4">
            <a:extLst>
              <a:ext uri="{FF2B5EF4-FFF2-40B4-BE49-F238E27FC236}">
                <a16:creationId xmlns:a16="http://schemas.microsoft.com/office/drawing/2014/main" id="{FB6DF054-D1F9-13CD-8168-3E953BFB611B}"/>
              </a:ext>
            </a:extLst>
          </p:cNvPr>
          <p:cNvSpPr/>
          <p:nvPr/>
        </p:nvSpPr>
        <p:spPr>
          <a:xfrm>
            <a:off x="14922492" y="914399"/>
            <a:ext cx="5850290" cy="874645"/>
          </a:xfrm>
          <a:prstGeom prst="wedgeRoundRectCallout">
            <a:avLst>
              <a:gd name="adj1" fmla="val -107813"/>
              <a:gd name="adj2" fmla="val 107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Define state</a:t>
            </a: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5" name="Abgerundete rechteckige Legende 4">
            <a:extLst>
              <a:ext uri="{FF2B5EF4-FFF2-40B4-BE49-F238E27FC236}">
                <a16:creationId xmlns:a16="http://schemas.microsoft.com/office/drawing/2014/main" id="{1F27E0DE-F4F5-7319-FBF6-DCA68B1A6D3F}"/>
              </a:ext>
            </a:extLst>
          </p:cNvPr>
          <p:cNvSpPr/>
          <p:nvPr/>
        </p:nvSpPr>
        <p:spPr>
          <a:xfrm>
            <a:off x="14922492" y="2279373"/>
            <a:ext cx="5850290" cy="1219201"/>
          </a:xfrm>
          <a:prstGeom prst="wedgeRoundRectCallout">
            <a:avLst>
              <a:gd name="adj1" fmla="val -97959"/>
              <a:gd name="adj2" fmla="val 570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The column has two children: 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Box()</a:t>
            </a:r>
            <a:r>
              <a:rPr lang="en-US" sz="2800" b="0" dirty="0">
                <a:solidFill>
                  <a:schemeClr val="tx1"/>
                </a:solidFill>
              </a:rPr>
              <a:t> and 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Button()</a:t>
            </a:r>
            <a:endParaRPr lang="en-GB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bgerundete rechteckige Legende 4">
            <a:extLst>
              <a:ext uri="{FF2B5EF4-FFF2-40B4-BE49-F238E27FC236}">
                <a16:creationId xmlns:a16="http://schemas.microsoft.com/office/drawing/2014/main" id="{D9E777CB-623A-5A6D-638B-25319446EE43}"/>
              </a:ext>
            </a:extLst>
          </p:cNvPr>
          <p:cNvSpPr/>
          <p:nvPr/>
        </p:nvSpPr>
        <p:spPr>
          <a:xfrm>
            <a:off x="14922492" y="3763617"/>
            <a:ext cx="5850290" cy="808384"/>
          </a:xfrm>
          <a:prstGeom prst="wedgeRoundRectCallout">
            <a:avLst>
              <a:gd name="adj1" fmla="val -161838"/>
              <a:gd name="adj2" fmla="val 285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The UI is declared based on state</a:t>
            </a:r>
            <a:endParaRPr lang="en-GB" sz="2800" b="0" dirty="0">
              <a:solidFill>
                <a:schemeClr val="tx1"/>
              </a:solidFill>
            </a:endParaRPr>
          </a:p>
        </p:txBody>
      </p:sp>
      <p:sp>
        <p:nvSpPr>
          <p:cNvPr id="7" name="Abgerundete rechteckige Legende 4">
            <a:extLst>
              <a:ext uri="{FF2B5EF4-FFF2-40B4-BE49-F238E27FC236}">
                <a16:creationId xmlns:a16="http://schemas.microsoft.com/office/drawing/2014/main" id="{1641E34D-31B7-18EE-4FF8-D82EC247C72B}"/>
              </a:ext>
            </a:extLst>
          </p:cNvPr>
          <p:cNvSpPr/>
          <p:nvPr/>
        </p:nvSpPr>
        <p:spPr>
          <a:xfrm>
            <a:off x="14922492" y="10157791"/>
            <a:ext cx="5850290" cy="808384"/>
          </a:xfrm>
          <a:prstGeom prst="wedgeRoundRectCallout">
            <a:avLst>
              <a:gd name="adj1" fmla="val -144509"/>
              <a:gd name="adj2" fmla="val 285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</a:rPr>
              <a:t>Button clicks change the state</a:t>
            </a:r>
            <a:endParaRPr lang="en-GB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22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8E95D7-15BB-4DDD-9C97-5926447DD5A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Building the UI for the first time is called </a:t>
            </a:r>
            <a:r>
              <a:rPr lang="en-US" b="1" dirty="0"/>
              <a:t>composition</a:t>
            </a:r>
          </a:p>
          <a:p>
            <a:r>
              <a:rPr lang="en-US" dirty="0"/>
              <a:t>Composable function that remember state are </a:t>
            </a:r>
            <a:r>
              <a:rPr lang="en-US" b="1" dirty="0"/>
              <a:t>stateful</a:t>
            </a:r>
          </a:p>
          <a:p>
            <a:r>
              <a:rPr lang="en-US" b="1" dirty="0"/>
              <a:t>State changes</a:t>
            </a:r>
            <a:r>
              <a:rPr lang="en-US" dirty="0"/>
              <a:t> trigger a </a:t>
            </a:r>
            <a:r>
              <a:rPr lang="en-US" b="1" dirty="0" err="1"/>
              <a:t>recomposition</a:t>
            </a:r>
            <a:r>
              <a:rPr lang="en-US" dirty="0"/>
              <a:t> of the UI</a:t>
            </a:r>
          </a:p>
          <a:p>
            <a:r>
              <a:rPr lang="en-US" dirty="0"/>
              <a:t>Jetpack Compose makes sure only affected UI elements are redrawn</a:t>
            </a:r>
          </a:p>
        </p:txBody>
      </p:sp>
    </p:spTree>
    <p:extLst>
      <p:ext uri="{BB962C8B-B14F-4D97-AF65-F5344CB8AC3E}">
        <p14:creationId xmlns:p14="http://schemas.microsoft.com/office/powerpoint/2010/main" val="163794806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6FA085-4408-5414-E2BD-3DA9AADAAFF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Often, we create state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mutableStateOf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We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en-US" dirty="0">
                <a:cs typeface="Courier New" panose="02070309020205020404" pitchFamily="49" charset="0"/>
              </a:rPr>
              <a:t> it</a:t>
            </a:r>
          </a:p>
          <a:p>
            <a:r>
              <a:rPr lang="en-US" dirty="0">
                <a:cs typeface="Courier New" panose="02070309020205020404" pitchFamily="49" charset="0"/>
              </a:rPr>
              <a:t>We assign it to a variable in order to read (and change) it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8940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ange and black usb cable on brown wooden surface">
            <a:extLst>
              <a:ext uri="{FF2B5EF4-FFF2-40B4-BE49-F238E27FC236}">
                <a16:creationId xmlns:a16="http://schemas.microsoft.com/office/drawing/2014/main" id="{725B93DA-EB08-318B-F301-FC5A90E65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825" y="-1"/>
            <a:ext cx="24440826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391E337-6156-AC79-C285-CA4AA4BD7173}"/>
              </a:ext>
            </a:extLst>
          </p:cNvPr>
          <p:cNvSpPr txBox="1"/>
          <p:nvPr/>
        </p:nvSpPr>
        <p:spPr>
          <a:xfrm>
            <a:off x="2279556" y="9785275"/>
            <a:ext cx="48234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Exercise</a:t>
            </a:r>
          </a:p>
        </p:txBody>
      </p:sp>
      <p:sp>
        <p:nvSpPr>
          <p:cNvPr id="6" name="https://unsplash.com/photos/QgeIMfZJgFs">
            <a:extLst>
              <a:ext uri="{FF2B5EF4-FFF2-40B4-BE49-F238E27FC236}">
                <a16:creationId xmlns:a16="http://schemas.microsoft.com/office/drawing/2014/main" id="{FAA14030-C353-4EDD-6537-BD8E91F76353}"/>
              </a:ext>
            </a:extLst>
          </p:cNvPr>
          <p:cNvSpPr txBox="1"/>
          <p:nvPr/>
        </p:nvSpPr>
        <p:spPr>
          <a:xfrm>
            <a:off x="0" y="13155550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https://unsplash.com/photos/IZOAOjvwhaM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0750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CBF527-C4B7-7D7B-65FC-93D6110988E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Familiarize yourself with the first sample app </a:t>
            </a:r>
            <a:r>
              <a:rPr lang="en-US" i="1" dirty="0" err="1"/>
              <a:t>CounterDemoCompose</a:t>
            </a:r>
            <a:endParaRPr lang="en-US" i="1" dirty="0"/>
          </a:p>
          <a:p>
            <a:r>
              <a:rPr lang="en-US" dirty="0"/>
              <a:t>In Compose apps, state is sometimes defined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dirty="0"/>
              <a:t> keyword, sometimes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/>
              <a:t>Modify the code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/>
              <a:t>Modify the code so that the state is passed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CounterDemo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hteck: gefaltete Ecke 5">
            <a:extLst>
              <a:ext uri="{FF2B5EF4-FFF2-40B4-BE49-F238E27FC236}">
                <a16:creationId xmlns:a16="http://schemas.microsoft.com/office/drawing/2014/main" id="{32B731E7-CA10-3EB4-7180-4DC5034B0655}"/>
              </a:ext>
            </a:extLst>
          </p:cNvPr>
          <p:cNvSpPr/>
          <p:nvPr/>
        </p:nvSpPr>
        <p:spPr>
          <a:xfrm>
            <a:off x="556590" y="474061"/>
            <a:ext cx="4512366" cy="514231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CounterDemoCompose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929813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75881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1375A3-D7F8-CCF3-5E6D-09C5101760E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036904" y="2754376"/>
            <a:ext cx="12805576" cy="82072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Continuous updates (like most Jetpack components)</a:t>
            </a:r>
          </a:p>
          <a:p>
            <a:r>
              <a:rPr lang="en-US" sz="4800" dirty="0">
                <a:latin typeface="+mn-lt"/>
              </a:rPr>
              <a:t>Compose is added to module-level </a:t>
            </a:r>
            <a:r>
              <a:rPr lang="en-US" sz="4800" i="1" dirty="0" err="1">
                <a:latin typeface="+mn-lt"/>
              </a:rPr>
              <a:t>build.gradle</a:t>
            </a:r>
            <a:r>
              <a:rPr lang="en-US" sz="4800" dirty="0">
                <a:latin typeface="+mn-lt"/>
              </a:rPr>
              <a:t> file</a:t>
            </a:r>
          </a:p>
          <a:p>
            <a:r>
              <a:rPr lang="en-US" sz="4800" dirty="0">
                <a:latin typeface="+mn-lt"/>
              </a:rPr>
              <a:t>Devs can pick or skip updates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(based on what has changed)</a:t>
            </a:r>
          </a:p>
        </p:txBody>
      </p:sp>
      <p:pic>
        <p:nvPicPr>
          <p:cNvPr id="5" name="Picture 2" descr="App architecture | Android Developers">
            <a:extLst>
              <a:ext uri="{FF2B5EF4-FFF2-40B4-BE49-F238E27FC236}">
                <a16:creationId xmlns:a16="http://schemas.microsoft.com/office/drawing/2014/main" id="{2DA75422-00F0-DDDA-1571-B4525A76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03" y="4072399"/>
            <a:ext cx="5571201" cy="55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789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B798E-9F87-FEFE-F50E-847A3B8F435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5267057" cy="820724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First developer previews (0.1.0-devxy) summer 2020</a:t>
            </a:r>
          </a:p>
          <a:p>
            <a:r>
              <a:rPr lang="en-US" dirty="0">
                <a:latin typeface="+mn-lt"/>
              </a:rPr>
              <a:t>Stable versions:</a:t>
            </a:r>
          </a:p>
          <a:p>
            <a:pPr lvl="1"/>
            <a:r>
              <a:rPr lang="en-US" dirty="0">
                <a:latin typeface="+mn-lt"/>
              </a:rPr>
              <a:t>July 28, 2021: 1.0.0</a:t>
            </a:r>
          </a:p>
          <a:p>
            <a:pPr lvl="1"/>
            <a:r>
              <a:rPr lang="en-US" dirty="0">
                <a:latin typeface="+mn-lt"/>
              </a:rPr>
              <a:t>February 9, 2022: 1.1.0</a:t>
            </a:r>
          </a:p>
          <a:p>
            <a:pPr lvl="1"/>
            <a:r>
              <a:rPr lang="en-US" dirty="0">
                <a:latin typeface="+mn-lt"/>
              </a:rPr>
              <a:t>July 27, 2022: 1.2.0</a:t>
            </a:r>
          </a:p>
        </p:txBody>
      </p:sp>
      <p:pic>
        <p:nvPicPr>
          <p:cNvPr id="5" name="Picture 6" descr="Android Developers Blog: Announcing Jetpack Compose Alpha!">
            <a:extLst>
              <a:ext uri="{FF2B5EF4-FFF2-40B4-BE49-F238E27FC236}">
                <a16:creationId xmlns:a16="http://schemas.microsoft.com/office/drawing/2014/main" id="{6F07A19D-7C23-FD09-4EB4-11A08134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035" y="4682331"/>
            <a:ext cx="40229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6736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9EC5F5-BB6A-4C46-B9E2-B752857091A8}"/>
              </a:ext>
            </a:extLst>
          </p:cNvPr>
          <p:cNvSpPr txBox="1"/>
          <p:nvPr/>
        </p:nvSpPr>
        <p:spPr>
          <a:xfrm>
            <a:off x="1160105" y="2453459"/>
            <a:ext cx="69979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Transform </a:t>
            </a:r>
            <a:r>
              <a:rPr lang="en-GB" sz="4800" b="0" dirty="0">
                <a:latin typeface="Courier New" panose="02070309020205020404" pitchFamily="49" charset="0"/>
                <a:cs typeface="Courier New" panose="02070309020205020404" pitchFamily="49" charset="0"/>
              </a:rPr>
              <a:t>@Composable</a:t>
            </a:r>
            <a:r>
              <a:rPr lang="en-GB" sz="4800" b="0" dirty="0">
                <a:latin typeface="+mn-lt"/>
              </a:rPr>
              <a:t> functions and enable optimizations with a Kotlin compiler plugin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EF9D5-0157-4C72-B18B-501A49867644}"/>
              </a:ext>
            </a:extLst>
          </p:cNvPr>
          <p:cNvSpPr txBox="1"/>
          <p:nvPr/>
        </p:nvSpPr>
        <p:spPr>
          <a:xfrm>
            <a:off x="8395995" y="2453459"/>
            <a:ext cx="60306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Basic functionality like text and drawing primitives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01B1E6-DC88-4893-9310-CD3363A54D12}"/>
              </a:ext>
            </a:extLst>
          </p:cNvPr>
          <p:cNvSpPr txBox="1"/>
          <p:nvPr/>
        </p:nvSpPr>
        <p:spPr>
          <a:xfrm>
            <a:off x="16650481" y="2453459"/>
            <a:ext cx="69979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0" dirty="0">
                <a:latin typeface="+mn-lt"/>
              </a:rPr>
              <a:t>Fundamental building blocks of </a:t>
            </a:r>
            <a:r>
              <a:rPr lang="en-GB" sz="4800" b="0" dirty="0" err="1">
                <a:latin typeface="+mn-lt"/>
              </a:rPr>
              <a:t>Compose's</a:t>
            </a:r>
            <a:r>
              <a:rPr lang="en-GB" sz="4800" b="0" dirty="0">
                <a:latin typeface="+mn-lt"/>
              </a:rPr>
              <a:t> programming model and state management; core runtime targeted by the Compose Compiler Plugin</a:t>
            </a:r>
          </a:p>
        </p:txBody>
      </p:sp>
    </p:spTree>
    <p:extLst>
      <p:ext uri="{BB962C8B-B14F-4D97-AF65-F5344CB8AC3E}">
        <p14:creationId xmlns:p14="http://schemas.microsoft.com/office/powerpoint/2010/main" val="5685536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2F85B5AF-E0DD-B619-E99B-749C1F03E468}"/>
              </a:ext>
            </a:extLst>
          </p:cNvPr>
          <p:cNvSpPr/>
          <p:nvPr/>
        </p:nvSpPr>
        <p:spPr>
          <a:xfrm>
            <a:off x="1160106" y="5502606"/>
            <a:ext cx="11031894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compose.animation</a:t>
            </a:r>
            <a:endParaRPr lang="de-DE" sz="4800" b="0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7B8C94F6-F2CD-2FA3-1AAD-A1F23A7D2749}"/>
              </a:ext>
            </a:extLst>
          </p:cNvPr>
          <p:cNvSpPr/>
          <p:nvPr/>
        </p:nvSpPr>
        <p:spPr>
          <a:xfrm>
            <a:off x="11963971" y="5502606"/>
            <a:ext cx="11279800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compose.ui</a:t>
            </a:r>
            <a:endParaRPr lang="de-DE" sz="4800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47F4A9-A569-1446-E193-3D47BA235864}"/>
              </a:ext>
            </a:extLst>
          </p:cNvPr>
          <p:cNvSpPr txBox="1"/>
          <p:nvPr/>
        </p:nvSpPr>
        <p:spPr>
          <a:xfrm>
            <a:off x="1160106" y="2101751"/>
            <a:ext cx="108833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dirty="0">
                <a:latin typeface="+mn-lt"/>
              </a:rPr>
              <a:t>Build animations in your Compose apps to enrich the user experience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B71B8D-5961-7B35-064E-760B56B93828}"/>
              </a:ext>
            </a:extLst>
          </p:cNvPr>
          <p:cNvSpPr txBox="1"/>
          <p:nvPr/>
        </p:nvSpPr>
        <p:spPr>
          <a:xfrm>
            <a:off x="12404879" y="2101751"/>
            <a:ext cx="108190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dirty="0">
                <a:latin typeface="+mn-lt"/>
              </a:rPr>
              <a:t>Fundamental components of the Compose UI needed to interact with the device, for example layout, drawing, and input</a:t>
            </a:r>
            <a:endParaRPr lang="de-DE" sz="4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962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60262C0-82DF-481C-877D-F1DEDA5A55CB}"/>
              </a:ext>
            </a:extLst>
          </p:cNvPr>
          <p:cNvSpPr/>
          <p:nvPr/>
        </p:nvSpPr>
        <p:spPr>
          <a:xfrm>
            <a:off x="16225934" y="8173637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compose.runtime</a:t>
            </a:r>
            <a:endParaRPr lang="en-GB" sz="4800" b="0" dirty="0"/>
          </a:p>
        </p:txBody>
      </p:sp>
      <p:sp>
        <p:nvSpPr>
          <p:cNvPr id="3" name="Würfel 2">
            <a:extLst>
              <a:ext uri="{FF2B5EF4-FFF2-40B4-BE49-F238E27FC236}">
                <a16:creationId xmlns:a16="http://schemas.microsoft.com/office/drawing/2014/main" id="{43B951F5-090A-4E1C-966C-8EA735B8356C}"/>
              </a:ext>
            </a:extLst>
          </p:cNvPr>
          <p:cNvSpPr/>
          <p:nvPr/>
        </p:nvSpPr>
        <p:spPr>
          <a:xfrm>
            <a:off x="8395995" y="8173639"/>
            <a:ext cx="7294985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compose.foundation</a:t>
            </a:r>
            <a:endParaRPr lang="en-GB" sz="4800" b="0" dirty="0"/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36D616C9-73FE-4FF7-9892-A54D0AAF2A91}"/>
              </a:ext>
            </a:extLst>
          </p:cNvPr>
          <p:cNvSpPr/>
          <p:nvPr/>
        </p:nvSpPr>
        <p:spPr>
          <a:xfrm>
            <a:off x="1160106" y="8173641"/>
            <a:ext cx="6997960" cy="3303038"/>
          </a:xfrm>
          <a:prstGeom prst="cub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0" dirty="0" err="1"/>
              <a:t>compose.compiler</a:t>
            </a:r>
            <a:endParaRPr lang="en-GB" sz="4800" b="0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2F85B5AF-E0DD-B619-E99B-749C1F03E468}"/>
              </a:ext>
            </a:extLst>
          </p:cNvPr>
          <p:cNvSpPr/>
          <p:nvPr/>
        </p:nvSpPr>
        <p:spPr>
          <a:xfrm>
            <a:off x="1160106" y="5502606"/>
            <a:ext cx="11031894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compose.animation</a:t>
            </a:r>
            <a:endParaRPr lang="de-DE" sz="4800" b="0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7B8C94F6-F2CD-2FA3-1AAD-A1F23A7D2749}"/>
              </a:ext>
            </a:extLst>
          </p:cNvPr>
          <p:cNvSpPr/>
          <p:nvPr/>
        </p:nvSpPr>
        <p:spPr>
          <a:xfrm>
            <a:off x="11963971" y="5502606"/>
            <a:ext cx="11279800" cy="345803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compose.ui</a:t>
            </a:r>
            <a:endParaRPr lang="de-DE" sz="4800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C8C4F3-408C-D3EC-A8A7-B671C33B0CAA}"/>
              </a:ext>
            </a:extLst>
          </p:cNvPr>
          <p:cNvSpPr txBox="1"/>
          <p:nvPr/>
        </p:nvSpPr>
        <p:spPr>
          <a:xfrm>
            <a:off x="1232722" y="1388234"/>
            <a:ext cx="219185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0" i="1" dirty="0">
                <a:latin typeface="+mn-lt"/>
              </a:rPr>
              <a:t>Material Design</a:t>
            </a:r>
            <a:r>
              <a:rPr lang="en-US" sz="4800" b="0" dirty="0">
                <a:latin typeface="+mn-lt"/>
              </a:rPr>
              <a:t> Components. Higher-level entry point of Compose, designed to provide components that match those described at </a:t>
            </a:r>
            <a:r>
              <a:rPr lang="en-US" sz="4800" b="0" i="1" dirty="0">
                <a:latin typeface="+mn-lt"/>
              </a:rPr>
              <a:t>www.material.io</a:t>
            </a:r>
            <a:r>
              <a:rPr lang="en-US" sz="4800" b="0" dirty="0">
                <a:latin typeface="+mn-lt"/>
              </a:rPr>
              <a:t>.</a:t>
            </a:r>
            <a:endParaRPr lang="en-US" sz="4800" b="0" i="1" dirty="0">
              <a:latin typeface="+mn-lt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73509950-5615-95D1-F94F-82C9E65A7B53}"/>
              </a:ext>
            </a:extLst>
          </p:cNvPr>
          <p:cNvSpPr/>
          <p:nvPr/>
        </p:nvSpPr>
        <p:spPr>
          <a:xfrm>
            <a:off x="1140229" y="3368650"/>
            <a:ext cx="22063788" cy="2972515"/>
          </a:xfrm>
          <a:prstGeom prst="cub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0" dirty="0" err="1"/>
              <a:t>compose.material</a:t>
            </a:r>
            <a:r>
              <a:rPr lang="de-DE" sz="4800" b="0" dirty="0"/>
              <a:t> / material3</a:t>
            </a:r>
          </a:p>
        </p:txBody>
      </p:sp>
    </p:spTree>
    <p:extLst>
      <p:ext uri="{BB962C8B-B14F-4D97-AF65-F5344CB8AC3E}">
        <p14:creationId xmlns:p14="http://schemas.microsoft.com/office/powerpoint/2010/main" val="141421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BAAEBB-36E1-77E2-AE2C-BCB3C7791CF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Each block is referenced as a separate implementation dependency in the module-level </a:t>
            </a:r>
            <a:r>
              <a:rPr lang="en-US" sz="4800" i="1" dirty="0" err="1">
                <a:latin typeface="+mn-lt"/>
              </a:rPr>
              <a:t>build.gradle</a:t>
            </a:r>
            <a:r>
              <a:rPr lang="en-US" sz="4800" dirty="0">
                <a:latin typeface="+mn-lt"/>
              </a:rPr>
              <a:t> file</a:t>
            </a:r>
          </a:p>
          <a:p>
            <a:r>
              <a:rPr lang="en-US" sz="4800" dirty="0">
                <a:latin typeface="+mn-lt"/>
              </a:rPr>
              <a:t>Currently no “Gimme Compose 1.2” catch-all reference</a:t>
            </a:r>
          </a:p>
          <a:p>
            <a:r>
              <a:rPr lang="en-US" sz="4800" dirty="0">
                <a:latin typeface="+mn-lt"/>
              </a:rPr>
              <a:t>Compose versions may influence other build settings like plugins, language levels</a:t>
            </a:r>
          </a:p>
        </p:txBody>
      </p:sp>
    </p:spTree>
    <p:extLst>
      <p:ext uri="{BB962C8B-B14F-4D97-AF65-F5344CB8AC3E}">
        <p14:creationId xmlns:p14="http://schemas.microsoft.com/office/powerpoint/2010/main" val="220863129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7B26E-DD00-0C29-A78C-454FAC438CC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9999317" cy="8207248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+mn-lt"/>
              </a:rPr>
              <a:t>Despite version tags, no notion of API level</a:t>
            </a:r>
          </a:p>
          <a:p>
            <a:r>
              <a:rPr lang="en-GB" sz="4800" dirty="0">
                <a:latin typeface="+mn-lt"/>
              </a:rPr>
              <a:t>Hence, no API Difference Report like on the platform level</a:t>
            </a:r>
          </a:p>
        </p:txBody>
      </p:sp>
      <p:pic>
        <p:nvPicPr>
          <p:cNvPr id="9" name="Grafik 8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CDA8CBCF-522F-F3DA-A798-D530F6BAC6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1113" y="3804126"/>
            <a:ext cx="11502887" cy="61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676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Benutzerdefiniert</PresentationFormat>
  <Paragraphs>100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Courier New</vt:lpstr>
      <vt:lpstr>Helvetica Neue</vt:lpstr>
      <vt:lpstr>Helvetica Neue Medium</vt:lpstr>
      <vt:lpstr>White</vt:lpstr>
      <vt:lpstr>Jetpack Compose Basics  Thomas Künneth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subject>Jetpack Compose Workshop</dc:subject>
  <dc:creator>Thomas Künneth</dc:creator>
  <cp:lastModifiedBy>Thomas Künneth</cp:lastModifiedBy>
  <cp:revision>92</cp:revision>
  <dcterms:modified xsi:type="dcterms:W3CDTF">2022-09-17T08:14:38Z</dcterms:modified>
</cp:coreProperties>
</file>