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27" r:id="rId3"/>
    <p:sldId id="300" r:id="rId4"/>
    <p:sldId id="293" r:id="rId5"/>
    <p:sldId id="266" r:id="rId6"/>
    <p:sldId id="296" r:id="rId7"/>
    <p:sldId id="297" r:id="rId8"/>
    <p:sldId id="321" r:id="rId9"/>
    <p:sldId id="322" r:id="rId10"/>
    <p:sldId id="301" r:id="rId11"/>
    <p:sldId id="317" r:id="rId12"/>
    <p:sldId id="316" r:id="rId13"/>
    <p:sldId id="315" r:id="rId14"/>
    <p:sldId id="303" r:id="rId15"/>
    <p:sldId id="304" r:id="rId16"/>
    <p:sldId id="320" r:id="rId17"/>
    <p:sldId id="325" r:id="rId18"/>
    <p:sldId id="326" r:id="rId19"/>
    <p:sldId id="309" r:id="rId20"/>
    <p:sldId id="318" r:id="rId21"/>
    <p:sldId id="305" r:id="rId22"/>
    <p:sldId id="313" r:id="rId23"/>
    <p:sldId id="314" r:id="rId24"/>
    <p:sldId id="308" r:id="rId25"/>
    <p:sldId id="319" r:id="rId26"/>
    <p:sldId id="323" r:id="rId27"/>
    <p:sldId id="324" r:id="rId28"/>
    <p:sldId id="291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09247-BBE4-D441-A98F-E2D5B48E3635}" v="9" dt="2023-10-16T13:57:20.16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37"/>
  </p:normalViewPr>
  <p:slideViewPr>
    <p:cSldViewPr snapToGrid="0">
      <p:cViewPr varScale="1">
        <p:scale>
          <a:sx n="52" d="100"/>
          <a:sy n="52" d="100"/>
        </p:scale>
        <p:origin x="14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Künneth" userId="1a1af1383d98278e" providerId="LiveId" clId="{40909247-BBE4-D441-A98F-E2D5B48E3635}"/>
    <pc:docChg chg="undo custSel addSld delSld modSld">
      <pc:chgData name="Thomas Künneth" userId="1a1af1383d98278e" providerId="LiveId" clId="{40909247-BBE4-D441-A98F-E2D5B48E3635}" dt="2023-10-16T14:00:23.371" v="268" actId="20577"/>
      <pc:docMkLst>
        <pc:docMk/>
      </pc:docMkLst>
      <pc:sldChg chg="addSp delSp modSp mod">
        <pc:chgData name="Thomas Künneth" userId="1a1af1383d98278e" providerId="LiveId" clId="{40909247-BBE4-D441-A98F-E2D5B48E3635}" dt="2023-10-14T13:31:29.023" v="46" actId="21"/>
        <pc:sldMkLst>
          <pc:docMk/>
          <pc:sldMk cId="0" sldId="291"/>
        </pc:sldMkLst>
        <pc:spChg chg="add mod">
          <ac:chgData name="Thomas Künneth" userId="1a1af1383d98278e" providerId="LiveId" clId="{40909247-BBE4-D441-A98F-E2D5B48E3635}" dt="2023-10-14T13:31:08.745" v="40" actId="164"/>
          <ac:spMkLst>
            <pc:docMk/>
            <pc:sldMk cId="0" sldId="291"/>
            <ac:spMk id="2" creationId="{2B4902F5-15D6-8183-55FA-0EA6F800A163}"/>
          </ac:spMkLst>
        </pc:spChg>
        <pc:spChg chg="add mod">
          <ac:chgData name="Thomas Künneth" userId="1a1af1383d98278e" providerId="LiveId" clId="{40909247-BBE4-D441-A98F-E2D5B48E3635}" dt="2023-10-14T13:31:08.745" v="40" actId="164"/>
          <ac:spMkLst>
            <pc:docMk/>
            <pc:sldMk cId="0" sldId="291"/>
            <ac:spMk id="3" creationId="{05BDB628-A7CB-AD20-E96D-EE080C1B3293}"/>
          </ac:spMkLst>
        </pc:spChg>
        <pc:spChg chg="mod">
          <ac:chgData name="Thomas Künneth" userId="1a1af1383d98278e" providerId="LiveId" clId="{40909247-BBE4-D441-A98F-E2D5B48E3635}" dt="2023-10-14T13:31:17.925" v="41"/>
          <ac:spMkLst>
            <pc:docMk/>
            <pc:sldMk cId="0" sldId="291"/>
            <ac:spMk id="6" creationId="{07782835-102E-9DED-E459-F6FFCA0CDF87}"/>
          </ac:spMkLst>
        </pc:spChg>
        <pc:spChg chg="mod">
          <ac:chgData name="Thomas Künneth" userId="1a1af1383d98278e" providerId="LiveId" clId="{40909247-BBE4-D441-A98F-E2D5B48E3635}" dt="2023-10-14T13:31:17.925" v="41"/>
          <ac:spMkLst>
            <pc:docMk/>
            <pc:sldMk cId="0" sldId="291"/>
            <ac:spMk id="7" creationId="{15A21CF3-9EC4-4E8F-C6F0-2D90654D46AF}"/>
          </ac:spMkLst>
        </pc:spChg>
        <pc:grpChg chg="add del mod">
          <ac:chgData name="Thomas Künneth" userId="1a1af1383d98278e" providerId="LiveId" clId="{40909247-BBE4-D441-A98F-E2D5B48E3635}" dt="2023-10-14T13:31:29.023" v="46" actId="21"/>
          <ac:grpSpMkLst>
            <pc:docMk/>
            <pc:sldMk cId="0" sldId="291"/>
            <ac:grpSpMk id="4" creationId="{578EC764-E6D2-E8FC-DA63-4042689898E6}"/>
          </ac:grpSpMkLst>
        </pc:grpChg>
        <pc:grpChg chg="add del mod">
          <ac:chgData name="Thomas Künneth" userId="1a1af1383d98278e" providerId="LiveId" clId="{40909247-BBE4-D441-A98F-E2D5B48E3635}" dt="2023-10-14T13:31:25.377" v="45" actId="478"/>
          <ac:grpSpMkLst>
            <pc:docMk/>
            <pc:sldMk cId="0" sldId="291"/>
            <ac:grpSpMk id="5" creationId="{FED456D0-2FA0-97D9-1F46-20227AADB058}"/>
          </ac:grpSpMkLst>
        </pc:grpChg>
      </pc:sldChg>
      <pc:sldChg chg="modSp mod">
        <pc:chgData name="Thomas Künneth" userId="1a1af1383d98278e" providerId="LiveId" clId="{40909247-BBE4-D441-A98F-E2D5B48E3635}" dt="2023-10-16T13:58:02.926" v="232" actId="20577"/>
        <pc:sldMkLst>
          <pc:docMk/>
          <pc:sldMk cId="2529243498" sldId="305"/>
        </pc:sldMkLst>
        <pc:spChg chg="mod">
          <ac:chgData name="Thomas Künneth" userId="1a1af1383d98278e" providerId="LiveId" clId="{40909247-BBE4-D441-A98F-E2D5B48E3635}" dt="2023-10-16T13:58:02.926" v="232" actId="20577"/>
          <ac:spMkLst>
            <pc:docMk/>
            <pc:sldMk cId="2529243498" sldId="305"/>
            <ac:spMk id="3" creationId="{570607AC-697A-896B-9255-6F767F7C7FC1}"/>
          </ac:spMkLst>
        </pc:spChg>
      </pc:sldChg>
      <pc:sldChg chg="del">
        <pc:chgData name="Thomas Künneth" userId="1a1af1383d98278e" providerId="LiveId" clId="{40909247-BBE4-D441-A98F-E2D5B48E3635}" dt="2023-10-15T13:05:05.770" v="50" actId="2696"/>
        <pc:sldMkLst>
          <pc:docMk/>
          <pc:sldMk cId="2939189408" sldId="311"/>
        </pc:sldMkLst>
      </pc:sldChg>
      <pc:sldChg chg="modSp mod">
        <pc:chgData name="Thomas Künneth" userId="1a1af1383d98278e" providerId="LiveId" clId="{40909247-BBE4-D441-A98F-E2D5B48E3635}" dt="2023-10-16T13:59:10.209" v="237" actId="20577"/>
        <pc:sldMkLst>
          <pc:docMk/>
          <pc:sldMk cId="1828832234" sldId="314"/>
        </pc:sldMkLst>
        <pc:spChg chg="mod">
          <ac:chgData name="Thomas Künneth" userId="1a1af1383d98278e" providerId="LiveId" clId="{40909247-BBE4-D441-A98F-E2D5B48E3635}" dt="2023-10-16T13:59:10.209" v="237" actId="20577"/>
          <ac:spMkLst>
            <pc:docMk/>
            <pc:sldMk cId="1828832234" sldId="314"/>
            <ac:spMk id="2" creationId="{C9F61EB1-1D4F-CA13-7126-0B481D4AA26D}"/>
          </ac:spMkLst>
        </pc:spChg>
      </pc:sldChg>
      <pc:sldChg chg="addSp modSp mod">
        <pc:chgData name="Thomas Künneth" userId="1a1af1383d98278e" providerId="LiveId" clId="{40909247-BBE4-D441-A98F-E2D5B48E3635}" dt="2023-10-16T13:54:31.437" v="132" actId="2711"/>
        <pc:sldMkLst>
          <pc:docMk/>
          <pc:sldMk cId="563828213" sldId="318"/>
        </pc:sldMkLst>
        <pc:spChg chg="mod">
          <ac:chgData name="Thomas Künneth" userId="1a1af1383d98278e" providerId="LiveId" clId="{40909247-BBE4-D441-A98F-E2D5B48E3635}" dt="2023-10-16T13:54:31.437" v="132" actId="2711"/>
          <ac:spMkLst>
            <pc:docMk/>
            <pc:sldMk cId="563828213" sldId="318"/>
            <ac:spMk id="2" creationId="{CEBD9AA5-335C-06F9-8B96-AB19598B3B39}"/>
          </ac:spMkLst>
        </pc:spChg>
        <pc:spChg chg="mod">
          <ac:chgData name="Thomas Künneth" userId="1a1af1383d98278e" providerId="LiveId" clId="{40909247-BBE4-D441-A98F-E2D5B48E3635}" dt="2023-10-14T13:31:44.767" v="47"/>
          <ac:spMkLst>
            <pc:docMk/>
            <pc:sldMk cId="563828213" sldId="318"/>
            <ac:spMk id="4" creationId="{EEA59861-B69A-FED2-4919-704E3FE7EDC0}"/>
          </ac:spMkLst>
        </pc:spChg>
        <pc:spChg chg="mod">
          <ac:chgData name="Thomas Künneth" userId="1a1af1383d98278e" providerId="LiveId" clId="{40909247-BBE4-D441-A98F-E2D5B48E3635}" dt="2023-10-14T13:31:44.767" v="47"/>
          <ac:spMkLst>
            <pc:docMk/>
            <pc:sldMk cId="563828213" sldId="318"/>
            <ac:spMk id="5" creationId="{73B0428C-317F-8BB1-FD18-60ECC0537C57}"/>
          </ac:spMkLst>
        </pc:spChg>
        <pc:grpChg chg="add mod">
          <ac:chgData name="Thomas Künneth" userId="1a1af1383d98278e" providerId="LiveId" clId="{40909247-BBE4-D441-A98F-E2D5B48E3635}" dt="2023-10-14T13:32:01.547" v="48" actId="1076"/>
          <ac:grpSpMkLst>
            <pc:docMk/>
            <pc:sldMk cId="563828213" sldId="318"/>
            <ac:grpSpMk id="3" creationId="{576B6693-4A79-9C5E-EF76-11F89D8513F6}"/>
          </ac:grpSpMkLst>
        </pc:grpChg>
      </pc:sldChg>
      <pc:sldChg chg="modSp mod">
        <pc:chgData name="Thomas Künneth" userId="1a1af1383d98278e" providerId="LiveId" clId="{40909247-BBE4-D441-A98F-E2D5B48E3635}" dt="2023-10-16T14:00:23.371" v="268" actId="20577"/>
        <pc:sldMkLst>
          <pc:docMk/>
          <pc:sldMk cId="2692901760" sldId="319"/>
        </pc:sldMkLst>
        <pc:spChg chg="mod">
          <ac:chgData name="Thomas Künneth" userId="1a1af1383d98278e" providerId="LiveId" clId="{40909247-BBE4-D441-A98F-E2D5B48E3635}" dt="2023-10-16T14:00:23.371" v="268" actId="20577"/>
          <ac:spMkLst>
            <pc:docMk/>
            <pc:sldMk cId="2692901760" sldId="319"/>
            <ac:spMk id="5" creationId="{E3E6E7D1-6555-BCAE-F24F-5CE0FEBED97A}"/>
          </ac:spMkLst>
        </pc:spChg>
        <pc:picChg chg="mod">
          <ac:chgData name="Thomas Künneth" userId="1a1af1383d98278e" providerId="LiveId" clId="{40909247-BBE4-D441-A98F-E2D5B48E3635}" dt="2023-10-15T13:05:39.818" v="52" actId="1076"/>
          <ac:picMkLst>
            <pc:docMk/>
            <pc:sldMk cId="2692901760" sldId="319"/>
            <ac:picMk id="4" creationId="{5ED1B169-5C3F-F8D4-9ECF-4C08ED43AD21}"/>
          </ac:picMkLst>
        </pc:picChg>
      </pc:sldChg>
      <pc:sldChg chg="addSp modSp">
        <pc:chgData name="Thomas Künneth" userId="1a1af1383d98278e" providerId="LiveId" clId="{40909247-BBE4-D441-A98F-E2D5B48E3635}" dt="2023-10-14T13:34:05.690" v="49"/>
        <pc:sldMkLst>
          <pc:docMk/>
          <pc:sldMk cId="3855135033" sldId="324"/>
        </pc:sldMkLst>
        <pc:spChg chg="mod">
          <ac:chgData name="Thomas Künneth" userId="1a1af1383d98278e" providerId="LiveId" clId="{40909247-BBE4-D441-A98F-E2D5B48E3635}" dt="2023-10-14T13:34:05.690" v="49"/>
          <ac:spMkLst>
            <pc:docMk/>
            <pc:sldMk cId="3855135033" sldId="324"/>
            <ac:spMk id="4" creationId="{8667F38A-C994-D3A8-587E-98B024DF06B1}"/>
          </ac:spMkLst>
        </pc:spChg>
        <pc:spChg chg="mod">
          <ac:chgData name="Thomas Künneth" userId="1a1af1383d98278e" providerId="LiveId" clId="{40909247-BBE4-D441-A98F-E2D5B48E3635}" dt="2023-10-14T13:34:05.690" v="49"/>
          <ac:spMkLst>
            <pc:docMk/>
            <pc:sldMk cId="3855135033" sldId="324"/>
            <ac:spMk id="5" creationId="{6DDB2577-111B-8D28-9911-8F65AD19751B}"/>
          </ac:spMkLst>
        </pc:spChg>
        <pc:grpChg chg="add mod">
          <ac:chgData name="Thomas Künneth" userId="1a1af1383d98278e" providerId="LiveId" clId="{40909247-BBE4-D441-A98F-E2D5B48E3635}" dt="2023-10-14T13:34:05.690" v="49"/>
          <ac:grpSpMkLst>
            <pc:docMk/>
            <pc:sldMk cId="3855135033" sldId="324"/>
            <ac:grpSpMk id="3" creationId="{748EE4ED-DE0A-4F79-1DA9-E26CA3A4769B}"/>
          </ac:grpSpMkLst>
        </pc:grpChg>
      </pc:sldChg>
      <pc:sldChg chg="add">
        <pc:chgData name="Thomas Künneth" userId="1a1af1383d98278e" providerId="LiveId" clId="{40909247-BBE4-D441-A98F-E2D5B48E3635}" dt="2023-10-14T13:22:27.744" v="0"/>
        <pc:sldMkLst>
          <pc:docMk/>
          <pc:sldMk cId="898901812" sldId="325"/>
        </pc:sldMkLst>
      </pc:sldChg>
      <pc:sldChg chg="add">
        <pc:chgData name="Thomas Künneth" userId="1a1af1383d98278e" providerId="LiveId" clId="{40909247-BBE4-D441-A98F-E2D5B48E3635}" dt="2023-10-14T13:22:27.744" v="0"/>
        <pc:sldMkLst>
          <pc:docMk/>
          <pc:sldMk cId="1970526783" sldId="326"/>
        </pc:sldMkLst>
      </pc:sldChg>
      <pc:sldChg chg="add">
        <pc:chgData name="Thomas Künneth" userId="1a1af1383d98278e" providerId="LiveId" clId="{40909247-BBE4-D441-A98F-E2D5B48E3635}" dt="2023-10-16T13:47:36.440" v="92"/>
        <pc:sldMkLst>
          <pc:docMk/>
          <pc:sldMk cId="0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2754376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5477383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0000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uenneth/compose_workshop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uenneth/compose_workshop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ddler's standing in front of beige concrete stair">
            <a:extLst>
              <a:ext uri="{FF2B5EF4-FFF2-40B4-BE49-F238E27FC236}">
                <a16:creationId xmlns:a16="http://schemas.microsoft.com/office/drawing/2014/main" id="{A2317F76-BBA3-0AE3-D968-EFBFB7B38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908245"/>
            <a:ext cx="10270437" cy="989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11489636" y="3646179"/>
            <a:ext cx="10992677" cy="642350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 sz="9600" dirty="0">
                <a:latin typeface="+mj-lt"/>
              </a:rPr>
              <a:t>Jetpack Compose Basics</a:t>
            </a:r>
            <a:br>
              <a:rPr lang="en-US" sz="9600" dirty="0">
                <a:latin typeface="+mj-lt"/>
              </a:rPr>
            </a:br>
            <a:br>
              <a:rPr lang="en-US" dirty="0"/>
            </a:br>
            <a:r>
              <a:rPr lang="en-US" sz="4000" dirty="0"/>
              <a:t>Thomas Künneth</a:t>
            </a:r>
            <a:endParaRPr lang="en-US" dirty="0"/>
          </a:p>
        </p:txBody>
      </p:sp>
      <p:sp>
        <p:nvSpPr>
          <p:cNvPr id="4" name="https://unsplash.com/photos/QgeIMfZJgFs">
            <a:extLst>
              <a:ext uri="{FF2B5EF4-FFF2-40B4-BE49-F238E27FC236}">
                <a16:creationId xmlns:a16="http://schemas.microsoft.com/office/drawing/2014/main" id="{E689827F-AE62-F359-D511-5561E67A233E}"/>
              </a:ext>
            </a:extLst>
          </p:cNvPr>
          <p:cNvSpPr txBox="1"/>
          <p:nvPr/>
        </p:nvSpPr>
        <p:spPr>
          <a:xfrm>
            <a:off x="0" y="1124717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https://unsplash.com/photos/bJhT_8nbUA0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 lapse photography of man jumping on waterfalls">
            <a:extLst>
              <a:ext uri="{FF2B5EF4-FFF2-40B4-BE49-F238E27FC236}">
                <a16:creationId xmlns:a16="http://schemas.microsoft.com/office/drawing/2014/main" id="{4AE11ED8-6553-7934-F52C-19E80D84C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ttps://unsplash.com/photos/QgeIMfZJgFs">
            <a:extLst>
              <a:ext uri="{FF2B5EF4-FFF2-40B4-BE49-F238E27FC236}">
                <a16:creationId xmlns:a16="http://schemas.microsoft.com/office/drawing/2014/main" id="{6669B472-53BF-39E2-CA2C-E7E98A2833AE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https://unsplash.com/photos/Q5ZjqF6Wd3k</a:t>
            </a:r>
            <a:endParaRPr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8F2C5C-C46B-9B87-E410-2E57F77A68AA}"/>
              </a:ext>
            </a:extLst>
          </p:cNvPr>
          <p:cNvSpPr txBox="1"/>
          <p:nvPr/>
        </p:nvSpPr>
        <p:spPr>
          <a:xfrm>
            <a:off x="972444" y="2291171"/>
            <a:ext cx="66027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Let‘s dive in</a:t>
            </a:r>
          </a:p>
        </p:txBody>
      </p:sp>
    </p:spTree>
    <p:extLst>
      <p:ext uri="{BB962C8B-B14F-4D97-AF65-F5344CB8AC3E}">
        <p14:creationId xmlns:p14="http://schemas.microsoft.com/office/powerpoint/2010/main" val="30129396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0F370-BAA3-390F-ACA0-B5FC901F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431" y="275866"/>
            <a:ext cx="7772400" cy="6510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425E2-14DB-AC77-233D-19EBACDA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75" y="275866"/>
            <a:ext cx="13343238" cy="13164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BDF1FC-CA73-AE29-B1A7-C017C6CC9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7431" y="6929607"/>
            <a:ext cx="7772400" cy="22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9791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8FE6F8-679F-1B81-E0F5-2AFEE69E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381" y="2764123"/>
            <a:ext cx="14867238" cy="81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5718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02A5FD-03ED-9B3B-264B-4F4C1A98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30" y="2285118"/>
            <a:ext cx="17371540" cy="9145764"/>
          </a:xfrm>
          <a:prstGeom prst="rect">
            <a:avLst/>
          </a:prstGeom>
        </p:spPr>
      </p:pic>
      <p:sp>
        <p:nvSpPr>
          <p:cNvPr id="3" name="Abgerundete rechteckige Legende 4">
            <a:extLst>
              <a:ext uri="{FF2B5EF4-FFF2-40B4-BE49-F238E27FC236}">
                <a16:creationId xmlns:a16="http://schemas.microsoft.com/office/drawing/2014/main" id="{589E8490-62BF-BD97-1B26-B0EC91C514EB}"/>
              </a:ext>
            </a:extLst>
          </p:cNvPr>
          <p:cNvSpPr/>
          <p:nvPr/>
        </p:nvSpPr>
        <p:spPr>
          <a:xfrm>
            <a:off x="10906897" y="2525626"/>
            <a:ext cx="7534656" cy="755904"/>
          </a:xfrm>
          <a:prstGeom prst="wedgeRoundRectCallout">
            <a:avLst>
              <a:gd name="adj1" fmla="val -95507"/>
              <a:gd name="adj2" fmla="val 1295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Composable function</a:t>
            </a:r>
          </a:p>
        </p:txBody>
      </p:sp>
      <p:sp>
        <p:nvSpPr>
          <p:cNvPr id="4" name="Abgerundete rechteckige Legende 4">
            <a:extLst>
              <a:ext uri="{FF2B5EF4-FFF2-40B4-BE49-F238E27FC236}">
                <a16:creationId xmlns:a16="http://schemas.microsoft.com/office/drawing/2014/main" id="{9611842E-AC25-3085-13F9-499C8B9C4EAB}"/>
              </a:ext>
            </a:extLst>
          </p:cNvPr>
          <p:cNvSpPr/>
          <p:nvPr/>
        </p:nvSpPr>
        <p:spPr>
          <a:xfrm>
            <a:off x="10906897" y="3720523"/>
            <a:ext cx="7534656" cy="755904"/>
          </a:xfrm>
          <a:prstGeom prst="wedgeRoundRectCallout">
            <a:avLst>
              <a:gd name="adj1" fmla="val -103721"/>
              <a:gd name="adj2" fmla="val 3244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Composable functions can be previewed</a:t>
            </a:r>
          </a:p>
        </p:txBody>
      </p:sp>
      <p:sp>
        <p:nvSpPr>
          <p:cNvPr id="5" name="Abgerundete rechteckige Legende 4">
            <a:extLst>
              <a:ext uri="{FF2B5EF4-FFF2-40B4-BE49-F238E27FC236}">
                <a16:creationId xmlns:a16="http://schemas.microsoft.com/office/drawing/2014/main" id="{1CD13384-366D-D0EB-2E2B-9D6D6E78A061}"/>
              </a:ext>
            </a:extLst>
          </p:cNvPr>
          <p:cNvSpPr/>
          <p:nvPr/>
        </p:nvSpPr>
        <p:spPr>
          <a:xfrm>
            <a:off x="13613868" y="7603567"/>
            <a:ext cx="9655369" cy="755904"/>
          </a:xfrm>
          <a:prstGeom prst="wedgeRoundRectCallout">
            <a:avLst>
              <a:gd name="adj1" fmla="val -111585"/>
              <a:gd name="adj2" fmla="val 3244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 err="1">
                <a:solidFill>
                  <a:schemeClr val="tx1"/>
                </a:solidFill>
              </a:rPr>
              <a:t>Composables</a:t>
            </a:r>
            <a:r>
              <a:rPr lang="en-GB" sz="2800" b="0" dirty="0">
                <a:solidFill>
                  <a:schemeClr val="tx1"/>
                </a:solidFill>
              </a:rPr>
              <a:t> invoke another composable functions</a:t>
            </a:r>
          </a:p>
        </p:txBody>
      </p:sp>
    </p:spTree>
    <p:extLst>
      <p:ext uri="{BB962C8B-B14F-4D97-AF65-F5344CB8AC3E}">
        <p14:creationId xmlns:p14="http://schemas.microsoft.com/office/powerpoint/2010/main" val="3549423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4D049-B170-40BA-F1C8-C3C02C24374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148670" y="2209800"/>
            <a:ext cx="14086660" cy="9296400"/>
          </a:xfrm>
        </p:spPr>
        <p:txBody>
          <a:bodyPr/>
          <a:lstStyle/>
          <a:p>
            <a:r>
              <a:rPr lang="en-US" dirty="0" err="1"/>
              <a:t>Composables</a:t>
            </a:r>
            <a:r>
              <a:rPr lang="en-US" dirty="0"/>
              <a:t> can receive parameters</a:t>
            </a:r>
          </a:p>
          <a:p>
            <a:r>
              <a:rPr lang="en-US" dirty="0"/>
              <a:t>Usually, their names are noun phrases</a:t>
            </a:r>
          </a:p>
          <a:p>
            <a:r>
              <a:rPr lang="en-US" dirty="0"/>
              <a:t>They usually do not return a result</a:t>
            </a:r>
          </a:p>
          <a:p>
            <a:r>
              <a:rPr lang="en-US" dirty="0"/>
              <a:t>Invoking a composable adds it to internal data structures</a:t>
            </a:r>
          </a:p>
          <a:p>
            <a:r>
              <a:rPr lang="en-US" dirty="0"/>
              <a:t>This usually makes the composable visible at some point</a:t>
            </a:r>
          </a:p>
        </p:txBody>
      </p:sp>
    </p:spTree>
    <p:extLst>
      <p:ext uri="{BB962C8B-B14F-4D97-AF65-F5344CB8AC3E}">
        <p14:creationId xmlns:p14="http://schemas.microsoft.com/office/powerpoint/2010/main" val="112675529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815E4-88DF-3D07-1863-E08315C37BD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446811" y="2209800"/>
            <a:ext cx="8970834" cy="9296400"/>
          </a:xfrm>
        </p:spPr>
        <p:txBody>
          <a:bodyPr/>
          <a:lstStyle/>
          <a:p>
            <a:r>
              <a:rPr lang="en-US" dirty="0"/>
              <a:t>Visual appearance and behavior can be defined through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modifiers</a:t>
            </a:r>
          </a:p>
          <a:p>
            <a:r>
              <a:rPr lang="en-US" dirty="0"/>
              <a:t>Modifiers are component properties on steroids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8543D-8F49-8273-74AF-E754C2F2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739" y="3728170"/>
            <a:ext cx="11889651" cy="62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9725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581AC-7E2C-CFE5-0175-5111ABB3B8A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264150" y="2754376"/>
            <a:ext cx="13855700" cy="8207248"/>
          </a:xfrm>
        </p:spPr>
        <p:txBody>
          <a:bodyPr/>
          <a:lstStyle/>
          <a:p>
            <a:r>
              <a:rPr lang="en-001" dirty="0"/>
              <a:t>Properties in class-based frameworks are available only in the class that defines them, and its children</a:t>
            </a:r>
          </a:p>
          <a:p>
            <a:r>
              <a:rPr lang="en-001" dirty="0"/>
              <a:t>Modifier can be applied to any composable that can receive modifiers</a:t>
            </a:r>
          </a:p>
        </p:txBody>
      </p:sp>
    </p:spTree>
    <p:extLst>
      <p:ext uri="{BB962C8B-B14F-4D97-AF65-F5344CB8AC3E}">
        <p14:creationId xmlns:p14="http://schemas.microsoft.com/office/powerpoint/2010/main" val="135665608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6893E5-B188-FF5E-47A9-1F2E0D05B20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65544" y="2209800"/>
            <a:ext cx="16252911" cy="9296400"/>
          </a:xfrm>
        </p:spPr>
        <p:txBody>
          <a:bodyPr/>
          <a:lstStyle/>
          <a:p>
            <a:r>
              <a:rPr lang="en-US" b="1" dirty="0"/>
              <a:t>Modifier</a:t>
            </a:r>
            <a:r>
              <a:rPr lang="en-US" dirty="0"/>
              <a:t> amend </a:t>
            </a:r>
            <a:r>
              <a:rPr lang="en-US" dirty="0" err="1"/>
              <a:t>composables</a:t>
            </a:r>
            <a:r>
              <a:rPr lang="en-US" dirty="0"/>
              <a:t> with visual properties and behavior</a:t>
            </a:r>
          </a:p>
          <a:p>
            <a:r>
              <a:rPr lang="en-US" dirty="0"/>
              <a:t>They form chains, which 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</a:p>
          <a:p>
            <a:r>
              <a:rPr lang="en-US" dirty="0">
                <a:cs typeface="Courier New" panose="02070309020205020404" pitchFamily="49" charset="0"/>
              </a:rPr>
              <a:t>The order in the code defines when a modifier is applied</a:t>
            </a:r>
          </a:p>
        </p:txBody>
      </p:sp>
    </p:spTree>
    <p:extLst>
      <p:ext uri="{BB962C8B-B14F-4D97-AF65-F5344CB8AC3E}">
        <p14:creationId xmlns:p14="http://schemas.microsoft.com/office/powerpoint/2010/main" val="89890181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6893E5-B188-FF5E-47A9-1F2E0D05B20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238539" y="2209800"/>
            <a:ext cx="15906922" cy="92964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fillMaxSize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maximizes a composable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.width()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.size()</a:t>
            </a:r>
            <a:r>
              <a:rPr lang="en-US" dirty="0">
                <a:cs typeface="Courier New" panose="02070309020205020404" pitchFamily="49" charset="0"/>
              </a:rPr>
              <a:t> declare the preferred width or size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.padding()</a:t>
            </a:r>
            <a:r>
              <a:rPr lang="en-US" dirty="0">
                <a:cs typeface="Courier New" panose="02070309020205020404" pitchFamily="49" charset="0"/>
              </a:rPr>
              <a:t> creates an inward-facing space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.background(color = ...)</a:t>
            </a:r>
            <a:r>
              <a:rPr lang="en-US" dirty="0">
                <a:cs typeface="Courier New" panose="02070309020205020404" pitchFamily="49" charset="0"/>
              </a:rPr>
              <a:t> creates a colored background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2678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range and black usb cable on brown wooden surface">
            <a:extLst>
              <a:ext uri="{FF2B5EF4-FFF2-40B4-BE49-F238E27FC236}">
                <a16:creationId xmlns:a16="http://schemas.microsoft.com/office/drawing/2014/main" id="{725B93DA-EB08-318B-F301-FC5A90E65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6825" y="-1"/>
            <a:ext cx="24440826" cy="1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391E337-6156-AC79-C285-CA4AA4BD7173}"/>
              </a:ext>
            </a:extLst>
          </p:cNvPr>
          <p:cNvSpPr txBox="1"/>
          <p:nvPr/>
        </p:nvSpPr>
        <p:spPr>
          <a:xfrm>
            <a:off x="2279556" y="9785275"/>
            <a:ext cx="482343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Exercise</a:t>
            </a:r>
          </a:p>
        </p:txBody>
      </p:sp>
      <p:sp>
        <p:nvSpPr>
          <p:cNvPr id="6" name="https://unsplash.com/photos/QgeIMfZJgFs">
            <a:extLst>
              <a:ext uri="{FF2B5EF4-FFF2-40B4-BE49-F238E27FC236}">
                <a16:creationId xmlns:a16="http://schemas.microsoft.com/office/drawing/2014/main" id="{FAA14030-C353-4EDD-6537-BD8E91F76353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https://unsplash.com/photos/IZOAOjvwhaM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0750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Vielen Dank"/>
          <p:cNvSpPr txBox="1"/>
          <p:nvPr/>
        </p:nvSpPr>
        <p:spPr>
          <a:xfrm>
            <a:off x="8478643" y="6068040"/>
            <a:ext cx="742671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r>
              <a:rPr lang="de-DE" dirty="0">
                <a:latin typeface="+mj-lt"/>
              </a:rPr>
              <a:t>Questions 🤔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BD9AA5-335C-06F9-8B96-AB19598B3B3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86671" y="1235675"/>
            <a:ext cx="16210658" cy="11244649"/>
          </a:xfrm>
        </p:spPr>
        <p:txBody>
          <a:bodyPr>
            <a:normAutofit/>
          </a:bodyPr>
          <a:lstStyle/>
          <a:p>
            <a:r>
              <a:rPr lang="de-DE" dirty="0"/>
              <a:t>S</a:t>
            </a:r>
            <a:r>
              <a:rPr lang="en-US" dirty="0"/>
              <a:t>witch to branch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00_initial_version</a:t>
            </a:r>
            <a:r>
              <a:rPr lang="en-US" dirty="0"/>
              <a:t>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compose_workshop</a:t>
            </a:r>
            <a:r>
              <a:rPr lang="en-US" dirty="0"/>
              <a:t> repository (</a:t>
            </a:r>
            <a:r>
              <a:rPr lang="en-US" dirty="0">
                <a:hlinkClick r:id="rId2"/>
              </a:rPr>
              <a:t>https://github.com/tkuenneth/compose_workshop</a:t>
            </a:r>
            <a:r>
              <a:rPr lang="en-US" dirty="0"/>
              <a:t>)</a:t>
            </a:r>
          </a:p>
          <a:p>
            <a:r>
              <a:rPr lang="en-US" dirty="0"/>
              <a:t>Run the app to make sure everything works</a:t>
            </a:r>
          </a:p>
          <a:p>
            <a:r>
              <a:rPr lang="en-US" dirty="0"/>
              <a:t>Add Jetpack Compose to the project build files, write your first composable function</a:t>
            </a:r>
            <a:r>
              <a:rPr lang="en-001" dirty="0"/>
              <a:t> and add it to the activity using </a:t>
            </a:r>
            <a:r>
              <a:rPr lang="en-001" dirty="0">
                <a:latin typeface="Courier New" panose="02070309020205020404" pitchFamily="49" charset="0"/>
                <a:cs typeface="Courier New" panose="02070309020205020404" pitchFamily="49" charset="0"/>
              </a:rPr>
              <a:t>setContent { }</a:t>
            </a:r>
            <a:r>
              <a:rPr lang="en-001" dirty="0">
                <a:latin typeface="+mn-ea"/>
                <a:ea typeface="+mn-ea"/>
                <a:cs typeface="Courier New" panose="02070309020205020404" pitchFamily="49" charset="0"/>
              </a:rPr>
              <a:t> (try to show a </a:t>
            </a:r>
            <a:r>
              <a:rPr lang="en-00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Text()</a:t>
            </a:r>
            <a:r>
              <a:rPr lang="en-001" dirty="0">
                <a:latin typeface="+mn-ea"/>
                <a:ea typeface="+mn-ea"/>
                <a:cs typeface="Courier New" panose="02070309020205020404" pitchFamily="49" charset="0"/>
              </a:rPr>
              <a:t> inside a </a:t>
            </a:r>
            <a:r>
              <a:rPr lang="en-00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Box()</a:t>
            </a:r>
            <a:r>
              <a:rPr lang="en-001" dirty="0">
                <a:latin typeface="+mn-ea"/>
                <a:ea typeface="+mn-ea"/>
                <a:cs typeface="Courier New" panose="02070309020205020404" pitchFamily="49" charset="0"/>
              </a:rPr>
              <a:t>)</a:t>
            </a:r>
            <a:endParaRPr lang="en-00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001" dirty="0">
                <a:cs typeface="Courier New" panose="02070309020205020404" pitchFamily="49" charset="0"/>
              </a:rPr>
              <a:t>A working version can be found on branch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01_add_compose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6B6693-4A79-9C5E-EF76-11F89D8513F6}"/>
              </a:ext>
            </a:extLst>
          </p:cNvPr>
          <p:cNvGrpSpPr/>
          <p:nvPr/>
        </p:nvGrpSpPr>
        <p:grpSpPr>
          <a:xfrm>
            <a:off x="20297329" y="568411"/>
            <a:ext cx="3484606" cy="3262183"/>
            <a:chOff x="13444151" y="1433384"/>
            <a:chExt cx="3484606" cy="32621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A59861-B69A-FED2-4919-704E3FE7EDC0}"/>
                </a:ext>
              </a:extLst>
            </p:cNvPr>
            <p:cNvSpPr/>
            <p:nvPr/>
          </p:nvSpPr>
          <p:spPr>
            <a:xfrm>
              <a:off x="13444151" y="1433384"/>
              <a:ext cx="3484606" cy="3237470"/>
            </a:xfrm>
            <a:prstGeom prst="ellipse">
              <a:avLst/>
            </a:prstGeom>
            <a:solidFill>
              <a:srgbClr val="FF0000"/>
            </a:solidFill>
            <a:ln w="2032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001" sz="32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73B0428C-317F-8BB1-FD18-60ECC0537C57}"/>
                </a:ext>
              </a:extLst>
            </p:cNvPr>
            <p:cNvSpPr/>
            <p:nvPr/>
          </p:nvSpPr>
          <p:spPr>
            <a:xfrm>
              <a:off x="13444151" y="1458097"/>
              <a:ext cx="3484606" cy="3237470"/>
            </a:xfrm>
            <a:prstGeom prst="pie">
              <a:avLst>
                <a:gd name="adj1" fmla="val 1861624"/>
                <a:gd name="adj2" fmla="val 16296272"/>
              </a:avLst>
            </a:prstGeom>
            <a:solidFill>
              <a:schemeClr val="bg1"/>
            </a:solidFill>
            <a:ln w="2032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001" sz="32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82821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607AC-697A-896B-9255-6F767F7C7FC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955231" y="2209800"/>
            <a:ext cx="14473538" cy="9296400"/>
          </a:xfrm>
        </p:spPr>
        <p:txBody>
          <a:bodyPr>
            <a:normAutofit/>
          </a:bodyPr>
          <a:lstStyle/>
          <a:p>
            <a:r>
              <a:rPr lang="en-US" b="1" dirty="0"/>
              <a:t>State</a:t>
            </a:r>
            <a:r>
              <a:rPr lang="en-US" dirty="0"/>
              <a:t> is data that may change over time</a:t>
            </a:r>
          </a:p>
          <a:p>
            <a:r>
              <a:rPr lang="en-US" dirty="0"/>
              <a:t>A Compose user interface hierarchy is declared based on state</a:t>
            </a:r>
          </a:p>
          <a:p>
            <a:r>
              <a:rPr lang="en-US" dirty="0"/>
              <a:t>When the data changes, the UI needs to be updated</a:t>
            </a:r>
          </a:p>
          <a:p>
            <a:r>
              <a:rPr lang="en-US" dirty="0"/>
              <a:t>State can be passed to a composable function as a parameter, or it can be defined inside the composable</a:t>
            </a:r>
          </a:p>
        </p:txBody>
      </p:sp>
    </p:spTree>
    <p:extLst>
      <p:ext uri="{BB962C8B-B14F-4D97-AF65-F5344CB8AC3E}">
        <p14:creationId xmlns:p14="http://schemas.microsoft.com/office/powerpoint/2010/main" val="252924349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607AC-697A-896B-9255-6F767F7C7FC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547458" y="2209800"/>
            <a:ext cx="15289084" cy="9296400"/>
          </a:xfrm>
        </p:spPr>
        <p:txBody>
          <a:bodyPr>
            <a:normAutofit/>
          </a:bodyPr>
          <a:lstStyle/>
          <a:p>
            <a:r>
              <a:rPr lang="en-US" dirty="0"/>
              <a:t>Two types of </a:t>
            </a:r>
            <a:r>
              <a:rPr lang="en-US" dirty="0" err="1"/>
              <a:t>composables</a:t>
            </a:r>
            <a:endParaRPr lang="en-US" dirty="0"/>
          </a:p>
          <a:p>
            <a:pPr lvl="1"/>
            <a:r>
              <a:rPr lang="en-US" b="1" dirty="0"/>
              <a:t>stateful</a:t>
            </a:r>
          </a:p>
          <a:p>
            <a:pPr lvl="1"/>
            <a:r>
              <a:rPr lang="en-US" b="1" dirty="0"/>
              <a:t>stateless</a:t>
            </a:r>
            <a:r>
              <a:rPr lang="en-US" dirty="0"/>
              <a:t> (preferred)</a:t>
            </a:r>
          </a:p>
          <a:p>
            <a:r>
              <a:rPr lang="en-US" dirty="0"/>
              <a:t>Jetpack Compose favors a unidirectional data flow and a concept called </a:t>
            </a:r>
            <a:r>
              <a:rPr lang="en-US" b="1" dirty="0"/>
              <a:t>state hoisting</a:t>
            </a:r>
          </a:p>
        </p:txBody>
      </p:sp>
    </p:spTree>
    <p:extLst>
      <p:ext uri="{BB962C8B-B14F-4D97-AF65-F5344CB8AC3E}">
        <p14:creationId xmlns:p14="http://schemas.microsoft.com/office/powerpoint/2010/main" val="313038526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F61EB1-1D4F-CA13-7126-0B481D4AA26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938669" y="2209800"/>
            <a:ext cx="14506661" cy="9296400"/>
          </a:xfrm>
        </p:spPr>
        <p:txBody>
          <a:bodyPr/>
          <a:lstStyle/>
          <a:p>
            <a:r>
              <a:rPr lang="en-US" dirty="0"/>
              <a:t>State is defined as late as possible (depending on which </a:t>
            </a:r>
            <a:r>
              <a:rPr lang="en-US" dirty="0" err="1"/>
              <a:t>composables</a:t>
            </a:r>
            <a:r>
              <a:rPr lang="en-US" dirty="0"/>
              <a:t> will be using it)</a:t>
            </a:r>
          </a:p>
          <a:p>
            <a:r>
              <a:rPr lang="en-US" dirty="0"/>
              <a:t>Data flows from top to bottom</a:t>
            </a:r>
          </a:p>
          <a:p>
            <a:r>
              <a:rPr lang="en-US" dirty="0"/>
              <a:t>If possible, behavior is passed to a composable via callbacks</a:t>
            </a:r>
          </a:p>
        </p:txBody>
      </p:sp>
    </p:spTree>
    <p:extLst>
      <p:ext uri="{BB962C8B-B14F-4D97-AF65-F5344CB8AC3E}">
        <p14:creationId xmlns:p14="http://schemas.microsoft.com/office/powerpoint/2010/main" val="182883223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8E95D7-15BB-4DDD-9C97-5926447DD5A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864528" y="2209800"/>
            <a:ext cx="14654943" cy="9296400"/>
          </a:xfrm>
        </p:spPr>
        <p:txBody>
          <a:bodyPr/>
          <a:lstStyle/>
          <a:p>
            <a:r>
              <a:rPr lang="en-US" dirty="0"/>
              <a:t>Building the UI for the first time is called </a:t>
            </a:r>
            <a:r>
              <a:rPr lang="en-US" b="1" dirty="0"/>
              <a:t>composition</a:t>
            </a:r>
          </a:p>
          <a:p>
            <a:r>
              <a:rPr lang="en-US" b="1" dirty="0"/>
              <a:t>State changes</a:t>
            </a:r>
            <a:r>
              <a:rPr lang="en-US" dirty="0"/>
              <a:t> trigger a </a:t>
            </a:r>
            <a:r>
              <a:rPr lang="en-US" b="1" dirty="0" err="1"/>
              <a:t>recomposition</a:t>
            </a:r>
            <a:r>
              <a:rPr lang="en-US" dirty="0"/>
              <a:t> of the UI</a:t>
            </a:r>
          </a:p>
          <a:p>
            <a:r>
              <a:rPr lang="en-US" dirty="0"/>
              <a:t>Jetpack Compose makes sure only affected UI elements are redrawn</a:t>
            </a:r>
          </a:p>
        </p:txBody>
      </p:sp>
    </p:spTree>
    <p:extLst>
      <p:ext uri="{BB962C8B-B14F-4D97-AF65-F5344CB8AC3E}">
        <p14:creationId xmlns:p14="http://schemas.microsoft.com/office/powerpoint/2010/main" val="163794806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D1B169-5C3F-F8D4-9ECF-4C08ED43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875" y="380816"/>
            <a:ext cx="10997514" cy="12954367"/>
          </a:xfrm>
          <a:prstGeom prst="rect">
            <a:avLst/>
          </a:prstGeom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E3E6E7D1-6555-BCAE-F24F-5CE0FEBED97A}"/>
              </a:ext>
            </a:extLst>
          </p:cNvPr>
          <p:cNvSpPr txBox="1">
            <a:spLocks/>
          </p:cNvSpPr>
          <p:nvPr/>
        </p:nvSpPr>
        <p:spPr>
          <a:xfrm>
            <a:off x="1309816" y="380815"/>
            <a:ext cx="7364628" cy="1295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We create state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mutableStateOf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1"/>
            <a:r>
              <a:rPr lang="en-US" dirty="0">
                <a:cs typeface="Courier New" panose="02070309020205020404" pitchFamily="49" charset="0"/>
              </a:rPr>
              <a:t>We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en-US" dirty="0">
                <a:cs typeface="Courier New" panose="02070309020205020404" pitchFamily="49" charset="0"/>
              </a:rPr>
              <a:t> state</a:t>
            </a:r>
          </a:p>
          <a:p>
            <a:pPr hangingPunct="1"/>
            <a:r>
              <a:rPr lang="en-US" dirty="0">
                <a:cs typeface="Courier New" panose="02070309020205020404" pitchFamily="49" charset="0"/>
              </a:rPr>
              <a:t>We assign state to a variable to read and change it</a:t>
            </a:r>
          </a:p>
          <a:p>
            <a:pPr hangingPunct="1"/>
            <a:r>
              <a:rPr lang="en-US" dirty="0">
                <a:cs typeface="Courier New" panose="02070309020205020404" pitchFamily="49" charset="0"/>
              </a:rPr>
              <a:t>We pass behavior through callbacks</a:t>
            </a:r>
          </a:p>
          <a:p>
            <a:pPr hangingPunct="1"/>
            <a:r>
              <a:rPr lang="en-US" dirty="0">
                <a:cs typeface="Courier New" panose="02070309020205020404" pitchFamily="49" charset="0"/>
              </a:rPr>
              <a:t>We use state to declare the UI</a:t>
            </a:r>
          </a:p>
        </p:txBody>
      </p:sp>
    </p:spTree>
    <p:extLst>
      <p:ext uri="{BB962C8B-B14F-4D97-AF65-F5344CB8AC3E}">
        <p14:creationId xmlns:p14="http://schemas.microsoft.com/office/powerpoint/2010/main" val="2692901760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range and black usb cable on brown wooden surface">
            <a:extLst>
              <a:ext uri="{FF2B5EF4-FFF2-40B4-BE49-F238E27FC236}">
                <a16:creationId xmlns:a16="http://schemas.microsoft.com/office/drawing/2014/main" id="{725B93DA-EB08-318B-F301-FC5A90E65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6825" y="-1"/>
            <a:ext cx="24440826" cy="1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391E337-6156-AC79-C285-CA4AA4BD7173}"/>
              </a:ext>
            </a:extLst>
          </p:cNvPr>
          <p:cNvSpPr txBox="1"/>
          <p:nvPr/>
        </p:nvSpPr>
        <p:spPr>
          <a:xfrm>
            <a:off x="2279556" y="9785275"/>
            <a:ext cx="482343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Exercise</a:t>
            </a:r>
          </a:p>
        </p:txBody>
      </p:sp>
      <p:sp>
        <p:nvSpPr>
          <p:cNvPr id="6" name="https://unsplash.com/photos/QgeIMfZJgFs">
            <a:extLst>
              <a:ext uri="{FF2B5EF4-FFF2-40B4-BE49-F238E27FC236}">
                <a16:creationId xmlns:a16="http://schemas.microsoft.com/office/drawing/2014/main" id="{FAA14030-C353-4EDD-6537-BD8E91F76353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https://unsplash.com/photos/IZOAOjvwhaM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14782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BD9AA5-335C-06F9-8B96-AB19598B3B3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86671" y="1235675"/>
            <a:ext cx="16210658" cy="11244649"/>
          </a:xfrm>
        </p:spPr>
        <p:txBody>
          <a:bodyPr>
            <a:normAutofit/>
          </a:bodyPr>
          <a:lstStyle/>
          <a:p>
            <a:r>
              <a:rPr lang="de-DE" dirty="0"/>
              <a:t>S</a:t>
            </a:r>
            <a:r>
              <a:rPr lang="en-US" dirty="0"/>
              <a:t>witch to branch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01_add_compose</a:t>
            </a:r>
            <a:r>
              <a:rPr lang="en-US" dirty="0"/>
              <a:t>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compose_workshop</a:t>
            </a:r>
            <a:r>
              <a:rPr lang="en-US" dirty="0"/>
              <a:t> repository (</a:t>
            </a:r>
            <a:r>
              <a:rPr lang="en-US" dirty="0">
                <a:hlinkClick r:id="rId2"/>
              </a:rPr>
              <a:t>https://github.com/tkuenneth/compose_workshop</a:t>
            </a:r>
            <a:r>
              <a:rPr lang="en-US" dirty="0"/>
              <a:t>)</a:t>
            </a:r>
          </a:p>
          <a:p>
            <a:r>
              <a:rPr lang="en-US" dirty="0"/>
              <a:t>Run the app to make sure everything works</a:t>
            </a:r>
          </a:p>
          <a:p>
            <a:r>
              <a:rPr lang="en-US" dirty="0">
                <a:cs typeface="Courier New" panose="02070309020205020404" pitchFamily="49" charset="0"/>
              </a:rPr>
              <a:t>Implement a counter that is increased when a button is clicked, and show the current value</a:t>
            </a:r>
            <a:endParaRPr lang="en-001" dirty="0">
              <a:cs typeface="Courier New" panose="02070309020205020404" pitchFamily="49" charset="0"/>
            </a:endParaRPr>
          </a:p>
          <a:p>
            <a:r>
              <a:rPr lang="en-001" dirty="0">
                <a:cs typeface="Courier New" panose="02070309020205020404" pitchFamily="49" charset="0"/>
              </a:rPr>
              <a:t>A working version can be found on branch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02_counter_demo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8EE4ED-DE0A-4F79-1DA9-E26CA3A4769B}"/>
              </a:ext>
            </a:extLst>
          </p:cNvPr>
          <p:cNvGrpSpPr/>
          <p:nvPr/>
        </p:nvGrpSpPr>
        <p:grpSpPr>
          <a:xfrm>
            <a:off x="20297329" y="568411"/>
            <a:ext cx="3484606" cy="3262183"/>
            <a:chOff x="13444151" y="1433384"/>
            <a:chExt cx="3484606" cy="32621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67F38A-C994-D3A8-587E-98B024DF06B1}"/>
                </a:ext>
              </a:extLst>
            </p:cNvPr>
            <p:cNvSpPr/>
            <p:nvPr/>
          </p:nvSpPr>
          <p:spPr>
            <a:xfrm>
              <a:off x="13444151" y="1433384"/>
              <a:ext cx="3484606" cy="3237470"/>
            </a:xfrm>
            <a:prstGeom prst="ellipse">
              <a:avLst/>
            </a:prstGeom>
            <a:solidFill>
              <a:srgbClr val="FF0000"/>
            </a:solidFill>
            <a:ln w="2032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001" sz="32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6DDB2577-111B-8D28-9911-8F65AD19751B}"/>
                </a:ext>
              </a:extLst>
            </p:cNvPr>
            <p:cNvSpPr/>
            <p:nvPr/>
          </p:nvSpPr>
          <p:spPr>
            <a:xfrm>
              <a:off x="13444151" y="1458097"/>
              <a:ext cx="3484606" cy="3237470"/>
            </a:xfrm>
            <a:prstGeom prst="pie">
              <a:avLst>
                <a:gd name="adj1" fmla="val 1861624"/>
                <a:gd name="adj2" fmla="val 16296272"/>
              </a:avLst>
            </a:prstGeom>
            <a:solidFill>
              <a:schemeClr val="bg1"/>
            </a:solidFill>
            <a:ln w="2032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001" sz="32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135033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308602" y="6068039"/>
            <a:ext cx="954267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r>
              <a:rPr lang="de-DE" dirty="0">
                <a:latin typeface="+mj-lt"/>
              </a:rPr>
              <a:t>Short break… 😍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09F17-C3AE-F6BE-A599-B7479188DB4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36884" y="2209800"/>
            <a:ext cx="14399397" cy="9296400"/>
          </a:xfrm>
        </p:spPr>
        <p:txBody>
          <a:bodyPr/>
          <a:lstStyle/>
          <a:p>
            <a:r>
              <a:rPr lang="en-US" dirty="0"/>
              <a:t>Android‘s declarative, native UI toolkit</a:t>
            </a:r>
          </a:p>
          <a:p>
            <a:r>
              <a:rPr lang="en-US" dirty="0"/>
              <a:t>Based on Kotlin functions</a:t>
            </a:r>
          </a:p>
          <a:p>
            <a:r>
              <a:rPr lang="en-US" dirty="0"/>
              <a:t>Favors composition over inheritance</a:t>
            </a:r>
          </a:p>
          <a:p>
            <a:r>
              <a:rPr lang="en-US" dirty="0"/>
              <a:t>Not part of traditional platform APIs</a:t>
            </a:r>
          </a:p>
        </p:txBody>
      </p:sp>
    </p:spTree>
    <p:extLst>
      <p:ext uri="{BB962C8B-B14F-4D97-AF65-F5344CB8AC3E}">
        <p14:creationId xmlns:p14="http://schemas.microsoft.com/office/powerpoint/2010/main" val="25422790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1375A3-D7F8-CCF3-5E6D-09C5101760E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036904" y="2754376"/>
            <a:ext cx="12805576" cy="82072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Continuous updates (like most Jetpack components)</a:t>
            </a:r>
          </a:p>
          <a:p>
            <a:r>
              <a:rPr lang="en-US" sz="4800" dirty="0">
                <a:latin typeface="+mn-lt"/>
              </a:rPr>
              <a:t>Compose is added to module-level </a:t>
            </a:r>
            <a:r>
              <a:rPr lang="en-US" sz="4800" i="1" dirty="0" err="1">
                <a:latin typeface="+mn-lt"/>
              </a:rPr>
              <a:t>build.gradle</a:t>
            </a:r>
            <a:r>
              <a:rPr lang="en-US" sz="4800" dirty="0">
                <a:latin typeface="+mn-lt"/>
              </a:rPr>
              <a:t> file</a:t>
            </a:r>
          </a:p>
          <a:p>
            <a:r>
              <a:rPr lang="en-US" sz="4800" dirty="0">
                <a:latin typeface="+mn-lt"/>
              </a:rPr>
              <a:t>Devs can pick or skip updates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(based on what has changed)</a:t>
            </a:r>
          </a:p>
        </p:txBody>
      </p:sp>
      <p:pic>
        <p:nvPicPr>
          <p:cNvPr id="5" name="Picture 2" descr="App architecture | Android Developers">
            <a:extLst>
              <a:ext uri="{FF2B5EF4-FFF2-40B4-BE49-F238E27FC236}">
                <a16:creationId xmlns:a16="http://schemas.microsoft.com/office/drawing/2014/main" id="{2DA75422-00F0-DDDA-1571-B4525A76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03" y="4072399"/>
            <a:ext cx="5571201" cy="557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7890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60262C0-82DF-481C-877D-F1DEDA5A55CB}"/>
              </a:ext>
            </a:extLst>
          </p:cNvPr>
          <p:cNvSpPr/>
          <p:nvPr/>
        </p:nvSpPr>
        <p:spPr>
          <a:xfrm>
            <a:off x="16225934" y="8173637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compose.runtime</a:t>
            </a:r>
            <a:endParaRPr lang="en-GB" sz="4800" b="0" dirty="0"/>
          </a:p>
        </p:txBody>
      </p:sp>
      <p:sp>
        <p:nvSpPr>
          <p:cNvPr id="3" name="Würfel 2">
            <a:extLst>
              <a:ext uri="{FF2B5EF4-FFF2-40B4-BE49-F238E27FC236}">
                <a16:creationId xmlns:a16="http://schemas.microsoft.com/office/drawing/2014/main" id="{43B951F5-090A-4E1C-966C-8EA735B8356C}"/>
              </a:ext>
            </a:extLst>
          </p:cNvPr>
          <p:cNvSpPr/>
          <p:nvPr/>
        </p:nvSpPr>
        <p:spPr>
          <a:xfrm>
            <a:off x="8395995" y="8173639"/>
            <a:ext cx="7294985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compose.foundation</a:t>
            </a:r>
            <a:endParaRPr lang="en-GB" sz="4800" b="0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36D616C9-73FE-4FF7-9892-A54D0AAF2A91}"/>
              </a:ext>
            </a:extLst>
          </p:cNvPr>
          <p:cNvSpPr/>
          <p:nvPr/>
        </p:nvSpPr>
        <p:spPr>
          <a:xfrm>
            <a:off x="1160106" y="8173641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compose.compiler</a:t>
            </a:r>
            <a:endParaRPr lang="en-GB" sz="4800" b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9EC5F5-BB6A-4C46-B9E2-B752857091A8}"/>
              </a:ext>
            </a:extLst>
          </p:cNvPr>
          <p:cNvSpPr txBox="1"/>
          <p:nvPr/>
        </p:nvSpPr>
        <p:spPr>
          <a:xfrm>
            <a:off x="1160105" y="2453459"/>
            <a:ext cx="69979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0" dirty="0">
                <a:latin typeface="+mn-lt"/>
              </a:rPr>
              <a:t>Transform </a:t>
            </a:r>
            <a:r>
              <a:rPr lang="en-GB" sz="4800" b="0" dirty="0">
                <a:latin typeface="Courier New" panose="02070309020205020404" pitchFamily="49" charset="0"/>
                <a:cs typeface="Courier New" panose="02070309020205020404" pitchFamily="49" charset="0"/>
              </a:rPr>
              <a:t>@Composable</a:t>
            </a:r>
            <a:r>
              <a:rPr lang="en-GB" sz="4800" b="0" dirty="0">
                <a:latin typeface="+mn-lt"/>
              </a:rPr>
              <a:t> functions and enable optimizations with a Kotlin compiler plugin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EF9D5-0157-4C72-B18B-501A49867644}"/>
              </a:ext>
            </a:extLst>
          </p:cNvPr>
          <p:cNvSpPr txBox="1"/>
          <p:nvPr/>
        </p:nvSpPr>
        <p:spPr>
          <a:xfrm>
            <a:off x="8395995" y="2453459"/>
            <a:ext cx="60306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0" dirty="0">
                <a:latin typeface="+mn-lt"/>
              </a:rPr>
              <a:t>Basic functionality like text and drawing primitives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801B1E6-DC88-4893-9310-CD3363A54D12}"/>
              </a:ext>
            </a:extLst>
          </p:cNvPr>
          <p:cNvSpPr txBox="1"/>
          <p:nvPr/>
        </p:nvSpPr>
        <p:spPr>
          <a:xfrm>
            <a:off x="16650481" y="2453459"/>
            <a:ext cx="69979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0" dirty="0">
                <a:latin typeface="+mn-lt"/>
              </a:rPr>
              <a:t>Fundamental building blocks of </a:t>
            </a:r>
            <a:r>
              <a:rPr lang="en-GB" sz="4800" b="0" dirty="0" err="1">
                <a:latin typeface="+mn-lt"/>
              </a:rPr>
              <a:t>Compose's</a:t>
            </a:r>
            <a:r>
              <a:rPr lang="en-GB" sz="4800" b="0" dirty="0">
                <a:latin typeface="+mn-lt"/>
              </a:rPr>
              <a:t> programming model and state management; core runtime targeted by the Compose Compiler Plugin</a:t>
            </a:r>
          </a:p>
        </p:txBody>
      </p:sp>
    </p:spTree>
    <p:extLst>
      <p:ext uri="{BB962C8B-B14F-4D97-AF65-F5344CB8AC3E}">
        <p14:creationId xmlns:p14="http://schemas.microsoft.com/office/powerpoint/2010/main" val="5685536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60262C0-82DF-481C-877D-F1DEDA5A55CB}"/>
              </a:ext>
            </a:extLst>
          </p:cNvPr>
          <p:cNvSpPr/>
          <p:nvPr/>
        </p:nvSpPr>
        <p:spPr>
          <a:xfrm>
            <a:off x="16225934" y="8173637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compose.runtime</a:t>
            </a:r>
            <a:endParaRPr lang="en-GB" sz="4800" b="0" dirty="0"/>
          </a:p>
        </p:txBody>
      </p:sp>
      <p:sp>
        <p:nvSpPr>
          <p:cNvPr id="3" name="Würfel 2">
            <a:extLst>
              <a:ext uri="{FF2B5EF4-FFF2-40B4-BE49-F238E27FC236}">
                <a16:creationId xmlns:a16="http://schemas.microsoft.com/office/drawing/2014/main" id="{43B951F5-090A-4E1C-966C-8EA735B8356C}"/>
              </a:ext>
            </a:extLst>
          </p:cNvPr>
          <p:cNvSpPr/>
          <p:nvPr/>
        </p:nvSpPr>
        <p:spPr>
          <a:xfrm>
            <a:off x="8395995" y="8173639"/>
            <a:ext cx="7294985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compose.foundation</a:t>
            </a:r>
            <a:endParaRPr lang="en-GB" sz="4800" b="0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36D616C9-73FE-4FF7-9892-A54D0AAF2A91}"/>
              </a:ext>
            </a:extLst>
          </p:cNvPr>
          <p:cNvSpPr/>
          <p:nvPr/>
        </p:nvSpPr>
        <p:spPr>
          <a:xfrm>
            <a:off x="1160106" y="8173641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compose.compiler</a:t>
            </a:r>
            <a:endParaRPr lang="en-GB" sz="4800" b="0" dirty="0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2F85B5AF-E0DD-B619-E99B-749C1F03E468}"/>
              </a:ext>
            </a:extLst>
          </p:cNvPr>
          <p:cNvSpPr/>
          <p:nvPr/>
        </p:nvSpPr>
        <p:spPr>
          <a:xfrm>
            <a:off x="1160106" y="5502606"/>
            <a:ext cx="11031894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compose.animation</a:t>
            </a:r>
            <a:endParaRPr lang="de-DE" sz="4800" b="0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7B8C94F6-F2CD-2FA3-1AAD-A1F23A7D2749}"/>
              </a:ext>
            </a:extLst>
          </p:cNvPr>
          <p:cNvSpPr/>
          <p:nvPr/>
        </p:nvSpPr>
        <p:spPr>
          <a:xfrm>
            <a:off x="11963971" y="5502606"/>
            <a:ext cx="11279800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compose.ui</a:t>
            </a:r>
            <a:endParaRPr lang="de-DE" sz="4800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47F4A9-A569-1446-E193-3D47BA235864}"/>
              </a:ext>
            </a:extLst>
          </p:cNvPr>
          <p:cNvSpPr txBox="1"/>
          <p:nvPr/>
        </p:nvSpPr>
        <p:spPr>
          <a:xfrm>
            <a:off x="1160106" y="2101751"/>
            <a:ext cx="108833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0" dirty="0">
                <a:latin typeface="+mn-lt"/>
              </a:rPr>
              <a:t>Build animations in your Compose apps to enrich the user experience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B71B8D-5961-7B35-064E-760B56B93828}"/>
              </a:ext>
            </a:extLst>
          </p:cNvPr>
          <p:cNvSpPr txBox="1"/>
          <p:nvPr/>
        </p:nvSpPr>
        <p:spPr>
          <a:xfrm>
            <a:off x="12404879" y="2101751"/>
            <a:ext cx="108190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0" dirty="0">
                <a:latin typeface="+mn-lt"/>
              </a:rPr>
              <a:t>Fundamental components of the Compose UI needed to interact with the device, for example layout, drawing, and input</a:t>
            </a:r>
            <a:endParaRPr lang="de-DE" sz="4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99623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60262C0-82DF-481C-877D-F1DEDA5A55CB}"/>
              </a:ext>
            </a:extLst>
          </p:cNvPr>
          <p:cNvSpPr/>
          <p:nvPr/>
        </p:nvSpPr>
        <p:spPr>
          <a:xfrm>
            <a:off x="16225934" y="8173637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compose.runtime</a:t>
            </a:r>
            <a:endParaRPr lang="en-GB" sz="4800" b="0" dirty="0"/>
          </a:p>
        </p:txBody>
      </p:sp>
      <p:sp>
        <p:nvSpPr>
          <p:cNvPr id="3" name="Würfel 2">
            <a:extLst>
              <a:ext uri="{FF2B5EF4-FFF2-40B4-BE49-F238E27FC236}">
                <a16:creationId xmlns:a16="http://schemas.microsoft.com/office/drawing/2014/main" id="{43B951F5-090A-4E1C-966C-8EA735B8356C}"/>
              </a:ext>
            </a:extLst>
          </p:cNvPr>
          <p:cNvSpPr/>
          <p:nvPr/>
        </p:nvSpPr>
        <p:spPr>
          <a:xfrm>
            <a:off x="8395995" y="8173639"/>
            <a:ext cx="7294985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compose.foundation</a:t>
            </a:r>
            <a:endParaRPr lang="en-GB" sz="4800" b="0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36D616C9-73FE-4FF7-9892-A54D0AAF2A91}"/>
              </a:ext>
            </a:extLst>
          </p:cNvPr>
          <p:cNvSpPr/>
          <p:nvPr/>
        </p:nvSpPr>
        <p:spPr>
          <a:xfrm>
            <a:off x="1160106" y="8173641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compose.compiler</a:t>
            </a:r>
            <a:endParaRPr lang="en-GB" sz="4800" b="0" dirty="0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2F85B5AF-E0DD-B619-E99B-749C1F03E468}"/>
              </a:ext>
            </a:extLst>
          </p:cNvPr>
          <p:cNvSpPr/>
          <p:nvPr/>
        </p:nvSpPr>
        <p:spPr>
          <a:xfrm>
            <a:off x="1160106" y="5502606"/>
            <a:ext cx="11031894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compose.animation</a:t>
            </a:r>
            <a:endParaRPr lang="de-DE" sz="4800" b="0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7B8C94F6-F2CD-2FA3-1AAD-A1F23A7D2749}"/>
              </a:ext>
            </a:extLst>
          </p:cNvPr>
          <p:cNvSpPr/>
          <p:nvPr/>
        </p:nvSpPr>
        <p:spPr>
          <a:xfrm>
            <a:off x="11963971" y="5502606"/>
            <a:ext cx="11279800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compose.ui</a:t>
            </a:r>
            <a:endParaRPr lang="de-DE" sz="4800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C8C4F3-408C-D3EC-A8A7-B671C33B0CAA}"/>
              </a:ext>
            </a:extLst>
          </p:cNvPr>
          <p:cNvSpPr txBox="1"/>
          <p:nvPr/>
        </p:nvSpPr>
        <p:spPr>
          <a:xfrm>
            <a:off x="1232722" y="1388234"/>
            <a:ext cx="219185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0" i="1" dirty="0">
                <a:latin typeface="+mn-lt"/>
              </a:rPr>
              <a:t>Material Design</a:t>
            </a:r>
            <a:r>
              <a:rPr lang="en-US" sz="4800" b="0" dirty="0">
                <a:latin typeface="+mn-lt"/>
              </a:rPr>
              <a:t> Components. Higher-level entry point of Compose, designed to provide components that match those described at </a:t>
            </a:r>
            <a:r>
              <a:rPr lang="en-US" sz="4800" b="0" i="1" dirty="0">
                <a:latin typeface="+mn-lt"/>
              </a:rPr>
              <a:t>www.material.io</a:t>
            </a:r>
            <a:r>
              <a:rPr lang="en-US" sz="4800" b="0" dirty="0">
                <a:latin typeface="+mn-lt"/>
              </a:rPr>
              <a:t>.</a:t>
            </a:r>
            <a:endParaRPr lang="en-US" sz="4800" b="0" i="1" dirty="0">
              <a:latin typeface="+mn-lt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73509950-5615-95D1-F94F-82C9E65A7B53}"/>
              </a:ext>
            </a:extLst>
          </p:cNvPr>
          <p:cNvSpPr/>
          <p:nvPr/>
        </p:nvSpPr>
        <p:spPr>
          <a:xfrm>
            <a:off x="1140229" y="3368650"/>
            <a:ext cx="22063788" cy="2972515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err="1"/>
              <a:t>compose</a:t>
            </a:r>
            <a:r>
              <a:rPr lang="de-DE" sz="4800" b="0"/>
              <a:t>.material3</a:t>
            </a:r>
            <a:endParaRPr lang="de-DE" sz="4800" b="0" dirty="0"/>
          </a:p>
        </p:txBody>
      </p:sp>
    </p:spTree>
    <p:extLst>
      <p:ext uri="{BB962C8B-B14F-4D97-AF65-F5344CB8AC3E}">
        <p14:creationId xmlns:p14="http://schemas.microsoft.com/office/powerpoint/2010/main" val="14142106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5425C-2AC4-6BDC-BD09-3BFEC0720D1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300323" y="2754376"/>
            <a:ext cx="15783354" cy="8207248"/>
          </a:xfrm>
        </p:spPr>
        <p:txBody>
          <a:bodyPr/>
          <a:lstStyle/>
          <a:p>
            <a:r>
              <a:rPr lang="en-001" dirty="0"/>
              <a:t>The user interface is declared by nesting composable functions</a:t>
            </a:r>
          </a:p>
          <a:p>
            <a:r>
              <a:rPr lang="en-001" dirty="0"/>
              <a:t>Compose hierarchies can be shown inside activities and fragments</a:t>
            </a:r>
          </a:p>
          <a:p>
            <a:r>
              <a:rPr lang="en-001" dirty="0"/>
              <a:t>Composables and traditional views can be mixed</a:t>
            </a:r>
          </a:p>
        </p:txBody>
      </p:sp>
    </p:spTree>
    <p:extLst>
      <p:ext uri="{BB962C8B-B14F-4D97-AF65-F5344CB8AC3E}">
        <p14:creationId xmlns:p14="http://schemas.microsoft.com/office/powerpoint/2010/main" val="131607631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EC42B7-89DA-DBE8-A309-E4ABDE04263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177652" y="2754376"/>
            <a:ext cx="14028695" cy="8207248"/>
          </a:xfrm>
        </p:spPr>
        <p:txBody>
          <a:bodyPr/>
          <a:lstStyle/>
          <a:p>
            <a:r>
              <a:rPr lang="en-001" dirty="0"/>
              <a:t>Jetpack Compose is only loosely coupled with the underlying platform</a:t>
            </a:r>
          </a:p>
          <a:p>
            <a:r>
              <a:rPr lang="en-001" dirty="0"/>
              <a:t>Compose Multiplatform by JetBrains makes Jetpack Compose available iOS, the desktop, and the web</a:t>
            </a:r>
          </a:p>
        </p:txBody>
      </p:sp>
    </p:spTree>
    <p:extLst>
      <p:ext uri="{BB962C8B-B14F-4D97-AF65-F5344CB8AC3E}">
        <p14:creationId xmlns:p14="http://schemas.microsoft.com/office/powerpoint/2010/main" val="161351993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769</Words>
  <Application>Microsoft Macintosh PowerPoint</Application>
  <PresentationFormat>Custom</PresentationFormat>
  <Paragraphs>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Courier New</vt:lpstr>
      <vt:lpstr>Helvetica Neue</vt:lpstr>
      <vt:lpstr>Helvetica Neue Medium</vt:lpstr>
      <vt:lpstr>White</vt:lpstr>
      <vt:lpstr>Jetpack Compose Basics  Thomas Künneth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subject>Jetpack Compose Workshop</dc:subject>
  <dc:creator>Thomas Künneth</dc:creator>
  <cp:lastModifiedBy>Thomas Künneth</cp:lastModifiedBy>
  <cp:revision>96</cp:revision>
  <dcterms:modified xsi:type="dcterms:W3CDTF">2023-10-16T14:00:31Z</dcterms:modified>
</cp:coreProperties>
</file>