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92" r:id="rId3"/>
    <p:sldId id="293" r:id="rId4"/>
    <p:sldId id="294" r:id="rId5"/>
    <p:sldId id="295" r:id="rId6"/>
    <p:sldId id="306" r:id="rId7"/>
    <p:sldId id="304" r:id="rId8"/>
    <p:sldId id="303" r:id="rId9"/>
    <p:sldId id="301" r:id="rId10"/>
    <p:sldId id="300" r:id="rId11"/>
    <p:sldId id="299" r:id="rId12"/>
    <p:sldId id="307" r:id="rId13"/>
    <p:sldId id="298" r:id="rId14"/>
    <p:sldId id="291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0"/>
    <p:restoredTop sz="94590"/>
  </p:normalViewPr>
  <p:slideViewPr>
    <p:cSldViewPr snapToGrid="0">
      <p:cViewPr varScale="1">
        <p:scale>
          <a:sx n="52" d="100"/>
          <a:sy n="52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rPr dirty="0" err="1"/>
              <a:t>Titeltext</a:t>
            </a:r>
            <a:endParaRPr dirty="0"/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0" algn="ctr">
              <a:spcBef>
                <a:spcPts val="0"/>
              </a:spcBef>
              <a:buSzTx/>
              <a:buNone/>
              <a:defRPr sz="4800"/>
            </a:lvl2pPr>
            <a:lvl3pPr marL="0" indent="0" algn="ctr">
              <a:spcBef>
                <a:spcPts val="0"/>
              </a:spcBef>
              <a:buSzTx/>
              <a:buNone/>
              <a:defRPr sz="4800"/>
            </a:lvl3pPr>
            <a:lvl4pPr marL="0" indent="0" algn="ctr">
              <a:spcBef>
                <a:spcPts val="0"/>
              </a:spcBef>
              <a:buSzTx/>
              <a:buNone/>
              <a:defRPr sz="4800"/>
            </a:lvl4pPr>
            <a:lvl5pPr marL="0" indent="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rPr dirty="0" err="1"/>
              <a:t>Textebene</a:t>
            </a:r>
            <a:r>
              <a:rPr dirty="0"/>
              <a:t> 1</a:t>
            </a:r>
          </a:p>
          <a:p>
            <a:pPr lvl="1"/>
            <a:r>
              <a:rPr dirty="0" err="1"/>
              <a:t>Textebene</a:t>
            </a:r>
            <a:r>
              <a:rPr dirty="0"/>
              <a:t> 2</a:t>
            </a:r>
          </a:p>
          <a:p>
            <a:pPr lvl="2"/>
            <a:r>
              <a:rPr dirty="0" err="1"/>
              <a:t>Textebene</a:t>
            </a:r>
            <a:r>
              <a:rPr dirty="0"/>
              <a:t> 3</a:t>
            </a:r>
          </a:p>
          <a:p>
            <a:pPr lvl="3"/>
            <a:r>
              <a:rPr dirty="0" err="1"/>
              <a:t>Textebene</a:t>
            </a:r>
            <a:r>
              <a:rPr dirty="0"/>
              <a:t> 4</a:t>
            </a:r>
          </a:p>
          <a:p>
            <a:pPr lvl="4"/>
            <a:r>
              <a:rPr dirty="0" err="1"/>
              <a:t>Textebene</a:t>
            </a:r>
            <a:r>
              <a:rPr dirty="0"/>
              <a:t> 5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79991-17E1-B494-7B0C-209A33F6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1087120"/>
            <a:ext cx="18153380" cy="2286000"/>
          </a:xfrm>
        </p:spPr>
        <p:txBody>
          <a:bodyPr>
            <a:normAutofit/>
          </a:bodyPr>
          <a:lstStyle>
            <a:lvl1pPr algn="l">
              <a:defRPr sz="9600" b="0"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Viele UI-Frameworks sind objektorientiert…">
            <a:extLst>
              <a:ext uri="{FF2B5EF4-FFF2-40B4-BE49-F238E27FC236}">
                <a16:creationId xmlns:a16="http://schemas.microsoft.com/office/drawing/2014/main" id="{28A30C8F-2AC5-E9BD-763B-180EE4C6FFDA}"/>
              </a:ext>
            </a:extLst>
          </p:cNvPr>
          <p:cNvSpPr txBox="1">
            <a:spLocks noGrp="1"/>
          </p:cNvSpPr>
          <p:nvPr>
            <p:ph type="body" sz="half" idx="4294967295"/>
          </p:nvPr>
        </p:nvSpPr>
        <p:spPr>
          <a:xfrm>
            <a:off x="1689100" y="3730752"/>
            <a:ext cx="18153380" cy="8207248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rPr lang="en-US" dirty="0">
                <a:latin typeface="+mn-lt"/>
              </a:rPr>
              <a:t>Many UI frameworks are object oriented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In the code each UI element is represented by a class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During runtime, the UI is represented through an object graph</a:t>
            </a:r>
          </a:p>
        </p:txBody>
      </p:sp>
    </p:spTree>
    <p:extLst>
      <p:ext uri="{BB962C8B-B14F-4D97-AF65-F5344CB8AC3E}">
        <p14:creationId xmlns:p14="http://schemas.microsoft.com/office/powerpoint/2010/main" val="2920540719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o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iele UI-Frameworks sind objektorientiert…">
            <a:extLst>
              <a:ext uri="{FF2B5EF4-FFF2-40B4-BE49-F238E27FC236}">
                <a16:creationId xmlns:a16="http://schemas.microsoft.com/office/drawing/2014/main" id="{28A30C8F-2AC5-E9BD-763B-180EE4C6FFDA}"/>
              </a:ext>
            </a:extLst>
          </p:cNvPr>
          <p:cNvSpPr txBox="1">
            <a:spLocks noGrp="1"/>
          </p:cNvSpPr>
          <p:nvPr>
            <p:ph type="body" sz="half" idx="4294967295"/>
          </p:nvPr>
        </p:nvSpPr>
        <p:spPr>
          <a:xfrm>
            <a:off x="1689100" y="2754376"/>
            <a:ext cx="18153380" cy="8207248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rPr lang="en-US" dirty="0">
                <a:latin typeface="+mn-lt"/>
              </a:rPr>
              <a:t>Many UI frameworks are object oriented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In the code each UI element is represented by a class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During runtime, the UI is represented through an object graph</a:t>
            </a:r>
          </a:p>
        </p:txBody>
      </p:sp>
    </p:spTree>
    <p:extLst>
      <p:ext uri="{BB962C8B-B14F-4D97-AF65-F5344CB8AC3E}">
        <p14:creationId xmlns:p14="http://schemas.microsoft.com/office/powerpoint/2010/main" val="254773833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Titeltext</a:t>
            </a:r>
            <a:endParaRPr dirty="0"/>
          </a:p>
        </p:txBody>
      </p:sp>
      <p:sp>
        <p:nvSpPr>
          <p:cNvPr id="4" name="Textebene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Textebene</a:t>
            </a:r>
            <a:r>
              <a:rPr dirty="0"/>
              <a:t> 1</a:t>
            </a:r>
          </a:p>
          <a:p>
            <a:pPr lvl="1"/>
            <a:r>
              <a:rPr dirty="0" err="1"/>
              <a:t>Textebene</a:t>
            </a:r>
            <a:r>
              <a:rPr dirty="0"/>
              <a:t> 2</a:t>
            </a:r>
          </a:p>
          <a:p>
            <a:pPr lvl="2"/>
            <a:r>
              <a:rPr dirty="0" err="1"/>
              <a:t>Textebene</a:t>
            </a:r>
            <a:r>
              <a:rPr dirty="0"/>
              <a:t> 3</a:t>
            </a:r>
          </a:p>
          <a:p>
            <a:pPr lvl="3"/>
            <a:r>
              <a:rPr dirty="0" err="1"/>
              <a:t>Textebene</a:t>
            </a:r>
            <a:r>
              <a:rPr dirty="0"/>
              <a:t> 4</a:t>
            </a:r>
          </a:p>
          <a:p>
            <a:pPr lvl="4"/>
            <a:r>
              <a:rPr dirty="0" err="1"/>
              <a:t>Textebene</a:t>
            </a:r>
            <a:r>
              <a:rPr dirty="0"/>
              <a:t> 5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9EF49E-071A-DF36-F8A3-38D9A4FF79A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219" y="12852085"/>
            <a:ext cx="773332" cy="48753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E051055-CFEF-928E-418F-516F85971F9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00424" y="12649647"/>
            <a:ext cx="3135664" cy="8924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</p:sldLayoutIdLst>
  <p:transition spd="med">
    <p:pull/>
  </p:transition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rgbClr val="000000"/>
          </a:solidFill>
          <a:uFillTx/>
          <a:latin typeface="+mj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lack asphalt road in the middle of brown field during daytime">
            <a:extLst>
              <a:ext uri="{FF2B5EF4-FFF2-40B4-BE49-F238E27FC236}">
                <a16:creationId xmlns:a16="http://schemas.microsoft.com/office/drawing/2014/main" id="{6BBF800A-29C2-F465-4479-60FFCF80F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8310" y="0"/>
            <a:ext cx="18712364" cy="1244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ttps://unsplash.com/photos/QgeIMfZJgFs">
            <a:extLst>
              <a:ext uri="{FF2B5EF4-FFF2-40B4-BE49-F238E27FC236}">
                <a16:creationId xmlns:a16="http://schemas.microsoft.com/office/drawing/2014/main" id="{DF9789DC-E20A-7E8B-FD22-9F22355D8048}"/>
              </a:ext>
            </a:extLst>
          </p:cNvPr>
          <p:cNvSpPr txBox="1"/>
          <p:nvPr/>
        </p:nvSpPr>
        <p:spPr>
          <a:xfrm>
            <a:off x="2608310" y="11883272"/>
            <a:ext cx="889000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de-DE" dirty="0"/>
              <a:t>https://</a:t>
            </a:r>
            <a:r>
              <a:rPr lang="de-DE" dirty="0" err="1"/>
              <a:t>unsplash.com</a:t>
            </a:r>
            <a:r>
              <a:rPr lang="de-DE"/>
              <a:t>/photos/VYOrErmJes4</a:t>
            </a:r>
            <a:endParaRPr/>
          </a:p>
        </p:txBody>
      </p:sp>
      <p:sp>
        <p:nvSpPr>
          <p:cNvPr id="144" name="Imperativ war gestern…"/>
          <p:cNvSpPr txBox="1">
            <a:spLocks noGrp="1"/>
          </p:cNvSpPr>
          <p:nvPr>
            <p:ph type="ctrTitle"/>
          </p:nvPr>
        </p:nvSpPr>
        <p:spPr>
          <a:xfrm>
            <a:off x="6001971" y="584170"/>
            <a:ext cx="10992677" cy="293428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defTabSz="726440">
              <a:defRPr sz="9856"/>
            </a:pPr>
            <a:r>
              <a:rPr lang="en-US"/>
              <a:t>Beyond Android</a:t>
            </a:r>
            <a:br>
              <a:rPr lang="en-US" sz="9600">
                <a:latin typeface="+mj-lt"/>
              </a:rPr>
            </a:br>
            <a:r>
              <a:rPr lang="en-US" sz="4000"/>
              <a:t>Thomas Künneth</a:t>
            </a:r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55D7BA0-B459-3C9A-6444-4D066457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2F424D-42D7-878E-E400-615ACFE8716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GB" dirty="0"/>
              <a:t>Build, test, and package artefacts for a platform</a:t>
            </a:r>
          </a:p>
          <a:p>
            <a:r>
              <a:rPr lang="en-GB" dirty="0"/>
              <a:t>Are fuelled by one or more source sets</a:t>
            </a:r>
          </a:p>
          <a:p>
            <a:r>
              <a:rPr lang="en-GB" dirty="0"/>
              <a:t>Consist of one or more compilations</a:t>
            </a:r>
          </a:p>
        </p:txBody>
      </p:sp>
    </p:spTree>
    <p:extLst>
      <p:ext uri="{BB962C8B-B14F-4D97-AF65-F5344CB8AC3E}">
        <p14:creationId xmlns:p14="http://schemas.microsoft.com/office/powerpoint/2010/main" val="147241593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6730A7B-428B-79B8-E9DF-4D77082E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BD9C34-2065-21E1-E8D4-CBD67043CED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GB" dirty="0"/>
              <a:t>Structure code regarding usage (test, production)</a:t>
            </a:r>
          </a:p>
          <a:p>
            <a:r>
              <a:rPr lang="en-GB" dirty="0"/>
              <a:t>Standard compilations: main and test</a:t>
            </a:r>
          </a:p>
          <a:p>
            <a:r>
              <a:rPr lang="en-GB" dirty="0"/>
              <a:t>Each compilation has a default source set</a:t>
            </a:r>
          </a:p>
          <a:p>
            <a:r>
              <a:rPr lang="en-GB" dirty="0"/>
              <a:t>If needed custom compilations can be configured</a:t>
            </a:r>
          </a:p>
        </p:txBody>
      </p:sp>
    </p:spTree>
    <p:extLst>
      <p:ext uri="{BB962C8B-B14F-4D97-AF65-F5344CB8AC3E}">
        <p14:creationId xmlns:p14="http://schemas.microsoft.com/office/powerpoint/2010/main" val="207755795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8C5BAB-8E66-4867-BED1-32CE790D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Targeting multiple platforms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1CA3DE-E329-DC11-6F17-D4B346E100D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GB" dirty="0"/>
              <a:t>Try to re-use code across platforms</a:t>
            </a:r>
          </a:p>
          <a:p>
            <a:r>
              <a:rPr lang="en-GB" dirty="0"/>
              <a:t>Only implement platform-specific features as platform-specific  code</a:t>
            </a:r>
          </a:p>
        </p:txBody>
      </p:sp>
    </p:spTree>
    <p:extLst>
      <p:ext uri="{BB962C8B-B14F-4D97-AF65-F5344CB8AC3E}">
        <p14:creationId xmlns:p14="http://schemas.microsoft.com/office/powerpoint/2010/main" val="58096684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B53F17-5451-B1AB-E249-273F0033CED9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GB" dirty="0"/>
              <a:t>Common (shared) code is in </a:t>
            </a:r>
            <a:r>
              <a:rPr lang="en-GB" b="1" dirty="0" err="1"/>
              <a:t>kotlinMain</a:t>
            </a:r>
            <a:endParaRPr lang="en-GB" b="1" dirty="0"/>
          </a:p>
          <a:p>
            <a:r>
              <a:rPr lang="en-GB" dirty="0"/>
              <a:t>Platform specific code is in </a:t>
            </a:r>
            <a:r>
              <a:rPr lang="en-GB" b="1" dirty="0" err="1"/>
              <a:t>xyzMain</a:t>
            </a:r>
            <a:endParaRPr lang="en-GB" b="1" dirty="0"/>
          </a:p>
          <a:p>
            <a:r>
              <a:rPr lang="en-GB" dirty="0"/>
              <a:t>Kotlin supports implementing for more than one platform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78938635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Bild" descr="Bild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048000"/>
            <a:ext cx="10159307" cy="76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Vielen Dank"/>
          <p:cNvSpPr txBox="1"/>
          <p:nvPr/>
        </p:nvSpPr>
        <p:spPr>
          <a:xfrm>
            <a:off x="12192000" y="4590712"/>
            <a:ext cx="9728625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9600" b="0"/>
            </a:lvl1pPr>
          </a:lstStyle>
          <a:p>
            <a:pPr algn="l"/>
            <a:r>
              <a:rPr lang="de-DE" dirty="0">
                <a:latin typeface="+mj-lt"/>
              </a:rPr>
              <a:t>Questions…?</a:t>
            </a: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Short break… 😍</a:t>
            </a:r>
            <a:endParaRPr dirty="0">
              <a:latin typeface="+mj-lt"/>
            </a:endParaRP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41235-4753-B750-92CA-44BC46A9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Let‘s recap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408B5E-B271-333B-D00F-41A1328EC40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US"/>
              <a:t>Jetpack Compose is Android‘s new native UI toolkit</a:t>
            </a:r>
          </a:p>
          <a:p>
            <a:r>
              <a:rPr lang="en-US"/>
              <a:t>It uses Kotlin functions</a:t>
            </a:r>
          </a:p>
          <a:p>
            <a:r>
              <a:rPr lang="en-US"/>
              <a:t>The UI is declared based on state</a:t>
            </a:r>
          </a:p>
        </p:txBody>
      </p:sp>
    </p:spTree>
    <p:extLst>
      <p:ext uri="{BB962C8B-B14F-4D97-AF65-F5344CB8AC3E}">
        <p14:creationId xmlns:p14="http://schemas.microsoft.com/office/powerpoint/2010/main" val="202140375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6004F5-A207-2064-ED88-441E78A46E4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US"/>
              <a:t>Compose hierarchies are hosted within activities or fragments</a:t>
            </a:r>
          </a:p>
          <a:p>
            <a:r>
              <a:rPr lang="en-US"/>
              <a:t>Compose can use resources, still not tightly coupled with rest of system</a:t>
            </a:r>
          </a:p>
          <a:p>
            <a:r>
              <a:rPr lang="en-US"/>
              <a:t>Distributed as a set of libraries – not part of the Android platform</a:t>
            </a:r>
          </a:p>
        </p:txBody>
      </p:sp>
    </p:spTree>
    <p:extLst>
      <p:ext uri="{BB962C8B-B14F-4D97-AF65-F5344CB8AC3E}">
        <p14:creationId xmlns:p14="http://schemas.microsoft.com/office/powerpoint/2010/main" val="394136211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F63ED91-F63F-61CF-6B94-C6A91108AE0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US" dirty="0"/>
              <a:t>Wouldn‘t it be cool to re-use Jetpack Compose skills on other platforms?</a:t>
            </a:r>
          </a:p>
          <a:p>
            <a:r>
              <a:rPr lang="en-US" dirty="0"/>
              <a:t>Flutter started as a mobile framework</a:t>
            </a:r>
          </a:p>
          <a:p>
            <a:r>
              <a:rPr lang="en-US" dirty="0"/>
              <a:t>Now embraces the Desktop and the Web, too</a:t>
            </a:r>
          </a:p>
          <a:p>
            <a:r>
              <a:rPr lang="en-US" dirty="0"/>
              <a:t>JetBrains thought it would </a:t>
            </a:r>
            <a:r>
              <a:rPr lang="de-DE" dirty="0"/>
              <a:t>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1878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9679B97-3C23-B039-1BE8-87A30BF0E20A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US" b="1"/>
              <a:t>Compose Multiplatform</a:t>
            </a:r>
            <a:r>
              <a:rPr lang="en-US"/>
              <a:t>: fast reactive Desktop and Web UI framework</a:t>
            </a:r>
          </a:p>
          <a:p>
            <a:r>
              <a:rPr lang="en-US"/>
              <a:t>Based on Jetpack Compose</a:t>
            </a:r>
          </a:p>
          <a:p>
            <a:r>
              <a:rPr lang="en-US"/>
              <a:t>Based on Kotlin Multiplatform</a:t>
            </a:r>
          </a:p>
        </p:txBody>
      </p:sp>
    </p:spTree>
    <p:extLst>
      <p:ext uri="{BB962C8B-B14F-4D97-AF65-F5344CB8AC3E}">
        <p14:creationId xmlns:p14="http://schemas.microsoft.com/office/powerpoint/2010/main" val="246235148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otlin Multiplatform">
            <a:extLst>
              <a:ext uri="{FF2B5EF4-FFF2-40B4-BE49-F238E27FC236}">
                <a16:creationId xmlns:a16="http://schemas.microsoft.com/office/drawing/2014/main" id="{0066AA42-7F12-0B98-E9D1-A4D063BACD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477" b="4003"/>
          <a:stretch/>
        </p:blipFill>
        <p:spPr bwMode="auto">
          <a:xfrm>
            <a:off x="12395200" y="1374393"/>
            <a:ext cx="11988800" cy="1096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0FC9CD6-5E9C-A8BE-FC43-AA2998AC586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021836" y="1463685"/>
            <a:ext cx="12175181" cy="10788629"/>
          </a:xfrm>
        </p:spPr>
        <p:txBody>
          <a:bodyPr/>
          <a:lstStyle/>
          <a:p>
            <a:r>
              <a:rPr lang="en-GB"/>
              <a:t>Kotlin Multiplatform: Apps for more than one platform</a:t>
            </a:r>
          </a:p>
          <a:p>
            <a:pPr lvl="1"/>
            <a:r>
              <a:rPr lang="en-GB"/>
              <a:t>Plugin, Gradle integration</a:t>
            </a:r>
          </a:p>
          <a:p>
            <a:pPr lvl="1"/>
            <a:r>
              <a:rPr lang="en-GB"/>
              <a:t>Project structure</a:t>
            </a:r>
          </a:p>
          <a:p>
            <a:r>
              <a:rPr lang="en-GB"/>
              <a:t>Kotlin/Native: Apps for devices without a virtual machine</a:t>
            </a:r>
          </a:p>
          <a:p>
            <a:pPr lvl="1"/>
            <a:r>
              <a:rPr lang="en-GB"/>
              <a:t>Target architecture</a:t>
            </a:r>
          </a:p>
          <a:p>
            <a:pPr lvl="1"/>
            <a:r>
              <a:rPr lang="en-GB"/>
              <a:t>Integration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F825C16-3951-36A9-2DD4-9FE25B34C663}"/>
              </a:ext>
            </a:extLst>
          </p:cNvPr>
          <p:cNvSpPr txBox="1"/>
          <p:nvPr/>
        </p:nvSpPr>
        <p:spPr>
          <a:xfrm>
            <a:off x="11988801" y="12230842"/>
            <a:ext cx="11988800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/>
            <a:r>
              <a:rPr lang="en-GB" sz="2000"/>
              <a:t>https://</a:t>
            </a:r>
            <a:r>
              <a:rPr lang="en-GB" sz="2000" err="1"/>
              <a:t>kotlinlang.org</a:t>
            </a:r>
            <a:r>
              <a:rPr lang="en-GB" sz="2000"/>
              <a:t>/docs/</a:t>
            </a:r>
            <a:r>
              <a:rPr lang="en-GB" sz="2000" err="1"/>
              <a:t>multiplatform.html#how-kotlin-multiplatform-works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28800366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8395AF4-5120-CF4D-6999-10CB7FAE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Kotlin/Native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64DEAD-67EA-DE69-601D-BBF213A734E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GB" dirty="0"/>
              <a:t>Compiles Kotlin into native code</a:t>
            </a:r>
          </a:p>
          <a:p>
            <a:r>
              <a:rPr lang="en-GB" dirty="0"/>
              <a:t>LLVM-based backend for the Kotlin compiler</a:t>
            </a:r>
          </a:p>
          <a:p>
            <a:r>
              <a:rPr lang="en-GB" dirty="0"/>
              <a:t>Provides</a:t>
            </a:r>
          </a:p>
          <a:p>
            <a:pPr lvl="1"/>
            <a:r>
              <a:rPr lang="en-GB" dirty="0"/>
              <a:t>native implementations of the Kotlin standard libraries</a:t>
            </a:r>
          </a:p>
          <a:p>
            <a:pPr lvl="1"/>
            <a:r>
              <a:rPr lang="en-GB" dirty="0"/>
              <a:t>interop to the platform</a:t>
            </a:r>
          </a:p>
          <a:p>
            <a:pPr lvl="1"/>
            <a:r>
              <a:rPr lang="en-GB" dirty="0"/>
              <a:t>bindings for platform-specific libraries</a:t>
            </a:r>
          </a:p>
        </p:txBody>
      </p:sp>
    </p:spTree>
    <p:extLst>
      <p:ext uri="{BB962C8B-B14F-4D97-AF65-F5344CB8AC3E}">
        <p14:creationId xmlns:p14="http://schemas.microsoft.com/office/powerpoint/2010/main" val="86482145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84F3EE1-6598-93D5-2A4A-D93DDCA3372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689100" y="381000"/>
            <a:ext cx="18153380" cy="12827000"/>
          </a:xfrm>
        </p:spPr>
        <p:txBody>
          <a:bodyPr/>
          <a:lstStyle/>
          <a:p>
            <a:r>
              <a:rPr lang="en-GB" dirty="0"/>
              <a:t>Based on platform and target, Kotlin/Native creates</a:t>
            </a:r>
          </a:p>
          <a:p>
            <a:pPr lvl="1"/>
            <a:r>
              <a:rPr lang="en-GB" dirty="0"/>
              <a:t>executables</a:t>
            </a:r>
          </a:p>
          <a:p>
            <a:pPr lvl="1"/>
            <a:r>
              <a:rPr lang="en-GB" dirty="0"/>
              <a:t>static or dynamic libraries with headers for C and C++ projects</a:t>
            </a:r>
          </a:p>
          <a:p>
            <a:pPr lvl="1"/>
            <a:r>
              <a:rPr lang="en-GB" dirty="0"/>
              <a:t>Apple frameworks for Objective-C and Swift projects</a:t>
            </a:r>
          </a:p>
          <a:p>
            <a:r>
              <a:rPr lang="en-GB" dirty="0"/>
              <a:t>Kotlin code can consume</a:t>
            </a:r>
          </a:p>
          <a:p>
            <a:pPr lvl="1"/>
            <a:r>
              <a:rPr lang="en-GB" dirty="0"/>
              <a:t>existing static or dynamic C libraries</a:t>
            </a:r>
          </a:p>
          <a:p>
            <a:pPr lvl="1"/>
            <a:r>
              <a:rPr lang="en-GB" dirty="0"/>
              <a:t>Swift and Objective-C frameworks</a:t>
            </a:r>
          </a:p>
        </p:txBody>
      </p:sp>
    </p:spTree>
    <p:extLst>
      <p:ext uri="{BB962C8B-B14F-4D97-AF65-F5344CB8AC3E}">
        <p14:creationId xmlns:p14="http://schemas.microsoft.com/office/powerpoint/2010/main" val="232175793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7EC360-56E0-F9FF-C1C5-191E9370BCF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GB" dirty="0"/>
              <a:t>Projects are structured using </a:t>
            </a:r>
            <a:r>
              <a:rPr lang="en-GB" b="1" dirty="0"/>
              <a:t>source sets</a:t>
            </a:r>
          </a:p>
          <a:p>
            <a:r>
              <a:rPr lang="en-GB" dirty="0"/>
              <a:t>Typically two branches</a:t>
            </a:r>
          </a:p>
          <a:p>
            <a:pPr lvl="1"/>
            <a:r>
              <a:rPr lang="en-GB" b="1" dirty="0"/>
              <a:t>main</a:t>
            </a:r>
            <a:r>
              <a:rPr lang="en-GB" dirty="0"/>
              <a:t> for the code</a:t>
            </a:r>
          </a:p>
          <a:p>
            <a:pPr lvl="1"/>
            <a:r>
              <a:rPr lang="en-GB" b="1" dirty="0"/>
              <a:t>test</a:t>
            </a:r>
            <a:r>
              <a:rPr lang="en-GB" dirty="0"/>
              <a:t> for unit tests</a:t>
            </a:r>
          </a:p>
        </p:txBody>
      </p:sp>
    </p:spTree>
    <p:extLst>
      <p:ext uri="{BB962C8B-B14F-4D97-AF65-F5344CB8AC3E}">
        <p14:creationId xmlns:p14="http://schemas.microsoft.com/office/powerpoint/2010/main" val="129799057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Macintosh PowerPoint</Application>
  <PresentationFormat>Benutzerdefiniert</PresentationFormat>
  <Paragraphs>59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Helvetica Neue</vt:lpstr>
      <vt:lpstr>Helvetica Neue Medium</vt:lpstr>
      <vt:lpstr>White</vt:lpstr>
      <vt:lpstr>Beyond Android Thomas Künneth</vt:lpstr>
      <vt:lpstr>Let‘s recap</vt:lpstr>
      <vt:lpstr>PowerPoint-Präsentation</vt:lpstr>
      <vt:lpstr>PowerPoint-Präsentation</vt:lpstr>
      <vt:lpstr>PowerPoint-Präsentation</vt:lpstr>
      <vt:lpstr>PowerPoint-Präsentation</vt:lpstr>
      <vt:lpstr>Kotlin/Native</vt:lpstr>
      <vt:lpstr>PowerPoint-Präsentation</vt:lpstr>
      <vt:lpstr>PowerPoint-Präsentation</vt:lpstr>
      <vt:lpstr>Targets</vt:lpstr>
      <vt:lpstr>Compilations</vt:lpstr>
      <vt:lpstr>Targeting multiple platforms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</dc:title>
  <dc:subject>Jetpack Compose Workshop</dc:subject>
  <dc:creator>Thomas Künneth</dc:creator>
  <cp:lastModifiedBy>Thomas Künneth</cp:lastModifiedBy>
  <cp:revision>153</cp:revision>
  <dcterms:modified xsi:type="dcterms:W3CDTF">2022-09-21T10:46:35Z</dcterms:modified>
</cp:coreProperties>
</file>