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26" r:id="rId3"/>
    <p:sldId id="332" r:id="rId4"/>
    <p:sldId id="333" r:id="rId5"/>
    <p:sldId id="330" r:id="rId6"/>
    <p:sldId id="322" r:id="rId7"/>
    <p:sldId id="323" r:id="rId8"/>
    <p:sldId id="319" r:id="rId9"/>
    <p:sldId id="335" r:id="rId10"/>
    <p:sldId id="338" r:id="rId11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Oxygen" panose="02000503000000000000" pitchFamily="2" charset="0"/>
      <p:regular r:id="rId17"/>
      <p:bold r:id="rId18"/>
    </p:embeddedFont>
    <p:embeddedFont>
      <p:font typeface="Oxygen Light" panose="02000303000000000000" pitchFamily="2" charset="0"/>
      <p:regular r:id="rId19"/>
      <p:bold r:id="rId20"/>
    </p:embeddedFont>
    <p:embeddedFont>
      <p:font typeface="Poiret One" panose="00000500000000000000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CD9"/>
    <a:srgbClr val="B58B80"/>
    <a:srgbClr val="A5644E"/>
    <a:srgbClr val="F4B294"/>
    <a:srgbClr val="D2B48C"/>
    <a:srgbClr val="FFE4B5"/>
    <a:srgbClr val="FDF5E6"/>
    <a:srgbClr val="FFE4E1"/>
    <a:srgbClr val="F4A460"/>
    <a:srgbClr val="EE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4480D-F03E-4E37-A66A-19B43B64C7F5}">
  <a:tblStyle styleId="{0EB4480D-F03E-4E37-A66A-19B43B64C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>
        <p:scale>
          <a:sx n="96" d="100"/>
          <a:sy n="96" d="100"/>
        </p:scale>
        <p:origin x="414" y="4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14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98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6650" y="1176600"/>
            <a:ext cx="6350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1465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27304"/>
          <a:stretch/>
        </p:blipFill>
        <p:spPr>
          <a:xfrm>
            <a:off x="2496750" y="0"/>
            <a:ext cx="6647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78047"/>
          <a:stretch/>
        </p:blipFill>
        <p:spPr>
          <a:xfrm flipH="1">
            <a:off x="0" y="-636100"/>
            <a:ext cx="2271725" cy="57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xygen Light"/>
              <a:buChar char="●"/>
              <a:defRPr sz="18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○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■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○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■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○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xygen Light"/>
              <a:buChar char="■"/>
              <a:defRPr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7 </a:t>
            </a:r>
            <a:br>
              <a:rPr lang="en" dirty="0"/>
            </a:br>
            <a:r>
              <a:rPr lang="en" dirty="0"/>
              <a:t>Counterthief detection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7F9F3-FF75-89FE-8B34-6BE8DBE94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4B294"/>
                </a:solidFill>
              </a:rPr>
              <a:t>Stefania Albarosa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23EE62-AA81-2AC2-9C2C-00EF684AD103}"/>
              </a:ext>
            </a:extLst>
          </p:cNvPr>
          <p:cNvSpPr txBox="1">
            <a:spLocks/>
          </p:cNvSpPr>
          <p:nvPr/>
        </p:nvSpPr>
        <p:spPr>
          <a:xfrm>
            <a:off x="142775" y="124850"/>
            <a:ext cx="442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 b="1">
                <a:latin typeface="Poiret One" panose="00000500000000000000" pitchFamily="2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OLS Regression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167DA-68D6-0D7F-FAB3-8C47C2DD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51" y="1015067"/>
            <a:ext cx="4610083" cy="30653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8EDCE5-CAAD-0C0A-9FAB-6BFD90ECE5DA}"/>
              </a:ext>
            </a:extLst>
          </p:cNvPr>
          <p:cNvSpPr/>
          <p:nvPr/>
        </p:nvSpPr>
        <p:spPr>
          <a:xfrm>
            <a:off x="4320113" y="0"/>
            <a:ext cx="4839956" cy="5143500"/>
          </a:xfrm>
          <a:prstGeom prst="rect">
            <a:avLst/>
          </a:prstGeom>
          <a:solidFill>
            <a:srgbClr val="F2E1D8">
              <a:alpha val="2902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9CA01-0C9A-81A8-B68F-C248202B2562}"/>
              </a:ext>
            </a:extLst>
          </p:cNvPr>
          <p:cNvSpPr txBox="1"/>
          <p:nvPr/>
        </p:nvSpPr>
        <p:spPr>
          <a:xfrm>
            <a:off x="1176071" y="1040243"/>
            <a:ext cx="1905802" cy="307777"/>
          </a:xfrm>
          <a:prstGeom prst="rect">
            <a:avLst/>
          </a:prstGeom>
          <a:solidFill>
            <a:srgbClr val="B58B8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Train model on </a:t>
            </a:r>
            <a:r>
              <a:rPr lang="en-GB" dirty="0" err="1">
                <a:solidFill>
                  <a:sysClr val="windowText" lastClr="000000"/>
                </a:solidFill>
              </a:rPr>
              <a:t>df_sc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B8470-1A10-7D50-1248-C53E63881D8F}"/>
              </a:ext>
            </a:extLst>
          </p:cNvPr>
          <p:cNvSpPr txBox="1"/>
          <p:nvPr/>
        </p:nvSpPr>
        <p:spPr>
          <a:xfrm>
            <a:off x="1114887" y="1729696"/>
            <a:ext cx="2037347" cy="307777"/>
          </a:xfrm>
          <a:prstGeom prst="rect">
            <a:avLst/>
          </a:prstGeom>
          <a:solidFill>
            <a:srgbClr val="B58B8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Scale test data: </a:t>
            </a:r>
            <a:r>
              <a:rPr lang="en-GB" dirty="0" err="1">
                <a:solidFill>
                  <a:sysClr val="windowText" lastClr="000000"/>
                </a:solidFill>
              </a:rPr>
              <a:t>test_sc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C8ED-E265-EDBA-D9D6-1AB4F67E21EF}"/>
              </a:ext>
            </a:extLst>
          </p:cNvPr>
          <p:cNvSpPr txBox="1"/>
          <p:nvPr/>
        </p:nvSpPr>
        <p:spPr>
          <a:xfrm>
            <a:off x="1176071" y="2446422"/>
            <a:ext cx="1905802" cy="307777"/>
          </a:xfrm>
          <a:prstGeom prst="rect">
            <a:avLst/>
          </a:prstGeom>
          <a:solidFill>
            <a:srgbClr val="B58B8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Predict test 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DB26F2-13B5-7E96-E539-371E067A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48752"/>
              </p:ext>
            </p:extLst>
          </p:nvPr>
        </p:nvGraphicFramePr>
        <p:xfrm>
          <a:off x="405676" y="3180654"/>
          <a:ext cx="3446592" cy="1463040"/>
        </p:xfrm>
        <a:graphic>
          <a:graphicData uri="http://schemas.openxmlformats.org/drawingml/2006/table">
            <a:tbl>
              <a:tblPr/>
              <a:tblGrid>
                <a:gridCol w="218661">
                  <a:extLst>
                    <a:ext uri="{9D8B030D-6E8A-4147-A177-3AD203B41FA5}">
                      <a16:colId xmlns:a16="http://schemas.microsoft.com/office/drawing/2014/main" val="1408343043"/>
                    </a:ext>
                  </a:extLst>
                </a:gridCol>
                <a:gridCol w="888842">
                  <a:extLst>
                    <a:ext uri="{9D8B030D-6E8A-4147-A177-3AD203B41FA5}">
                      <a16:colId xmlns:a16="http://schemas.microsoft.com/office/drawing/2014/main" val="3189622553"/>
                    </a:ext>
                  </a:extLst>
                </a:gridCol>
                <a:gridCol w="863285">
                  <a:extLst>
                    <a:ext uri="{9D8B030D-6E8A-4147-A177-3AD203B41FA5}">
                      <a16:colId xmlns:a16="http://schemas.microsoft.com/office/drawing/2014/main" val="3682252793"/>
                    </a:ext>
                  </a:extLst>
                </a:gridCol>
                <a:gridCol w="619066">
                  <a:extLst>
                    <a:ext uri="{9D8B030D-6E8A-4147-A177-3AD203B41FA5}">
                      <a16:colId xmlns:a16="http://schemas.microsoft.com/office/drawing/2014/main" val="3056866324"/>
                    </a:ext>
                  </a:extLst>
                </a:gridCol>
                <a:gridCol w="856738">
                  <a:extLst>
                    <a:ext uri="{9D8B030D-6E8A-4147-A177-3AD203B41FA5}">
                      <a16:colId xmlns:a16="http://schemas.microsoft.com/office/drawing/2014/main" val="1848454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GB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1" dirty="0" err="1">
                          <a:effectLst/>
                        </a:rPr>
                        <a:t>margin_low</a:t>
                      </a:r>
                      <a:endParaRPr lang="en-GB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1" dirty="0" err="1">
                          <a:effectLst/>
                        </a:rPr>
                        <a:t>margin_up</a:t>
                      </a:r>
                      <a:endParaRPr lang="en-GB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1" dirty="0" err="1">
                          <a:effectLst/>
                        </a:rPr>
                        <a:t>is_genuine</a:t>
                      </a:r>
                      <a:endParaRPr lang="en-GB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346812"/>
                  </a:ext>
                </a:extLst>
              </a:tr>
              <a:tr h="22478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5.21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111.42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43039"/>
                  </a:ext>
                </a:extLst>
              </a:tr>
              <a:tr h="22478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6.00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112.09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68066"/>
                  </a:ext>
                </a:extLst>
              </a:tr>
              <a:tr h="22478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4.99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111.57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02262"/>
                  </a:ext>
                </a:extLst>
              </a:tr>
              <a:tr h="22478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4.44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113.20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941857"/>
                  </a:ext>
                </a:extLst>
              </a:tr>
              <a:tr h="22478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3.16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113.33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6292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1B2A08-935D-7738-311B-378225544527}"/>
              </a:ext>
            </a:extLst>
          </p:cNvPr>
          <p:cNvCxnSpPr>
            <a:cxnSpLocks/>
          </p:cNvCxnSpPr>
          <p:nvPr/>
        </p:nvCxnSpPr>
        <p:spPr>
          <a:xfrm>
            <a:off x="2132140" y="1399355"/>
            <a:ext cx="0" cy="26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4DFBE-ABFA-C082-873E-306E6614972B}"/>
              </a:ext>
            </a:extLst>
          </p:cNvPr>
          <p:cNvCxnSpPr>
            <a:cxnSpLocks/>
          </p:cNvCxnSpPr>
          <p:nvPr/>
        </p:nvCxnSpPr>
        <p:spPr>
          <a:xfrm flipH="1">
            <a:off x="2128972" y="2095047"/>
            <a:ext cx="1" cy="29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2;p18">
            <a:extLst>
              <a:ext uri="{FF2B5EF4-FFF2-40B4-BE49-F238E27FC236}">
                <a16:creationId xmlns:a16="http://schemas.microsoft.com/office/drawing/2014/main" id="{F7C52015-519B-4C8E-E4D9-3BA9E600AFFA}"/>
              </a:ext>
            </a:extLst>
          </p:cNvPr>
          <p:cNvSpPr txBox="1"/>
          <p:nvPr/>
        </p:nvSpPr>
        <p:spPr>
          <a:xfrm>
            <a:off x="492944" y="1871349"/>
            <a:ext cx="21105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75000"/>
                  </a:schemeClr>
                </a:solidFill>
                <a:latin typeface="Poiret One"/>
                <a:sym typeface="Oxygen"/>
              </a:rPr>
              <a:t>Original columns</a:t>
            </a:r>
            <a:endParaRPr b="1" dirty="0">
              <a:solidFill>
                <a:schemeClr val="accent6">
                  <a:lumMod val="75000"/>
                </a:schemeClr>
              </a:solidFill>
              <a:latin typeface="Poiret One"/>
              <a:sym typeface="Oxygen"/>
            </a:endParaRPr>
          </a:p>
        </p:txBody>
      </p:sp>
      <p:sp>
        <p:nvSpPr>
          <p:cNvPr id="4" name="Google Shape;84;p18">
            <a:extLst>
              <a:ext uri="{FF2B5EF4-FFF2-40B4-BE49-F238E27FC236}">
                <a16:creationId xmlns:a16="http://schemas.microsoft.com/office/drawing/2014/main" id="{0F78EDBA-2284-CE99-D38A-773EC5CF00A4}"/>
              </a:ext>
            </a:extLst>
          </p:cNvPr>
          <p:cNvSpPr txBox="1"/>
          <p:nvPr/>
        </p:nvSpPr>
        <p:spPr>
          <a:xfrm>
            <a:off x="6095385" y="2825138"/>
            <a:ext cx="2555671" cy="51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 err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df_pca</a:t>
            </a:r>
            <a:endParaRPr sz="20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" name="Google Shape;104;p18">
            <a:extLst>
              <a:ext uri="{FF2B5EF4-FFF2-40B4-BE49-F238E27FC236}">
                <a16:creationId xmlns:a16="http://schemas.microsoft.com/office/drawing/2014/main" id="{26DE5AAE-2142-1426-1CFD-447D74C7B35D}"/>
              </a:ext>
            </a:extLst>
          </p:cNvPr>
          <p:cNvCxnSpPr>
            <a:cxnSpLocks/>
          </p:cNvCxnSpPr>
          <p:nvPr/>
        </p:nvCxnSpPr>
        <p:spPr>
          <a:xfrm flipH="1">
            <a:off x="6422545" y="2694769"/>
            <a:ext cx="221976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06;p18">
            <a:extLst>
              <a:ext uri="{FF2B5EF4-FFF2-40B4-BE49-F238E27FC236}">
                <a16:creationId xmlns:a16="http://schemas.microsoft.com/office/drawing/2014/main" id="{3919D90A-3E40-FB30-E728-131454644919}"/>
              </a:ext>
            </a:extLst>
          </p:cNvPr>
          <p:cNvCxnSpPr>
            <a:cxnSpLocks/>
          </p:cNvCxnSpPr>
          <p:nvPr/>
        </p:nvCxnSpPr>
        <p:spPr>
          <a:xfrm flipH="1">
            <a:off x="6241588" y="3511382"/>
            <a:ext cx="243991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9E507F0-C099-8529-C035-7B8C04CD3451}"/>
              </a:ext>
            </a:extLst>
          </p:cNvPr>
          <p:cNvSpPr/>
          <p:nvPr/>
        </p:nvSpPr>
        <p:spPr>
          <a:xfrm>
            <a:off x="539362" y="2409924"/>
            <a:ext cx="1562029" cy="107924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BFA10-A2C4-5421-B217-BA67E9B0A622}"/>
              </a:ext>
            </a:extLst>
          </p:cNvPr>
          <p:cNvSpPr txBox="1"/>
          <p:nvPr/>
        </p:nvSpPr>
        <p:spPr>
          <a:xfrm>
            <a:off x="533577" y="2482852"/>
            <a:ext cx="1555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M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Poiret One" panose="00000500000000000000" pitchFamily="2" charset="0"/>
              </a:rPr>
              <a:t>argin low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Poiret One" panose="00000500000000000000" pitchFamily="2" charset="0"/>
            </a:endParaRP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M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Poiret One" panose="00000500000000000000" pitchFamily="2" charset="0"/>
              </a:rPr>
              <a:t>argin up </a:t>
            </a:r>
            <a:b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Poiret One" panose="00000500000000000000" pitchFamily="2" charset="0"/>
              </a:rPr>
            </a:b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Poiret One" panose="00000500000000000000" pitchFamily="2" charset="0"/>
              </a:rPr>
              <a:t>Lengt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h</a:t>
            </a:r>
          </a:p>
          <a:p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Poiret One" panose="00000500000000000000" pitchFamily="2" charset="0"/>
              </a:rPr>
              <a:t>Is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Poiret One" panose="00000500000000000000" pitchFamily="2" charset="0"/>
              </a:rPr>
              <a:t>genuine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Poiret One" panose="00000500000000000000" pitchFamily="2" charset="0"/>
            </a:endParaRPr>
          </a:p>
        </p:txBody>
      </p:sp>
      <p:sp>
        <p:nvSpPr>
          <p:cNvPr id="9" name="Google Shape;82;p18">
            <a:extLst>
              <a:ext uri="{FF2B5EF4-FFF2-40B4-BE49-F238E27FC236}">
                <a16:creationId xmlns:a16="http://schemas.microsoft.com/office/drawing/2014/main" id="{A7DD89D3-19E8-1FA9-B959-20C68847BF04}"/>
              </a:ext>
            </a:extLst>
          </p:cNvPr>
          <p:cNvSpPr txBox="1"/>
          <p:nvPr/>
        </p:nvSpPr>
        <p:spPr>
          <a:xfrm>
            <a:off x="4976566" y="1966016"/>
            <a:ext cx="1970541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75000"/>
                  </a:schemeClr>
                </a:solidFill>
                <a:latin typeface="Poiret One"/>
                <a:sym typeface="Oxygen"/>
              </a:rPr>
              <a:t>PCA columns</a:t>
            </a:r>
            <a:endParaRPr b="1" dirty="0">
              <a:solidFill>
                <a:schemeClr val="accent6">
                  <a:lumMod val="75000"/>
                </a:schemeClr>
              </a:solidFill>
              <a:latin typeface="Poiret One"/>
              <a:sym typeface="Oxyge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B185A-05B0-9A0A-4023-23D49695C8FF}"/>
              </a:ext>
            </a:extLst>
          </p:cNvPr>
          <p:cNvGrpSpPr/>
          <p:nvPr/>
        </p:nvGrpSpPr>
        <p:grpSpPr>
          <a:xfrm rot="16200000">
            <a:off x="5833280" y="2823325"/>
            <a:ext cx="816613" cy="559500"/>
            <a:chOff x="1062767" y="4345864"/>
            <a:chExt cx="1510800" cy="559500"/>
          </a:xfrm>
        </p:grpSpPr>
        <p:cxnSp>
          <p:nvCxnSpPr>
            <p:cNvPr id="11" name="Google Shape;669;p26">
              <a:extLst>
                <a:ext uri="{FF2B5EF4-FFF2-40B4-BE49-F238E27FC236}">
                  <a16:creationId xmlns:a16="http://schemas.microsoft.com/office/drawing/2014/main" id="{A0D1CC43-3841-4E15-E637-1A34BBD4A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0717" y="4247914"/>
              <a:ext cx="559500" cy="755400"/>
            </a:xfrm>
            <a:prstGeom prst="bent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671;p26">
              <a:extLst>
                <a:ext uri="{FF2B5EF4-FFF2-40B4-BE49-F238E27FC236}">
                  <a16:creationId xmlns:a16="http://schemas.microsoft.com/office/drawing/2014/main" id="{9B897E71-5C99-4EDC-DDBF-FC20F272BBC1}"/>
                </a:ext>
              </a:extLst>
            </p:cNvPr>
            <p:cNvCxnSpPr>
              <a:cxnSpLocks/>
            </p:cNvCxnSpPr>
            <p:nvPr/>
          </p:nvCxnSpPr>
          <p:spPr>
            <a:xfrm rot="-5400000" flipH="1">
              <a:off x="1916117" y="4247914"/>
              <a:ext cx="559500" cy="755400"/>
            </a:xfrm>
            <a:prstGeom prst="bent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0BB3408-D2AF-9C5C-4736-52B8A1AD18DA}"/>
              </a:ext>
            </a:extLst>
          </p:cNvPr>
          <p:cNvSpPr/>
          <p:nvPr/>
        </p:nvSpPr>
        <p:spPr>
          <a:xfrm>
            <a:off x="5084862" y="2504728"/>
            <a:ext cx="876976" cy="11562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F5331B-E1C4-B865-8F90-2F0514D7C08D}"/>
              </a:ext>
            </a:extLst>
          </p:cNvPr>
          <p:cNvSpPr txBox="1">
            <a:spLocks/>
          </p:cNvSpPr>
          <p:nvPr/>
        </p:nvSpPr>
        <p:spPr>
          <a:xfrm>
            <a:off x="492944" y="441407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Data Frames</a:t>
            </a:r>
            <a:endParaRPr lang="en-GB" dirty="0"/>
          </a:p>
        </p:txBody>
      </p:sp>
      <p:cxnSp>
        <p:nvCxnSpPr>
          <p:cNvPr id="15" name="Google Shape;104;p18">
            <a:extLst>
              <a:ext uri="{FF2B5EF4-FFF2-40B4-BE49-F238E27FC236}">
                <a16:creationId xmlns:a16="http://schemas.microsoft.com/office/drawing/2014/main" id="{C69B8E43-E4A0-28A2-AF8B-51D60BC996D8}"/>
              </a:ext>
            </a:extLst>
          </p:cNvPr>
          <p:cNvCxnSpPr>
            <a:cxnSpLocks/>
          </p:cNvCxnSpPr>
          <p:nvPr/>
        </p:nvCxnSpPr>
        <p:spPr>
          <a:xfrm flipH="1">
            <a:off x="2417545" y="1929563"/>
            <a:ext cx="191932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4;p18">
            <a:extLst>
              <a:ext uri="{FF2B5EF4-FFF2-40B4-BE49-F238E27FC236}">
                <a16:creationId xmlns:a16="http://schemas.microsoft.com/office/drawing/2014/main" id="{BA6814D2-B442-22A1-A369-72B74FF53CC5}"/>
              </a:ext>
            </a:extLst>
          </p:cNvPr>
          <p:cNvCxnSpPr>
            <a:cxnSpLocks/>
          </p:cNvCxnSpPr>
          <p:nvPr/>
        </p:nvCxnSpPr>
        <p:spPr>
          <a:xfrm flipH="1">
            <a:off x="2417545" y="2434660"/>
            <a:ext cx="191932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4;p18">
            <a:extLst>
              <a:ext uri="{FF2B5EF4-FFF2-40B4-BE49-F238E27FC236}">
                <a16:creationId xmlns:a16="http://schemas.microsoft.com/office/drawing/2014/main" id="{78DE4E07-BB59-39D9-0C0B-8E0C27B14F9B}"/>
              </a:ext>
            </a:extLst>
          </p:cNvPr>
          <p:cNvCxnSpPr>
            <a:cxnSpLocks/>
          </p:cNvCxnSpPr>
          <p:nvPr/>
        </p:nvCxnSpPr>
        <p:spPr>
          <a:xfrm flipH="1">
            <a:off x="2417545" y="2970237"/>
            <a:ext cx="191932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4;p18">
            <a:extLst>
              <a:ext uri="{FF2B5EF4-FFF2-40B4-BE49-F238E27FC236}">
                <a16:creationId xmlns:a16="http://schemas.microsoft.com/office/drawing/2014/main" id="{C8F7BD60-F7B3-C6CF-1F59-A550449CCC35}"/>
              </a:ext>
            </a:extLst>
          </p:cNvPr>
          <p:cNvCxnSpPr>
            <a:cxnSpLocks/>
          </p:cNvCxnSpPr>
          <p:nvPr/>
        </p:nvCxnSpPr>
        <p:spPr>
          <a:xfrm flipH="1">
            <a:off x="2417545" y="3457210"/>
            <a:ext cx="191932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8">
            <a:extLst>
              <a:ext uri="{FF2B5EF4-FFF2-40B4-BE49-F238E27FC236}">
                <a16:creationId xmlns:a16="http://schemas.microsoft.com/office/drawing/2014/main" id="{DDB28FD9-0662-DBCD-6729-92D14544FA9C}"/>
              </a:ext>
            </a:extLst>
          </p:cNvPr>
          <p:cNvCxnSpPr>
            <a:cxnSpLocks/>
          </p:cNvCxnSpPr>
          <p:nvPr/>
        </p:nvCxnSpPr>
        <p:spPr>
          <a:xfrm flipH="1">
            <a:off x="2417545" y="3984786"/>
            <a:ext cx="191932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F9036A-D8F1-39A0-6583-E9746A92BE7E}"/>
              </a:ext>
            </a:extLst>
          </p:cNvPr>
          <p:cNvSpPr txBox="1"/>
          <p:nvPr/>
        </p:nvSpPr>
        <p:spPr>
          <a:xfrm>
            <a:off x="5136586" y="2517417"/>
            <a:ext cx="703737" cy="1171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PCA0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PCA1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PCA2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PCA3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Poiret One" panose="00000500000000000000" pitchFamily="2" charset="0"/>
              </a:rPr>
              <a:t>PCA4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0BBB74-DE05-5FC8-00BD-21BAAB8CD659}"/>
              </a:ext>
            </a:extLst>
          </p:cNvPr>
          <p:cNvGrpSpPr/>
          <p:nvPr/>
        </p:nvGrpSpPr>
        <p:grpSpPr>
          <a:xfrm rot="16200000">
            <a:off x="1371713" y="2676210"/>
            <a:ext cx="2055217" cy="559500"/>
            <a:chOff x="1062767" y="4345864"/>
            <a:chExt cx="1510800" cy="559500"/>
          </a:xfrm>
        </p:grpSpPr>
        <p:cxnSp>
          <p:nvCxnSpPr>
            <p:cNvPr id="22" name="Google Shape;669;p26">
              <a:extLst>
                <a:ext uri="{FF2B5EF4-FFF2-40B4-BE49-F238E27FC236}">
                  <a16:creationId xmlns:a16="http://schemas.microsoft.com/office/drawing/2014/main" id="{3AAF5F28-6848-3FE2-5D8B-779CA7D14D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0717" y="4247914"/>
              <a:ext cx="559500" cy="755400"/>
            </a:xfrm>
            <a:prstGeom prst="bent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671;p26">
              <a:extLst>
                <a:ext uri="{FF2B5EF4-FFF2-40B4-BE49-F238E27FC236}">
                  <a16:creationId xmlns:a16="http://schemas.microsoft.com/office/drawing/2014/main" id="{073379DF-4FE0-5B20-C59E-C6FF7A6A4FD2}"/>
                </a:ext>
              </a:extLst>
            </p:cNvPr>
            <p:cNvCxnSpPr>
              <a:cxnSpLocks/>
            </p:cNvCxnSpPr>
            <p:nvPr/>
          </p:nvCxnSpPr>
          <p:spPr>
            <a:xfrm rot="-5400000" flipH="1">
              <a:off x="1916117" y="4247914"/>
              <a:ext cx="559500" cy="755400"/>
            </a:xfrm>
            <a:prstGeom prst="bent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84;p18">
            <a:extLst>
              <a:ext uri="{FF2B5EF4-FFF2-40B4-BE49-F238E27FC236}">
                <a16:creationId xmlns:a16="http://schemas.microsoft.com/office/drawing/2014/main" id="{6AB66854-6E9D-90DE-ADED-42B89E42BC7F}"/>
              </a:ext>
            </a:extLst>
          </p:cNvPr>
          <p:cNvSpPr txBox="1"/>
          <p:nvPr/>
        </p:nvSpPr>
        <p:spPr>
          <a:xfrm>
            <a:off x="2399320" y="1937010"/>
            <a:ext cx="1480349" cy="47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 err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df</a:t>
            </a:r>
            <a:endParaRPr sz="20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5" name="Google Shape;84;p18">
            <a:extLst>
              <a:ext uri="{FF2B5EF4-FFF2-40B4-BE49-F238E27FC236}">
                <a16:creationId xmlns:a16="http://schemas.microsoft.com/office/drawing/2014/main" id="{212AFA1D-3DD6-9160-A7D4-F43646C2462D}"/>
              </a:ext>
            </a:extLst>
          </p:cNvPr>
          <p:cNvSpPr txBox="1"/>
          <p:nvPr/>
        </p:nvSpPr>
        <p:spPr>
          <a:xfrm>
            <a:off x="2445873" y="2481349"/>
            <a:ext cx="1594904" cy="47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 err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df_sc</a:t>
            </a:r>
            <a:endParaRPr sz="20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6" name="Google Shape;84;p18">
            <a:extLst>
              <a:ext uri="{FF2B5EF4-FFF2-40B4-BE49-F238E27FC236}">
                <a16:creationId xmlns:a16="http://schemas.microsoft.com/office/drawing/2014/main" id="{BA523E13-F5DD-D94A-9140-5051176D666F}"/>
              </a:ext>
            </a:extLst>
          </p:cNvPr>
          <p:cNvSpPr txBox="1"/>
          <p:nvPr/>
        </p:nvSpPr>
        <p:spPr>
          <a:xfrm>
            <a:off x="2432631" y="2984515"/>
            <a:ext cx="1738775" cy="47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 err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df_log</a:t>
            </a:r>
            <a:endParaRPr sz="20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  <p:extLst>
      <p:ext uri="{BB962C8B-B14F-4D97-AF65-F5344CB8AC3E}">
        <p14:creationId xmlns:p14="http://schemas.microsoft.com/office/powerpoint/2010/main" val="35503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7CE0B-5E0B-133B-26E5-2DBE19ABF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" t="2765" r="966" b="51106"/>
          <a:stretch/>
        </p:blipFill>
        <p:spPr>
          <a:xfrm>
            <a:off x="88404" y="535782"/>
            <a:ext cx="8967192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3DA9B-A78A-0AC2-5A0F-2D8E8C827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" t="1497" b="-1"/>
          <a:stretch/>
        </p:blipFill>
        <p:spPr>
          <a:xfrm>
            <a:off x="88404" y="3018280"/>
            <a:ext cx="8967192" cy="2125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E0ABA6-9904-5BCB-6F8A-F89F4D0DEB7D}"/>
              </a:ext>
            </a:extLst>
          </p:cNvPr>
          <p:cNvSpPr txBox="1">
            <a:spLocks/>
          </p:cNvSpPr>
          <p:nvPr/>
        </p:nvSpPr>
        <p:spPr>
          <a:xfrm>
            <a:off x="6370767" y="2664710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Length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3BB292-40A0-736A-9882-99D4DC12C004}"/>
              </a:ext>
            </a:extLst>
          </p:cNvPr>
          <p:cNvSpPr txBox="1">
            <a:spLocks/>
          </p:cNvSpPr>
          <p:nvPr/>
        </p:nvSpPr>
        <p:spPr>
          <a:xfrm>
            <a:off x="3397776" y="2664710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Upper Margin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994F57-8E20-03BB-F804-F52475DCD974}"/>
              </a:ext>
            </a:extLst>
          </p:cNvPr>
          <p:cNvSpPr txBox="1">
            <a:spLocks/>
          </p:cNvSpPr>
          <p:nvPr/>
        </p:nvSpPr>
        <p:spPr>
          <a:xfrm>
            <a:off x="249764" y="2664710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Lower Margin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8AE5B1-73F2-B1AE-42FC-D5F491FE0747}"/>
              </a:ext>
            </a:extLst>
          </p:cNvPr>
          <p:cNvSpPr txBox="1">
            <a:spLocks/>
          </p:cNvSpPr>
          <p:nvPr/>
        </p:nvSpPr>
        <p:spPr>
          <a:xfrm>
            <a:off x="6336000" y="142966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Right Height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E6C0C7-6C24-0F36-3912-7B0CC822ED93}"/>
              </a:ext>
            </a:extLst>
          </p:cNvPr>
          <p:cNvSpPr txBox="1">
            <a:spLocks/>
          </p:cNvSpPr>
          <p:nvPr/>
        </p:nvSpPr>
        <p:spPr>
          <a:xfrm>
            <a:off x="3321576" y="126049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Left Height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4EF72F-08B0-72F3-0D9B-82E7B9E46C3C}"/>
              </a:ext>
            </a:extLst>
          </p:cNvPr>
          <p:cNvSpPr txBox="1">
            <a:spLocks/>
          </p:cNvSpPr>
          <p:nvPr/>
        </p:nvSpPr>
        <p:spPr>
          <a:xfrm>
            <a:off x="300990" y="126049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78483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B96-2A41-8B15-B6E6-E21CD8237D4F}"/>
              </a:ext>
            </a:extLst>
          </p:cNvPr>
          <p:cNvSpPr txBox="1">
            <a:spLocks/>
          </p:cNvSpPr>
          <p:nvPr/>
        </p:nvSpPr>
        <p:spPr>
          <a:xfrm>
            <a:off x="5130604" y="341401"/>
            <a:ext cx="3204194" cy="41776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iret One" panose="00000500000000000000" pitchFamily="2" charset="0"/>
                <a:cs typeface="Arial"/>
                <a:sym typeface="Arial"/>
              </a:rPr>
              <a:t>Projection of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iret One" panose="00000500000000000000" pitchFamily="2" charset="0"/>
                <a:cs typeface="Arial"/>
                <a:sym typeface="Arial"/>
              </a:rPr>
              <a:t>(PC0 and PC1)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D8AC0-CE4B-2B01-E43B-CDC589680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9" t="6730" r="2347" b="5528"/>
          <a:stretch/>
        </p:blipFill>
        <p:spPr>
          <a:xfrm>
            <a:off x="4739878" y="1345939"/>
            <a:ext cx="4147460" cy="3511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30631-BEEB-9B9C-1DE9-4626F4CF84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659" t="4036" r="6109" b="3881"/>
          <a:stretch/>
        </p:blipFill>
        <p:spPr>
          <a:xfrm>
            <a:off x="392574" y="1110335"/>
            <a:ext cx="3811096" cy="36999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FE7D23-D2C9-E7FD-30C0-E8FA68B1E283}"/>
              </a:ext>
            </a:extLst>
          </p:cNvPr>
          <p:cNvSpPr txBox="1">
            <a:spLocks/>
          </p:cNvSpPr>
          <p:nvPr/>
        </p:nvSpPr>
        <p:spPr>
          <a:xfrm>
            <a:off x="24245" y="425688"/>
            <a:ext cx="4547755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dirty="0">
                <a:latin typeface="Poiret One" panose="00000500000000000000" pitchFamily="2" charset="0"/>
              </a:rPr>
              <a:t>Correlation circle (PC0 and PC1)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DDF30-7B83-AB80-AFF7-2659725A06C1}"/>
              </a:ext>
            </a:extLst>
          </p:cNvPr>
          <p:cNvSpPr txBox="1"/>
          <p:nvPr/>
        </p:nvSpPr>
        <p:spPr>
          <a:xfrm rot="16200000">
            <a:off x="-381907" y="2717155"/>
            <a:ext cx="11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PC1 (22%)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EDB18-47EC-9193-EDDA-5EC003FFBE90}"/>
              </a:ext>
            </a:extLst>
          </p:cNvPr>
          <p:cNvSpPr txBox="1"/>
          <p:nvPr/>
        </p:nvSpPr>
        <p:spPr>
          <a:xfrm>
            <a:off x="3939325" y="4835723"/>
            <a:ext cx="126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PC1 (47.4%)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11D4A-BAAA-6609-758A-8379CA022DA3}"/>
              </a:ext>
            </a:extLst>
          </p:cNvPr>
          <p:cNvSpPr txBox="1"/>
          <p:nvPr/>
        </p:nvSpPr>
        <p:spPr>
          <a:xfrm>
            <a:off x="4129193" y="4716737"/>
            <a:ext cx="185338" cy="9350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600" dirty="0"/>
              <a:t>1.00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5A864-E86F-3BD6-C347-F684D0F01A9E}"/>
              </a:ext>
            </a:extLst>
          </p:cNvPr>
          <p:cNvSpPr txBox="1"/>
          <p:nvPr/>
        </p:nvSpPr>
        <p:spPr>
          <a:xfrm>
            <a:off x="440458" y="1064658"/>
            <a:ext cx="185338" cy="9350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600" dirty="0"/>
              <a:t>1.00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3B2F8-F035-C216-D120-4B5DEEA00905}"/>
              </a:ext>
            </a:extLst>
          </p:cNvPr>
          <p:cNvSpPr txBox="1"/>
          <p:nvPr/>
        </p:nvSpPr>
        <p:spPr>
          <a:xfrm>
            <a:off x="2350538" y="1379618"/>
            <a:ext cx="63650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/>
              <a:t>Diagonal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488CF-A5EE-08F0-5708-2A45FFB80FEC}"/>
              </a:ext>
            </a:extLst>
          </p:cNvPr>
          <p:cNvSpPr txBox="1"/>
          <p:nvPr/>
        </p:nvSpPr>
        <p:spPr>
          <a:xfrm>
            <a:off x="3302823" y="2213321"/>
            <a:ext cx="63650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 err="1"/>
              <a:t>Height_left</a:t>
            </a:r>
            <a:endParaRPr lang="en-GB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95335-3A6E-D646-A150-45FF7905DF9B}"/>
              </a:ext>
            </a:extLst>
          </p:cNvPr>
          <p:cNvSpPr txBox="1"/>
          <p:nvPr/>
        </p:nvSpPr>
        <p:spPr>
          <a:xfrm>
            <a:off x="3313443" y="2390047"/>
            <a:ext cx="78780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 err="1"/>
              <a:t>Height_right</a:t>
            </a:r>
            <a:endParaRPr lang="en-GB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9A21C-B0E9-13F6-9C58-E69FD7EB62AD}"/>
              </a:ext>
            </a:extLst>
          </p:cNvPr>
          <p:cNvSpPr txBox="1"/>
          <p:nvPr/>
        </p:nvSpPr>
        <p:spPr>
          <a:xfrm>
            <a:off x="3032351" y="3101844"/>
            <a:ext cx="63650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 err="1"/>
              <a:t>Margin_up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D8171-D18D-578F-DFEF-C8DC855EF35C}"/>
              </a:ext>
            </a:extLst>
          </p:cNvPr>
          <p:cNvSpPr txBox="1"/>
          <p:nvPr/>
        </p:nvSpPr>
        <p:spPr>
          <a:xfrm>
            <a:off x="2899218" y="3456107"/>
            <a:ext cx="82845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 err="1"/>
              <a:t>Margin_low</a:t>
            </a:r>
            <a:endParaRPr lang="en-GB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C7451-5BBF-3A0E-59CA-1384471BFA0A}"/>
              </a:ext>
            </a:extLst>
          </p:cNvPr>
          <p:cNvSpPr txBox="1"/>
          <p:nvPr/>
        </p:nvSpPr>
        <p:spPr>
          <a:xfrm>
            <a:off x="1392997" y="2249166"/>
            <a:ext cx="15445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F55C9-7E87-96B9-7F0F-2F094C36A110}"/>
              </a:ext>
            </a:extLst>
          </p:cNvPr>
          <p:cNvSpPr txBox="1"/>
          <p:nvPr/>
        </p:nvSpPr>
        <p:spPr>
          <a:xfrm>
            <a:off x="1355951" y="2173710"/>
            <a:ext cx="63650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/>
              <a:t>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D90C54-7F4D-047D-930F-7122F859C514}"/>
              </a:ext>
            </a:extLst>
          </p:cNvPr>
          <p:cNvSpPr txBox="1"/>
          <p:nvPr/>
        </p:nvSpPr>
        <p:spPr>
          <a:xfrm>
            <a:off x="2987040" y="2178917"/>
            <a:ext cx="15445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000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07ECC6-6B2A-0762-7DDB-7E96D60A6C52}"/>
              </a:ext>
            </a:extLst>
          </p:cNvPr>
          <p:cNvSpPr txBox="1"/>
          <p:nvPr/>
        </p:nvSpPr>
        <p:spPr>
          <a:xfrm rot="1507097">
            <a:off x="2813973" y="3131182"/>
            <a:ext cx="15194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3AE09-832D-F52F-BDDF-8BFD6EC44E96}"/>
              </a:ext>
            </a:extLst>
          </p:cNvPr>
          <p:cNvSpPr txBox="1"/>
          <p:nvPr/>
        </p:nvSpPr>
        <p:spPr>
          <a:xfrm rot="19648067">
            <a:off x="3028219" y="2429699"/>
            <a:ext cx="15194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6697E-1A45-8486-07AC-920B2BE8773C}"/>
              </a:ext>
            </a:extLst>
          </p:cNvPr>
          <p:cNvSpPr txBox="1"/>
          <p:nvPr/>
        </p:nvSpPr>
        <p:spPr>
          <a:xfrm rot="20515623">
            <a:off x="3109991" y="2242505"/>
            <a:ext cx="15194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1D42C-3D48-ACD5-F92C-BF3BFA15DCE2}"/>
              </a:ext>
            </a:extLst>
          </p:cNvPr>
          <p:cNvSpPr txBox="1"/>
          <p:nvPr/>
        </p:nvSpPr>
        <p:spPr>
          <a:xfrm>
            <a:off x="3226849" y="3402491"/>
            <a:ext cx="323713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4414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0CB792-1F9F-2ADA-3795-364790F7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4467"/>
          <a:stretch/>
        </p:blipFill>
        <p:spPr>
          <a:xfrm>
            <a:off x="77003" y="1343734"/>
            <a:ext cx="4277036" cy="33148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498B94-1773-0223-4D84-0E00E2924C97}"/>
              </a:ext>
            </a:extLst>
          </p:cNvPr>
          <p:cNvSpPr txBox="1">
            <a:spLocks/>
          </p:cNvSpPr>
          <p:nvPr/>
        </p:nvSpPr>
        <p:spPr>
          <a:xfrm>
            <a:off x="-134652" y="297008"/>
            <a:ext cx="4547755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dirty="0">
                <a:latin typeface="Poiret One" panose="00000500000000000000" pitchFamily="2" charset="0"/>
              </a:rPr>
              <a:t>Correlation Matrix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2C6C6A-6C16-A057-4E0C-4DC0FFC9767E}"/>
              </a:ext>
            </a:extLst>
          </p:cNvPr>
          <p:cNvSpPr/>
          <p:nvPr/>
        </p:nvSpPr>
        <p:spPr>
          <a:xfrm>
            <a:off x="4320113" y="0"/>
            <a:ext cx="4839956" cy="5143500"/>
          </a:xfrm>
          <a:prstGeom prst="rect">
            <a:avLst/>
          </a:prstGeom>
          <a:solidFill>
            <a:srgbClr val="F2E1D8">
              <a:alpha val="2902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00365C-BCC5-B4E5-3B11-0EC097805795}"/>
              </a:ext>
            </a:extLst>
          </p:cNvPr>
          <p:cNvSpPr txBox="1">
            <a:spLocks/>
          </p:cNvSpPr>
          <p:nvPr/>
        </p:nvSpPr>
        <p:spPr>
          <a:xfrm>
            <a:off x="4541621" y="346739"/>
            <a:ext cx="4547755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dirty="0">
                <a:latin typeface="Poiret One" panose="00000500000000000000" pitchFamily="2" charset="0"/>
              </a:rPr>
              <a:t>Take aways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AC966-E1E6-2ADB-1F1A-2332117A6115}"/>
              </a:ext>
            </a:extLst>
          </p:cNvPr>
          <p:cNvSpPr txBox="1"/>
          <p:nvPr/>
        </p:nvSpPr>
        <p:spPr>
          <a:xfrm>
            <a:off x="4730899" y="1106905"/>
            <a:ext cx="4127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Variables are normally distributed except for length which is right skewed </a:t>
            </a:r>
          </a:p>
          <a:p>
            <a:endParaRPr lang="en-GB" dirty="0"/>
          </a:p>
          <a:p>
            <a:r>
              <a:rPr lang="en-GB" dirty="0"/>
              <a:t>- Positively correlated variables</a:t>
            </a:r>
          </a:p>
          <a:p>
            <a:pPr lvl="1"/>
            <a:r>
              <a:rPr lang="en-GB" dirty="0"/>
              <a:t>	- genuine and length</a:t>
            </a:r>
          </a:p>
          <a:p>
            <a:pPr lvl="1"/>
            <a:r>
              <a:rPr lang="en-GB" dirty="0"/>
              <a:t>	- left height and right height </a:t>
            </a:r>
          </a:p>
          <a:p>
            <a:pPr marL="285750" lvl="1" indent="-285750">
              <a:buFontTx/>
              <a:buChar char="-"/>
            </a:pPr>
            <a:r>
              <a:rPr lang="en-GB" dirty="0"/>
              <a:t>Negatively correlated variables</a:t>
            </a:r>
          </a:p>
          <a:p>
            <a:pPr lvl="3"/>
            <a:r>
              <a:rPr lang="en-GB" dirty="0"/>
              <a:t>	- genuine and lower margin</a:t>
            </a:r>
          </a:p>
          <a:p>
            <a:pPr lvl="3"/>
            <a:r>
              <a:rPr lang="en-GB" dirty="0"/>
              <a:t>	- length and lower margin</a:t>
            </a:r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24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ED98829-7E7F-8D02-C48F-16C03AF74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0"/>
          <a:stretch/>
        </p:blipFill>
        <p:spPr>
          <a:xfrm>
            <a:off x="4911204" y="3308367"/>
            <a:ext cx="3770890" cy="1152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FF1EF4-C933-089D-F8A9-F720A24E0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7" r="35041" b="33281"/>
          <a:stretch/>
        </p:blipFill>
        <p:spPr>
          <a:xfrm>
            <a:off x="174217" y="1496178"/>
            <a:ext cx="3502485" cy="12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8DFA1-9471-CE3B-2D32-3A19BC28C2B2}"/>
              </a:ext>
            </a:extLst>
          </p:cNvPr>
          <p:cNvSpPr txBox="1"/>
          <p:nvPr/>
        </p:nvSpPr>
        <p:spPr>
          <a:xfrm>
            <a:off x="174217" y="2908258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df_sc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0.884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89D69-67DD-300B-A5AD-52C7F2F0C3E7}"/>
              </a:ext>
            </a:extLst>
          </p:cNvPr>
          <p:cNvSpPr/>
          <p:nvPr/>
        </p:nvSpPr>
        <p:spPr>
          <a:xfrm>
            <a:off x="3138798" y="1897239"/>
            <a:ext cx="397844" cy="39783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3A5B4-50CE-C12E-1258-AB1B90676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09" r="25536" b="22345"/>
          <a:stretch/>
        </p:blipFill>
        <p:spPr>
          <a:xfrm>
            <a:off x="174217" y="3271579"/>
            <a:ext cx="3635062" cy="121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D2EB4-4121-214C-6CD3-54ABA10F81BF}"/>
              </a:ext>
            </a:extLst>
          </p:cNvPr>
          <p:cNvSpPr txBox="1"/>
          <p:nvPr/>
        </p:nvSpPr>
        <p:spPr>
          <a:xfrm>
            <a:off x="134024" y="1158532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0.884</a:t>
            </a:r>
          </a:p>
        </p:txBody>
      </p:sp>
      <p:sp>
        <p:nvSpPr>
          <p:cNvPr id="9" name="Google Shape;69;p17">
            <a:extLst>
              <a:ext uri="{FF2B5EF4-FFF2-40B4-BE49-F238E27FC236}">
                <a16:creationId xmlns:a16="http://schemas.microsoft.com/office/drawing/2014/main" id="{1162BD41-8C77-614F-00F1-23563D8A4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9658" y="0"/>
            <a:ext cx="3746360" cy="72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OLS results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DAFBE-43E4-0A5F-8223-2D9C803BBCC9}"/>
              </a:ext>
            </a:extLst>
          </p:cNvPr>
          <p:cNvSpPr/>
          <p:nvPr/>
        </p:nvSpPr>
        <p:spPr>
          <a:xfrm>
            <a:off x="3237606" y="3679051"/>
            <a:ext cx="397844" cy="39783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7E4386-E4E3-E9E9-4F4A-564D71A92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079"/>
          <a:stretch/>
        </p:blipFill>
        <p:spPr>
          <a:xfrm>
            <a:off x="4989685" y="1470908"/>
            <a:ext cx="3569651" cy="1264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200925-3B17-7A27-AB34-0AD889F5EB34}"/>
              </a:ext>
            </a:extLst>
          </p:cNvPr>
          <p:cNvSpPr txBox="1"/>
          <p:nvPr/>
        </p:nvSpPr>
        <p:spPr>
          <a:xfrm>
            <a:off x="4889202" y="1184684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df_log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0.883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6E216-0D1C-78D5-E266-AC1ABA6CCE81}"/>
              </a:ext>
            </a:extLst>
          </p:cNvPr>
          <p:cNvSpPr/>
          <p:nvPr/>
        </p:nvSpPr>
        <p:spPr>
          <a:xfrm>
            <a:off x="4320113" y="0"/>
            <a:ext cx="4839956" cy="5143500"/>
          </a:xfrm>
          <a:prstGeom prst="rect">
            <a:avLst/>
          </a:prstGeom>
          <a:solidFill>
            <a:srgbClr val="F2E1D8">
              <a:alpha val="2902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E6F94-BB7B-87B1-2519-1F437F33C64B}"/>
              </a:ext>
            </a:extLst>
          </p:cNvPr>
          <p:cNvSpPr/>
          <p:nvPr/>
        </p:nvSpPr>
        <p:spPr>
          <a:xfrm>
            <a:off x="8055791" y="1923391"/>
            <a:ext cx="397844" cy="39783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F3BF0-DAB9-29A2-9760-A2121F1CEF0F}"/>
              </a:ext>
            </a:extLst>
          </p:cNvPr>
          <p:cNvSpPr txBox="1"/>
          <p:nvPr/>
        </p:nvSpPr>
        <p:spPr>
          <a:xfrm>
            <a:off x="4875022" y="2999180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df_pca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0.877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586F6-36BE-7165-3F06-2CC50034166A}"/>
              </a:ext>
            </a:extLst>
          </p:cNvPr>
          <p:cNvSpPr/>
          <p:nvPr/>
        </p:nvSpPr>
        <p:spPr>
          <a:xfrm>
            <a:off x="8077562" y="4006467"/>
            <a:ext cx="397844" cy="16805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61760-4141-7FBB-48B0-EBADD6CFE0C4}"/>
              </a:ext>
            </a:extLst>
          </p:cNvPr>
          <p:cNvSpPr txBox="1"/>
          <p:nvPr/>
        </p:nvSpPr>
        <p:spPr>
          <a:xfrm>
            <a:off x="1869513" y="4835723"/>
            <a:ext cx="478971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Conclusion: Variables with p-values &gt;0.05 were eliminated</a:t>
            </a:r>
          </a:p>
        </p:txBody>
      </p:sp>
    </p:spTree>
    <p:extLst>
      <p:ext uri="{BB962C8B-B14F-4D97-AF65-F5344CB8AC3E}">
        <p14:creationId xmlns:p14="http://schemas.microsoft.com/office/powerpoint/2010/main" val="3481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8DFA1-9471-CE3B-2D32-3A19BC28C2B2}"/>
              </a:ext>
            </a:extLst>
          </p:cNvPr>
          <p:cNvSpPr txBox="1"/>
          <p:nvPr/>
        </p:nvSpPr>
        <p:spPr>
          <a:xfrm>
            <a:off x="311176" y="2934410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df_sc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D2EB4-4121-214C-6CD3-54ABA10F81BF}"/>
              </a:ext>
            </a:extLst>
          </p:cNvPr>
          <p:cNvSpPr txBox="1"/>
          <p:nvPr/>
        </p:nvSpPr>
        <p:spPr>
          <a:xfrm>
            <a:off x="270983" y="1184684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0.882</a:t>
            </a:r>
          </a:p>
        </p:txBody>
      </p:sp>
      <p:sp>
        <p:nvSpPr>
          <p:cNvPr id="9" name="Google Shape;69;p17">
            <a:extLst>
              <a:ext uri="{FF2B5EF4-FFF2-40B4-BE49-F238E27FC236}">
                <a16:creationId xmlns:a16="http://schemas.microsoft.com/office/drawing/2014/main" id="{1162BD41-8C77-614F-00F1-23563D8A4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159" y="44702"/>
            <a:ext cx="3809278" cy="72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OLS results</a:t>
            </a:r>
            <a:endParaRPr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00925-3B17-7A27-AB34-0AD889F5EB34}"/>
              </a:ext>
            </a:extLst>
          </p:cNvPr>
          <p:cNvSpPr txBox="1"/>
          <p:nvPr/>
        </p:nvSpPr>
        <p:spPr>
          <a:xfrm>
            <a:off x="4889202" y="1184684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df_log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0.881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F3BF0-DAB9-29A2-9760-A2121F1CEF0F}"/>
              </a:ext>
            </a:extLst>
          </p:cNvPr>
          <p:cNvSpPr txBox="1"/>
          <p:nvPr/>
        </p:nvSpPr>
        <p:spPr>
          <a:xfrm>
            <a:off x="4855708" y="2995185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Dataframe</a:t>
            </a:r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GB" sz="1000" dirty="0" err="1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df_pca</a:t>
            </a:r>
            <a:endParaRPr lang="en-GB" sz="100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GB" sz="1000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 – squared: 0.877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F87C83-AAE8-2C0B-D3CB-5042CC0CE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61"/>
          <a:stretch/>
        </p:blipFill>
        <p:spPr>
          <a:xfrm>
            <a:off x="4889203" y="3510028"/>
            <a:ext cx="3479056" cy="1053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DC2B8-1AA4-B5E8-E6CA-BB5DF760F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90"/>
          <a:stretch/>
        </p:blipFill>
        <p:spPr>
          <a:xfrm>
            <a:off x="311175" y="1584793"/>
            <a:ext cx="3379397" cy="8697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487862-062A-1ECD-4FA7-66193038B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18" y="3401446"/>
            <a:ext cx="3635450" cy="8829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7C0638-9590-334A-A471-619050DC7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708" y="1594575"/>
            <a:ext cx="3246723" cy="79789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A04418-A5E9-D64F-A8E7-933541C4264C}"/>
              </a:ext>
            </a:extLst>
          </p:cNvPr>
          <p:cNvSpPr/>
          <p:nvPr/>
        </p:nvSpPr>
        <p:spPr>
          <a:xfrm>
            <a:off x="4320113" y="0"/>
            <a:ext cx="4839956" cy="5143500"/>
          </a:xfrm>
          <a:prstGeom prst="rect">
            <a:avLst/>
          </a:prstGeom>
          <a:solidFill>
            <a:srgbClr val="F2E1D8">
              <a:alpha val="2902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2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4D0EE7-2457-981D-B69F-B126F80D327A}"/>
              </a:ext>
            </a:extLst>
          </p:cNvPr>
          <p:cNvSpPr txBox="1">
            <a:spLocks/>
          </p:cNvSpPr>
          <p:nvPr/>
        </p:nvSpPr>
        <p:spPr>
          <a:xfrm>
            <a:off x="185504" y="456084"/>
            <a:ext cx="2808000" cy="46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Train test results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D3869B-8F16-ECB4-1AC9-D0FB2061B9E6}"/>
              </a:ext>
            </a:extLst>
          </p:cNvPr>
          <p:cNvSpPr/>
          <p:nvPr/>
        </p:nvSpPr>
        <p:spPr>
          <a:xfrm>
            <a:off x="3216537" y="1092884"/>
            <a:ext cx="1103243" cy="6013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GB" sz="1000" dirty="0"/>
              <a:t>Highest Accuracy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FD2621-3B75-075F-9BBC-78A366360374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498163" y="1288552"/>
            <a:ext cx="718374" cy="10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3235D-7CB1-D794-006C-883262C97987}"/>
              </a:ext>
            </a:extLst>
          </p:cNvPr>
          <p:cNvSpPr/>
          <p:nvPr/>
        </p:nvSpPr>
        <p:spPr>
          <a:xfrm>
            <a:off x="8209459" y="2533973"/>
            <a:ext cx="917105" cy="1985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0CFD17-8353-B995-BA98-E43FBB2F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5004" r="6913"/>
          <a:stretch/>
        </p:blipFill>
        <p:spPr>
          <a:xfrm>
            <a:off x="5049896" y="1558911"/>
            <a:ext cx="3697812" cy="284158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8C04AEA-19B3-B38A-69FD-B80B222336BC}"/>
              </a:ext>
            </a:extLst>
          </p:cNvPr>
          <p:cNvSpPr txBox="1">
            <a:spLocks/>
          </p:cNvSpPr>
          <p:nvPr/>
        </p:nvSpPr>
        <p:spPr>
          <a:xfrm>
            <a:off x="5280962" y="921980"/>
            <a:ext cx="3578242" cy="6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Probability graph  of </a:t>
            </a:r>
            <a:r>
              <a:rPr lang="en-GB" dirty="0" err="1"/>
              <a:t>df_sc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66900-1B2F-7352-EC41-50EA64275964}"/>
              </a:ext>
            </a:extLst>
          </p:cNvPr>
          <p:cNvSpPr txBox="1"/>
          <p:nvPr/>
        </p:nvSpPr>
        <p:spPr>
          <a:xfrm>
            <a:off x="559702" y="963093"/>
            <a:ext cx="2659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Accuracy for </a:t>
            </a:r>
            <a:r>
              <a:rPr lang="en-GB" sz="1200" dirty="0" err="1"/>
              <a:t>df</a:t>
            </a:r>
            <a:r>
              <a:rPr lang="en-GB" sz="1200" dirty="0"/>
              <a:t> : 0.985</a:t>
            </a:r>
          </a:p>
          <a:p>
            <a:r>
              <a:rPr lang="en-GB" sz="1200" dirty="0"/>
              <a:t>Accuracy for </a:t>
            </a:r>
            <a:r>
              <a:rPr lang="en-GB" sz="1200" dirty="0" err="1"/>
              <a:t>df_sc</a:t>
            </a:r>
            <a:r>
              <a:rPr lang="en-GB" sz="1200" dirty="0"/>
              <a:t> : 0.993</a:t>
            </a:r>
            <a:br>
              <a:rPr lang="en-GB" sz="1200" dirty="0"/>
            </a:br>
            <a:r>
              <a:rPr lang="en-GB" sz="1200" dirty="0"/>
              <a:t>Accuracy for </a:t>
            </a:r>
            <a:r>
              <a:rPr lang="en-GB" sz="1200" dirty="0" err="1"/>
              <a:t>df_log</a:t>
            </a:r>
            <a:r>
              <a:rPr lang="en-GB" sz="1200" dirty="0"/>
              <a:t> : 0.956</a:t>
            </a:r>
          </a:p>
          <a:p>
            <a:r>
              <a:rPr lang="en-GB" sz="1200" dirty="0"/>
              <a:t>Accuracy for </a:t>
            </a:r>
            <a:r>
              <a:rPr lang="en-GB" sz="1200" dirty="0" err="1"/>
              <a:t>df_pca</a:t>
            </a:r>
            <a:r>
              <a:rPr lang="en-GB" sz="1200" dirty="0"/>
              <a:t> : 0.963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46D75B-325A-6E8C-DE70-BC80D3F191D4}"/>
              </a:ext>
            </a:extLst>
          </p:cNvPr>
          <p:cNvSpPr txBox="1"/>
          <p:nvPr/>
        </p:nvSpPr>
        <p:spPr>
          <a:xfrm>
            <a:off x="592786" y="2816591"/>
            <a:ext cx="24485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Confusion Matrix for </a:t>
            </a:r>
            <a:r>
              <a:rPr lang="en-GB" sz="1200" dirty="0" err="1"/>
              <a:t>df_sc</a:t>
            </a:r>
            <a:r>
              <a:rPr lang="en-GB" sz="1200" dirty="0"/>
              <a:t> :</a:t>
            </a:r>
          </a:p>
          <a:p>
            <a:r>
              <a:rPr lang="en-GB" sz="1200" dirty="0"/>
              <a:t>True Negatives (TN): 54</a:t>
            </a:r>
          </a:p>
          <a:p>
            <a:r>
              <a:rPr lang="en-GB" sz="1200" dirty="0"/>
              <a:t>False Positives (FP): 0</a:t>
            </a:r>
          </a:p>
          <a:p>
            <a:r>
              <a:rPr lang="en-GB" sz="1200" dirty="0"/>
              <a:t>False Negatives (FN): 1</a:t>
            </a:r>
          </a:p>
          <a:p>
            <a:r>
              <a:rPr lang="en-GB" sz="1200" dirty="0"/>
              <a:t>True Positives (TP): 81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1BFE7E0-E20E-C309-DCDF-2438217A9415}"/>
              </a:ext>
            </a:extLst>
          </p:cNvPr>
          <p:cNvSpPr txBox="1">
            <a:spLocks/>
          </p:cNvSpPr>
          <p:nvPr/>
        </p:nvSpPr>
        <p:spPr>
          <a:xfrm>
            <a:off x="180707" y="2241655"/>
            <a:ext cx="3913397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Confusion Matrix for </a:t>
            </a:r>
            <a:r>
              <a:rPr lang="en-GB" dirty="0" err="1"/>
              <a:t>df_sc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90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5383B-E19F-F19F-F8C8-BF100262A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" t="7545" r="5858" b="4600"/>
          <a:stretch/>
        </p:blipFill>
        <p:spPr>
          <a:xfrm>
            <a:off x="4881549" y="1717669"/>
            <a:ext cx="4000333" cy="3041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0377D-5B67-1D60-94CD-59DFE041CC7A}"/>
              </a:ext>
            </a:extLst>
          </p:cNvPr>
          <p:cNvSpPr txBox="1"/>
          <p:nvPr/>
        </p:nvSpPr>
        <p:spPr>
          <a:xfrm>
            <a:off x="5580602" y="1061687"/>
            <a:ext cx="2809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Poiret One" panose="00000500000000000000" pitchFamily="2" charset="0"/>
              </a:rPr>
              <a:t>K-mean clusters in scaled </a:t>
            </a:r>
            <a:r>
              <a:rPr lang="en-GB" sz="1600" b="1" dirty="0" err="1">
                <a:latin typeface="Poiret One" panose="00000500000000000000" pitchFamily="2" charset="0"/>
              </a:rPr>
              <a:t>df</a:t>
            </a:r>
            <a:endParaRPr lang="en-GB" sz="1600" b="1" dirty="0">
              <a:latin typeface="Poiret On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D1D25-8D37-21FE-8004-7FD72B43D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07" t="7752" r="1929" b="6429"/>
          <a:stretch/>
        </p:blipFill>
        <p:spPr>
          <a:xfrm>
            <a:off x="331250" y="1717669"/>
            <a:ext cx="4086412" cy="3041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074D9-FB06-02DB-40DD-710EBA7B01B4}"/>
              </a:ext>
            </a:extLst>
          </p:cNvPr>
          <p:cNvSpPr txBox="1"/>
          <p:nvPr/>
        </p:nvSpPr>
        <p:spPr>
          <a:xfrm>
            <a:off x="927599" y="1061687"/>
            <a:ext cx="2809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Poiret One" panose="00000500000000000000" pitchFamily="2" charset="0"/>
              </a:rPr>
              <a:t>‘</a:t>
            </a:r>
            <a:r>
              <a:rPr lang="en-GB" sz="1600" b="1" dirty="0" err="1">
                <a:latin typeface="Poiret One" panose="00000500000000000000" pitchFamily="2" charset="0"/>
              </a:rPr>
              <a:t>is_genuine</a:t>
            </a:r>
            <a:r>
              <a:rPr lang="en-GB" sz="1600" b="1" dirty="0">
                <a:latin typeface="Poiret One" panose="00000500000000000000" pitchFamily="2" charset="0"/>
              </a:rPr>
              <a:t>’ values in </a:t>
            </a:r>
            <a:r>
              <a:rPr lang="en-GB" sz="1600" b="1" dirty="0" err="1">
                <a:latin typeface="Poiret One" panose="00000500000000000000" pitchFamily="2" charset="0"/>
              </a:rPr>
              <a:t>df</a:t>
            </a:r>
            <a:endParaRPr lang="en-GB" sz="1600" b="1" dirty="0">
              <a:latin typeface="Poiret One" panose="000005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2460D-FEB9-0885-5095-EA3C0C947DA4}"/>
              </a:ext>
            </a:extLst>
          </p:cNvPr>
          <p:cNvCxnSpPr>
            <a:cxnSpLocks/>
          </p:cNvCxnSpPr>
          <p:nvPr/>
        </p:nvCxnSpPr>
        <p:spPr>
          <a:xfrm>
            <a:off x="5239358" y="1568583"/>
            <a:ext cx="735496" cy="84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267594D-5D2A-4079-443F-DECC962AA214}"/>
              </a:ext>
            </a:extLst>
          </p:cNvPr>
          <p:cNvSpPr/>
          <p:nvPr/>
        </p:nvSpPr>
        <p:spPr>
          <a:xfrm>
            <a:off x="4476892" y="1061687"/>
            <a:ext cx="1103710" cy="51435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GB" sz="1200" dirty="0"/>
              <a:t>1 False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F0C7-2938-41FA-1316-430287B6D1F5}"/>
              </a:ext>
            </a:extLst>
          </p:cNvPr>
          <p:cNvSpPr txBox="1"/>
          <p:nvPr/>
        </p:nvSpPr>
        <p:spPr>
          <a:xfrm>
            <a:off x="3233839" y="55814"/>
            <a:ext cx="280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Poiret One" panose="00000500000000000000" pitchFamily="2" charset="0"/>
              </a:rPr>
              <a:t>Plotting The Margins</a:t>
            </a:r>
          </a:p>
        </p:txBody>
      </p:sp>
    </p:spTree>
    <p:extLst>
      <p:ext uri="{BB962C8B-B14F-4D97-AF65-F5344CB8AC3E}">
        <p14:creationId xmlns:p14="http://schemas.microsoft.com/office/powerpoint/2010/main" val="369081024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Infographics by Slidesg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378</Words>
  <Application>Microsoft Office PowerPoint</Application>
  <PresentationFormat>On-screen Show (16:9)</PresentationFormat>
  <Paragraphs>121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Oxygen</vt:lpstr>
      <vt:lpstr>Arial</vt:lpstr>
      <vt:lpstr>Poiret One</vt:lpstr>
      <vt:lpstr>Oxygen Light</vt:lpstr>
      <vt:lpstr>Gill Sans MT</vt:lpstr>
      <vt:lpstr>Minimalist Aesthetic Slideshow Infographics by Slidesgo</vt:lpstr>
      <vt:lpstr>Project 7  Counterthief detection</vt:lpstr>
      <vt:lpstr>PowerPoint Presentation</vt:lpstr>
      <vt:lpstr>PowerPoint Presentation</vt:lpstr>
      <vt:lpstr>PowerPoint Presentation</vt:lpstr>
      <vt:lpstr>PowerPoint Presentation</vt:lpstr>
      <vt:lpstr>First OLS results</vt:lpstr>
      <vt:lpstr>Second OLS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FAO food security</dc:title>
  <dc:creator>Stefania</dc:creator>
  <cp:lastModifiedBy>Stefania Albarosa</cp:lastModifiedBy>
  <cp:revision>13</cp:revision>
  <dcterms:modified xsi:type="dcterms:W3CDTF">2024-05-09T10:26:58Z</dcterms:modified>
</cp:coreProperties>
</file>