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24"/>
  </p:notesMasterIdLst>
  <p:sldIdLst>
    <p:sldId id="256" r:id="rId2"/>
    <p:sldId id="257" r:id="rId3"/>
    <p:sldId id="291" r:id="rId4"/>
    <p:sldId id="292" r:id="rId5"/>
    <p:sldId id="309" r:id="rId6"/>
    <p:sldId id="308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8" r:id="rId15"/>
    <p:sldId id="317" r:id="rId16"/>
    <p:sldId id="276" r:id="rId17"/>
    <p:sldId id="327" r:id="rId18"/>
    <p:sldId id="323" r:id="rId19"/>
    <p:sldId id="319" r:id="rId20"/>
    <p:sldId id="322" r:id="rId21"/>
    <p:sldId id="324" r:id="rId22"/>
    <p:sldId id="326" r:id="rId23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5"/>
    </p:embeddedFont>
    <p:embeddedFont>
      <p:font typeface="Oxygen" panose="02000503000000000000" pitchFamily="2" charset="0"/>
      <p:regular r:id="rId26"/>
      <p:bold r:id="rId27"/>
    </p:embeddedFont>
    <p:embeddedFont>
      <p:font typeface="Oxygen Light" panose="02000303000000000000" pitchFamily="2" charset="0"/>
      <p:regular r:id="rId28"/>
      <p:bold r:id="rId29"/>
    </p:embeddedFont>
    <p:embeddedFont>
      <p:font typeface="Poiret One" panose="00000500000000000000" pitchFamily="2" charset="0"/>
      <p:regular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EB4480D-F03E-4E37-A66A-19B43B64C7F5}">
  <a:tblStyle styleId="{0EB4480D-F03E-4E37-A66A-19B43B64C7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44" autoAdjust="0"/>
  </p:normalViewPr>
  <p:slideViewPr>
    <p:cSldViewPr snapToGrid="0">
      <p:cViewPr>
        <p:scale>
          <a:sx n="88" d="100"/>
          <a:sy n="88" d="100"/>
        </p:scale>
        <p:origin x="654" y="1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d418644f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d418644f2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261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4407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2099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396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gf12ed641d5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9" name="Google Shape;1099;gf12ed641d5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8759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96650" y="1176600"/>
            <a:ext cx="6350700" cy="230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4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614650" y="3484800"/>
            <a:ext cx="3914700" cy="4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 l="27304"/>
          <a:stretch/>
        </p:blipFill>
        <p:spPr>
          <a:xfrm>
            <a:off x="2496750" y="0"/>
            <a:ext cx="664725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 rotWithShape="1">
          <a:blip r:embed="rId3">
            <a:alphaModFix/>
          </a:blip>
          <a:srcRect l="78047"/>
          <a:stretch/>
        </p:blipFill>
        <p:spPr>
          <a:xfrm flipH="1">
            <a:off x="0" y="-636100"/>
            <a:ext cx="2271725" cy="5779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457200" y="1160825"/>
            <a:ext cx="8229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" name="Google Shape;30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800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6082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xygen Light"/>
              <a:buChar char="●"/>
              <a:defRPr sz="1800">
                <a:solidFill>
                  <a:schemeClr val="dk2"/>
                </a:solidFill>
                <a:latin typeface="Oxygen Light"/>
                <a:ea typeface="Oxygen Light"/>
                <a:cs typeface="Oxygen Light"/>
                <a:sym typeface="Oxygen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xygen Light"/>
              <a:buChar char="○"/>
              <a:defRPr>
                <a:solidFill>
                  <a:schemeClr val="dk2"/>
                </a:solidFill>
                <a:latin typeface="Oxygen Light"/>
                <a:ea typeface="Oxygen Light"/>
                <a:cs typeface="Oxygen Light"/>
                <a:sym typeface="Oxygen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xygen Light"/>
              <a:buChar char="■"/>
              <a:defRPr>
                <a:solidFill>
                  <a:schemeClr val="dk2"/>
                </a:solidFill>
                <a:latin typeface="Oxygen Light"/>
                <a:ea typeface="Oxygen Light"/>
                <a:cs typeface="Oxygen Light"/>
                <a:sym typeface="Oxygen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xygen Light"/>
              <a:buChar char="●"/>
              <a:defRPr>
                <a:solidFill>
                  <a:schemeClr val="dk2"/>
                </a:solidFill>
                <a:latin typeface="Oxygen Light"/>
                <a:ea typeface="Oxygen Light"/>
                <a:cs typeface="Oxygen Light"/>
                <a:sym typeface="Oxygen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xygen Light"/>
              <a:buChar char="○"/>
              <a:defRPr>
                <a:solidFill>
                  <a:schemeClr val="dk2"/>
                </a:solidFill>
                <a:latin typeface="Oxygen Light"/>
                <a:ea typeface="Oxygen Light"/>
                <a:cs typeface="Oxygen Light"/>
                <a:sym typeface="Oxygen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xygen Light"/>
              <a:buChar char="■"/>
              <a:defRPr>
                <a:solidFill>
                  <a:schemeClr val="dk2"/>
                </a:solidFill>
                <a:latin typeface="Oxygen Light"/>
                <a:ea typeface="Oxygen Light"/>
                <a:cs typeface="Oxygen Light"/>
                <a:sym typeface="Oxygen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xygen Light"/>
              <a:buChar char="●"/>
              <a:defRPr>
                <a:solidFill>
                  <a:schemeClr val="dk2"/>
                </a:solidFill>
                <a:latin typeface="Oxygen Light"/>
                <a:ea typeface="Oxygen Light"/>
                <a:cs typeface="Oxygen Light"/>
                <a:sym typeface="Oxygen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xygen Light"/>
              <a:buChar char="○"/>
              <a:defRPr>
                <a:solidFill>
                  <a:schemeClr val="dk2"/>
                </a:solidFill>
                <a:latin typeface="Oxygen Light"/>
                <a:ea typeface="Oxygen Light"/>
                <a:cs typeface="Oxygen Light"/>
                <a:sym typeface="Oxygen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xygen Light"/>
              <a:buChar char="■"/>
              <a:defRPr>
                <a:solidFill>
                  <a:schemeClr val="dk2"/>
                </a:solidFill>
                <a:latin typeface="Oxygen Light"/>
                <a:ea typeface="Oxygen Light"/>
                <a:cs typeface="Oxygen Light"/>
                <a:sym typeface="Oxygen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ctrTitle"/>
          </p:nvPr>
        </p:nvSpPr>
        <p:spPr>
          <a:xfrm>
            <a:off x="1396650" y="1176600"/>
            <a:ext cx="6350700" cy="230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Income prediction</a:t>
            </a:r>
            <a:endParaRPr dirty="0"/>
          </a:p>
        </p:txBody>
      </p:sp>
      <p:sp>
        <p:nvSpPr>
          <p:cNvPr id="64" name="Google Shape;64;p16"/>
          <p:cNvSpPr txBox="1">
            <a:spLocks noGrp="1"/>
          </p:cNvSpPr>
          <p:nvPr>
            <p:ph type="subTitle" idx="1"/>
          </p:nvPr>
        </p:nvSpPr>
        <p:spPr>
          <a:xfrm>
            <a:off x="2614650" y="3484800"/>
            <a:ext cx="3914700" cy="4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Stefania Albarosa</a:t>
            </a:r>
            <a:br>
              <a:rPr lang="en" dirty="0"/>
            </a:b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86C3991-73D7-3C8A-DAB6-5AEDD233E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646" y="81326"/>
            <a:ext cx="2808000" cy="510568"/>
          </a:xfrm>
        </p:spPr>
        <p:txBody>
          <a:bodyPr/>
          <a:lstStyle/>
          <a:p>
            <a:r>
              <a:rPr lang="en-GB" dirty="0"/>
              <a:t>Parent Class =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C63407-9C36-CCAA-4C35-B836E6738C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8" b="-1"/>
          <a:stretch/>
        </p:blipFill>
        <p:spPr>
          <a:xfrm>
            <a:off x="1022828" y="587477"/>
            <a:ext cx="6769450" cy="447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354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A6C0166-5B23-7EDF-7980-3353A1741ABF}"/>
              </a:ext>
            </a:extLst>
          </p:cNvPr>
          <p:cNvSpPr txBox="1">
            <a:spLocks/>
          </p:cNvSpPr>
          <p:nvPr/>
        </p:nvSpPr>
        <p:spPr>
          <a:xfrm>
            <a:off x="3250646" y="81326"/>
            <a:ext cx="2808000" cy="51056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400" dirty="0">
                <a:solidFill>
                  <a:schemeClr val="dk1"/>
                </a:solidFill>
                <a:latin typeface="Poiret One"/>
                <a:sym typeface="Poiret One"/>
              </a:rPr>
              <a:t>Parent Class = 50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453000-3BCC-FDDE-B3B2-9A8A340AC0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4"/>
          <a:stretch/>
        </p:blipFill>
        <p:spPr>
          <a:xfrm>
            <a:off x="1083454" y="630250"/>
            <a:ext cx="6578712" cy="445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038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1B70A53-8725-2F5E-193D-8BF01434B240}"/>
              </a:ext>
            </a:extLst>
          </p:cNvPr>
          <p:cNvSpPr txBox="1">
            <a:spLocks/>
          </p:cNvSpPr>
          <p:nvPr/>
        </p:nvSpPr>
        <p:spPr>
          <a:xfrm>
            <a:off x="3250646" y="81326"/>
            <a:ext cx="2808000" cy="51056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400" dirty="0">
                <a:solidFill>
                  <a:schemeClr val="dk1"/>
                </a:solidFill>
                <a:latin typeface="Poiret One"/>
                <a:sym typeface="Poiret One"/>
              </a:rPr>
              <a:t>Parent Class = 100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E18C0F-BE55-22B9-E047-A1F35F2524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84"/>
          <a:stretch/>
        </p:blipFill>
        <p:spPr>
          <a:xfrm>
            <a:off x="1217578" y="742160"/>
            <a:ext cx="6593700" cy="436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029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ctrTitle"/>
          </p:nvPr>
        </p:nvSpPr>
        <p:spPr>
          <a:xfrm>
            <a:off x="1396650" y="1176600"/>
            <a:ext cx="6350700" cy="230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Task 3</a:t>
            </a:r>
            <a:endParaRPr dirty="0"/>
          </a:p>
        </p:txBody>
      </p:sp>
      <p:sp>
        <p:nvSpPr>
          <p:cNvPr id="64" name="Google Shape;64;p16"/>
          <p:cNvSpPr txBox="1">
            <a:spLocks noGrp="1"/>
          </p:cNvSpPr>
          <p:nvPr>
            <p:ph type="subTitle" idx="1"/>
          </p:nvPr>
        </p:nvSpPr>
        <p:spPr>
          <a:xfrm>
            <a:off x="2614650" y="3484800"/>
            <a:ext cx="3914700" cy="4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Correlations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7735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A914ED6-BD5F-0631-9F3E-EB85A8C061F3}"/>
              </a:ext>
            </a:extLst>
          </p:cNvPr>
          <p:cNvSpPr txBox="1">
            <a:spLocks/>
          </p:cNvSpPr>
          <p:nvPr/>
        </p:nvSpPr>
        <p:spPr>
          <a:xfrm>
            <a:off x="358353" y="302547"/>
            <a:ext cx="2808000" cy="51056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400" b="1" dirty="0">
                <a:solidFill>
                  <a:schemeClr val="dk1"/>
                </a:solidFill>
                <a:latin typeface="Poiret One"/>
                <a:sym typeface="Poiret One"/>
              </a:rPr>
              <a:t>QQ plots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04A5A84-6E67-5897-0EF5-E84376FE55E5}"/>
              </a:ext>
            </a:extLst>
          </p:cNvPr>
          <p:cNvSpPr txBox="1">
            <a:spLocks/>
          </p:cNvSpPr>
          <p:nvPr/>
        </p:nvSpPr>
        <p:spPr>
          <a:xfrm>
            <a:off x="3061767" y="220772"/>
            <a:ext cx="1147818" cy="51056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400" dirty="0">
                <a:solidFill>
                  <a:schemeClr val="dk1"/>
                </a:solidFill>
                <a:latin typeface="Poiret One"/>
                <a:sym typeface="Poiret One"/>
              </a:rPr>
              <a:t>Income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2AD1380-BD11-C966-0E58-DF3BE28BF1E4}"/>
              </a:ext>
            </a:extLst>
          </p:cNvPr>
          <p:cNvSpPr txBox="1">
            <a:spLocks/>
          </p:cNvSpPr>
          <p:nvPr/>
        </p:nvSpPr>
        <p:spPr>
          <a:xfrm>
            <a:off x="5476013" y="217990"/>
            <a:ext cx="1147818" cy="51056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400" dirty="0">
                <a:solidFill>
                  <a:schemeClr val="dk1"/>
                </a:solidFill>
                <a:latin typeface="Poiret One"/>
                <a:sym typeface="Poiret One"/>
              </a:rPr>
              <a:t>Gini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224B6F4-50C6-054E-B36E-14913F049164}"/>
              </a:ext>
            </a:extLst>
          </p:cNvPr>
          <p:cNvSpPr txBox="1">
            <a:spLocks/>
          </p:cNvSpPr>
          <p:nvPr/>
        </p:nvSpPr>
        <p:spPr>
          <a:xfrm>
            <a:off x="7163625" y="217990"/>
            <a:ext cx="1673785" cy="51056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400" dirty="0">
                <a:solidFill>
                  <a:schemeClr val="dk1"/>
                </a:solidFill>
                <a:latin typeface="Poiret One"/>
                <a:sym typeface="Poiret One"/>
              </a:rPr>
              <a:t>Mean Inc.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8F56A23-59D8-2249-39B0-466A2A851171}"/>
              </a:ext>
            </a:extLst>
          </p:cNvPr>
          <p:cNvSpPr txBox="1">
            <a:spLocks/>
          </p:cNvSpPr>
          <p:nvPr/>
        </p:nvSpPr>
        <p:spPr>
          <a:xfrm>
            <a:off x="506955" y="1461859"/>
            <a:ext cx="2808000" cy="51056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400" dirty="0">
                <a:solidFill>
                  <a:schemeClr val="dk1"/>
                </a:solidFill>
                <a:latin typeface="Poiret One"/>
                <a:sym typeface="Poiret One"/>
              </a:rPr>
              <a:t>Absolute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CB78667-6836-0E9C-D6D6-D16528464A53}"/>
              </a:ext>
            </a:extLst>
          </p:cNvPr>
          <p:cNvSpPr txBox="1">
            <a:spLocks/>
          </p:cNvSpPr>
          <p:nvPr/>
        </p:nvSpPr>
        <p:spPr>
          <a:xfrm>
            <a:off x="642629" y="3818981"/>
            <a:ext cx="2808000" cy="51056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400" dirty="0">
                <a:solidFill>
                  <a:schemeClr val="dk1"/>
                </a:solidFill>
                <a:latin typeface="Poiret One"/>
                <a:sym typeface="Poiret One"/>
              </a:rPr>
              <a:t>Logged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3C00222-E0AE-071A-D509-60FB0E4C5B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13"/>
          <a:stretch/>
        </p:blipFill>
        <p:spPr>
          <a:xfrm>
            <a:off x="2570489" y="3052670"/>
            <a:ext cx="6265339" cy="187005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7D98C85-5B07-33EF-38C7-713C3BEF8D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2" t="1671" b="-1"/>
          <a:stretch/>
        </p:blipFill>
        <p:spPr>
          <a:xfrm>
            <a:off x="2279437" y="937895"/>
            <a:ext cx="6556391" cy="195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699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A6C4C4A-2875-4CDE-D181-01949B3390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75" r="722"/>
          <a:stretch/>
        </p:blipFill>
        <p:spPr>
          <a:xfrm>
            <a:off x="4649636" y="1258285"/>
            <a:ext cx="4274897" cy="2925666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05E4FBE-EA09-9446-10DB-B434666AD1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35699"/>
              </p:ext>
            </p:extLst>
          </p:nvPr>
        </p:nvGraphicFramePr>
        <p:xfrm>
          <a:off x="524062" y="1747375"/>
          <a:ext cx="3704584" cy="2473275"/>
        </p:xfrm>
        <a:graphic>
          <a:graphicData uri="http://schemas.openxmlformats.org/drawingml/2006/table">
            <a:tbl>
              <a:tblPr>
                <a:noFill/>
                <a:tableStyleId>{0EB4480D-F03E-4E37-A66A-19B43B64C7F5}</a:tableStyleId>
              </a:tblPr>
              <a:tblGrid>
                <a:gridCol w="1322809">
                  <a:extLst>
                    <a:ext uri="{9D8B030D-6E8A-4147-A177-3AD203B41FA5}">
                      <a16:colId xmlns:a16="http://schemas.microsoft.com/office/drawing/2014/main" val="687924244"/>
                    </a:ext>
                  </a:extLst>
                </a:gridCol>
                <a:gridCol w="1330036">
                  <a:extLst>
                    <a:ext uri="{9D8B030D-6E8A-4147-A177-3AD203B41FA5}">
                      <a16:colId xmlns:a16="http://schemas.microsoft.com/office/drawing/2014/main" val="2738720392"/>
                    </a:ext>
                  </a:extLst>
                </a:gridCol>
                <a:gridCol w="1051739">
                  <a:extLst>
                    <a:ext uri="{9D8B030D-6E8A-4147-A177-3AD203B41FA5}">
                      <a16:colId xmlns:a16="http://schemas.microsoft.com/office/drawing/2014/main" val="2626120798"/>
                    </a:ext>
                  </a:extLst>
                </a:gridCol>
              </a:tblGrid>
              <a:tr h="824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lnL w="1905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lt2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F-Statistic</a:t>
                      </a:r>
                      <a:endParaRPr dirty="0">
                        <a:solidFill>
                          <a:schemeClr val="lt2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i="0" u="none" strike="noStrike" cap="none" dirty="0">
                          <a:solidFill>
                            <a:schemeClr val="lt2"/>
                          </a:solidFill>
                          <a:latin typeface="Oxygen"/>
                          <a:sym typeface="Arial"/>
                        </a:rPr>
                        <a:t>P-values</a:t>
                      </a:r>
                      <a:endParaRPr sz="1400" b="0" i="0" u="none" strike="noStrike" cap="none" dirty="0">
                        <a:solidFill>
                          <a:schemeClr val="lt2"/>
                        </a:solidFill>
                        <a:latin typeface="Oxygen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0495653"/>
                  </a:ext>
                </a:extLst>
              </a:tr>
              <a:tr h="824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tx2"/>
                          </a:solidFill>
                          <a:latin typeface="Poiret One"/>
                          <a:ea typeface="Poiret One"/>
                          <a:cs typeface="Poiret One"/>
                          <a:sym typeface="Poiret One"/>
                        </a:rPr>
                        <a:t>Absolute</a:t>
                      </a:r>
                      <a:endParaRPr dirty="0">
                        <a:solidFill>
                          <a:schemeClr val="tx2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lt2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  49,740</a:t>
                      </a:r>
                      <a:endParaRPr dirty="0">
                        <a:solidFill>
                          <a:schemeClr val="lt2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&lt;0.05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7718688"/>
                  </a:ext>
                </a:extLst>
              </a:tr>
              <a:tr h="824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tx2"/>
                          </a:solidFill>
                          <a:latin typeface="Poiret One"/>
                          <a:ea typeface="Poiret One"/>
                          <a:cs typeface="Poiret One"/>
                          <a:sym typeface="Poiret One"/>
                        </a:rPr>
                        <a:t>Logged</a:t>
                      </a:r>
                      <a:endParaRPr dirty="0">
                        <a:solidFill>
                          <a:schemeClr val="tx2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lt2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134,615</a:t>
                      </a:r>
                      <a:endParaRPr dirty="0">
                        <a:solidFill>
                          <a:schemeClr val="lt2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i="0" u="none" strike="noStrike" cap="none" dirty="0">
                          <a:solidFill>
                            <a:schemeClr val="lt2"/>
                          </a:solidFill>
                          <a:latin typeface="Oxygen"/>
                          <a:sym typeface="Arial"/>
                        </a:rPr>
                        <a:t>&lt;0.05</a:t>
                      </a:r>
                      <a:endParaRPr sz="1400" b="0" i="0" u="none" strike="noStrike" cap="none" dirty="0">
                        <a:solidFill>
                          <a:schemeClr val="lt2"/>
                        </a:solidFill>
                        <a:latin typeface="Oxygen"/>
                        <a:sym typeface="Aria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5747870"/>
                  </a:ext>
                </a:extLst>
              </a:tr>
            </a:tbl>
          </a:graphicData>
        </a:graphic>
      </p:graphicFrame>
      <p:sp>
        <p:nvSpPr>
          <p:cNvPr id="6" name="Google Shape;1101;p36">
            <a:extLst>
              <a:ext uri="{FF2B5EF4-FFF2-40B4-BE49-F238E27FC236}">
                <a16:creationId xmlns:a16="http://schemas.microsoft.com/office/drawing/2014/main" id="{DFFB4304-9241-1283-32CE-31A4BE44D1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48079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ANOVA on Income ~ Country</a:t>
            </a:r>
            <a:endParaRPr sz="2400" dirty="0"/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671D3D19-5529-AA9D-3689-1072E737D169}"/>
              </a:ext>
            </a:extLst>
          </p:cNvPr>
          <p:cNvSpPr/>
          <p:nvPr/>
        </p:nvSpPr>
        <p:spPr>
          <a:xfrm>
            <a:off x="422866" y="1064545"/>
            <a:ext cx="3744340" cy="572700"/>
          </a:xfrm>
          <a:prstGeom prst="wedgeRectCallout">
            <a:avLst>
              <a:gd name="adj1" fmla="val -49665"/>
              <a:gd name="adj2" fmla="val 80056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Null hypothesis: Incomes are not significantly different depending on countries. 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18CBE603-0975-FFA3-8933-6D8E66250801}"/>
              </a:ext>
            </a:extLst>
          </p:cNvPr>
          <p:cNvSpPr/>
          <p:nvPr/>
        </p:nvSpPr>
        <p:spPr>
          <a:xfrm>
            <a:off x="380097" y="4512384"/>
            <a:ext cx="5793007" cy="277072"/>
          </a:xfrm>
          <a:prstGeom prst="wedgeRectCallout">
            <a:avLst>
              <a:gd name="adj1" fmla="val -19086"/>
              <a:gd name="adj2" fmla="val -172361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Null hypothesis is rejected because of high F-statistic and low P-values </a:t>
            </a:r>
          </a:p>
        </p:txBody>
      </p:sp>
    </p:spTree>
    <p:extLst>
      <p:ext uri="{BB962C8B-B14F-4D97-AF65-F5344CB8AC3E}">
        <p14:creationId xmlns:p14="http://schemas.microsoft.com/office/powerpoint/2010/main" val="3391349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36"/>
          <p:cNvSpPr txBox="1">
            <a:spLocks noGrp="1"/>
          </p:cNvSpPr>
          <p:nvPr>
            <p:ph type="title"/>
          </p:nvPr>
        </p:nvSpPr>
        <p:spPr>
          <a:xfrm>
            <a:off x="469413" y="187291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Linear Regression Models</a:t>
            </a:r>
            <a:endParaRPr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02" name="Google Shape;1102;p36"/>
              <p:cNvGraphicFramePr/>
              <p:nvPr>
                <p:extLst>
                  <p:ext uri="{D42A27DB-BD31-4B8C-83A1-F6EECF244321}">
                    <p14:modId xmlns:p14="http://schemas.microsoft.com/office/powerpoint/2010/main" val="289226159"/>
                  </p:ext>
                </p:extLst>
              </p:nvPr>
            </p:nvGraphicFramePr>
            <p:xfrm>
              <a:off x="1249651" y="770283"/>
              <a:ext cx="6669125" cy="4122125"/>
            </p:xfrm>
            <a:graphic>
              <a:graphicData uri="http://schemas.openxmlformats.org/drawingml/2006/table">
                <a:tbl>
                  <a:tblPr>
                    <a:noFill/>
                    <a:tableStyleId>{0EB4480D-F03E-4E37-A66A-19B43B64C7F5}</a:tableStyleId>
                  </a:tblPr>
                  <a:tblGrid>
                    <a:gridCol w="17437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1562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96472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4507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824425">
                    <a:tc gridSpan="2"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GB" dirty="0"/>
                            <a:t>                                      </a:t>
                          </a:r>
                          <a:r>
                            <a:rPr lang="en-GB" sz="1400" b="0" i="0" u="none" strike="noStrike" cap="none" dirty="0">
                              <a:solidFill>
                                <a:schemeClr val="lt2"/>
                              </a:solidFill>
                              <a:latin typeface="Oxygen"/>
                              <a:sym typeface="Arial"/>
                            </a:rPr>
                            <a:t>Data Type</a:t>
                          </a:r>
                          <a:endParaRPr sz="1400" b="0" i="0" u="none" strike="noStrike" cap="none" dirty="0">
                            <a:solidFill>
                              <a:schemeClr val="lt2"/>
                            </a:solidFill>
                            <a:latin typeface="Oxygen"/>
                            <a:sym typeface="Arial"/>
                          </a:endParaRPr>
                        </a:p>
                      </a:txBody>
                      <a:tcPr marL="91425" marR="91425" marT="91425" marB="91425" anchor="ctr">
                        <a:lnL w="19050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a:txBody>
                      <a:tcPr marL="91425" marR="91425" marT="91425" marB="91425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GB" dirty="0">
                              <a:solidFill>
                                <a:schemeClr val="lt2"/>
                              </a:solidFill>
                              <a:latin typeface="Oxygen"/>
                              <a:ea typeface="Oxygen"/>
                              <a:cs typeface="Oxygen"/>
                              <a:sym typeface="Oxygen"/>
                            </a:rPr>
                            <a:t>Independent Variables</a:t>
                          </a:r>
                          <a:endParaRPr dirty="0">
                            <a:solidFill>
                              <a:schemeClr val="lt2"/>
                            </a:solidFill>
                            <a:latin typeface="Oxygen"/>
                            <a:ea typeface="Oxygen"/>
                            <a:cs typeface="Oxygen"/>
                            <a:sym typeface="Oxygen"/>
                          </a:endParaRPr>
                        </a:p>
                      </a:txBody>
                      <a:tcPr marL="91425" marR="91425" marT="91425" marB="91425" anchor="ctr">
                        <a:lnL w="19050" cap="flat" cmpd="sng" algn="ctr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solidFill>
                                          <a:schemeClr val="tx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b="0" i="1" smtClean="0">
                                        <a:solidFill>
                                          <a:schemeClr val="tx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GB" b="0" i="1" smtClean="0">
                                        <a:solidFill>
                                          <a:schemeClr val="tx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dirty="0"/>
                        </a:p>
                      </a:txBody>
                      <a:tcPr marL="91425" marR="91425" marT="91425" marB="91425" anchor="ctr">
                        <a:lnL w="19050" cap="flat" cmpd="sng" algn="ctr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69773210"/>
                      </a:ext>
                    </a:extLst>
                  </a:tr>
                  <a:tr h="824425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2600" b="1" dirty="0">
                              <a:solidFill>
                                <a:schemeClr val="dk1"/>
                              </a:solidFill>
                              <a:latin typeface="Poiret One"/>
                              <a:ea typeface="Poiret One"/>
                              <a:cs typeface="Poiret One"/>
                              <a:sym typeface="Poiret One"/>
                            </a:rPr>
                            <a:t>1</a:t>
                          </a:r>
                          <a:r>
                            <a:rPr lang="en" sz="2600" b="1" baseline="30000" dirty="0">
                              <a:solidFill>
                                <a:schemeClr val="dk1"/>
                              </a:solidFill>
                              <a:latin typeface="Poiret One"/>
                              <a:ea typeface="Poiret One"/>
                              <a:cs typeface="Poiret One"/>
                              <a:sym typeface="Poiret One"/>
                            </a:rPr>
                            <a:t>st</a:t>
                          </a:r>
                          <a:r>
                            <a:rPr lang="en" sz="2600" b="1" dirty="0">
                              <a:solidFill>
                                <a:schemeClr val="dk1"/>
                              </a:solidFill>
                              <a:latin typeface="Poiret One"/>
                              <a:ea typeface="Poiret One"/>
                              <a:cs typeface="Poiret One"/>
                              <a:sym typeface="Poiret One"/>
                            </a:rPr>
                            <a:t> </a:t>
                          </a:r>
                          <a:endParaRPr sz="2600" b="1" dirty="0">
                            <a:solidFill>
                              <a:schemeClr val="dk1"/>
                            </a:solidFill>
                            <a:latin typeface="Poiret One"/>
                            <a:ea typeface="Poiret One"/>
                            <a:cs typeface="Poiret One"/>
                            <a:sym typeface="Poiret One"/>
                          </a:endParaRPr>
                        </a:p>
                      </a:txBody>
                      <a:tcPr marL="91425" marR="91425" marT="91425" marB="914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2000" b="1" dirty="0">
                              <a:solidFill>
                                <a:schemeClr val="tx2"/>
                              </a:solidFill>
                              <a:latin typeface="Poiret One"/>
                              <a:ea typeface="Poiret One"/>
                              <a:cs typeface="Poiret One"/>
                              <a:sym typeface="Poiret One"/>
                            </a:rPr>
                            <a:t>Absolute</a:t>
                          </a:r>
                          <a:endParaRPr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L="91425" marR="91425" marT="91425" marB="914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GB" dirty="0">
                              <a:solidFill>
                                <a:schemeClr val="lt2"/>
                              </a:solidFill>
                              <a:latin typeface="Oxygen"/>
                              <a:ea typeface="Oxygen"/>
                              <a:cs typeface="Oxygen"/>
                              <a:sym typeface="Oxygen"/>
                            </a:rPr>
                            <a:t>G</a:t>
                          </a:r>
                          <a:r>
                            <a:rPr lang="en" dirty="0">
                              <a:solidFill>
                                <a:schemeClr val="lt2"/>
                              </a:solidFill>
                              <a:latin typeface="Oxygen"/>
                              <a:ea typeface="Oxygen"/>
                              <a:cs typeface="Oxygen"/>
                              <a:sym typeface="Oxygen"/>
                            </a:rPr>
                            <a:t>ini + Mean income</a:t>
                          </a:r>
                          <a:endParaRPr dirty="0">
                            <a:solidFill>
                              <a:schemeClr val="lt2"/>
                            </a:solidFill>
                            <a:latin typeface="Oxygen"/>
                            <a:ea typeface="Oxygen"/>
                            <a:cs typeface="Oxygen"/>
                            <a:sym typeface="Oxygen"/>
                          </a:endParaRPr>
                        </a:p>
                      </a:txBody>
                      <a:tcPr marL="91425" marR="91425" marT="91425" marB="91425" anchor="ctr">
                        <a:lnL w="19050" cap="flat" cmpd="sng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dirty="0">
                              <a:solidFill>
                                <a:schemeClr val="lt2"/>
                              </a:solidFill>
                              <a:latin typeface="Oxygen"/>
                              <a:ea typeface="Oxygen"/>
                              <a:cs typeface="Oxygen"/>
                              <a:sym typeface="Oxygen"/>
                            </a:rPr>
                            <a:t>49.65%</a:t>
                          </a:r>
                          <a:endParaRPr dirty="0"/>
                        </a:p>
                      </a:txBody>
                      <a:tcPr marL="91425" marR="91425" marT="91425" marB="91425" anchor="ctr">
                        <a:lnL w="19050" cap="flat" cmpd="sng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824425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2600" b="1" dirty="0">
                              <a:solidFill>
                                <a:schemeClr val="dk1"/>
                              </a:solidFill>
                              <a:latin typeface="Poiret One"/>
                              <a:sym typeface="Poiret One"/>
                            </a:rPr>
                            <a:t>2</a:t>
                          </a:r>
                          <a:r>
                            <a:rPr lang="en" sz="2600" b="1" baseline="30000" dirty="0">
                              <a:solidFill>
                                <a:schemeClr val="dk1"/>
                              </a:solidFill>
                              <a:latin typeface="Poiret One"/>
                              <a:sym typeface="Poiret One"/>
                            </a:rPr>
                            <a:t>nd</a:t>
                          </a:r>
                          <a:r>
                            <a:rPr lang="en" sz="2600" b="1" dirty="0">
                              <a:solidFill>
                                <a:schemeClr val="dk1"/>
                              </a:solidFill>
                              <a:latin typeface="Poiret One"/>
                              <a:sym typeface="Poiret One"/>
                            </a:rPr>
                            <a:t> </a:t>
                          </a:r>
                          <a:endParaRPr sz="2600" dirty="0"/>
                        </a:p>
                      </a:txBody>
                      <a:tcPr marL="91425" marR="91425" marT="91425" marB="914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2000" b="1" dirty="0">
                              <a:solidFill>
                                <a:schemeClr val="tx2"/>
                              </a:solidFill>
                              <a:latin typeface="Poiret One"/>
                              <a:ea typeface="Poiret One"/>
                              <a:cs typeface="Poiret One"/>
                              <a:sym typeface="Poiret One"/>
                            </a:rPr>
                            <a:t>Logged</a:t>
                          </a:r>
                          <a:endParaRPr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L="91425" marR="91425" marT="91425" marB="91425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GB" dirty="0">
                              <a:solidFill>
                                <a:schemeClr val="lt2"/>
                              </a:solidFill>
                              <a:latin typeface="Oxygen"/>
                              <a:ea typeface="Oxygen"/>
                              <a:cs typeface="Oxygen"/>
                              <a:sym typeface="Oxygen"/>
                            </a:rPr>
                            <a:t>Gini + Mean income</a:t>
                          </a:r>
                          <a:endParaRPr dirty="0">
                            <a:solidFill>
                              <a:schemeClr val="lt2"/>
                            </a:solidFill>
                            <a:latin typeface="Oxygen"/>
                            <a:ea typeface="Oxygen"/>
                            <a:cs typeface="Oxygen"/>
                            <a:sym typeface="Oxygen"/>
                          </a:endParaRPr>
                        </a:p>
                      </a:txBody>
                      <a:tcPr marL="91425" marR="91425" marT="91425" marB="91425" anchor="ctr">
                        <a:lnL w="19050" cap="flat" cmpd="sng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GB" sz="1400" b="0" i="0" u="none" strike="noStrike" cap="none" dirty="0">
                              <a:solidFill>
                                <a:schemeClr val="lt2"/>
                              </a:solidFill>
                              <a:latin typeface="Oxygen"/>
                              <a:sym typeface="Arial"/>
                            </a:rPr>
                            <a:t>72.48%</a:t>
                          </a:r>
                          <a:endParaRPr sz="1400" b="0" i="0" u="none" strike="noStrike" cap="none" dirty="0">
                            <a:solidFill>
                              <a:schemeClr val="lt2"/>
                            </a:solidFill>
                            <a:latin typeface="Oxygen"/>
                            <a:sym typeface="Arial"/>
                          </a:endParaRPr>
                        </a:p>
                      </a:txBody>
                      <a:tcPr marL="91425" marR="91425" marT="91425" marB="91425" anchor="ctr">
                        <a:lnL w="19050" cap="flat" cmpd="sng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824425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2600" b="1" dirty="0">
                              <a:solidFill>
                                <a:schemeClr val="dk1"/>
                              </a:solidFill>
                              <a:latin typeface="Poiret One"/>
                              <a:ea typeface="Poiret One"/>
                              <a:cs typeface="Poiret One"/>
                              <a:sym typeface="Poiret One"/>
                            </a:rPr>
                            <a:t>3</a:t>
                          </a:r>
                          <a:r>
                            <a:rPr lang="en" sz="2600" b="1" baseline="30000" dirty="0">
                              <a:solidFill>
                                <a:schemeClr val="dk1"/>
                              </a:solidFill>
                              <a:latin typeface="Poiret One"/>
                              <a:ea typeface="Poiret One"/>
                              <a:cs typeface="Poiret One"/>
                              <a:sym typeface="Poiret One"/>
                            </a:rPr>
                            <a:t>rd</a:t>
                          </a:r>
                          <a:r>
                            <a:rPr lang="en" sz="2600" b="1" dirty="0">
                              <a:solidFill>
                                <a:schemeClr val="dk1"/>
                              </a:solidFill>
                              <a:latin typeface="Poiret One"/>
                              <a:ea typeface="Poiret One"/>
                              <a:cs typeface="Poiret One"/>
                              <a:sym typeface="Poiret One"/>
                            </a:rPr>
                            <a:t> </a:t>
                          </a:r>
                          <a:endParaRPr sz="2600" dirty="0"/>
                        </a:p>
                      </a:txBody>
                      <a:tcPr marL="91425" marR="91425" marT="91425" marB="914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2000" b="1" dirty="0">
                              <a:solidFill>
                                <a:schemeClr val="tx2"/>
                              </a:solidFill>
                              <a:latin typeface="Poiret One"/>
                              <a:sym typeface="Poiret One"/>
                            </a:rPr>
                            <a:t>Absolute</a:t>
                          </a:r>
                          <a:endParaRPr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L="91425" marR="91425" marT="91425" marB="91425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GB" dirty="0">
                              <a:solidFill>
                                <a:schemeClr val="lt2"/>
                              </a:solidFill>
                              <a:latin typeface="Oxygen"/>
                              <a:ea typeface="Oxygen"/>
                              <a:cs typeface="Oxygen"/>
                              <a:sym typeface="Oxygen"/>
                            </a:rPr>
                            <a:t>Gini + Mean income + Parent’s income class</a:t>
                          </a:r>
                          <a:endParaRPr dirty="0">
                            <a:solidFill>
                              <a:schemeClr val="lt2"/>
                            </a:solidFill>
                            <a:latin typeface="Oxygen"/>
                            <a:ea typeface="Oxygen"/>
                            <a:cs typeface="Oxygen"/>
                            <a:sym typeface="Oxygen"/>
                          </a:endParaRPr>
                        </a:p>
                      </a:txBody>
                      <a:tcPr marL="91425" marR="91425" marT="91425" marB="91425" anchor="ctr">
                        <a:lnL w="19050" cap="flat" cmpd="sng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dirty="0">
                              <a:solidFill>
                                <a:schemeClr val="lt2"/>
                              </a:solidFill>
                              <a:latin typeface="Oxygen"/>
                              <a:sym typeface="Oxygen"/>
                            </a:rPr>
                            <a:t>52.17%</a:t>
                          </a:r>
                          <a:endParaRPr dirty="0"/>
                        </a:p>
                      </a:txBody>
                      <a:tcPr marL="91425" marR="91425" marT="91425" marB="91425" anchor="ctr">
                        <a:lnL w="19050" cap="flat" cmpd="sng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824425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2600" b="1" dirty="0">
                              <a:solidFill>
                                <a:schemeClr val="dk1"/>
                              </a:solidFill>
                              <a:latin typeface="Poiret One"/>
                              <a:ea typeface="Poiret One"/>
                              <a:cs typeface="Poiret One"/>
                              <a:sym typeface="Poiret One"/>
                            </a:rPr>
                            <a:t>4</a:t>
                          </a:r>
                          <a:r>
                            <a:rPr lang="en" sz="2600" b="1" baseline="30000" dirty="0">
                              <a:solidFill>
                                <a:schemeClr val="dk1"/>
                              </a:solidFill>
                              <a:latin typeface="Poiret One"/>
                              <a:ea typeface="Poiret One"/>
                              <a:cs typeface="Poiret One"/>
                              <a:sym typeface="Poiret One"/>
                            </a:rPr>
                            <a:t>th</a:t>
                          </a:r>
                          <a:r>
                            <a:rPr lang="en" sz="2600" b="1" dirty="0">
                              <a:solidFill>
                                <a:schemeClr val="dk1"/>
                              </a:solidFill>
                              <a:latin typeface="Poiret One"/>
                              <a:ea typeface="Poiret One"/>
                              <a:cs typeface="Poiret One"/>
                              <a:sym typeface="Poiret One"/>
                            </a:rPr>
                            <a:t> </a:t>
                          </a:r>
                          <a:endParaRPr sz="2600" dirty="0"/>
                        </a:p>
                      </a:txBody>
                      <a:tcPr marL="91425" marR="91425" marT="91425" marB="914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2000" b="1" dirty="0">
                              <a:solidFill>
                                <a:schemeClr val="tx2"/>
                              </a:solidFill>
                              <a:latin typeface="Poiret One"/>
                              <a:ea typeface="Poiret One"/>
                              <a:cs typeface="Poiret One"/>
                              <a:sym typeface="Poiret One"/>
                            </a:rPr>
                            <a:t>Logged</a:t>
                          </a:r>
                          <a:endParaRPr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L="91425" marR="91425" marT="91425" marB="91425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GB" dirty="0">
                              <a:solidFill>
                                <a:schemeClr val="lt2"/>
                              </a:solidFill>
                              <a:latin typeface="Oxygen"/>
                              <a:ea typeface="Oxygen"/>
                              <a:cs typeface="Oxygen"/>
                              <a:sym typeface="Oxygen"/>
                            </a:rPr>
                            <a:t>Gini + Mean income + Parent’s income class</a:t>
                          </a:r>
                        </a:p>
                      </a:txBody>
                      <a:tcPr marL="91425" marR="91425" marT="91425" marB="91425" anchor="ctr">
                        <a:lnL w="19050" cap="flat" cmpd="sng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dirty="0">
                              <a:solidFill>
                                <a:schemeClr val="lt2"/>
                              </a:solidFill>
                              <a:latin typeface="Oxygen"/>
                              <a:sym typeface="Oxygen"/>
                            </a:rPr>
                            <a:t>77.24%</a:t>
                          </a:r>
                          <a:endParaRPr dirty="0"/>
                        </a:p>
                      </a:txBody>
                      <a:tcPr marL="91425" marR="91425" marT="91425" marB="91425" anchor="ctr">
                        <a:lnL w="19050" cap="flat" cmpd="sng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02" name="Google Shape;1102;p36"/>
              <p:cNvGraphicFramePr/>
              <p:nvPr>
                <p:extLst>
                  <p:ext uri="{D42A27DB-BD31-4B8C-83A1-F6EECF244321}">
                    <p14:modId xmlns:p14="http://schemas.microsoft.com/office/powerpoint/2010/main" val="289226159"/>
                  </p:ext>
                </p:extLst>
              </p:nvPr>
            </p:nvGraphicFramePr>
            <p:xfrm>
              <a:off x="1249651" y="770283"/>
              <a:ext cx="6669125" cy="4122125"/>
            </p:xfrm>
            <a:graphic>
              <a:graphicData uri="http://schemas.openxmlformats.org/drawingml/2006/table">
                <a:tbl>
                  <a:tblPr>
                    <a:noFill/>
                    <a:tableStyleId>{0EB4480D-F03E-4E37-A66A-19B43B64C7F5}</a:tableStyleId>
                  </a:tblPr>
                  <a:tblGrid>
                    <a:gridCol w="17437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1562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96472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4507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824425">
                    <a:tc gridSpan="2"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GB" dirty="0"/>
                            <a:t>                                      </a:t>
                          </a:r>
                          <a:r>
                            <a:rPr lang="en-GB" sz="1400" b="0" i="0" u="none" strike="noStrike" cap="none" dirty="0">
                              <a:solidFill>
                                <a:schemeClr val="lt2"/>
                              </a:solidFill>
                              <a:latin typeface="Oxygen"/>
                              <a:sym typeface="Arial"/>
                            </a:rPr>
                            <a:t>Data Type</a:t>
                          </a:r>
                          <a:endParaRPr sz="1400" b="0" i="0" u="none" strike="noStrike" cap="none" dirty="0">
                            <a:solidFill>
                              <a:schemeClr val="lt2"/>
                            </a:solidFill>
                            <a:latin typeface="Oxygen"/>
                            <a:sym typeface="Arial"/>
                          </a:endParaRPr>
                        </a:p>
                      </a:txBody>
                      <a:tcPr marL="91425" marR="91425" marT="91425" marB="91425" anchor="ctr">
                        <a:lnL w="19050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a:txBody>
                      <a:tcPr marL="91425" marR="91425" marT="91425" marB="91425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GB" dirty="0">
                              <a:solidFill>
                                <a:schemeClr val="lt2"/>
                              </a:solidFill>
                              <a:latin typeface="Oxygen"/>
                              <a:ea typeface="Oxygen"/>
                              <a:cs typeface="Oxygen"/>
                              <a:sym typeface="Oxygen"/>
                            </a:rPr>
                            <a:t>Independent Variables</a:t>
                          </a:r>
                          <a:endParaRPr dirty="0">
                            <a:solidFill>
                              <a:schemeClr val="lt2"/>
                            </a:solidFill>
                            <a:latin typeface="Oxygen"/>
                            <a:ea typeface="Oxygen"/>
                            <a:cs typeface="Oxygen"/>
                            <a:sym typeface="Oxygen"/>
                          </a:endParaRPr>
                        </a:p>
                      </a:txBody>
                      <a:tcPr marL="91425" marR="91425" marT="91425" marB="91425" anchor="ctr">
                        <a:lnL w="19050" cap="flat" cmpd="sng" algn="ctr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91425" marB="91425" anchor="ctr">
                        <a:lnL w="19050" cap="flat" cmpd="sng" algn="ctr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7742" t="-1481" r="-1290" b="-4037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9773210"/>
                      </a:ext>
                    </a:extLst>
                  </a:tr>
                  <a:tr h="824425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2600" b="1" dirty="0">
                              <a:solidFill>
                                <a:schemeClr val="dk1"/>
                              </a:solidFill>
                              <a:latin typeface="Poiret One"/>
                              <a:ea typeface="Poiret One"/>
                              <a:cs typeface="Poiret One"/>
                              <a:sym typeface="Poiret One"/>
                            </a:rPr>
                            <a:t>1</a:t>
                          </a:r>
                          <a:r>
                            <a:rPr lang="en" sz="2600" b="1" baseline="30000" dirty="0">
                              <a:solidFill>
                                <a:schemeClr val="dk1"/>
                              </a:solidFill>
                              <a:latin typeface="Poiret One"/>
                              <a:ea typeface="Poiret One"/>
                              <a:cs typeface="Poiret One"/>
                              <a:sym typeface="Poiret One"/>
                            </a:rPr>
                            <a:t>st</a:t>
                          </a:r>
                          <a:r>
                            <a:rPr lang="en" sz="2600" b="1" dirty="0">
                              <a:solidFill>
                                <a:schemeClr val="dk1"/>
                              </a:solidFill>
                              <a:latin typeface="Poiret One"/>
                              <a:ea typeface="Poiret One"/>
                              <a:cs typeface="Poiret One"/>
                              <a:sym typeface="Poiret One"/>
                            </a:rPr>
                            <a:t> </a:t>
                          </a:r>
                          <a:endParaRPr sz="2600" b="1" dirty="0">
                            <a:solidFill>
                              <a:schemeClr val="dk1"/>
                            </a:solidFill>
                            <a:latin typeface="Poiret One"/>
                            <a:ea typeface="Poiret One"/>
                            <a:cs typeface="Poiret One"/>
                            <a:sym typeface="Poiret One"/>
                          </a:endParaRPr>
                        </a:p>
                      </a:txBody>
                      <a:tcPr marL="91425" marR="91425" marT="91425" marB="914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2000" b="1" dirty="0">
                              <a:solidFill>
                                <a:schemeClr val="tx2"/>
                              </a:solidFill>
                              <a:latin typeface="Poiret One"/>
                              <a:ea typeface="Poiret One"/>
                              <a:cs typeface="Poiret One"/>
                              <a:sym typeface="Poiret One"/>
                            </a:rPr>
                            <a:t>Absolute</a:t>
                          </a:r>
                          <a:endParaRPr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L="91425" marR="91425" marT="91425" marB="914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GB" dirty="0">
                              <a:solidFill>
                                <a:schemeClr val="lt2"/>
                              </a:solidFill>
                              <a:latin typeface="Oxygen"/>
                              <a:ea typeface="Oxygen"/>
                              <a:cs typeface="Oxygen"/>
                              <a:sym typeface="Oxygen"/>
                            </a:rPr>
                            <a:t>G</a:t>
                          </a:r>
                          <a:r>
                            <a:rPr lang="en" dirty="0">
                              <a:solidFill>
                                <a:schemeClr val="lt2"/>
                              </a:solidFill>
                              <a:latin typeface="Oxygen"/>
                              <a:ea typeface="Oxygen"/>
                              <a:cs typeface="Oxygen"/>
                              <a:sym typeface="Oxygen"/>
                            </a:rPr>
                            <a:t>ini + Mean income</a:t>
                          </a:r>
                          <a:endParaRPr dirty="0">
                            <a:solidFill>
                              <a:schemeClr val="lt2"/>
                            </a:solidFill>
                            <a:latin typeface="Oxygen"/>
                            <a:ea typeface="Oxygen"/>
                            <a:cs typeface="Oxygen"/>
                            <a:sym typeface="Oxygen"/>
                          </a:endParaRPr>
                        </a:p>
                      </a:txBody>
                      <a:tcPr marL="91425" marR="91425" marT="91425" marB="91425" anchor="ctr">
                        <a:lnL w="19050" cap="flat" cmpd="sng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dirty="0">
                              <a:solidFill>
                                <a:schemeClr val="lt2"/>
                              </a:solidFill>
                              <a:latin typeface="Oxygen"/>
                              <a:ea typeface="Oxygen"/>
                              <a:cs typeface="Oxygen"/>
                              <a:sym typeface="Oxygen"/>
                            </a:rPr>
                            <a:t>49.65%</a:t>
                          </a:r>
                          <a:endParaRPr dirty="0"/>
                        </a:p>
                      </a:txBody>
                      <a:tcPr marL="91425" marR="91425" marT="91425" marB="91425" anchor="ctr">
                        <a:lnL w="19050" cap="flat" cmpd="sng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824425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2600" b="1" dirty="0">
                              <a:solidFill>
                                <a:schemeClr val="dk1"/>
                              </a:solidFill>
                              <a:latin typeface="Poiret One"/>
                              <a:sym typeface="Poiret One"/>
                            </a:rPr>
                            <a:t>2</a:t>
                          </a:r>
                          <a:r>
                            <a:rPr lang="en" sz="2600" b="1" baseline="30000" dirty="0">
                              <a:solidFill>
                                <a:schemeClr val="dk1"/>
                              </a:solidFill>
                              <a:latin typeface="Poiret One"/>
                              <a:sym typeface="Poiret One"/>
                            </a:rPr>
                            <a:t>nd</a:t>
                          </a:r>
                          <a:r>
                            <a:rPr lang="en" sz="2600" b="1" dirty="0">
                              <a:solidFill>
                                <a:schemeClr val="dk1"/>
                              </a:solidFill>
                              <a:latin typeface="Poiret One"/>
                              <a:sym typeface="Poiret One"/>
                            </a:rPr>
                            <a:t> </a:t>
                          </a:r>
                          <a:endParaRPr sz="2600" dirty="0"/>
                        </a:p>
                      </a:txBody>
                      <a:tcPr marL="91425" marR="91425" marT="91425" marB="914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2000" b="1" dirty="0">
                              <a:solidFill>
                                <a:schemeClr val="tx2"/>
                              </a:solidFill>
                              <a:latin typeface="Poiret One"/>
                              <a:ea typeface="Poiret One"/>
                              <a:cs typeface="Poiret One"/>
                              <a:sym typeface="Poiret One"/>
                            </a:rPr>
                            <a:t>Logged</a:t>
                          </a:r>
                          <a:endParaRPr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L="91425" marR="91425" marT="91425" marB="91425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GB" dirty="0">
                              <a:solidFill>
                                <a:schemeClr val="lt2"/>
                              </a:solidFill>
                              <a:latin typeface="Oxygen"/>
                              <a:ea typeface="Oxygen"/>
                              <a:cs typeface="Oxygen"/>
                              <a:sym typeface="Oxygen"/>
                            </a:rPr>
                            <a:t>Gini + Mean income</a:t>
                          </a:r>
                          <a:endParaRPr dirty="0">
                            <a:solidFill>
                              <a:schemeClr val="lt2"/>
                            </a:solidFill>
                            <a:latin typeface="Oxygen"/>
                            <a:ea typeface="Oxygen"/>
                            <a:cs typeface="Oxygen"/>
                            <a:sym typeface="Oxygen"/>
                          </a:endParaRPr>
                        </a:p>
                      </a:txBody>
                      <a:tcPr marL="91425" marR="91425" marT="91425" marB="91425" anchor="ctr">
                        <a:lnL w="19050" cap="flat" cmpd="sng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GB" sz="1400" b="0" i="0" u="none" strike="noStrike" cap="none" dirty="0">
                              <a:solidFill>
                                <a:schemeClr val="lt2"/>
                              </a:solidFill>
                              <a:latin typeface="Oxygen"/>
                              <a:sym typeface="Arial"/>
                            </a:rPr>
                            <a:t>72.48%</a:t>
                          </a:r>
                          <a:endParaRPr sz="1400" b="0" i="0" u="none" strike="noStrike" cap="none" dirty="0">
                            <a:solidFill>
                              <a:schemeClr val="lt2"/>
                            </a:solidFill>
                            <a:latin typeface="Oxygen"/>
                            <a:sym typeface="Arial"/>
                          </a:endParaRPr>
                        </a:p>
                      </a:txBody>
                      <a:tcPr marL="91425" marR="91425" marT="91425" marB="91425" anchor="ctr">
                        <a:lnL w="19050" cap="flat" cmpd="sng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824425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2600" b="1" dirty="0">
                              <a:solidFill>
                                <a:schemeClr val="dk1"/>
                              </a:solidFill>
                              <a:latin typeface="Poiret One"/>
                              <a:ea typeface="Poiret One"/>
                              <a:cs typeface="Poiret One"/>
                              <a:sym typeface="Poiret One"/>
                            </a:rPr>
                            <a:t>3</a:t>
                          </a:r>
                          <a:r>
                            <a:rPr lang="en" sz="2600" b="1" baseline="30000" dirty="0">
                              <a:solidFill>
                                <a:schemeClr val="dk1"/>
                              </a:solidFill>
                              <a:latin typeface="Poiret One"/>
                              <a:ea typeface="Poiret One"/>
                              <a:cs typeface="Poiret One"/>
                              <a:sym typeface="Poiret One"/>
                            </a:rPr>
                            <a:t>rd</a:t>
                          </a:r>
                          <a:r>
                            <a:rPr lang="en" sz="2600" b="1" dirty="0">
                              <a:solidFill>
                                <a:schemeClr val="dk1"/>
                              </a:solidFill>
                              <a:latin typeface="Poiret One"/>
                              <a:ea typeface="Poiret One"/>
                              <a:cs typeface="Poiret One"/>
                              <a:sym typeface="Poiret One"/>
                            </a:rPr>
                            <a:t> </a:t>
                          </a:r>
                          <a:endParaRPr sz="2600" dirty="0"/>
                        </a:p>
                      </a:txBody>
                      <a:tcPr marL="91425" marR="91425" marT="91425" marB="914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2000" b="1" dirty="0">
                              <a:solidFill>
                                <a:schemeClr val="tx2"/>
                              </a:solidFill>
                              <a:latin typeface="Poiret One"/>
                              <a:sym typeface="Poiret One"/>
                            </a:rPr>
                            <a:t>Absolute</a:t>
                          </a:r>
                          <a:endParaRPr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L="91425" marR="91425" marT="91425" marB="91425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GB" dirty="0">
                              <a:solidFill>
                                <a:schemeClr val="lt2"/>
                              </a:solidFill>
                              <a:latin typeface="Oxygen"/>
                              <a:ea typeface="Oxygen"/>
                              <a:cs typeface="Oxygen"/>
                              <a:sym typeface="Oxygen"/>
                            </a:rPr>
                            <a:t>Gini + Mean income + Parent’s income class</a:t>
                          </a:r>
                          <a:endParaRPr dirty="0">
                            <a:solidFill>
                              <a:schemeClr val="lt2"/>
                            </a:solidFill>
                            <a:latin typeface="Oxygen"/>
                            <a:ea typeface="Oxygen"/>
                            <a:cs typeface="Oxygen"/>
                            <a:sym typeface="Oxygen"/>
                          </a:endParaRPr>
                        </a:p>
                      </a:txBody>
                      <a:tcPr marL="91425" marR="91425" marT="91425" marB="91425" anchor="ctr">
                        <a:lnL w="19050" cap="flat" cmpd="sng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dirty="0">
                              <a:solidFill>
                                <a:schemeClr val="lt2"/>
                              </a:solidFill>
                              <a:latin typeface="Oxygen"/>
                              <a:sym typeface="Oxygen"/>
                            </a:rPr>
                            <a:t>52.17%</a:t>
                          </a:r>
                          <a:endParaRPr dirty="0"/>
                        </a:p>
                      </a:txBody>
                      <a:tcPr marL="91425" marR="91425" marT="91425" marB="91425" anchor="ctr">
                        <a:lnL w="19050" cap="flat" cmpd="sng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824425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2600" b="1" dirty="0">
                              <a:solidFill>
                                <a:schemeClr val="dk1"/>
                              </a:solidFill>
                              <a:latin typeface="Poiret One"/>
                              <a:ea typeface="Poiret One"/>
                              <a:cs typeface="Poiret One"/>
                              <a:sym typeface="Poiret One"/>
                            </a:rPr>
                            <a:t>4</a:t>
                          </a:r>
                          <a:r>
                            <a:rPr lang="en" sz="2600" b="1" baseline="30000" dirty="0">
                              <a:solidFill>
                                <a:schemeClr val="dk1"/>
                              </a:solidFill>
                              <a:latin typeface="Poiret One"/>
                              <a:ea typeface="Poiret One"/>
                              <a:cs typeface="Poiret One"/>
                              <a:sym typeface="Poiret One"/>
                            </a:rPr>
                            <a:t>th</a:t>
                          </a:r>
                          <a:r>
                            <a:rPr lang="en" sz="2600" b="1" dirty="0">
                              <a:solidFill>
                                <a:schemeClr val="dk1"/>
                              </a:solidFill>
                              <a:latin typeface="Poiret One"/>
                              <a:ea typeface="Poiret One"/>
                              <a:cs typeface="Poiret One"/>
                              <a:sym typeface="Poiret One"/>
                            </a:rPr>
                            <a:t> </a:t>
                          </a:r>
                          <a:endParaRPr sz="2600" dirty="0"/>
                        </a:p>
                      </a:txBody>
                      <a:tcPr marL="91425" marR="91425" marT="91425" marB="914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2000" b="1" dirty="0">
                              <a:solidFill>
                                <a:schemeClr val="tx2"/>
                              </a:solidFill>
                              <a:latin typeface="Poiret One"/>
                              <a:ea typeface="Poiret One"/>
                              <a:cs typeface="Poiret One"/>
                              <a:sym typeface="Poiret One"/>
                            </a:rPr>
                            <a:t>Logged</a:t>
                          </a:r>
                          <a:endParaRPr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L="91425" marR="91425" marT="91425" marB="91425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GB" dirty="0">
                              <a:solidFill>
                                <a:schemeClr val="lt2"/>
                              </a:solidFill>
                              <a:latin typeface="Oxygen"/>
                              <a:ea typeface="Oxygen"/>
                              <a:cs typeface="Oxygen"/>
                              <a:sym typeface="Oxygen"/>
                            </a:rPr>
                            <a:t>Gini + Mean income + Parent’s income class</a:t>
                          </a:r>
                        </a:p>
                      </a:txBody>
                      <a:tcPr marL="91425" marR="91425" marT="91425" marB="91425" anchor="ctr">
                        <a:lnL w="19050" cap="flat" cmpd="sng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dirty="0">
                              <a:solidFill>
                                <a:schemeClr val="lt2"/>
                              </a:solidFill>
                              <a:latin typeface="Oxygen"/>
                              <a:sym typeface="Oxygen"/>
                            </a:rPr>
                            <a:t>77.24%</a:t>
                          </a:r>
                          <a:endParaRPr dirty="0"/>
                        </a:p>
                      </a:txBody>
                      <a:tcPr marL="91425" marR="91425" marT="91425" marB="91425" anchor="ctr">
                        <a:lnL w="19050" cap="flat" cmpd="sng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04" name="Google Shape;1104;p36"/>
          <p:cNvSpPr/>
          <p:nvPr/>
        </p:nvSpPr>
        <p:spPr>
          <a:xfrm>
            <a:off x="7244500" y="1352425"/>
            <a:ext cx="107700" cy="8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6" name="Google Shape;1106;p36"/>
          <p:cNvSpPr/>
          <p:nvPr/>
        </p:nvSpPr>
        <p:spPr>
          <a:xfrm>
            <a:off x="7244500" y="2176850"/>
            <a:ext cx="107700" cy="8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8" name="Google Shape;1108;p36"/>
          <p:cNvSpPr/>
          <p:nvPr/>
        </p:nvSpPr>
        <p:spPr>
          <a:xfrm>
            <a:off x="7244500" y="3001250"/>
            <a:ext cx="107700" cy="8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0" name="Google Shape;1110;p36"/>
          <p:cNvSpPr/>
          <p:nvPr/>
        </p:nvSpPr>
        <p:spPr>
          <a:xfrm>
            <a:off x="7244500" y="3825700"/>
            <a:ext cx="107700" cy="8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FAE660F-4FB7-6896-2CE3-5F396ADC8EA7}"/>
              </a:ext>
            </a:extLst>
          </p:cNvPr>
          <p:cNvSpPr/>
          <p:nvPr/>
        </p:nvSpPr>
        <p:spPr>
          <a:xfrm>
            <a:off x="7069433" y="4176702"/>
            <a:ext cx="719231" cy="594552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oogle Shape;1102;p36">
            <a:extLst>
              <a:ext uri="{FF2B5EF4-FFF2-40B4-BE49-F238E27FC236}">
                <a16:creationId xmlns:a16="http://schemas.microsoft.com/office/drawing/2014/main" id="{871E5847-A123-CB27-6310-65660DEB5A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4842034"/>
              </p:ext>
            </p:extLst>
          </p:nvPr>
        </p:nvGraphicFramePr>
        <p:xfrm>
          <a:off x="1423203" y="1070265"/>
          <a:ext cx="4229451" cy="3297700"/>
        </p:xfrm>
        <a:graphic>
          <a:graphicData uri="http://schemas.openxmlformats.org/drawingml/2006/table">
            <a:tbl>
              <a:tblPr>
                <a:noFill/>
                <a:tableStyleId>{0EB4480D-F03E-4E37-A66A-19B43B64C7F5}</a:tableStyleId>
              </a:tblPr>
              <a:tblGrid>
                <a:gridCol w="1961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76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442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i="0" u="none" strike="noStrike" cap="none" dirty="0">
                          <a:solidFill>
                            <a:schemeClr val="lt2"/>
                          </a:solidFill>
                          <a:latin typeface="Oxygen"/>
                          <a:sym typeface="Arial"/>
                        </a:rPr>
                        <a:t> </a:t>
                      </a:r>
                      <a:endParaRPr sz="1400" b="0" i="0" u="none" strike="noStrike" cap="none" dirty="0">
                        <a:solidFill>
                          <a:schemeClr val="lt2"/>
                        </a:solidFill>
                        <a:latin typeface="Oxygen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9773210"/>
                  </a:ext>
                </a:extLst>
              </a:tr>
              <a:tr h="824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600" b="1" dirty="0">
                          <a:solidFill>
                            <a:schemeClr val="dk1"/>
                          </a:solidFill>
                          <a:latin typeface="Poiret One"/>
                          <a:ea typeface="Poiret One"/>
                          <a:cs typeface="Poiret One"/>
                          <a:sym typeface="Poiret One"/>
                        </a:rPr>
                        <a:t>G</a:t>
                      </a:r>
                      <a:r>
                        <a:rPr lang="en" sz="2600" b="1" dirty="0">
                          <a:solidFill>
                            <a:schemeClr val="dk1"/>
                          </a:solidFill>
                          <a:latin typeface="Poiret One"/>
                          <a:ea typeface="Poiret One"/>
                          <a:cs typeface="Poiret One"/>
                          <a:sym typeface="Poiret One"/>
                        </a:rPr>
                        <a:t>ini_ln</a:t>
                      </a:r>
                      <a:endParaRPr sz="2600" b="1" dirty="0">
                        <a:solidFill>
                          <a:schemeClr val="dk1"/>
                        </a:solidFill>
                        <a:latin typeface="Poiret One"/>
                        <a:ea typeface="Poiret One"/>
                        <a:cs typeface="Poiret One"/>
                        <a:sym typeface="Poiret One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tx2"/>
                          </a:solidFill>
                          <a:latin typeface="Poiret One"/>
                          <a:ea typeface="Poiret One"/>
                          <a:cs typeface="Poiret One"/>
                          <a:sym typeface="Poiret One"/>
                        </a:rPr>
                        <a:t>11%</a:t>
                      </a:r>
                      <a:endParaRPr dirty="0">
                        <a:solidFill>
                          <a:schemeClr val="tx2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4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GB" sz="2600" b="1" i="0" u="none" strike="noStrike" cap="none" dirty="0" err="1">
                          <a:solidFill>
                            <a:schemeClr val="dk1"/>
                          </a:solidFill>
                          <a:latin typeface="Poiret One"/>
                          <a:sym typeface="Arial"/>
                        </a:rPr>
                        <a:t>Mi_ln</a:t>
                      </a:r>
                      <a:endParaRPr sz="2600" b="1" i="0" u="none" strike="noStrike" cap="none" dirty="0">
                        <a:solidFill>
                          <a:schemeClr val="dk1"/>
                        </a:solidFill>
                        <a:latin typeface="Poiret One"/>
                        <a:sym typeface="Aria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tx2"/>
                          </a:solidFill>
                          <a:latin typeface="Poiret One"/>
                          <a:ea typeface="Poiret One"/>
                          <a:cs typeface="Poiret One"/>
                          <a:sym typeface="Poiret One"/>
                        </a:rPr>
                        <a:t>62%</a:t>
                      </a:r>
                      <a:endParaRPr dirty="0">
                        <a:solidFill>
                          <a:schemeClr val="tx2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4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600" b="1" dirty="0" err="1">
                          <a:solidFill>
                            <a:schemeClr val="dk1"/>
                          </a:solidFill>
                          <a:latin typeface="Poiret One"/>
                          <a:sym typeface="Poiret One"/>
                        </a:rPr>
                        <a:t>c_i_parent_ln</a:t>
                      </a:r>
                      <a:endParaRPr sz="26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tx2"/>
                          </a:solidFill>
                          <a:latin typeface="Poiret One"/>
                          <a:sym typeface="Poiret One"/>
                        </a:rPr>
                        <a:t>5%</a:t>
                      </a:r>
                      <a:endParaRPr dirty="0">
                        <a:solidFill>
                          <a:schemeClr val="tx2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1B35AB8-027F-ADAA-6DE5-569F3C252873}"/>
              </a:ext>
            </a:extLst>
          </p:cNvPr>
          <p:cNvCxnSpPr/>
          <p:nvPr/>
        </p:nvCxnSpPr>
        <p:spPr>
          <a:xfrm>
            <a:off x="5750239" y="1893856"/>
            <a:ext cx="0" cy="2403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F92CD51-0BD6-7E6E-F812-7B9405B78DF0}"/>
              </a:ext>
            </a:extLst>
          </p:cNvPr>
          <p:cNvCxnSpPr/>
          <p:nvPr/>
        </p:nvCxnSpPr>
        <p:spPr>
          <a:xfrm>
            <a:off x="5750239" y="3072095"/>
            <a:ext cx="6035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FDC1FE4-AAC2-4F6E-4404-59F3264C76E6}"/>
              </a:ext>
            </a:extLst>
          </p:cNvPr>
          <p:cNvSpPr txBox="1"/>
          <p:nvPr/>
        </p:nvSpPr>
        <p:spPr>
          <a:xfrm>
            <a:off x="6548985" y="2779343"/>
            <a:ext cx="138424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600" b="1" dirty="0">
                <a:solidFill>
                  <a:schemeClr val="dk1"/>
                </a:solidFill>
                <a:latin typeface="Poiret One"/>
              </a:rPr>
              <a:t>77%</a:t>
            </a:r>
          </a:p>
        </p:txBody>
      </p:sp>
      <p:sp>
        <p:nvSpPr>
          <p:cNvPr id="15" name="Google Shape;1101;p36">
            <a:extLst>
              <a:ext uri="{FF2B5EF4-FFF2-40B4-BE49-F238E27FC236}">
                <a16:creationId xmlns:a16="http://schemas.microsoft.com/office/drawing/2014/main" id="{D0639186-5D6B-6966-3B55-FCD9F795259A}"/>
              </a:ext>
            </a:extLst>
          </p:cNvPr>
          <p:cNvSpPr txBox="1">
            <a:spLocks/>
          </p:cNvSpPr>
          <p:nvPr/>
        </p:nvSpPr>
        <p:spPr>
          <a:xfrm>
            <a:off x="469413" y="187291"/>
            <a:ext cx="8229600" cy="572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2600" b="1">
                <a:solidFill>
                  <a:schemeClr val="dk1"/>
                </a:solidFill>
                <a:latin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/>
              <a:t>Model 4</a:t>
            </a:r>
          </a:p>
        </p:txBody>
      </p:sp>
    </p:spTree>
    <p:extLst>
      <p:ext uri="{BB962C8B-B14F-4D97-AF65-F5344CB8AC3E}">
        <p14:creationId xmlns:p14="http://schemas.microsoft.com/office/powerpoint/2010/main" val="471575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46FD2-475B-CEE1-102D-FD079CBA5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611ED-7E33-93A1-1DA4-76097CC06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0275"/>
            <a:ext cx="9144000" cy="218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265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3C4EB-0C2C-BBB4-9609-2F016E8AB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 1</a:t>
            </a: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31D1AB25-151A-1759-3BA5-4E2749C767A7}"/>
              </a:ext>
            </a:extLst>
          </p:cNvPr>
          <p:cNvSpPr/>
          <p:nvPr/>
        </p:nvSpPr>
        <p:spPr>
          <a:xfrm>
            <a:off x="422866" y="1064545"/>
            <a:ext cx="3744340" cy="804012"/>
          </a:xfrm>
          <a:prstGeom prst="wedgeRectCallout">
            <a:avLst>
              <a:gd name="adj1" fmla="val -49665"/>
              <a:gd name="adj2" fmla="val 80056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How can we know that there are less people benefiting from a higher </a:t>
            </a:r>
            <a:r>
              <a:rPr lang="en-GB" dirty="0" err="1"/>
              <a:t>gini</a:t>
            </a:r>
            <a:r>
              <a:rPr lang="en-GB" dirty="0"/>
              <a:t> index? </a:t>
            </a:r>
          </a:p>
          <a:p>
            <a:endParaRPr lang="en-GB" dirty="0"/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E4BFF34E-B7A7-FE82-19F1-109AEE9F5297}"/>
              </a:ext>
            </a:extLst>
          </p:cNvPr>
          <p:cNvSpPr/>
          <p:nvPr/>
        </p:nvSpPr>
        <p:spPr>
          <a:xfrm>
            <a:off x="4876198" y="1817956"/>
            <a:ext cx="3744340" cy="2161912"/>
          </a:xfrm>
          <a:prstGeom prst="wedgeRectCallout">
            <a:avLst>
              <a:gd name="adj1" fmla="val 50915"/>
              <a:gd name="adj2" fmla="val 59846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The </a:t>
            </a:r>
            <a:r>
              <a:rPr lang="en-GB" dirty="0" err="1"/>
              <a:t>gini</a:t>
            </a:r>
            <a:r>
              <a:rPr lang="en-GB" dirty="0"/>
              <a:t> coefficient and the income of an individual is negatively correlated. This means that for a one-unit increase in </a:t>
            </a:r>
            <a:r>
              <a:rPr lang="en-GB" dirty="0" err="1"/>
              <a:t>gini_ln</a:t>
            </a:r>
            <a:r>
              <a:rPr lang="en-GB" dirty="0"/>
              <a:t>, </a:t>
            </a:r>
            <a:r>
              <a:rPr lang="en-GB" dirty="0" err="1"/>
              <a:t>income_ln</a:t>
            </a:r>
            <a:r>
              <a:rPr lang="en-GB" dirty="0"/>
              <a:t> is expected to decrease by approximately 0.6. This means the majority of people's income will decrease with the increase of a higher </a:t>
            </a:r>
            <a:r>
              <a:rPr lang="en-GB" dirty="0" err="1"/>
              <a:t>gini</a:t>
            </a:r>
            <a:r>
              <a:rPr lang="en-GB" dirty="0"/>
              <a:t>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8523B1-9AEC-0E09-2F63-253E706059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26601"/>
          <a:stretch/>
        </p:blipFill>
        <p:spPr>
          <a:xfrm>
            <a:off x="422866" y="2776395"/>
            <a:ext cx="4106957" cy="12034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6B0A0E-D594-C4B5-A790-9D877DAB0E02}"/>
              </a:ext>
            </a:extLst>
          </p:cNvPr>
          <p:cNvSpPr txBox="1"/>
          <p:nvPr/>
        </p:nvSpPr>
        <p:spPr>
          <a:xfrm>
            <a:off x="422866" y="2535707"/>
            <a:ext cx="870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>
                    <a:lumMod val="25000"/>
                  </a:schemeClr>
                </a:solidFill>
              </a:rPr>
              <a:t>Model 4;</a:t>
            </a:r>
          </a:p>
        </p:txBody>
      </p:sp>
    </p:spTree>
    <p:extLst>
      <p:ext uri="{BB962C8B-B14F-4D97-AF65-F5344CB8AC3E}">
        <p14:creationId xmlns:p14="http://schemas.microsoft.com/office/powerpoint/2010/main" val="3344980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this project</a:t>
            </a:r>
            <a:endParaRPr sz="2400" dirty="0"/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3F61A331-B8B3-8A9D-98C1-ADA9A69BB515}"/>
              </a:ext>
            </a:extLst>
          </p:cNvPr>
          <p:cNvSpPr/>
          <p:nvPr/>
        </p:nvSpPr>
        <p:spPr>
          <a:xfrm>
            <a:off x="998621" y="1363788"/>
            <a:ext cx="6815890" cy="612648"/>
          </a:xfrm>
          <a:prstGeom prst="wedgeRectCallout">
            <a:avLst>
              <a:gd name="adj1" fmla="val -49518"/>
              <a:gd name="adj2" fmla="val 13418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271A38"/>
                </a:solidFill>
                <a:latin typeface="Inter"/>
              </a:rPr>
              <a:t>It is possible to</a:t>
            </a:r>
            <a:r>
              <a:rPr lang="en-GB" b="0" i="0" dirty="0">
                <a:solidFill>
                  <a:srgbClr val="271A38"/>
                </a:solidFill>
                <a:effectLst/>
                <a:latin typeface="Inter"/>
              </a:rPr>
              <a:t> predict someone’s income from only a few variables: country of residence and parent income.</a:t>
            </a:r>
            <a:endParaRPr lang="en-GB" dirty="0"/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739FCF23-DD4D-A73E-7A2E-B12D0431D244}"/>
              </a:ext>
            </a:extLst>
          </p:cNvPr>
          <p:cNvSpPr/>
          <p:nvPr/>
        </p:nvSpPr>
        <p:spPr>
          <a:xfrm>
            <a:off x="4377490" y="2264968"/>
            <a:ext cx="3437021" cy="392903"/>
          </a:xfrm>
          <a:prstGeom prst="wedgeRectCallout">
            <a:avLst>
              <a:gd name="adj1" fmla="val 49864"/>
              <a:gd name="adj2" fmla="val 14792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271A38"/>
                </a:solidFill>
                <a:latin typeface="Inter"/>
              </a:rPr>
              <a:t>How could we build such a model? </a:t>
            </a:r>
            <a:endParaRPr lang="en-GB" dirty="0"/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B544D4EE-20D2-E8C7-D8EE-307A8C29E6E1}"/>
              </a:ext>
            </a:extLst>
          </p:cNvPr>
          <p:cNvSpPr/>
          <p:nvPr/>
        </p:nvSpPr>
        <p:spPr>
          <a:xfrm>
            <a:off x="1022335" y="2872408"/>
            <a:ext cx="4056561" cy="1077807"/>
          </a:xfrm>
          <a:prstGeom prst="wedgeRectCallout">
            <a:avLst>
              <a:gd name="adj1" fmla="val -49553"/>
              <a:gd name="adj2" fmla="val 11883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180000" rtlCol="0" anchor="t" anchorCtr="0"/>
          <a:lstStyle/>
          <a:p>
            <a:r>
              <a:rPr lang="en-GB" dirty="0">
                <a:solidFill>
                  <a:srgbClr val="271A38"/>
                </a:solidFill>
                <a:latin typeface="Inter"/>
              </a:rPr>
              <a:t>1</a:t>
            </a:r>
            <a:r>
              <a:rPr lang="en-GB" baseline="30000" dirty="0">
                <a:solidFill>
                  <a:srgbClr val="271A38"/>
                </a:solidFill>
                <a:latin typeface="Inter"/>
              </a:rPr>
              <a:t>st</a:t>
            </a:r>
            <a:r>
              <a:rPr lang="en-GB" dirty="0">
                <a:solidFill>
                  <a:srgbClr val="271A38"/>
                </a:solidFill>
                <a:latin typeface="Inter"/>
              </a:rPr>
              <a:t>  :  Explore the country data</a:t>
            </a:r>
          </a:p>
          <a:p>
            <a:r>
              <a:rPr lang="en-GB" dirty="0">
                <a:solidFill>
                  <a:srgbClr val="271A38"/>
                </a:solidFill>
                <a:latin typeface="Inter"/>
              </a:rPr>
              <a:t>2</a:t>
            </a:r>
            <a:r>
              <a:rPr lang="en-GB" baseline="30000" dirty="0">
                <a:solidFill>
                  <a:srgbClr val="271A38"/>
                </a:solidFill>
                <a:latin typeface="Inter"/>
              </a:rPr>
              <a:t>nd </a:t>
            </a:r>
            <a:r>
              <a:rPr lang="en-GB" dirty="0">
                <a:solidFill>
                  <a:srgbClr val="271A38"/>
                </a:solidFill>
                <a:latin typeface="Inter"/>
              </a:rPr>
              <a:t>:  Generate dataset, parent's income class</a:t>
            </a:r>
          </a:p>
          <a:p>
            <a:r>
              <a:rPr lang="en-GB" dirty="0">
                <a:solidFill>
                  <a:srgbClr val="271A38"/>
                </a:solidFill>
                <a:latin typeface="Inter"/>
              </a:rPr>
              <a:t>3</a:t>
            </a:r>
            <a:r>
              <a:rPr lang="en-GB" baseline="30000" dirty="0">
                <a:solidFill>
                  <a:srgbClr val="271A38"/>
                </a:solidFill>
                <a:latin typeface="Inter"/>
              </a:rPr>
              <a:t>rd  </a:t>
            </a:r>
            <a:r>
              <a:rPr lang="en-GB" dirty="0">
                <a:solidFill>
                  <a:srgbClr val="271A38"/>
                </a:solidFill>
                <a:latin typeface="Inter"/>
              </a:rPr>
              <a:t>:  make and test models 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6BF9708C-1168-A15C-2C56-61A8A378CF29}"/>
              </a:ext>
            </a:extLst>
          </p:cNvPr>
          <p:cNvSpPr/>
          <p:nvPr/>
        </p:nvSpPr>
        <p:spPr>
          <a:xfrm>
            <a:off x="422866" y="1064545"/>
            <a:ext cx="3744340" cy="272720"/>
          </a:xfrm>
          <a:prstGeom prst="wedgeRectCallout">
            <a:avLst>
              <a:gd name="adj1" fmla="val -50244"/>
              <a:gd name="adj2" fmla="val 139692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Is this model worth using?</a:t>
            </a: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34FED908-041C-8F34-F3AC-BC57F6126085}"/>
              </a:ext>
            </a:extLst>
          </p:cNvPr>
          <p:cNvSpPr/>
          <p:nvPr/>
        </p:nvSpPr>
        <p:spPr>
          <a:xfrm>
            <a:off x="5414717" y="1230615"/>
            <a:ext cx="3551303" cy="898165"/>
          </a:xfrm>
          <a:prstGeom prst="wedgeRectCallout">
            <a:avLst>
              <a:gd name="adj1" fmla="val -54012"/>
              <a:gd name="adj2" fmla="val 94432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GB" dirty="0"/>
              <a:t>Approximately 77.2% of the variance in </a:t>
            </a:r>
            <a:r>
              <a:rPr lang="en-GB" dirty="0" err="1"/>
              <a:t>income_ln</a:t>
            </a:r>
            <a:r>
              <a:rPr lang="en-GB" dirty="0"/>
              <a:t> is explained by the model. The value suggests that the model fits the data well.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DD5EFB-500F-5BDA-2B0F-60E1A898BFCA}"/>
              </a:ext>
            </a:extLst>
          </p:cNvPr>
          <p:cNvSpPr txBox="1"/>
          <p:nvPr/>
        </p:nvSpPr>
        <p:spPr>
          <a:xfrm>
            <a:off x="261107" y="1961044"/>
            <a:ext cx="870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>
                    <a:lumMod val="25000"/>
                  </a:schemeClr>
                </a:solidFill>
              </a:rPr>
              <a:t>Model 4;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AA7AB785-4378-1C44-D108-22571FEB0447}"/>
              </a:ext>
            </a:extLst>
          </p:cNvPr>
          <p:cNvSpPr/>
          <p:nvPr/>
        </p:nvSpPr>
        <p:spPr>
          <a:xfrm>
            <a:off x="5481350" y="2600377"/>
            <a:ext cx="3551303" cy="717485"/>
          </a:xfrm>
          <a:prstGeom prst="wedgeRectCallout">
            <a:avLst>
              <a:gd name="adj1" fmla="val -57167"/>
              <a:gd name="adj2" fmla="val -15951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GB" dirty="0"/>
              <a:t>A </a:t>
            </a:r>
            <a:r>
              <a:rPr lang="en-GB" dirty="0" err="1"/>
              <a:t>highF</a:t>
            </a:r>
            <a:r>
              <a:rPr lang="en-GB" dirty="0"/>
              <a:t>-statistic and low p-values indicate that the model overall is statistically significant.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02C2B6-AE78-1682-9E6F-8C317DBDD8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59973" r="1245"/>
          <a:stretch/>
        </p:blipFill>
        <p:spPr>
          <a:xfrm>
            <a:off x="165214" y="3912885"/>
            <a:ext cx="5286248" cy="106619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D2594D0-7ACA-8D66-9D11-C82D2CABABA0}"/>
              </a:ext>
            </a:extLst>
          </p:cNvPr>
          <p:cNvSpPr txBox="1">
            <a:spLocks/>
          </p:cNvSpPr>
          <p:nvPr/>
        </p:nvSpPr>
        <p:spPr>
          <a:xfrm>
            <a:off x="457200" y="41040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buClr>
                <a:schemeClr val="dk1"/>
              </a:buClr>
              <a:buSzPts val="2400"/>
              <a:buFont typeface="Poiret One"/>
              <a:buNone/>
              <a:defRPr sz="2400" b="1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en-GB" dirty="0"/>
              <a:t>Question 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497617-A6EB-9CA5-3933-E711D5B4CE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01" r="6050" b="40245"/>
          <a:stretch/>
        </p:blipFill>
        <p:spPr>
          <a:xfrm>
            <a:off x="165214" y="2252300"/>
            <a:ext cx="5029036" cy="153839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2C4020E1-F901-CE73-D76D-188853217A74}"/>
              </a:ext>
            </a:extLst>
          </p:cNvPr>
          <p:cNvSpPr/>
          <p:nvPr/>
        </p:nvSpPr>
        <p:spPr>
          <a:xfrm>
            <a:off x="4705726" y="2497432"/>
            <a:ext cx="571049" cy="137341"/>
          </a:xfrm>
          <a:prstGeom prst="ellipse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9F13F89-4DB1-3B5A-4453-534E0587472A}"/>
              </a:ext>
            </a:extLst>
          </p:cNvPr>
          <p:cNvSpPr/>
          <p:nvPr/>
        </p:nvSpPr>
        <p:spPr>
          <a:xfrm>
            <a:off x="4455139" y="2767206"/>
            <a:ext cx="821636" cy="159426"/>
          </a:xfrm>
          <a:prstGeom prst="ellipse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AC7D7A6-6BCF-577A-949C-D04E2F0D2C92}"/>
              </a:ext>
            </a:extLst>
          </p:cNvPr>
          <p:cNvSpPr/>
          <p:nvPr/>
        </p:nvSpPr>
        <p:spPr>
          <a:xfrm>
            <a:off x="3372678" y="4213801"/>
            <a:ext cx="571049" cy="742272"/>
          </a:xfrm>
          <a:prstGeom prst="ellipse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7283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6BF9708C-1168-A15C-2C56-61A8A378CF29}"/>
              </a:ext>
            </a:extLst>
          </p:cNvPr>
          <p:cNvSpPr/>
          <p:nvPr/>
        </p:nvSpPr>
        <p:spPr>
          <a:xfrm>
            <a:off x="419251" y="1348138"/>
            <a:ext cx="3744340" cy="737302"/>
          </a:xfrm>
          <a:prstGeom prst="wedgeRectCallout">
            <a:avLst>
              <a:gd name="adj1" fmla="val -48989"/>
              <a:gd name="adj2" fmla="val 72535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>
                <a:solidFill>
                  <a:srgbClr val="271A38"/>
                </a:solidFill>
                <a:latin typeface="Inter"/>
              </a:rPr>
              <a:t>P</a:t>
            </a:r>
            <a:r>
              <a:rPr lang="en-GB" b="0" i="0" dirty="0">
                <a:solidFill>
                  <a:srgbClr val="271A38"/>
                </a:solidFill>
                <a:effectLst/>
                <a:latin typeface="Inter"/>
              </a:rPr>
              <a:t>redict the income I’m supposed to have knowing that my parents earned approximately the mean income of the country.</a:t>
            </a:r>
            <a:endParaRPr lang="en-GB" dirty="0"/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34FED908-041C-8F34-F3AC-BC57F6126085}"/>
              </a:ext>
            </a:extLst>
          </p:cNvPr>
          <p:cNvSpPr/>
          <p:nvPr/>
        </p:nvSpPr>
        <p:spPr>
          <a:xfrm>
            <a:off x="419251" y="3780228"/>
            <a:ext cx="8402200" cy="686703"/>
          </a:xfrm>
          <a:prstGeom prst="wedgeRectCallout">
            <a:avLst>
              <a:gd name="adj1" fmla="val 49364"/>
              <a:gd name="adj2" fmla="val 8488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Using this equation and the coefficients from model 4 we get this equation:</a:t>
            </a:r>
          </a:p>
          <a:p>
            <a:pPr algn="l"/>
            <a:endParaRPr lang="en-GB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Ln(y) =  intercept + (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Helvetica Neue"/>
              </a:rPr>
              <a:t>gini_ln_coef</a:t>
            </a: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 x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Helvetica Neue"/>
              </a:rPr>
              <a:t>gini_ln</a:t>
            </a: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) + (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Helvetica Neue"/>
              </a:rPr>
              <a:t>mi_ln_coef</a:t>
            </a: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 x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Helvetica Neue"/>
              </a:rPr>
              <a:t>mi_ln</a:t>
            </a: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) + (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Helvetica Neue"/>
              </a:rPr>
              <a:t>c_i_parent_ln_coef</a:t>
            </a: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 x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Helvetica Neue"/>
              </a:rPr>
              <a:t>c_i_parent_ln</a:t>
            </a: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D2594D0-7ACA-8D66-9D11-C82D2CABABA0}"/>
              </a:ext>
            </a:extLst>
          </p:cNvPr>
          <p:cNvSpPr txBox="1">
            <a:spLocks/>
          </p:cNvSpPr>
          <p:nvPr/>
        </p:nvSpPr>
        <p:spPr>
          <a:xfrm>
            <a:off x="457200" y="41040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buClr>
                <a:schemeClr val="dk1"/>
              </a:buClr>
              <a:buSzPts val="2400"/>
              <a:buFont typeface="Poiret One"/>
              <a:buNone/>
              <a:defRPr sz="2400" b="1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en-GB" dirty="0"/>
              <a:t>Question 3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5938D3E5-9360-AA7B-E60C-26F6B9B52317}"/>
              </a:ext>
            </a:extLst>
          </p:cNvPr>
          <p:cNvSpPr/>
          <p:nvPr/>
        </p:nvSpPr>
        <p:spPr>
          <a:xfrm>
            <a:off x="419251" y="2508274"/>
            <a:ext cx="4304547" cy="869450"/>
          </a:xfrm>
          <a:prstGeom prst="wedgeRectCallout">
            <a:avLst>
              <a:gd name="adj1" fmla="val 49344"/>
              <a:gd name="adj2" fmla="val 61535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l">
              <a:buAutoNum type="arabicPeriod"/>
            </a:pPr>
            <a:r>
              <a:rPr lang="en-GB" dirty="0">
                <a:solidFill>
                  <a:srgbClr val="000000"/>
                </a:solidFill>
                <a:latin typeface="Helvetica Neue"/>
              </a:rPr>
              <a:t>Select 50 percentile for parent quantile column</a:t>
            </a:r>
          </a:p>
          <a:p>
            <a:pPr marL="342900" indent="-342900" algn="l">
              <a:buAutoNum type="arabicPeriod"/>
            </a:pPr>
            <a:r>
              <a:rPr lang="en-GB" dirty="0">
                <a:solidFill>
                  <a:srgbClr val="000000"/>
                </a:solidFill>
                <a:latin typeface="Helvetica Neue"/>
              </a:rPr>
              <a:t>Select the independent variables of model 4</a:t>
            </a:r>
          </a:p>
          <a:p>
            <a:pPr marL="342900" indent="-342900" algn="l">
              <a:buAutoNum type="arabicPeriod"/>
            </a:pP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Predict child income based on equation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D78513C-A106-DD53-87CF-68EF5A2C05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78385" y="1171010"/>
            <a:ext cx="3843066" cy="257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8398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ctrTitle"/>
          </p:nvPr>
        </p:nvSpPr>
        <p:spPr>
          <a:xfrm>
            <a:off x="1396650" y="1176600"/>
            <a:ext cx="6350700" cy="230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</a:t>
            </a:r>
            <a:r>
              <a:rPr lang="en" dirty="0"/>
              <a:t>he end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1665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ctrTitle"/>
          </p:nvPr>
        </p:nvSpPr>
        <p:spPr>
          <a:xfrm>
            <a:off x="1396650" y="1176600"/>
            <a:ext cx="6350700" cy="230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Task 1</a:t>
            </a:r>
            <a:endParaRPr dirty="0"/>
          </a:p>
        </p:txBody>
      </p:sp>
      <p:sp>
        <p:nvSpPr>
          <p:cNvPr id="64" name="Google Shape;64;p16"/>
          <p:cNvSpPr txBox="1">
            <a:spLocks noGrp="1"/>
          </p:cNvSpPr>
          <p:nvPr>
            <p:ph type="subTitle" idx="1"/>
          </p:nvPr>
        </p:nvSpPr>
        <p:spPr>
          <a:xfrm>
            <a:off x="2614650" y="3484800"/>
            <a:ext cx="3914700" cy="4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Creating the dataframe</a:t>
            </a:r>
            <a:br>
              <a:rPr lang="en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49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8774A-DE59-0AF4-C75D-FD82108A8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960" y="202017"/>
            <a:ext cx="4045200" cy="998317"/>
          </a:xfrm>
        </p:spPr>
        <p:txBody>
          <a:bodyPr/>
          <a:lstStyle/>
          <a:p>
            <a:r>
              <a:rPr lang="en-GB" dirty="0"/>
              <a:t>Data Cleaning</a:t>
            </a:r>
          </a:p>
        </p:txBody>
      </p:sp>
      <p:grpSp>
        <p:nvGrpSpPr>
          <p:cNvPr id="10" name="Google Shape;92;p18">
            <a:extLst>
              <a:ext uri="{FF2B5EF4-FFF2-40B4-BE49-F238E27FC236}">
                <a16:creationId xmlns:a16="http://schemas.microsoft.com/office/drawing/2014/main" id="{55A4C375-8543-89F0-42A7-F9DC47E4A106}"/>
              </a:ext>
            </a:extLst>
          </p:cNvPr>
          <p:cNvGrpSpPr/>
          <p:nvPr/>
        </p:nvGrpSpPr>
        <p:grpSpPr>
          <a:xfrm>
            <a:off x="4951808" y="888865"/>
            <a:ext cx="3549900" cy="654511"/>
            <a:chOff x="4603500" y="1478471"/>
            <a:chExt cx="3549900" cy="551400"/>
          </a:xfrm>
        </p:grpSpPr>
        <p:sp>
          <p:nvSpPr>
            <p:cNvPr id="11" name="Google Shape;93;p18">
              <a:extLst>
                <a:ext uri="{FF2B5EF4-FFF2-40B4-BE49-F238E27FC236}">
                  <a16:creationId xmlns:a16="http://schemas.microsoft.com/office/drawing/2014/main" id="{2485E420-55F6-F441-F7F1-DFB16BC8A313}"/>
                </a:ext>
              </a:extLst>
            </p:cNvPr>
            <p:cNvSpPr txBox="1"/>
            <p:nvPr/>
          </p:nvSpPr>
          <p:spPr>
            <a:xfrm flipH="1">
              <a:off x="4603500" y="1550625"/>
              <a:ext cx="14394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 b="1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Poiret One"/>
                  <a:ea typeface="Poiret One"/>
                  <a:cs typeface="Poiret One"/>
                  <a:sym typeface="Poiret One"/>
                </a:rPr>
                <a:t>Country</a:t>
              </a:r>
              <a:endParaRPr sz="2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Poiret One"/>
                <a:ea typeface="Poiret One"/>
                <a:cs typeface="Poiret One"/>
                <a:sym typeface="Poiret One"/>
              </a:endParaRPr>
            </a:p>
          </p:txBody>
        </p:sp>
        <p:sp>
          <p:nvSpPr>
            <p:cNvPr id="12" name="Google Shape;94;p18">
              <a:extLst>
                <a:ext uri="{FF2B5EF4-FFF2-40B4-BE49-F238E27FC236}">
                  <a16:creationId xmlns:a16="http://schemas.microsoft.com/office/drawing/2014/main" id="{7A2D4415-6D04-4788-787C-92B9FB725C6C}"/>
                </a:ext>
              </a:extLst>
            </p:cNvPr>
            <p:cNvSpPr txBox="1"/>
            <p:nvPr/>
          </p:nvSpPr>
          <p:spPr>
            <a:xfrm flipH="1">
              <a:off x="6042900" y="1478471"/>
              <a:ext cx="21105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b="1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Oxygen"/>
                  <a:ea typeface="Oxygen"/>
                  <a:cs typeface="Oxygen"/>
                  <a:sym typeface="Oxygen"/>
                </a:rPr>
                <a:t>N</a:t>
              </a:r>
              <a:r>
                <a:rPr lang="en" b="1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Oxygen"/>
                  <a:ea typeface="Oxygen"/>
                  <a:cs typeface="Oxygen"/>
                  <a:sym typeface="Oxygen"/>
                </a:rPr>
                <a:t>ame and Code</a:t>
              </a:r>
              <a:endParaRPr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Oxygen"/>
                <a:ea typeface="Oxygen"/>
                <a:cs typeface="Oxygen"/>
                <a:sym typeface="Oxygen"/>
              </a:endParaRPr>
            </a:p>
          </p:txBody>
        </p:sp>
      </p:grpSp>
      <p:cxnSp>
        <p:nvCxnSpPr>
          <p:cNvPr id="22" name="Google Shape;104;p18">
            <a:extLst>
              <a:ext uri="{FF2B5EF4-FFF2-40B4-BE49-F238E27FC236}">
                <a16:creationId xmlns:a16="http://schemas.microsoft.com/office/drawing/2014/main" id="{23352815-C496-FDA8-EB95-226843832C50}"/>
              </a:ext>
            </a:extLst>
          </p:cNvPr>
          <p:cNvCxnSpPr/>
          <p:nvPr/>
        </p:nvCxnSpPr>
        <p:spPr>
          <a:xfrm rot="10800000">
            <a:off x="5124789" y="1468951"/>
            <a:ext cx="3311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" name="Google Shape;92;p18">
            <a:extLst>
              <a:ext uri="{FF2B5EF4-FFF2-40B4-BE49-F238E27FC236}">
                <a16:creationId xmlns:a16="http://schemas.microsoft.com/office/drawing/2014/main" id="{48FAFA80-D046-0994-483B-9E698AC634E8}"/>
              </a:ext>
            </a:extLst>
          </p:cNvPr>
          <p:cNvGrpSpPr/>
          <p:nvPr/>
        </p:nvGrpSpPr>
        <p:grpSpPr>
          <a:xfrm>
            <a:off x="5043616" y="1515343"/>
            <a:ext cx="3461731" cy="529638"/>
            <a:chOff x="4761127" y="1369933"/>
            <a:chExt cx="3461731" cy="551400"/>
          </a:xfrm>
        </p:grpSpPr>
        <p:sp>
          <p:nvSpPr>
            <p:cNvPr id="27" name="Google Shape;93;p18">
              <a:extLst>
                <a:ext uri="{FF2B5EF4-FFF2-40B4-BE49-F238E27FC236}">
                  <a16:creationId xmlns:a16="http://schemas.microsoft.com/office/drawing/2014/main" id="{8051AD14-58E2-BBCD-81D2-C9099D2582EB}"/>
                </a:ext>
              </a:extLst>
            </p:cNvPr>
            <p:cNvSpPr txBox="1"/>
            <p:nvPr/>
          </p:nvSpPr>
          <p:spPr>
            <a:xfrm flipH="1">
              <a:off x="4761127" y="1471532"/>
              <a:ext cx="14394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2000" b="1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Poiret One"/>
                  <a:ea typeface="Poiret One"/>
                  <a:cs typeface="Poiret One"/>
                  <a:sym typeface="Poiret One"/>
                </a:rPr>
                <a:t>Population</a:t>
              </a:r>
              <a:endParaRPr sz="2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Poiret One"/>
                <a:ea typeface="Poiret One"/>
                <a:cs typeface="Poiret One"/>
                <a:sym typeface="Poiret One"/>
              </a:endParaRPr>
            </a:p>
          </p:txBody>
        </p:sp>
        <p:sp>
          <p:nvSpPr>
            <p:cNvPr id="28" name="Google Shape;94;p18">
              <a:extLst>
                <a:ext uri="{FF2B5EF4-FFF2-40B4-BE49-F238E27FC236}">
                  <a16:creationId xmlns:a16="http://schemas.microsoft.com/office/drawing/2014/main" id="{147F6FAA-CE9D-0F3F-EADB-AEF9148D5323}"/>
                </a:ext>
              </a:extLst>
            </p:cNvPr>
            <p:cNvSpPr txBox="1"/>
            <p:nvPr/>
          </p:nvSpPr>
          <p:spPr>
            <a:xfrm flipH="1">
              <a:off x="6112358" y="1369933"/>
              <a:ext cx="21105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b="1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Oxygen"/>
                  <a:ea typeface="Oxygen"/>
                  <a:cs typeface="Oxygen"/>
                  <a:sym typeface="Oxygen"/>
                </a:rPr>
                <a:t>Of country</a:t>
              </a:r>
              <a:endParaRPr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Oxygen"/>
                <a:ea typeface="Oxygen"/>
                <a:cs typeface="Oxygen"/>
                <a:sym typeface="Oxygen"/>
              </a:endParaRPr>
            </a:p>
          </p:txBody>
        </p:sp>
      </p:grpSp>
      <p:cxnSp>
        <p:nvCxnSpPr>
          <p:cNvPr id="29" name="Google Shape;104;p18">
            <a:extLst>
              <a:ext uri="{FF2B5EF4-FFF2-40B4-BE49-F238E27FC236}">
                <a16:creationId xmlns:a16="http://schemas.microsoft.com/office/drawing/2014/main" id="{539EFD03-F07A-9E70-F623-E4B5CFE9A6A4}"/>
              </a:ext>
            </a:extLst>
          </p:cNvPr>
          <p:cNvCxnSpPr/>
          <p:nvPr/>
        </p:nvCxnSpPr>
        <p:spPr>
          <a:xfrm rot="10800000">
            <a:off x="5124789" y="2091757"/>
            <a:ext cx="3311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1" name="Google Shape;92;p18">
            <a:extLst>
              <a:ext uri="{FF2B5EF4-FFF2-40B4-BE49-F238E27FC236}">
                <a16:creationId xmlns:a16="http://schemas.microsoft.com/office/drawing/2014/main" id="{D45B6999-41EC-7898-6F0B-50A9068E16DE}"/>
              </a:ext>
            </a:extLst>
          </p:cNvPr>
          <p:cNvGrpSpPr/>
          <p:nvPr/>
        </p:nvGrpSpPr>
        <p:grpSpPr>
          <a:xfrm>
            <a:off x="4960947" y="2158992"/>
            <a:ext cx="3532177" cy="700525"/>
            <a:chOff x="4696655" y="1419195"/>
            <a:chExt cx="3532177" cy="551400"/>
          </a:xfrm>
        </p:grpSpPr>
        <p:sp>
          <p:nvSpPr>
            <p:cNvPr id="32" name="Google Shape;93;p18">
              <a:extLst>
                <a:ext uri="{FF2B5EF4-FFF2-40B4-BE49-F238E27FC236}">
                  <a16:creationId xmlns:a16="http://schemas.microsoft.com/office/drawing/2014/main" id="{F1B9C204-3143-AB71-568C-8860E8E42E2B}"/>
                </a:ext>
              </a:extLst>
            </p:cNvPr>
            <p:cNvSpPr txBox="1"/>
            <p:nvPr/>
          </p:nvSpPr>
          <p:spPr>
            <a:xfrm flipH="1">
              <a:off x="4696655" y="1540540"/>
              <a:ext cx="14394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2000" b="1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Poiret One"/>
                  <a:ea typeface="Poiret One"/>
                  <a:cs typeface="Poiret One"/>
                  <a:sym typeface="Poiret One"/>
                </a:rPr>
                <a:t>Quantile</a:t>
              </a:r>
              <a:endParaRPr sz="2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Poiret One"/>
                <a:ea typeface="Poiret One"/>
                <a:cs typeface="Poiret One"/>
                <a:sym typeface="Poiret One"/>
              </a:endParaRPr>
            </a:p>
          </p:txBody>
        </p:sp>
        <p:sp>
          <p:nvSpPr>
            <p:cNvPr id="33" name="Google Shape;94;p18">
              <a:extLst>
                <a:ext uri="{FF2B5EF4-FFF2-40B4-BE49-F238E27FC236}">
                  <a16:creationId xmlns:a16="http://schemas.microsoft.com/office/drawing/2014/main" id="{47D400AD-0F1B-2A59-CD75-8C3DB7669CA9}"/>
                </a:ext>
              </a:extLst>
            </p:cNvPr>
            <p:cNvSpPr txBox="1"/>
            <p:nvPr/>
          </p:nvSpPr>
          <p:spPr>
            <a:xfrm flipH="1">
              <a:off x="6118332" y="1419195"/>
              <a:ext cx="21105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b="1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Oxygen"/>
                  <a:ea typeface="Oxygen"/>
                  <a:cs typeface="Oxygen"/>
                  <a:sym typeface="Oxygen"/>
                </a:rPr>
                <a:t>Income percentage, 100 for each country</a:t>
              </a:r>
              <a:endParaRPr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Oxygen"/>
                <a:ea typeface="Oxygen"/>
                <a:cs typeface="Oxygen"/>
                <a:sym typeface="Oxygen"/>
              </a:endParaRPr>
            </a:p>
          </p:txBody>
        </p:sp>
      </p:grpSp>
      <p:cxnSp>
        <p:nvCxnSpPr>
          <p:cNvPr id="34" name="Google Shape;104;p18">
            <a:extLst>
              <a:ext uri="{FF2B5EF4-FFF2-40B4-BE49-F238E27FC236}">
                <a16:creationId xmlns:a16="http://schemas.microsoft.com/office/drawing/2014/main" id="{926D0862-B802-D91E-525B-97C5196F8B17}"/>
              </a:ext>
            </a:extLst>
          </p:cNvPr>
          <p:cNvCxnSpPr/>
          <p:nvPr/>
        </p:nvCxnSpPr>
        <p:spPr>
          <a:xfrm rot="10800000">
            <a:off x="5106592" y="2967393"/>
            <a:ext cx="3311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6" name="Google Shape;92;p18">
            <a:extLst>
              <a:ext uri="{FF2B5EF4-FFF2-40B4-BE49-F238E27FC236}">
                <a16:creationId xmlns:a16="http://schemas.microsoft.com/office/drawing/2014/main" id="{2C632BBE-930C-B6FB-B79C-30FA65128F19}"/>
              </a:ext>
            </a:extLst>
          </p:cNvPr>
          <p:cNvGrpSpPr/>
          <p:nvPr/>
        </p:nvGrpSpPr>
        <p:grpSpPr>
          <a:xfrm>
            <a:off x="4951808" y="3007833"/>
            <a:ext cx="3601569" cy="618554"/>
            <a:chOff x="4633185" y="1411061"/>
            <a:chExt cx="3601569" cy="551400"/>
          </a:xfrm>
        </p:grpSpPr>
        <p:sp>
          <p:nvSpPr>
            <p:cNvPr id="37" name="Google Shape;93;p18">
              <a:extLst>
                <a:ext uri="{FF2B5EF4-FFF2-40B4-BE49-F238E27FC236}">
                  <a16:creationId xmlns:a16="http://schemas.microsoft.com/office/drawing/2014/main" id="{ADFB109D-DFCE-0B43-D5CF-B1CD7E1C24C1}"/>
                </a:ext>
              </a:extLst>
            </p:cNvPr>
            <p:cNvSpPr txBox="1"/>
            <p:nvPr/>
          </p:nvSpPr>
          <p:spPr>
            <a:xfrm flipH="1">
              <a:off x="4633185" y="1528524"/>
              <a:ext cx="14394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2000" b="1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Poiret One"/>
                  <a:ea typeface="Poiret One"/>
                  <a:cs typeface="Poiret One"/>
                  <a:sym typeface="Poiret One"/>
                </a:rPr>
                <a:t>Income</a:t>
              </a:r>
              <a:endParaRPr sz="2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Poiret One"/>
                <a:ea typeface="Poiret One"/>
                <a:cs typeface="Poiret One"/>
                <a:sym typeface="Poiret One"/>
              </a:endParaRPr>
            </a:p>
          </p:txBody>
        </p:sp>
        <p:sp>
          <p:nvSpPr>
            <p:cNvPr id="38" name="Google Shape;94;p18">
              <a:extLst>
                <a:ext uri="{FF2B5EF4-FFF2-40B4-BE49-F238E27FC236}">
                  <a16:creationId xmlns:a16="http://schemas.microsoft.com/office/drawing/2014/main" id="{75A0EDD3-F617-5660-4CBD-CF9FE3FCC240}"/>
                </a:ext>
              </a:extLst>
            </p:cNvPr>
            <p:cNvSpPr txBox="1"/>
            <p:nvPr/>
          </p:nvSpPr>
          <p:spPr>
            <a:xfrm flipH="1">
              <a:off x="6124254" y="1411061"/>
              <a:ext cx="21105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b="1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Oxygen"/>
                  <a:ea typeface="Oxygen"/>
                  <a:cs typeface="Oxygen"/>
                  <a:sym typeface="Oxygen"/>
                </a:rPr>
                <a:t>Income corresponding to percentage</a:t>
              </a:r>
              <a:endParaRPr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Oxygen"/>
                <a:ea typeface="Oxygen"/>
                <a:cs typeface="Oxygen"/>
                <a:sym typeface="Oxygen"/>
              </a:endParaRPr>
            </a:p>
          </p:txBody>
        </p:sp>
      </p:grpSp>
      <p:cxnSp>
        <p:nvCxnSpPr>
          <p:cNvPr id="39" name="Google Shape;104;p18">
            <a:extLst>
              <a:ext uri="{FF2B5EF4-FFF2-40B4-BE49-F238E27FC236}">
                <a16:creationId xmlns:a16="http://schemas.microsoft.com/office/drawing/2014/main" id="{F8E6A37E-39E1-234F-E234-7D3C1EF79827}"/>
              </a:ext>
            </a:extLst>
          </p:cNvPr>
          <p:cNvCxnSpPr/>
          <p:nvPr/>
        </p:nvCxnSpPr>
        <p:spPr>
          <a:xfrm rot="10800000">
            <a:off x="5124367" y="3687977"/>
            <a:ext cx="3311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1" name="Google Shape;92;p18">
            <a:extLst>
              <a:ext uri="{FF2B5EF4-FFF2-40B4-BE49-F238E27FC236}">
                <a16:creationId xmlns:a16="http://schemas.microsoft.com/office/drawing/2014/main" id="{C532E36A-6FF6-0559-DF2C-BC43D8BC2D98}"/>
              </a:ext>
            </a:extLst>
          </p:cNvPr>
          <p:cNvGrpSpPr/>
          <p:nvPr/>
        </p:nvGrpSpPr>
        <p:grpSpPr>
          <a:xfrm>
            <a:off x="5043615" y="3707586"/>
            <a:ext cx="3509762" cy="700525"/>
            <a:chOff x="4787549" y="1449228"/>
            <a:chExt cx="3268109" cy="551400"/>
          </a:xfrm>
        </p:grpSpPr>
        <p:sp>
          <p:nvSpPr>
            <p:cNvPr id="42" name="Google Shape;93;p18">
              <a:extLst>
                <a:ext uri="{FF2B5EF4-FFF2-40B4-BE49-F238E27FC236}">
                  <a16:creationId xmlns:a16="http://schemas.microsoft.com/office/drawing/2014/main" id="{2DACB389-2E05-9BEE-E179-9FEBD5B94138}"/>
                </a:ext>
              </a:extLst>
            </p:cNvPr>
            <p:cNvSpPr txBox="1"/>
            <p:nvPr/>
          </p:nvSpPr>
          <p:spPr>
            <a:xfrm flipH="1">
              <a:off x="4787549" y="1538969"/>
              <a:ext cx="1242828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2000" b="1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Poiret One"/>
                  <a:ea typeface="Poiret One"/>
                  <a:cs typeface="Poiret One"/>
                  <a:sym typeface="Poiret One"/>
                </a:rPr>
                <a:t>GDP_PPP</a:t>
              </a:r>
              <a:endParaRPr sz="2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Poiret One"/>
                <a:ea typeface="Poiret One"/>
                <a:cs typeface="Poiret One"/>
                <a:sym typeface="Poiret One"/>
              </a:endParaRPr>
            </a:p>
          </p:txBody>
        </p:sp>
        <p:sp>
          <p:nvSpPr>
            <p:cNvPr id="43" name="Google Shape;94;p18">
              <a:extLst>
                <a:ext uri="{FF2B5EF4-FFF2-40B4-BE49-F238E27FC236}">
                  <a16:creationId xmlns:a16="http://schemas.microsoft.com/office/drawing/2014/main" id="{915A8DCA-6086-BDC8-1654-3899704A8FA8}"/>
                </a:ext>
              </a:extLst>
            </p:cNvPr>
            <p:cNvSpPr txBox="1"/>
            <p:nvPr/>
          </p:nvSpPr>
          <p:spPr>
            <a:xfrm flipH="1">
              <a:off x="5945158" y="1449228"/>
              <a:ext cx="21105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b="1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Oxygen"/>
                  <a:ea typeface="Oxygen"/>
                  <a:cs typeface="Oxygen"/>
                  <a:sym typeface="Oxygen"/>
                </a:rPr>
                <a:t>$ GDP per person - purchasing power parity</a:t>
              </a:r>
              <a:endParaRPr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Oxygen"/>
                <a:ea typeface="Oxygen"/>
                <a:cs typeface="Oxygen"/>
                <a:sym typeface="Oxygen"/>
              </a:endParaRP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A604C7DC-3F24-BE43-F915-A8DCF4B15568}"/>
              </a:ext>
            </a:extLst>
          </p:cNvPr>
          <p:cNvSpPr/>
          <p:nvPr/>
        </p:nvSpPr>
        <p:spPr>
          <a:xfrm>
            <a:off x="451695" y="1677035"/>
            <a:ext cx="3806318" cy="47433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2">
                    <a:lumMod val="75000"/>
                  </a:schemeClr>
                </a:solidFill>
              </a:rPr>
              <a:t>Income + Population + Gini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A345155-6DB2-879F-BFBB-E82BC516AF91}"/>
              </a:ext>
            </a:extLst>
          </p:cNvPr>
          <p:cNvSpPr/>
          <p:nvPr/>
        </p:nvSpPr>
        <p:spPr>
          <a:xfrm>
            <a:off x="451695" y="2348058"/>
            <a:ext cx="3806317" cy="47433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2">
                    <a:lumMod val="75000"/>
                  </a:schemeClr>
                </a:solidFill>
              </a:rPr>
              <a:t>Replacing missing values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F871C42-0BE2-9095-EE78-6F619F41207D}"/>
              </a:ext>
            </a:extLst>
          </p:cNvPr>
          <p:cNvSpPr/>
          <p:nvPr/>
        </p:nvSpPr>
        <p:spPr>
          <a:xfrm>
            <a:off x="451695" y="3019082"/>
            <a:ext cx="3806317" cy="47433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2">
                    <a:lumMod val="75000"/>
                  </a:schemeClr>
                </a:solidFill>
              </a:rPr>
              <a:t>Changing data type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D88D4FB-9EF1-E7F8-D6E2-5DBCC8C79749}"/>
              </a:ext>
            </a:extLst>
          </p:cNvPr>
          <p:cNvSpPr/>
          <p:nvPr/>
        </p:nvSpPr>
        <p:spPr>
          <a:xfrm>
            <a:off x="449212" y="3678535"/>
            <a:ext cx="3806317" cy="47433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2">
                    <a:lumMod val="75000"/>
                  </a:schemeClr>
                </a:solidFill>
              </a:rPr>
              <a:t>Correcting outliers</a:t>
            </a:r>
          </a:p>
        </p:txBody>
      </p:sp>
      <p:cxnSp>
        <p:nvCxnSpPr>
          <p:cNvPr id="50" name="Google Shape;104;p18">
            <a:extLst>
              <a:ext uri="{FF2B5EF4-FFF2-40B4-BE49-F238E27FC236}">
                <a16:creationId xmlns:a16="http://schemas.microsoft.com/office/drawing/2014/main" id="{D00387BB-056D-ED77-A95C-EA5E35205AC1}"/>
              </a:ext>
            </a:extLst>
          </p:cNvPr>
          <p:cNvCxnSpPr/>
          <p:nvPr/>
        </p:nvCxnSpPr>
        <p:spPr>
          <a:xfrm rot="10800000">
            <a:off x="5182024" y="4398095"/>
            <a:ext cx="3311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1" name="Google Shape;92;p18">
            <a:extLst>
              <a:ext uri="{FF2B5EF4-FFF2-40B4-BE49-F238E27FC236}">
                <a16:creationId xmlns:a16="http://schemas.microsoft.com/office/drawing/2014/main" id="{D92E6F8A-B166-F9BA-B4A0-A7A7B197B160}"/>
              </a:ext>
            </a:extLst>
          </p:cNvPr>
          <p:cNvGrpSpPr/>
          <p:nvPr/>
        </p:nvGrpSpPr>
        <p:grpSpPr>
          <a:xfrm>
            <a:off x="4901708" y="4442975"/>
            <a:ext cx="3720868" cy="700525"/>
            <a:chOff x="4590978" y="1449228"/>
            <a:chExt cx="3464680" cy="551400"/>
          </a:xfrm>
        </p:grpSpPr>
        <p:sp>
          <p:nvSpPr>
            <p:cNvPr id="52" name="Google Shape;93;p18">
              <a:extLst>
                <a:ext uri="{FF2B5EF4-FFF2-40B4-BE49-F238E27FC236}">
                  <a16:creationId xmlns:a16="http://schemas.microsoft.com/office/drawing/2014/main" id="{40FA06CE-6F70-48D8-6E88-5FE2077A2822}"/>
                </a:ext>
              </a:extLst>
            </p:cNvPr>
            <p:cNvSpPr txBox="1"/>
            <p:nvPr/>
          </p:nvSpPr>
          <p:spPr>
            <a:xfrm flipH="1">
              <a:off x="4590978" y="1538969"/>
              <a:ext cx="14394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2000" b="1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Poiret One"/>
                  <a:ea typeface="Poiret One"/>
                  <a:cs typeface="Poiret One"/>
                  <a:sym typeface="Poiret One"/>
                </a:rPr>
                <a:t>Gini</a:t>
              </a:r>
              <a:endParaRPr sz="2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Poiret One"/>
                <a:ea typeface="Poiret One"/>
                <a:cs typeface="Poiret One"/>
                <a:sym typeface="Poiret One"/>
              </a:endParaRPr>
            </a:p>
          </p:txBody>
        </p:sp>
        <p:sp>
          <p:nvSpPr>
            <p:cNvPr id="53" name="Google Shape;94;p18">
              <a:extLst>
                <a:ext uri="{FF2B5EF4-FFF2-40B4-BE49-F238E27FC236}">
                  <a16:creationId xmlns:a16="http://schemas.microsoft.com/office/drawing/2014/main" id="{E28383AF-E56C-D83A-4C80-E5B787D0DC0E}"/>
                </a:ext>
              </a:extLst>
            </p:cNvPr>
            <p:cNvSpPr txBox="1"/>
            <p:nvPr/>
          </p:nvSpPr>
          <p:spPr>
            <a:xfrm flipH="1">
              <a:off x="5945158" y="1449228"/>
              <a:ext cx="21105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b="1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Oxygen"/>
                  <a:ea typeface="Oxygen"/>
                  <a:cs typeface="Oxygen"/>
                  <a:sym typeface="Oxygen"/>
                </a:rPr>
                <a:t>Gini Coefficient</a:t>
              </a:r>
              <a:endParaRPr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Oxygen"/>
                <a:ea typeface="Oxygen"/>
                <a:cs typeface="Oxygen"/>
                <a:sym typeface="Oxygen"/>
              </a:endParaRPr>
            </a:p>
          </p:txBody>
        </p:sp>
      </p:grpSp>
      <p:sp>
        <p:nvSpPr>
          <p:cNvPr id="54" name="Google Shape;93;p18">
            <a:extLst>
              <a:ext uri="{FF2B5EF4-FFF2-40B4-BE49-F238E27FC236}">
                <a16:creationId xmlns:a16="http://schemas.microsoft.com/office/drawing/2014/main" id="{C2D8668F-52C5-AAA4-1FF1-F7B0F97610FF}"/>
              </a:ext>
            </a:extLst>
          </p:cNvPr>
          <p:cNvSpPr txBox="1"/>
          <p:nvPr/>
        </p:nvSpPr>
        <p:spPr>
          <a:xfrm flipH="1">
            <a:off x="5034476" y="230625"/>
            <a:ext cx="3662134" cy="491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Poiret One"/>
                <a:ea typeface="Poiret One"/>
                <a:cs typeface="Poiret One"/>
                <a:sym typeface="Poiret One"/>
              </a:rPr>
              <a:t>Columns</a:t>
            </a:r>
            <a:endParaRPr sz="3200" dirty="0">
              <a:solidFill>
                <a:schemeClr val="accent4">
                  <a:lumMod val="20000"/>
                  <a:lumOff val="80000"/>
                </a:schemeClr>
              </a:solidFill>
              <a:latin typeface="Poiret One"/>
              <a:ea typeface="Poiret One"/>
              <a:cs typeface="Poiret One"/>
              <a:sym typeface="Poiret One"/>
            </a:endParaRPr>
          </a:p>
        </p:txBody>
      </p:sp>
    </p:spTree>
    <p:extLst>
      <p:ext uri="{BB962C8B-B14F-4D97-AF65-F5344CB8AC3E}">
        <p14:creationId xmlns:p14="http://schemas.microsoft.com/office/powerpoint/2010/main" val="1420386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F1AC2AE-B2E5-0BD9-A597-ECCBEBBDAF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5" t="7924" r="2512"/>
          <a:stretch/>
        </p:blipFill>
        <p:spPr>
          <a:xfrm>
            <a:off x="0" y="1695526"/>
            <a:ext cx="4549375" cy="336254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1AE1FC1-EFE9-4C52-5D36-2A27F1305469}"/>
              </a:ext>
            </a:extLst>
          </p:cNvPr>
          <p:cNvSpPr txBox="1">
            <a:spLocks/>
          </p:cNvSpPr>
          <p:nvPr/>
        </p:nvSpPr>
        <p:spPr>
          <a:xfrm>
            <a:off x="843353" y="413304"/>
            <a:ext cx="310170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>
                <a:solidFill>
                  <a:srgbClr val="271A38"/>
                </a:solidFill>
                <a:latin typeface="Poiret One" panose="00000500000000000000" pitchFamily="2" charset="0"/>
              </a:rPr>
              <a:t>Income Distribution by quantile</a:t>
            </a:r>
            <a:endParaRPr lang="en-GB" dirty="0">
              <a:latin typeface="Poiret One" panose="00000500000000000000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3DB13DA-DAD9-A555-93C1-32B91131C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6628" y="2080644"/>
            <a:ext cx="3639408" cy="57270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pPr algn="l"/>
            <a:r>
              <a:rPr lang="en-GB" sz="22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Poiret One" panose="00000500000000000000" pitchFamily="2" charset="0"/>
              </a:rPr>
              <a:t>c</a:t>
            </a:r>
            <a:r>
              <a:rPr lang="en-GB" sz="2200" b="1" i="0" dirty="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Poiret One" panose="00000500000000000000" pitchFamily="2" charset="0"/>
              </a:rPr>
              <a:t>ountries involved in study</a:t>
            </a:r>
            <a:endParaRPr lang="en-GB" sz="2200" b="1" dirty="0">
              <a:solidFill>
                <a:schemeClr val="tx2">
                  <a:lumMod val="20000"/>
                  <a:lumOff val="80000"/>
                </a:schemeClr>
              </a:solidFill>
              <a:latin typeface="Poiret One" panose="00000500000000000000" pitchFamily="2" charset="0"/>
            </a:endParaRPr>
          </a:p>
        </p:txBody>
      </p:sp>
      <p:sp>
        <p:nvSpPr>
          <p:cNvPr id="9" name="Google Shape;398;p22">
            <a:extLst>
              <a:ext uri="{FF2B5EF4-FFF2-40B4-BE49-F238E27FC236}">
                <a16:creationId xmlns:a16="http://schemas.microsoft.com/office/drawing/2014/main" id="{C2308649-265C-3843-7D25-24E26F7D7649}"/>
              </a:ext>
            </a:extLst>
          </p:cNvPr>
          <p:cNvSpPr/>
          <p:nvPr/>
        </p:nvSpPr>
        <p:spPr>
          <a:xfrm>
            <a:off x="6748053" y="1364107"/>
            <a:ext cx="1044514" cy="6162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Poiret One" panose="00000500000000000000" pitchFamily="2" charset="0"/>
              </a:rPr>
              <a:t>114</a:t>
            </a:r>
            <a:endParaRPr sz="2200" b="1" dirty="0">
              <a:solidFill>
                <a:schemeClr val="tx2">
                  <a:lumMod val="20000"/>
                  <a:lumOff val="80000"/>
                </a:schemeClr>
              </a:solidFill>
              <a:latin typeface="Poiret One" panose="00000500000000000000" pitchFamily="2" charset="0"/>
            </a:endParaRPr>
          </a:p>
        </p:txBody>
      </p:sp>
      <p:sp>
        <p:nvSpPr>
          <p:cNvPr id="10" name="Google Shape;398;p22">
            <a:extLst>
              <a:ext uri="{FF2B5EF4-FFF2-40B4-BE49-F238E27FC236}">
                <a16:creationId xmlns:a16="http://schemas.microsoft.com/office/drawing/2014/main" id="{3D5FB1B0-170E-C9AA-D5CF-4370E411741A}"/>
              </a:ext>
            </a:extLst>
          </p:cNvPr>
          <p:cNvSpPr/>
          <p:nvPr/>
        </p:nvSpPr>
        <p:spPr>
          <a:xfrm>
            <a:off x="5156628" y="3292614"/>
            <a:ext cx="1089337" cy="6162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Poiret One" panose="00000500000000000000" pitchFamily="2" charset="0"/>
              </a:rPr>
              <a:t>91% </a:t>
            </a:r>
            <a:endParaRPr sz="2200" b="1" dirty="0">
              <a:solidFill>
                <a:schemeClr val="tx2">
                  <a:lumMod val="20000"/>
                  <a:lumOff val="80000"/>
                </a:schemeClr>
              </a:solidFill>
              <a:latin typeface="Poiret One" panose="000005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100971-C0D9-D711-75DD-3E664258593A}"/>
              </a:ext>
            </a:extLst>
          </p:cNvPr>
          <p:cNvSpPr txBox="1"/>
          <p:nvPr/>
        </p:nvSpPr>
        <p:spPr>
          <a:xfrm>
            <a:off x="6327780" y="3369881"/>
            <a:ext cx="2732321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>
            <a:spAutoFit/>
          </a:bodyPr>
          <a:lstStyle/>
          <a:p>
            <a:pPr algn="l"/>
            <a:r>
              <a:rPr lang="en-GB" sz="24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Poiret One" panose="00000500000000000000" pitchFamily="2" charset="0"/>
              </a:rPr>
              <a:t>of the population 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70BAD70-EDDC-1B41-719B-E9860ADFD4E8}"/>
              </a:ext>
            </a:extLst>
          </p:cNvPr>
          <p:cNvSpPr txBox="1">
            <a:spLocks/>
          </p:cNvSpPr>
          <p:nvPr/>
        </p:nvSpPr>
        <p:spPr>
          <a:xfrm>
            <a:off x="5249700" y="1409176"/>
            <a:ext cx="1399665" cy="5727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GB" sz="2200" dirty="0">
                <a:solidFill>
                  <a:schemeClr val="tx2">
                    <a:lumMod val="20000"/>
                    <a:lumOff val="80000"/>
                  </a:schemeClr>
                </a:solidFill>
                <a:latin typeface="Poiret One" panose="00000500000000000000" pitchFamily="2" charset="0"/>
              </a:rPr>
              <a:t>There are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9821A3-CCA2-25DA-8117-09F30688C1C2}"/>
              </a:ext>
            </a:extLst>
          </p:cNvPr>
          <p:cNvSpPr txBox="1"/>
          <p:nvPr/>
        </p:nvSpPr>
        <p:spPr>
          <a:xfrm>
            <a:off x="5156628" y="4194464"/>
            <a:ext cx="3355533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>
            <a:spAutoFit/>
          </a:bodyPr>
          <a:lstStyle/>
          <a:p>
            <a:pPr algn="l"/>
            <a:r>
              <a:rPr lang="en-GB" sz="24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Poiret One" panose="00000500000000000000" pitchFamily="2" charset="0"/>
              </a:rPr>
              <a:t>is covered by the dataset</a:t>
            </a:r>
          </a:p>
        </p:txBody>
      </p:sp>
    </p:spTree>
    <p:extLst>
      <p:ext uri="{BB962C8B-B14F-4D97-AF65-F5344CB8AC3E}">
        <p14:creationId xmlns:p14="http://schemas.microsoft.com/office/powerpoint/2010/main" val="885456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51088D8-7F8E-FC76-FBA3-BB0561EE7A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8" t="1472"/>
          <a:stretch/>
        </p:blipFill>
        <p:spPr>
          <a:xfrm>
            <a:off x="37165" y="1188028"/>
            <a:ext cx="5947065" cy="395547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6AB739F-4CFA-492B-7AB4-D9E6709D06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99" t="5387"/>
          <a:stretch/>
        </p:blipFill>
        <p:spPr>
          <a:xfrm>
            <a:off x="6043112" y="3169658"/>
            <a:ext cx="2990052" cy="1973841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215E7C9A-34F7-7C4C-5CFE-497122074D74}"/>
              </a:ext>
            </a:extLst>
          </p:cNvPr>
          <p:cNvSpPr/>
          <p:nvPr/>
        </p:nvSpPr>
        <p:spPr>
          <a:xfrm>
            <a:off x="6303818" y="1299918"/>
            <a:ext cx="2729347" cy="1453673"/>
          </a:xfrm>
          <a:prstGeom prst="wedgeRectCallout">
            <a:avLst>
              <a:gd name="adj1" fmla="val -39359"/>
              <a:gd name="adj2" fmla="val 67371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tIns="180000" rtlCol="0" anchor="t" anchorCtr="0"/>
          <a:lstStyle/>
          <a:p>
            <a:r>
              <a:rPr lang="en-GB" dirty="0"/>
              <a:t>Based on the graphs, the incomes in Slovenia, Hungary and Canada are more equally distributed in comparison to China and South Africa.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9A3442F-C70B-7E66-0EA8-A8F624931B76}"/>
              </a:ext>
            </a:extLst>
          </p:cNvPr>
          <p:cNvSpPr txBox="1">
            <a:spLocks/>
          </p:cNvSpPr>
          <p:nvPr/>
        </p:nvSpPr>
        <p:spPr>
          <a:xfrm>
            <a:off x="2987463" y="120945"/>
            <a:ext cx="310170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>
                <a:solidFill>
                  <a:srgbClr val="271A38"/>
                </a:solidFill>
                <a:latin typeface="Poiret One" panose="00000500000000000000" pitchFamily="2" charset="0"/>
              </a:rPr>
              <a:t>Lorenz curves</a:t>
            </a:r>
            <a:endParaRPr lang="en-GB" dirty="0">
              <a:latin typeface="Poiret One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49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ctrTitle"/>
          </p:nvPr>
        </p:nvSpPr>
        <p:spPr>
          <a:xfrm>
            <a:off x="1396650" y="1176600"/>
            <a:ext cx="6350700" cy="230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Task 2</a:t>
            </a:r>
            <a:endParaRPr dirty="0"/>
          </a:p>
        </p:txBody>
      </p:sp>
      <p:sp>
        <p:nvSpPr>
          <p:cNvPr id="64" name="Google Shape;64;p16"/>
          <p:cNvSpPr txBox="1">
            <a:spLocks noGrp="1"/>
          </p:cNvSpPr>
          <p:nvPr>
            <p:ph type="subTitle" idx="1"/>
          </p:nvPr>
        </p:nvSpPr>
        <p:spPr>
          <a:xfrm>
            <a:off x="2614650" y="3484800"/>
            <a:ext cx="3914700" cy="4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Generating parent income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4656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8774A-DE59-0AF4-C75D-FD82108A8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960" y="202017"/>
            <a:ext cx="4045200" cy="998317"/>
          </a:xfrm>
        </p:spPr>
        <p:txBody>
          <a:bodyPr/>
          <a:lstStyle/>
          <a:p>
            <a:r>
              <a:rPr lang="en-GB" dirty="0"/>
              <a:t>Data Prep</a:t>
            </a:r>
          </a:p>
        </p:txBody>
      </p:sp>
      <p:grpSp>
        <p:nvGrpSpPr>
          <p:cNvPr id="10" name="Google Shape;92;p18">
            <a:extLst>
              <a:ext uri="{FF2B5EF4-FFF2-40B4-BE49-F238E27FC236}">
                <a16:creationId xmlns:a16="http://schemas.microsoft.com/office/drawing/2014/main" id="{55A4C375-8543-89F0-42A7-F9DC47E4A106}"/>
              </a:ext>
            </a:extLst>
          </p:cNvPr>
          <p:cNvGrpSpPr/>
          <p:nvPr/>
        </p:nvGrpSpPr>
        <p:grpSpPr>
          <a:xfrm>
            <a:off x="5067035" y="888865"/>
            <a:ext cx="3304456" cy="654511"/>
            <a:chOff x="4714124" y="1478471"/>
            <a:chExt cx="3309058" cy="551400"/>
          </a:xfrm>
        </p:grpSpPr>
        <p:sp>
          <p:nvSpPr>
            <p:cNvPr id="11" name="Google Shape;93;p18">
              <a:extLst>
                <a:ext uri="{FF2B5EF4-FFF2-40B4-BE49-F238E27FC236}">
                  <a16:creationId xmlns:a16="http://schemas.microsoft.com/office/drawing/2014/main" id="{2485E420-55F6-F441-F7F1-DFB16BC8A313}"/>
                </a:ext>
              </a:extLst>
            </p:cNvPr>
            <p:cNvSpPr txBox="1"/>
            <p:nvPr/>
          </p:nvSpPr>
          <p:spPr>
            <a:xfrm flipH="1">
              <a:off x="4714124" y="1598099"/>
              <a:ext cx="1295779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 b="1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Poiret One"/>
                  <a:ea typeface="Poiret One"/>
                  <a:cs typeface="Poiret One"/>
                  <a:sym typeface="Poiret One"/>
                </a:rPr>
                <a:t>Country</a:t>
              </a:r>
              <a:endParaRPr sz="2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Poiret One"/>
                <a:ea typeface="Poiret One"/>
                <a:cs typeface="Poiret One"/>
                <a:sym typeface="Poiret One"/>
              </a:endParaRPr>
            </a:p>
          </p:txBody>
        </p:sp>
        <p:sp>
          <p:nvSpPr>
            <p:cNvPr id="12" name="Google Shape;94;p18">
              <a:extLst>
                <a:ext uri="{FF2B5EF4-FFF2-40B4-BE49-F238E27FC236}">
                  <a16:creationId xmlns:a16="http://schemas.microsoft.com/office/drawing/2014/main" id="{7A2D4415-6D04-4788-787C-92B9FB725C6C}"/>
                </a:ext>
              </a:extLst>
            </p:cNvPr>
            <p:cNvSpPr txBox="1"/>
            <p:nvPr/>
          </p:nvSpPr>
          <p:spPr>
            <a:xfrm flipH="1">
              <a:off x="6042900" y="1478471"/>
              <a:ext cx="1980282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Oxygen"/>
                  <a:ea typeface="Oxygen"/>
                  <a:cs typeface="Oxygen"/>
                  <a:sym typeface="Oxygen"/>
                </a:rPr>
                <a:t>Code</a:t>
              </a:r>
              <a:endParaRPr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Oxygen"/>
                <a:ea typeface="Oxygen"/>
                <a:cs typeface="Oxygen"/>
                <a:sym typeface="Oxygen"/>
              </a:endParaRPr>
            </a:p>
          </p:txBody>
        </p:sp>
      </p:grpSp>
      <p:cxnSp>
        <p:nvCxnSpPr>
          <p:cNvPr id="22" name="Google Shape;104;p18">
            <a:extLst>
              <a:ext uri="{FF2B5EF4-FFF2-40B4-BE49-F238E27FC236}">
                <a16:creationId xmlns:a16="http://schemas.microsoft.com/office/drawing/2014/main" id="{23352815-C496-FDA8-EB95-226843832C50}"/>
              </a:ext>
            </a:extLst>
          </p:cNvPr>
          <p:cNvCxnSpPr/>
          <p:nvPr/>
        </p:nvCxnSpPr>
        <p:spPr>
          <a:xfrm rot="10800000">
            <a:off x="5124789" y="1468951"/>
            <a:ext cx="3311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Google Shape;93;p18">
            <a:extLst>
              <a:ext uri="{FF2B5EF4-FFF2-40B4-BE49-F238E27FC236}">
                <a16:creationId xmlns:a16="http://schemas.microsoft.com/office/drawing/2014/main" id="{EAB9B115-054A-0E01-BACB-272F6EB8E352}"/>
              </a:ext>
            </a:extLst>
          </p:cNvPr>
          <p:cNvSpPr txBox="1"/>
          <p:nvPr/>
        </p:nvSpPr>
        <p:spPr>
          <a:xfrm flipH="1">
            <a:off x="5034476" y="230625"/>
            <a:ext cx="3662134" cy="491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Poiret One"/>
                <a:ea typeface="Poiret One"/>
                <a:cs typeface="Poiret One"/>
                <a:sym typeface="Poiret One"/>
              </a:rPr>
              <a:t>Columns</a:t>
            </a:r>
            <a:endParaRPr sz="3200" dirty="0">
              <a:solidFill>
                <a:schemeClr val="accent4">
                  <a:lumMod val="20000"/>
                  <a:lumOff val="80000"/>
                </a:schemeClr>
              </a:solidFill>
              <a:latin typeface="Poiret One"/>
              <a:ea typeface="Poiret One"/>
              <a:cs typeface="Poiret One"/>
              <a:sym typeface="Poiret One"/>
            </a:endParaRPr>
          </a:p>
        </p:txBody>
      </p:sp>
      <p:grpSp>
        <p:nvGrpSpPr>
          <p:cNvPr id="31" name="Google Shape;92;p18">
            <a:extLst>
              <a:ext uri="{FF2B5EF4-FFF2-40B4-BE49-F238E27FC236}">
                <a16:creationId xmlns:a16="http://schemas.microsoft.com/office/drawing/2014/main" id="{D45B6999-41EC-7898-6F0B-50A9068E16DE}"/>
              </a:ext>
            </a:extLst>
          </p:cNvPr>
          <p:cNvGrpSpPr/>
          <p:nvPr/>
        </p:nvGrpSpPr>
        <p:grpSpPr>
          <a:xfrm>
            <a:off x="5015286" y="1507532"/>
            <a:ext cx="3468700" cy="568206"/>
            <a:chOff x="4755301" y="1419195"/>
            <a:chExt cx="3473531" cy="551400"/>
          </a:xfrm>
        </p:grpSpPr>
        <p:sp>
          <p:nvSpPr>
            <p:cNvPr id="32" name="Google Shape;93;p18">
              <a:extLst>
                <a:ext uri="{FF2B5EF4-FFF2-40B4-BE49-F238E27FC236}">
                  <a16:creationId xmlns:a16="http://schemas.microsoft.com/office/drawing/2014/main" id="{F1B9C204-3143-AB71-568C-8860E8E42E2B}"/>
                </a:ext>
              </a:extLst>
            </p:cNvPr>
            <p:cNvSpPr txBox="1"/>
            <p:nvPr/>
          </p:nvSpPr>
          <p:spPr>
            <a:xfrm flipH="1">
              <a:off x="4755301" y="1540540"/>
              <a:ext cx="1380755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2000" b="1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Poiret One"/>
                  <a:ea typeface="Poiret One"/>
                  <a:cs typeface="Poiret One"/>
                  <a:sym typeface="Poiret One"/>
                </a:rPr>
                <a:t>Quantile</a:t>
              </a:r>
              <a:endParaRPr sz="2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Poiret One"/>
                <a:ea typeface="Poiret One"/>
                <a:cs typeface="Poiret One"/>
                <a:sym typeface="Poiret One"/>
              </a:endParaRPr>
            </a:p>
          </p:txBody>
        </p:sp>
        <p:sp>
          <p:nvSpPr>
            <p:cNvPr id="33" name="Google Shape;94;p18">
              <a:extLst>
                <a:ext uri="{FF2B5EF4-FFF2-40B4-BE49-F238E27FC236}">
                  <a16:creationId xmlns:a16="http://schemas.microsoft.com/office/drawing/2014/main" id="{47D400AD-0F1B-2A59-CD75-8C3DB7669CA9}"/>
                </a:ext>
              </a:extLst>
            </p:cNvPr>
            <p:cNvSpPr txBox="1"/>
            <p:nvPr/>
          </p:nvSpPr>
          <p:spPr>
            <a:xfrm flipH="1">
              <a:off x="6118332" y="1419195"/>
              <a:ext cx="21105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b="1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Oxygen"/>
                  <a:ea typeface="Oxygen"/>
                  <a:cs typeface="Oxygen"/>
                  <a:sym typeface="Oxygen"/>
                </a:rPr>
                <a:t>Income percentage, 100 for each country</a:t>
              </a:r>
              <a:endParaRPr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Oxygen"/>
                <a:ea typeface="Oxygen"/>
                <a:cs typeface="Oxygen"/>
                <a:sym typeface="Oxygen"/>
              </a:endParaRPr>
            </a:p>
          </p:txBody>
        </p:sp>
      </p:grpSp>
      <p:cxnSp>
        <p:nvCxnSpPr>
          <p:cNvPr id="34" name="Google Shape;104;p18">
            <a:extLst>
              <a:ext uri="{FF2B5EF4-FFF2-40B4-BE49-F238E27FC236}">
                <a16:creationId xmlns:a16="http://schemas.microsoft.com/office/drawing/2014/main" id="{926D0862-B802-D91E-525B-97C5196F8B17}"/>
              </a:ext>
            </a:extLst>
          </p:cNvPr>
          <p:cNvCxnSpPr/>
          <p:nvPr/>
        </p:nvCxnSpPr>
        <p:spPr>
          <a:xfrm rot="10800000">
            <a:off x="5097453" y="2115722"/>
            <a:ext cx="3311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6" name="Google Shape;92;p18">
            <a:extLst>
              <a:ext uri="{FF2B5EF4-FFF2-40B4-BE49-F238E27FC236}">
                <a16:creationId xmlns:a16="http://schemas.microsoft.com/office/drawing/2014/main" id="{2C632BBE-930C-B6FB-B79C-30FA65128F19}"/>
              </a:ext>
            </a:extLst>
          </p:cNvPr>
          <p:cNvGrpSpPr/>
          <p:nvPr/>
        </p:nvGrpSpPr>
        <p:grpSpPr>
          <a:xfrm>
            <a:off x="5067035" y="2196557"/>
            <a:ext cx="3458009" cy="483600"/>
            <a:chOff x="4776592" y="1528524"/>
            <a:chExt cx="3462826" cy="431097"/>
          </a:xfrm>
        </p:grpSpPr>
        <p:sp>
          <p:nvSpPr>
            <p:cNvPr id="37" name="Google Shape;93;p18">
              <a:extLst>
                <a:ext uri="{FF2B5EF4-FFF2-40B4-BE49-F238E27FC236}">
                  <a16:creationId xmlns:a16="http://schemas.microsoft.com/office/drawing/2014/main" id="{ADFB109D-DFCE-0B43-D5CF-B1CD7E1C24C1}"/>
                </a:ext>
              </a:extLst>
            </p:cNvPr>
            <p:cNvSpPr txBox="1"/>
            <p:nvPr/>
          </p:nvSpPr>
          <p:spPr>
            <a:xfrm flipH="1">
              <a:off x="4776592" y="1528524"/>
              <a:ext cx="1259751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2000" b="1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Poiret One"/>
                  <a:ea typeface="Poiret One"/>
                  <a:cs typeface="Poiret One"/>
                  <a:sym typeface="Poiret One"/>
                </a:rPr>
                <a:t>Income</a:t>
              </a:r>
              <a:endParaRPr sz="2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Poiret One"/>
                <a:ea typeface="Poiret One"/>
                <a:cs typeface="Poiret One"/>
                <a:sym typeface="Poiret One"/>
              </a:endParaRPr>
            </a:p>
          </p:txBody>
        </p:sp>
        <p:sp>
          <p:nvSpPr>
            <p:cNvPr id="38" name="Google Shape;94;p18">
              <a:extLst>
                <a:ext uri="{FF2B5EF4-FFF2-40B4-BE49-F238E27FC236}">
                  <a16:creationId xmlns:a16="http://schemas.microsoft.com/office/drawing/2014/main" id="{75A0EDD3-F617-5660-4CBD-CF9FE3FCC240}"/>
                </a:ext>
              </a:extLst>
            </p:cNvPr>
            <p:cNvSpPr txBox="1"/>
            <p:nvPr/>
          </p:nvSpPr>
          <p:spPr>
            <a:xfrm flipH="1">
              <a:off x="6128918" y="1533738"/>
              <a:ext cx="2110500" cy="4258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b="1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Oxygen"/>
                  <a:ea typeface="Oxygen"/>
                  <a:cs typeface="Oxygen"/>
                  <a:sym typeface="Oxygen"/>
                </a:rPr>
                <a:t>Income corresponding to percentage</a:t>
              </a:r>
              <a:endParaRPr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Oxygen"/>
                <a:ea typeface="Oxygen"/>
                <a:cs typeface="Oxygen"/>
                <a:sym typeface="Oxygen"/>
              </a:endParaRPr>
            </a:p>
          </p:txBody>
        </p:sp>
      </p:grpSp>
      <p:cxnSp>
        <p:nvCxnSpPr>
          <p:cNvPr id="39" name="Google Shape;104;p18">
            <a:extLst>
              <a:ext uri="{FF2B5EF4-FFF2-40B4-BE49-F238E27FC236}">
                <a16:creationId xmlns:a16="http://schemas.microsoft.com/office/drawing/2014/main" id="{F8E6A37E-39E1-234F-E234-7D3C1EF79827}"/>
              </a:ext>
            </a:extLst>
          </p:cNvPr>
          <p:cNvCxnSpPr/>
          <p:nvPr/>
        </p:nvCxnSpPr>
        <p:spPr>
          <a:xfrm rot="10800000">
            <a:off x="5100308" y="2786541"/>
            <a:ext cx="3311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1" name="Google Shape;92;p18">
            <a:extLst>
              <a:ext uri="{FF2B5EF4-FFF2-40B4-BE49-F238E27FC236}">
                <a16:creationId xmlns:a16="http://schemas.microsoft.com/office/drawing/2014/main" id="{C532E36A-6FF6-0559-DF2C-BC43D8BC2D98}"/>
              </a:ext>
            </a:extLst>
          </p:cNvPr>
          <p:cNvGrpSpPr/>
          <p:nvPr/>
        </p:nvGrpSpPr>
        <p:grpSpPr>
          <a:xfrm>
            <a:off x="5039356" y="2843178"/>
            <a:ext cx="3504881" cy="544564"/>
            <a:chOff x="4787549" y="1449228"/>
            <a:chExt cx="3268109" cy="551400"/>
          </a:xfrm>
        </p:grpSpPr>
        <p:sp>
          <p:nvSpPr>
            <p:cNvPr id="42" name="Google Shape;93;p18">
              <a:extLst>
                <a:ext uri="{FF2B5EF4-FFF2-40B4-BE49-F238E27FC236}">
                  <a16:creationId xmlns:a16="http://schemas.microsoft.com/office/drawing/2014/main" id="{2DACB389-2E05-9BEE-E179-9FEBD5B94138}"/>
                </a:ext>
              </a:extLst>
            </p:cNvPr>
            <p:cNvSpPr txBox="1"/>
            <p:nvPr/>
          </p:nvSpPr>
          <p:spPr>
            <a:xfrm flipH="1">
              <a:off x="4787549" y="1538969"/>
              <a:ext cx="1134258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2000" b="1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Poiret One"/>
                  <a:ea typeface="Poiret One"/>
                  <a:cs typeface="Poiret One"/>
                  <a:sym typeface="Poiret One"/>
                </a:rPr>
                <a:t>GDP_PPP</a:t>
              </a:r>
              <a:endParaRPr sz="2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Poiret One"/>
                <a:ea typeface="Poiret One"/>
                <a:cs typeface="Poiret One"/>
                <a:sym typeface="Poiret One"/>
              </a:endParaRPr>
            </a:p>
          </p:txBody>
        </p:sp>
        <p:sp>
          <p:nvSpPr>
            <p:cNvPr id="43" name="Google Shape;94;p18">
              <a:extLst>
                <a:ext uri="{FF2B5EF4-FFF2-40B4-BE49-F238E27FC236}">
                  <a16:creationId xmlns:a16="http://schemas.microsoft.com/office/drawing/2014/main" id="{915A8DCA-6086-BDC8-1654-3899704A8FA8}"/>
                </a:ext>
              </a:extLst>
            </p:cNvPr>
            <p:cNvSpPr txBox="1"/>
            <p:nvPr/>
          </p:nvSpPr>
          <p:spPr>
            <a:xfrm flipH="1">
              <a:off x="6072573" y="1449228"/>
              <a:ext cx="1983085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b="1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Oxygen"/>
                  <a:ea typeface="Oxygen"/>
                  <a:cs typeface="Oxygen"/>
                  <a:sym typeface="Oxygen"/>
                </a:rPr>
                <a:t>$ GDP/p- purchasing power parity adjusted</a:t>
              </a:r>
              <a:endParaRPr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Oxygen"/>
                <a:ea typeface="Oxygen"/>
                <a:cs typeface="Oxygen"/>
                <a:sym typeface="Oxygen"/>
              </a:endParaRP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A604C7DC-3F24-BE43-F915-A8DCF4B15568}"/>
              </a:ext>
            </a:extLst>
          </p:cNvPr>
          <p:cNvSpPr/>
          <p:nvPr/>
        </p:nvSpPr>
        <p:spPr>
          <a:xfrm>
            <a:off x="451695" y="1677035"/>
            <a:ext cx="3806318" cy="47433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2">
                    <a:lumMod val="75000"/>
                  </a:schemeClr>
                </a:solidFill>
              </a:rPr>
              <a:t>+ Given Elasticity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A345155-6DB2-879F-BFBB-E82BC516AF91}"/>
              </a:ext>
            </a:extLst>
          </p:cNvPr>
          <p:cNvSpPr/>
          <p:nvPr/>
        </p:nvSpPr>
        <p:spPr>
          <a:xfrm>
            <a:off x="451695" y="2348058"/>
            <a:ext cx="3806317" cy="47433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2">
                    <a:lumMod val="75000"/>
                  </a:schemeClr>
                </a:solidFill>
              </a:rPr>
              <a:t>+ Estimated Elasticity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F871C42-0BE2-9095-EE78-6F619F41207D}"/>
              </a:ext>
            </a:extLst>
          </p:cNvPr>
          <p:cNvSpPr/>
          <p:nvPr/>
        </p:nvSpPr>
        <p:spPr>
          <a:xfrm>
            <a:off x="451695" y="3019082"/>
            <a:ext cx="3806317" cy="47433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2">
                    <a:lumMod val="75000"/>
                  </a:schemeClr>
                </a:solidFill>
              </a:rPr>
              <a:t> + Correcting values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D88D4FB-9EF1-E7F8-D6E2-5DBCC8C79749}"/>
              </a:ext>
            </a:extLst>
          </p:cNvPr>
          <p:cNvSpPr/>
          <p:nvPr/>
        </p:nvSpPr>
        <p:spPr>
          <a:xfrm>
            <a:off x="449212" y="3678535"/>
            <a:ext cx="3806317" cy="47433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2">
                    <a:lumMod val="75000"/>
                  </a:schemeClr>
                </a:solidFill>
              </a:rPr>
              <a:t>+ Mean Income</a:t>
            </a:r>
          </a:p>
        </p:txBody>
      </p:sp>
      <p:cxnSp>
        <p:nvCxnSpPr>
          <p:cNvPr id="50" name="Google Shape;104;p18">
            <a:extLst>
              <a:ext uri="{FF2B5EF4-FFF2-40B4-BE49-F238E27FC236}">
                <a16:creationId xmlns:a16="http://schemas.microsoft.com/office/drawing/2014/main" id="{D00387BB-056D-ED77-A95C-EA5E35205AC1}"/>
              </a:ext>
            </a:extLst>
          </p:cNvPr>
          <p:cNvCxnSpPr/>
          <p:nvPr/>
        </p:nvCxnSpPr>
        <p:spPr>
          <a:xfrm rot="10800000">
            <a:off x="5124788" y="3427619"/>
            <a:ext cx="3311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1" name="Google Shape;92;p18">
            <a:extLst>
              <a:ext uri="{FF2B5EF4-FFF2-40B4-BE49-F238E27FC236}">
                <a16:creationId xmlns:a16="http://schemas.microsoft.com/office/drawing/2014/main" id="{D92E6F8A-B166-F9BA-B4A0-A7A7B197B160}"/>
              </a:ext>
            </a:extLst>
          </p:cNvPr>
          <p:cNvGrpSpPr/>
          <p:nvPr/>
        </p:nvGrpSpPr>
        <p:grpSpPr>
          <a:xfrm>
            <a:off x="5097452" y="3520622"/>
            <a:ext cx="3338435" cy="444570"/>
            <a:chOff x="4942749" y="1449228"/>
            <a:chExt cx="3112908" cy="551400"/>
          </a:xfrm>
        </p:grpSpPr>
        <p:sp>
          <p:nvSpPr>
            <p:cNvPr id="52" name="Google Shape;93;p18">
              <a:extLst>
                <a:ext uri="{FF2B5EF4-FFF2-40B4-BE49-F238E27FC236}">
                  <a16:creationId xmlns:a16="http://schemas.microsoft.com/office/drawing/2014/main" id="{40FA06CE-6F70-48D8-6E88-5FE2077A2822}"/>
                </a:ext>
              </a:extLst>
            </p:cNvPr>
            <p:cNvSpPr txBox="1"/>
            <p:nvPr/>
          </p:nvSpPr>
          <p:spPr>
            <a:xfrm flipH="1">
              <a:off x="4942749" y="1538969"/>
              <a:ext cx="1087628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2000" b="1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Poiret One"/>
                  <a:ea typeface="Poiret One"/>
                  <a:cs typeface="Poiret One"/>
                  <a:sym typeface="Poiret One"/>
                </a:rPr>
                <a:t>Gini</a:t>
              </a:r>
              <a:endParaRPr sz="2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Poiret One"/>
                <a:ea typeface="Poiret One"/>
                <a:cs typeface="Poiret One"/>
                <a:sym typeface="Poiret One"/>
              </a:endParaRPr>
            </a:p>
          </p:txBody>
        </p:sp>
        <p:sp>
          <p:nvSpPr>
            <p:cNvPr id="53" name="Google Shape;94;p18">
              <a:extLst>
                <a:ext uri="{FF2B5EF4-FFF2-40B4-BE49-F238E27FC236}">
                  <a16:creationId xmlns:a16="http://schemas.microsoft.com/office/drawing/2014/main" id="{E28383AF-E56C-D83A-4C80-E5B787D0DC0E}"/>
                </a:ext>
              </a:extLst>
            </p:cNvPr>
            <p:cNvSpPr txBox="1"/>
            <p:nvPr/>
          </p:nvSpPr>
          <p:spPr>
            <a:xfrm flipH="1">
              <a:off x="6173602" y="1449228"/>
              <a:ext cx="1882055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b="1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Oxygen"/>
                  <a:ea typeface="Oxygen"/>
                  <a:cs typeface="Oxygen"/>
                  <a:sym typeface="Oxygen"/>
                </a:rPr>
                <a:t>Gini Coefficient</a:t>
              </a:r>
              <a:endParaRPr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Oxygen"/>
                <a:ea typeface="Oxygen"/>
                <a:cs typeface="Oxygen"/>
                <a:sym typeface="Oxygen"/>
              </a:endParaRPr>
            </a:p>
          </p:txBody>
        </p:sp>
      </p:grpSp>
      <p:cxnSp>
        <p:nvCxnSpPr>
          <p:cNvPr id="5" name="Google Shape;104;p18">
            <a:extLst>
              <a:ext uri="{FF2B5EF4-FFF2-40B4-BE49-F238E27FC236}">
                <a16:creationId xmlns:a16="http://schemas.microsoft.com/office/drawing/2014/main" id="{92080A42-4164-F228-4D98-E15CADC58724}"/>
              </a:ext>
            </a:extLst>
          </p:cNvPr>
          <p:cNvCxnSpPr/>
          <p:nvPr/>
        </p:nvCxnSpPr>
        <p:spPr>
          <a:xfrm rot="10800000">
            <a:off x="5124789" y="4005068"/>
            <a:ext cx="3311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" name="Google Shape;92;p18">
            <a:extLst>
              <a:ext uri="{FF2B5EF4-FFF2-40B4-BE49-F238E27FC236}">
                <a16:creationId xmlns:a16="http://schemas.microsoft.com/office/drawing/2014/main" id="{3C613B46-90BE-5B28-8CCD-75AB3C5765A6}"/>
              </a:ext>
            </a:extLst>
          </p:cNvPr>
          <p:cNvGrpSpPr/>
          <p:nvPr/>
        </p:nvGrpSpPr>
        <p:grpSpPr>
          <a:xfrm>
            <a:off x="5067035" y="4026880"/>
            <a:ext cx="3542302" cy="474334"/>
            <a:chOff x="4704398" y="1449228"/>
            <a:chExt cx="3351257" cy="551400"/>
          </a:xfrm>
        </p:grpSpPr>
        <p:sp>
          <p:nvSpPr>
            <p:cNvPr id="7" name="Google Shape;93;p18">
              <a:extLst>
                <a:ext uri="{FF2B5EF4-FFF2-40B4-BE49-F238E27FC236}">
                  <a16:creationId xmlns:a16="http://schemas.microsoft.com/office/drawing/2014/main" id="{D689A84D-F578-4BA3-2998-EB50BADBA67E}"/>
                </a:ext>
              </a:extLst>
            </p:cNvPr>
            <p:cNvSpPr txBox="1"/>
            <p:nvPr/>
          </p:nvSpPr>
          <p:spPr>
            <a:xfrm flipH="1">
              <a:off x="4704398" y="1560842"/>
              <a:ext cx="1325978" cy="3267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2000" b="1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Poiret One"/>
                  <a:ea typeface="Poiret One"/>
                  <a:cs typeface="Poiret One"/>
                  <a:sym typeface="Poiret One"/>
                </a:rPr>
                <a:t>Elasticity</a:t>
              </a:r>
              <a:endParaRPr sz="2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Poiret One"/>
                <a:ea typeface="Poiret One"/>
                <a:cs typeface="Poiret One"/>
                <a:sym typeface="Poiret One"/>
              </a:endParaRPr>
            </a:p>
          </p:txBody>
        </p:sp>
        <p:sp>
          <p:nvSpPr>
            <p:cNvPr id="8" name="Google Shape;94;p18">
              <a:extLst>
                <a:ext uri="{FF2B5EF4-FFF2-40B4-BE49-F238E27FC236}">
                  <a16:creationId xmlns:a16="http://schemas.microsoft.com/office/drawing/2014/main" id="{256B9F13-6E52-CED2-DFC4-AF90DCA78E72}"/>
                </a:ext>
              </a:extLst>
            </p:cNvPr>
            <p:cNvSpPr txBox="1"/>
            <p:nvPr/>
          </p:nvSpPr>
          <p:spPr>
            <a:xfrm flipH="1">
              <a:off x="6000786" y="1449228"/>
              <a:ext cx="2054869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b="1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Oxygen"/>
                  <a:ea typeface="Oxygen"/>
                  <a:cs typeface="Oxygen"/>
                  <a:sym typeface="Oxygen"/>
                </a:rPr>
                <a:t>Income mobility</a:t>
              </a:r>
              <a:endParaRPr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Oxygen"/>
                <a:ea typeface="Oxygen"/>
                <a:cs typeface="Oxygen"/>
                <a:sym typeface="Oxygen"/>
              </a:endParaRPr>
            </a:p>
          </p:txBody>
        </p:sp>
      </p:grpSp>
      <p:cxnSp>
        <p:nvCxnSpPr>
          <p:cNvPr id="9" name="Google Shape;104;p18">
            <a:extLst>
              <a:ext uri="{FF2B5EF4-FFF2-40B4-BE49-F238E27FC236}">
                <a16:creationId xmlns:a16="http://schemas.microsoft.com/office/drawing/2014/main" id="{DE805E7D-D663-7517-35D3-581C0F2A31F7}"/>
              </a:ext>
            </a:extLst>
          </p:cNvPr>
          <p:cNvCxnSpPr>
            <a:cxnSpLocks/>
          </p:cNvCxnSpPr>
          <p:nvPr/>
        </p:nvCxnSpPr>
        <p:spPr>
          <a:xfrm flipH="1">
            <a:off x="5124788" y="4513175"/>
            <a:ext cx="4605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" name="Google Shape;92;p18">
            <a:extLst>
              <a:ext uri="{FF2B5EF4-FFF2-40B4-BE49-F238E27FC236}">
                <a16:creationId xmlns:a16="http://schemas.microsoft.com/office/drawing/2014/main" id="{46D79999-BF36-CA64-D2C2-32933D829E91}"/>
              </a:ext>
            </a:extLst>
          </p:cNvPr>
          <p:cNvGrpSpPr/>
          <p:nvPr/>
        </p:nvGrpSpPr>
        <p:grpSpPr>
          <a:xfrm>
            <a:off x="5097450" y="4597228"/>
            <a:ext cx="3511887" cy="455101"/>
            <a:chOff x="4781013" y="1449228"/>
            <a:chExt cx="3274643" cy="551400"/>
          </a:xfrm>
        </p:grpSpPr>
        <p:sp>
          <p:nvSpPr>
            <p:cNvPr id="15" name="Google Shape;93;p18">
              <a:extLst>
                <a:ext uri="{FF2B5EF4-FFF2-40B4-BE49-F238E27FC236}">
                  <a16:creationId xmlns:a16="http://schemas.microsoft.com/office/drawing/2014/main" id="{6FCF6BE2-9285-3356-AB81-A134E6C1A06E}"/>
                </a:ext>
              </a:extLst>
            </p:cNvPr>
            <p:cNvSpPr txBox="1"/>
            <p:nvPr/>
          </p:nvSpPr>
          <p:spPr>
            <a:xfrm flipH="1">
              <a:off x="4781013" y="1560842"/>
              <a:ext cx="1249362" cy="3267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2000" b="1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Poiret One"/>
                  <a:ea typeface="Poiret One"/>
                  <a:cs typeface="Poiret One"/>
                  <a:sym typeface="Poiret One"/>
                </a:rPr>
                <a:t>Mean Inc.</a:t>
              </a:r>
              <a:endParaRPr sz="2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Poiret One"/>
                <a:ea typeface="Poiret One"/>
                <a:cs typeface="Poiret One"/>
                <a:sym typeface="Poiret One"/>
              </a:endParaRPr>
            </a:p>
          </p:txBody>
        </p:sp>
        <p:sp>
          <p:nvSpPr>
            <p:cNvPr id="16" name="Google Shape;94;p18">
              <a:extLst>
                <a:ext uri="{FF2B5EF4-FFF2-40B4-BE49-F238E27FC236}">
                  <a16:creationId xmlns:a16="http://schemas.microsoft.com/office/drawing/2014/main" id="{779CE5D2-9749-84C0-A0A3-C06E9C63535C}"/>
                </a:ext>
              </a:extLst>
            </p:cNvPr>
            <p:cNvSpPr txBox="1"/>
            <p:nvPr/>
          </p:nvSpPr>
          <p:spPr>
            <a:xfrm flipH="1">
              <a:off x="6081579" y="1449228"/>
              <a:ext cx="1974077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b="1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Oxygen"/>
                  <a:ea typeface="Oxygen"/>
                  <a:cs typeface="Oxygen"/>
                  <a:sym typeface="Oxygen"/>
                </a:rPr>
                <a:t>Of the country</a:t>
              </a:r>
              <a:endParaRPr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Oxygen"/>
                <a:ea typeface="Oxygen"/>
                <a:cs typeface="Oxygen"/>
                <a:sym typeface="Oxygen"/>
              </a:endParaRPr>
            </a:p>
          </p:txBody>
        </p:sp>
      </p:grpSp>
      <p:cxnSp>
        <p:nvCxnSpPr>
          <p:cNvPr id="17" name="Google Shape;104;p18">
            <a:extLst>
              <a:ext uri="{FF2B5EF4-FFF2-40B4-BE49-F238E27FC236}">
                <a16:creationId xmlns:a16="http://schemas.microsoft.com/office/drawing/2014/main" id="{EF2EDEF6-D41C-11F7-8C55-6729AC7443E8}"/>
              </a:ext>
            </a:extLst>
          </p:cNvPr>
          <p:cNvCxnSpPr/>
          <p:nvPr/>
        </p:nvCxnSpPr>
        <p:spPr>
          <a:xfrm rot="10800000">
            <a:off x="5124787" y="4544029"/>
            <a:ext cx="3311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04;p18">
            <a:extLst>
              <a:ext uri="{FF2B5EF4-FFF2-40B4-BE49-F238E27FC236}">
                <a16:creationId xmlns:a16="http://schemas.microsoft.com/office/drawing/2014/main" id="{823A9785-42F2-50AD-69FE-8A6285EE16D1}"/>
              </a:ext>
            </a:extLst>
          </p:cNvPr>
          <p:cNvCxnSpPr/>
          <p:nvPr/>
        </p:nvCxnSpPr>
        <p:spPr>
          <a:xfrm rot="10800000">
            <a:off x="5124787" y="5052329"/>
            <a:ext cx="3311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C25AE1F-D9A0-6D35-5249-A96F337BE79B}"/>
              </a:ext>
            </a:extLst>
          </p:cNvPr>
          <p:cNvSpPr/>
          <p:nvPr/>
        </p:nvSpPr>
        <p:spPr>
          <a:xfrm>
            <a:off x="449212" y="4360061"/>
            <a:ext cx="3806317" cy="47433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2">
                    <a:lumMod val="75000"/>
                  </a:schemeClr>
                </a:solidFill>
              </a:rPr>
              <a:t>+ Generated clones</a:t>
            </a:r>
          </a:p>
        </p:txBody>
      </p:sp>
    </p:spTree>
    <p:extLst>
      <p:ext uri="{BB962C8B-B14F-4D97-AF65-F5344CB8AC3E}">
        <p14:creationId xmlns:p14="http://schemas.microsoft.com/office/powerpoint/2010/main" val="3750975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B7BF6-F901-AEC3-171F-2D8158028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Generate Income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8856B58-BCB8-6105-07C3-EDC6CA2CE31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52400" indent="0">
                  <a:buNone/>
                </a:pPr>
                <a:r>
                  <a:rPr lang="en-GB" dirty="0"/>
                  <a:t>Using normal distribution, I generated the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𝑝𝑎𝑟𝑒𝑛𝑡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GB" dirty="0"/>
                  <a:t> values and residues (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GB" dirty="0">
                    <a:ea typeface="Cambria Math" panose="02040503050406030204" pitchFamily="18" charset="0"/>
                  </a:rPr>
                  <a:t>) based on the equation below.</a:t>
                </a:r>
              </a:p>
              <a:p>
                <a:pPr marL="152400" indent="0">
                  <a:buNone/>
                </a:pPr>
                <a:endParaRPr lang="en-GB" dirty="0">
                  <a:ea typeface="Cambria Math" panose="02040503050406030204" pitchFamily="18" charset="0"/>
                </a:endParaRPr>
              </a:p>
              <a:p>
                <a:pPr marL="152400" indent="0">
                  <a:buNone/>
                </a:pPr>
                <a:endParaRPr lang="en-GB" dirty="0">
                  <a:ea typeface="Cambria Math" panose="02040503050406030204" pitchFamily="18" charset="0"/>
                </a:endParaRPr>
              </a:p>
              <a:p>
                <a:pPr marL="152400" indent="0">
                  <a:buNone/>
                </a:pPr>
                <a:endParaRPr lang="en-GB" dirty="0">
                  <a:ea typeface="Cambria Math" panose="02040503050406030204" pitchFamily="18" charset="0"/>
                </a:endParaRPr>
              </a:p>
              <a:p>
                <a:pPr marL="152400" indent="0">
                  <a:buNone/>
                </a:pPr>
                <a:endParaRPr lang="en-GB" dirty="0">
                  <a:ea typeface="Cambria Math" panose="02040503050406030204" pitchFamily="18" charset="0"/>
                </a:endParaRPr>
              </a:p>
              <a:p>
                <a:pPr marL="152400" indent="0">
                  <a:buNone/>
                </a:pPr>
                <a:r>
                  <a:rPr lang="en-GB" dirty="0">
                    <a:ea typeface="Cambria Math" panose="02040503050406030204" pitchFamily="18" charset="0"/>
                  </a:rPr>
                  <a:t>Result: Two arrays of random numbers with a mean of 0 and a standard deviation of 1 representing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𝑝𝑎𝑟𝑒𝑛𝑡</m:t>
                        </m:r>
                      </m:sub>
                    </m:sSub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𝑐h𝑖𝑙𝑑</m:t>
                        </m:r>
                      </m:sub>
                    </m:sSub>
                  </m:oMath>
                </a14:m>
                <a:r>
                  <a:rPr lang="en-GB" dirty="0"/>
                  <a:t>. 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8856B58-BCB8-6105-07C3-EDC6CA2CE3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r="-4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4204B789-BB6B-B433-B9CB-9574EA0E31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7730" t="10415" r="5630" b="10041"/>
          <a:stretch/>
        </p:blipFill>
        <p:spPr>
          <a:xfrm>
            <a:off x="535129" y="2550425"/>
            <a:ext cx="2361142" cy="38217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E311D56-E9FF-9C24-3CDC-0A4CA15198C2}"/>
              </a:ext>
            </a:extLst>
          </p:cNvPr>
          <p:cNvSpPr txBox="1">
            <a:spLocks/>
          </p:cNvSpPr>
          <p:nvPr/>
        </p:nvSpPr>
        <p:spPr>
          <a:xfrm>
            <a:off x="3304179" y="582357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iret One"/>
              <a:buNone/>
              <a:defRPr sz="2400" b="0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/>
              <a:t>Compute Quantile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Placeholder 2">
                <a:extLst>
                  <a:ext uri="{FF2B5EF4-FFF2-40B4-BE49-F238E27FC236}">
                    <a16:creationId xmlns:a16="http://schemas.microsoft.com/office/drawing/2014/main" id="{F964E2AB-5153-7861-D4C8-E4215B6FCD6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04179" y="1416357"/>
                <a:ext cx="2808000" cy="19832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048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200"/>
                  <a:buFont typeface="Oxygen Light"/>
                  <a:buChar char="●"/>
                  <a:defRPr sz="1200" b="0" i="0" u="none" strike="noStrike" cap="none">
                    <a:solidFill>
                      <a:schemeClr val="dk2"/>
                    </a:solidFill>
                    <a:latin typeface="Oxygen Light"/>
                    <a:ea typeface="Oxygen Light"/>
                    <a:cs typeface="Oxygen Light"/>
                    <a:sym typeface="Oxygen Light"/>
                  </a:defRPr>
                </a:lvl1pPr>
                <a:lvl2pPr marL="914400" marR="0" lvl="1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1200"/>
                  <a:buFont typeface="Oxygen Light"/>
                  <a:buChar char="○"/>
                  <a:defRPr sz="1200" b="0" i="0" u="none" strike="noStrike" cap="none">
                    <a:solidFill>
                      <a:schemeClr val="dk2"/>
                    </a:solidFill>
                    <a:latin typeface="Oxygen Light"/>
                    <a:ea typeface="Oxygen Light"/>
                    <a:cs typeface="Oxygen Light"/>
                    <a:sym typeface="Oxygen Light"/>
                  </a:defRPr>
                </a:lvl2pPr>
                <a:lvl3pPr marL="1371600" marR="0" lvl="2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1200"/>
                  <a:buFont typeface="Oxygen Light"/>
                  <a:buChar char="■"/>
                  <a:defRPr sz="1200" b="0" i="0" u="none" strike="noStrike" cap="none">
                    <a:solidFill>
                      <a:schemeClr val="dk2"/>
                    </a:solidFill>
                    <a:latin typeface="Oxygen Light"/>
                    <a:ea typeface="Oxygen Light"/>
                    <a:cs typeface="Oxygen Light"/>
                    <a:sym typeface="Oxygen Light"/>
                  </a:defRPr>
                </a:lvl3pPr>
                <a:lvl4pPr marL="1828800" marR="0" lvl="3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1200"/>
                  <a:buFont typeface="Oxygen Light"/>
                  <a:buChar char="●"/>
                  <a:defRPr sz="1200" b="0" i="0" u="none" strike="noStrike" cap="none">
                    <a:solidFill>
                      <a:schemeClr val="dk2"/>
                    </a:solidFill>
                    <a:latin typeface="Oxygen Light"/>
                    <a:ea typeface="Oxygen Light"/>
                    <a:cs typeface="Oxygen Light"/>
                    <a:sym typeface="Oxygen Light"/>
                  </a:defRPr>
                </a:lvl4pPr>
                <a:lvl5pPr marL="2286000" marR="0" lvl="4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1200"/>
                  <a:buFont typeface="Oxygen Light"/>
                  <a:buChar char="○"/>
                  <a:defRPr sz="1200" b="0" i="0" u="none" strike="noStrike" cap="none">
                    <a:solidFill>
                      <a:schemeClr val="dk2"/>
                    </a:solidFill>
                    <a:latin typeface="Oxygen Light"/>
                    <a:ea typeface="Oxygen Light"/>
                    <a:cs typeface="Oxygen Light"/>
                    <a:sym typeface="Oxygen Light"/>
                  </a:defRPr>
                </a:lvl5pPr>
                <a:lvl6pPr marL="2743200" marR="0" lvl="5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1200"/>
                  <a:buFont typeface="Oxygen Light"/>
                  <a:buChar char="■"/>
                  <a:defRPr sz="1200" b="0" i="0" u="none" strike="noStrike" cap="none">
                    <a:solidFill>
                      <a:schemeClr val="dk2"/>
                    </a:solidFill>
                    <a:latin typeface="Oxygen Light"/>
                    <a:ea typeface="Oxygen Light"/>
                    <a:cs typeface="Oxygen Light"/>
                    <a:sym typeface="Oxygen Light"/>
                  </a:defRPr>
                </a:lvl6pPr>
                <a:lvl7pPr marL="3200400" marR="0" lvl="6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1200"/>
                  <a:buFont typeface="Oxygen Light"/>
                  <a:buChar char="●"/>
                  <a:defRPr sz="1200" b="0" i="0" u="none" strike="noStrike" cap="none">
                    <a:solidFill>
                      <a:schemeClr val="dk2"/>
                    </a:solidFill>
                    <a:latin typeface="Oxygen Light"/>
                    <a:ea typeface="Oxygen Light"/>
                    <a:cs typeface="Oxygen Light"/>
                    <a:sym typeface="Oxygen Light"/>
                  </a:defRPr>
                </a:lvl7pPr>
                <a:lvl8pPr marL="3657600" marR="0" lvl="7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1200"/>
                  <a:buFont typeface="Oxygen Light"/>
                  <a:buChar char="○"/>
                  <a:defRPr sz="1200" b="0" i="0" u="none" strike="noStrike" cap="none">
                    <a:solidFill>
                      <a:schemeClr val="dk2"/>
                    </a:solidFill>
                    <a:latin typeface="Oxygen Light"/>
                    <a:ea typeface="Oxygen Light"/>
                    <a:cs typeface="Oxygen Light"/>
                    <a:sym typeface="Oxygen Light"/>
                  </a:defRPr>
                </a:lvl8pPr>
                <a:lvl9pPr marL="4114800" marR="0" lvl="8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dk2"/>
                  </a:buClr>
                  <a:buSzPts val="1200"/>
                  <a:buFont typeface="Oxygen Light"/>
                  <a:buChar char="■"/>
                  <a:defRPr sz="1200" b="0" i="0" u="none" strike="noStrike" cap="none">
                    <a:solidFill>
                      <a:schemeClr val="dk2"/>
                    </a:solidFill>
                    <a:latin typeface="Oxygen Light"/>
                    <a:ea typeface="Oxygen Light"/>
                    <a:cs typeface="Oxygen Light"/>
                    <a:sym typeface="Oxygen Light"/>
                  </a:defRPr>
                </a:lvl9pPr>
              </a:lstStyle>
              <a:p>
                <a:pPr marL="152400" indent="0">
                  <a:buNone/>
                </a:pPr>
                <a:r>
                  <a:rPr lang="en-GB" dirty="0"/>
                  <a:t>This function to allocate the quantile that each individual belongs to based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𝑝𝑎𝑟𝑒𝑛𝑡</m:t>
                        </m:r>
                      </m:sub>
                    </m:sSub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𝑐h𝑖𝑙𝑑</m:t>
                        </m:r>
                      </m:sub>
                    </m:sSub>
                  </m:oMath>
                </a14:m>
                <a:r>
                  <a:rPr lang="en-GB" dirty="0"/>
                  <a:t> values. </a:t>
                </a:r>
              </a:p>
              <a:p>
                <a:pPr marL="152400" indent="0">
                  <a:buNone/>
                </a:pPr>
                <a:endParaRPr lang="en-GB" dirty="0">
                  <a:ea typeface="Cambria Math" panose="02040503050406030204" pitchFamily="18" charset="0"/>
                </a:endParaRPr>
              </a:p>
              <a:p>
                <a:pPr marL="152400" indent="0">
                  <a:buFont typeface="Oxygen Light"/>
                  <a:buNone/>
                </a:pPr>
                <a:r>
                  <a:rPr lang="en-GB" dirty="0">
                    <a:ea typeface="Cambria Math" panose="02040503050406030204" pitchFamily="18" charset="0"/>
                  </a:rPr>
                  <a:t>Result: the quantile they belong to for each child and parent named </a:t>
                </a:r>
                <a:r>
                  <a:rPr lang="en-GB" dirty="0" err="1">
                    <a:ea typeface="Cambria Math" panose="02040503050406030204" pitchFamily="18" charset="0"/>
                  </a:rPr>
                  <a:t>c_i_child</a:t>
                </a:r>
                <a:r>
                  <a:rPr lang="en-GB" dirty="0">
                    <a:ea typeface="Cambria Math" panose="02040503050406030204" pitchFamily="18" charset="0"/>
                  </a:rPr>
                  <a:t> and </a:t>
                </a:r>
                <a:r>
                  <a:rPr lang="en-GB" dirty="0" err="1">
                    <a:ea typeface="Cambria Math" panose="02040503050406030204" pitchFamily="18" charset="0"/>
                  </a:rPr>
                  <a:t>c_i_parent</a:t>
                </a:r>
                <a:r>
                  <a:rPr lang="en-GB" dirty="0">
                    <a:ea typeface="Cambria Math" panose="02040503050406030204" pitchFamily="18" charset="0"/>
                  </a:rPr>
                  <a:t>. </a:t>
                </a:r>
              </a:p>
              <a:p>
                <a:pPr marL="152400" indent="0">
                  <a:buFont typeface="Oxygen Light"/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8" name="Text Placeholder 2">
                <a:extLst>
                  <a:ext uri="{FF2B5EF4-FFF2-40B4-BE49-F238E27FC236}">
                    <a16:creationId xmlns:a16="http://schemas.microsoft.com/office/drawing/2014/main" id="{F964E2AB-5153-7861-D4C8-E4215B6FC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4179" y="1416357"/>
                <a:ext cx="2808000" cy="19832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itle 1">
            <a:extLst>
              <a:ext uri="{FF2B5EF4-FFF2-40B4-BE49-F238E27FC236}">
                <a16:creationId xmlns:a16="http://schemas.microsoft.com/office/drawing/2014/main" id="{B889392B-B986-13E6-B26F-0FA8BCB6DB32}"/>
              </a:ext>
            </a:extLst>
          </p:cNvPr>
          <p:cNvSpPr txBox="1">
            <a:spLocks/>
          </p:cNvSpPr>
          <p:nvPr/>
        </p:nvSpPr>
        <p:spPr>
          <a:xfrm>
            <a:off x="6112179" y="582357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iret One"/>
              <a:buNone/>
              <a:defRPr sz="2400" b="0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/>
              <a:t>Transition Matrix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24845AF-73EE-C2DB-2E84-3E656BE04544}"/>
              </a:ext>
            </a:extLst>
          </p:cNvPr>
          <p:cNvSpPr txBox="1">
            <a:spLocks/>
          </p:cNvSpPr>
          <p:nvPr/>
        </p:nvSpPr>
        <p:spPr>
          <a:xfrm>
            <a:off x="6112179" y="1416357"/>
            <a:ext cx="2808000" cy="2833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xygen Light"/>
              <a:buChar char="●"/>
              <a:defRPr sz="1200" b="0" i="0" u="none" strike="noStrike" cap="none">
                <a:solidFill>
                  <a:schemeClr val="dk2"/>
                </a:solidFill>
                <a:latin typeface="Oxygen Light"/>
                <a:ea typeface="Oxygen Light"/>
                <a:cs typeface="Oxygen Light"/>
                <a:sym typeface="Oxygen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xygen Light"/>
              <a:buChar char="○"/>
              <a:defRPr sz="1200" b="0" i="0" u="none" strike="noStrike" cap="none">
                <a:solidFill>
                  <a:schemeClr val="dk2"/>
                </a:solidFill>
                <a:latin typeface="Oxygen Light"/>
                <a:ea typeface="Oxygen Light"/>
                <a:cs typeface="Oxygen Light"/>
                <a:sym typeface="Oxygen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xygen Light"/>
              <a:buChar char="■"/>
              <a:defRPr sz="1200" b="0" i="0" u="none" strike="noStrike" cap="none">
                <a:solidFill>
                  <a:schemeClr val="dk2"/>
                </a:solidFill>
                <a:latin typeface="Oxygen Light"/>
                <a:ea typeface="Oxygen Light"/>
                <a:cs typeface="Oxygen Light"/>
                <a:sym typeface="Oxygen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xygen Light"/>
              <a:buChar char="●"/>
              <a:defRPr sz="1200" b="0" i="0" u="none" strike="noStrike" cap="none">
                <a:solidFill>
                  <a:schemeClr val="dk2"/>
                </a:solidFill>
                <a:latin typeface="Oxygen Light"/>
                <a:ea typeface="Oxygen Light"/>
                <a:cs typeface="Oxygen Light"/>
                <a:sym typeface="Oxygen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xygen Light"/>
              <a:buChar char="○"/>
              <a:defRPr sz="1200" b="0" i="0" u="none" strike="noStrike" cap="none">
                <a:solidFill>
                  <a:schemeClr val="dk2"/>
                </a:solidFill>
                <a:latin typeface="Oxygen Light"/>
                <a:ea typeface="Oxygen Light"/>
                <a:cs typeface="Oxygen Light"/>
                <a:sym typeface="Oxygen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xygen Light"/>
              <a:buChar char="■"/>
              <a:defRPr sz="1200" b="0" i="0" u="none" strike="noStrike" cap="none">
                <a:solidFill>
                  <a:schemeClr val="dk2"/>
                </a:solidFill>
                <a:latin typeface="Oxygen Light"/>
                <a:ea typeface="Oxygen Light"/>
                <a:cs typeface="Oxygen Light"/>
                <a:sym typeface="Oxygen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xygen Light"/>
              <a:buChar char="●"/>
              <a:defRPr sz="1200" b="0" i="0" u="none" strike="noStrike" cap="none">
                <a:solidFill>
                  <a:schemeClr val="dk2"/>
                </a:solidFill>
                <a:latin typeface="Oxygen Light"/>
                <a:ea typeface="Oxygen Light"/>
                <a:cs typeface="Oxygen Light"/>
                <a:sym typeface="Oxygen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xygen Light"/>
              <a:buChar char="○"/>
              <a:defRPr sz="1200" b="0" i="0" u="none" strike="noStrike" cap="none">
                <a:solidFill>
                  <a:schemeClr val="dk2"/>
                </a:solidFill>
                <a:latin typeface="Oxygen Light"/>
                <a:ea typeface="Oxygen Light"/>
                <a:cs typeface="Oxygen Light"/>
                <a:sym typeface="Oxygen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Oxygen Light"/>
              <a:buChar char="■"/>
              <a:defRPr sz="1200" b="0" i="0" u="none" strike="noStrike" cap="none">
                <a:solidFill>
                  <a:schemeClr val="dk2"/>
                </a:solidFill>
                <a:latin typeface="Oxygen Light"/>
                <a:ea typeface="Oxygen Light"/>
                <a:cs typeface="Oxygen Light"/>
                <a:sym typeface="Oxygen Light"/>
              </a:defRPr>
            </a:lvl9pPr>
          </a:lstStyle>
          <a:p>
            <a:pPr marL="152400" indent="0">
              <a:buFont typeface="Oxygen Light"/>
              <a:buNone/>
            </a:pPr>
            <a:r>
              <a:rPr lang="en-GB" dirty="0"/>
              <a:t>Computes the probability of each child and parent couple. For example, it computes probability of parent being in the 50</a:t>
            </a:r>
            <a:r>
              <a:rPr lang="en-GB" baseline="30000" dirty="0"/>
              <a:t>th</a:t>
            </a:r>
            <a:r>
              <a:rPr lang="en-GB" dirty="0"/>
              <a:t> quantile and child being in the 60</a:t>
            </a:r>
            <a:r>
              <a:rPr lang="en-GB" baseline="30000" dirty="0"/>
              <a:t>th  </a:t>
            </a:r>
            <a:r>
              <a:rPr lang="en-GB" dirty="0"/>
              <a:t>based on the number of pairs there are in the previous table.</a:t>
            </a:r>
          </a:p>
          <a:p>
            <a:pPr marL="152400" indent="0">
              <a:buFont typeface="Oxygen Light"/>
              <a:buNone/>
            </a:pPr>
            <a:endParaRPr lang="en-GB" dirty="0"/>
          </a:p>
          <a:p>
            <a:pPr marL="152400" indent="0">
              <a:buFont typeface="Oxygen Light"/>
              <a:buNone/>
            </a:pPr>
            <a:r>
              <a:rPr lang="en-GB" dirty="0"/>
              <a:t>Result: For each country, depending on their elasticity value, a matrix that shows the likeliness of the child’s quantile given a parent’s quantile.</a:t>
            </a:r>
          </a:p>
        </p:txBody>
      </p:sp>
    </p:spTree>
    <p:extLst>
      <p:ext uri="{BB962C8B-B14F-4D97-AF65-F5344CB8AC3E}">
        <p14:creationId xmlns:p14="http://schemas.microsoft.com/office/powerpoint/2010/main" val="4093767800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Aesthetic Slideshow Infographics by Slidesgo">
  <a:themeElements>
    <a:clrScheme name="Simple Light">
      <a:dk1>
        <a:srgbClr val="6D5B57"/>
      </a:dk1>
      <a:lt1>
        <a:srgbClr val="F2E1D8"/>
      </a:lt1>
      <a:dk2>
        <a:srgbClr val="595959"/>
      </a:dk2>
      <a:lt2>
        <a:srgbClr val="B08980"/>
      </a:lt2>
      <a:accent1>
        <a:srgbClr val="6D5B57"/>
      </a:accent1>
      <a:accent2>
        <a:srgbClr val="F2E1D8"/>
      </a:accent2>
      <a:accent3>
        <a:srgbClr val="595959"/>
      </a:accent3>
      <a:accent4>
        <a:srgbClr val="B08980"/>
      </a:accent4>
      <a:accent5>
        <a:srgbClr val="F2E1D8"/>
      </a:accent5>
      <a:accent6>
        <a:srgbClr val="595959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1882</TotalTime>
  <Words>757</Words>
  <Application>Microsoft Office PowerPoint</Application>
  <PresentationFormat>On-screen Show (16:9)</PresentationFormat>
  <Paragraphs>144</Paragraphs>
  <Slides>22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Oxygen</vt:lpstr>
      <vt:lpstr>Cambria Math</vt:lpstr>
      <vt:lpstr>Inter</vt:lpstr>
      <vt:lpstr>Helvetica Neue</vt:lpstr>
      <vt:lpstr>Poiret One</vt:lpstr>
      <vt:lpstr>Oxygen Light</vt:lpstr>
      <vt:lpstr>Arial</vt:lpstr>
      <vt:lpstr>Minimalist Aesthetic Slideshow Infographics by Slidesgo</vt:lpstr>
      <vt:lpstr>Income prediction</vt:lpstr>
      <vt:lpstr>About this project</vt:lpstr>
      <vt:lpstr>Task 1</vt:lpstr>
      <vt:lpstr>Data Cleaning</vt:lpstr>
      <vt:lpstr>countries involved in study</vt:lpstr>
      <vt:lpstr>PowerPoint Presentation</vt:lpstr>
      <vt:lpstr>Task 2</vt:lpstr>
      <vt:lpstr>Data Prep</vt:lpstr>
      <vt:lpstr>Generate Income</vt:lpstr>
      <vt:lpstr>Parent Class = 1</vt:lpstr>
      <vt:lpstr>PowerPoint Presentation</vt:lpstr>
      <vt:lpstr>PowerPoint Presentation</vt:lpstr>
      <vt:lpstr>Task 3</vt:lpstr>
      <vt:lpstr>PowerPoint Presentation</vt:lpstr>
      <vt:lpstr>ANOVA on Income ~ Country</vt:lpstr>
      <vt:lpstr>Linear Regression Models</vt:lpstr>
      <vt:lpstr>PowerPoint Presentation</vt:lpstr>
      <vt:lpstr>PowerPoint Presentation</vt:lpstr>
      <vt:lpstr>Question 1</vt:lpstr>
      <vt:lpstr>PowerPoint Presentation</vt:lpstr>
      <vt:lpstr>PowerPoint Presentation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Stefania</dc:creator>
  <cp:lastModifiedBy>Stefania Albarosa</cp:lastModifiedBy>
  <cp:revision>6</cp:revision>
  <dcterms:modified xsi:type="dcterms:W3CDTF">2024-07-03T15:29:16Z</dcterms:modified>
</cp:coreProperties>
</file>