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c7f182f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c7f182f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c7f182f4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c7f182f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c7f182f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c7f182f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c7f182f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c7f182f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c7f182f4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c7f182f4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c7f182f4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c7f182f4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c7f182f4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c7f182f4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UAS Cyber</a:t>
            </a:r>
            <a:endParaRPr sz="48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60"/>
              <a:t>Senior Design Project Presentation</a:t>
            </a:r>
            <a:endParaRPr sz="1660"/>
          </a:p>
          <a:p>
            <a:pPr indent="0" lvl="0" marL="0" rtl="0" algn="l">
              <a:lnSpc>
                <a:spcPct val="80000"/>
              </a:lnSpc>
              <a:spcBef>
                <a:spcPts val="0"/>
              </a:spcBef>
              <a:spcAft>
                <a:spcPts val="0"/>
              </a:spcAft>
              <a:buSzPts val="935"/>
              <a:buNone/>
            </a:pPr>
            <a:r>
              <a:rPr lang="en" sz="1660"/>
              <a:t>Sprint 1</a:t>
            </a:r>
            <a:endParaRPr sz="1660"/>
          </a:p>
          <a:p>
            <a:pPr indent="0" lvl="0" marL="0" rtl="0" algn="l">
              <a:lnSpc>
                <a:spcPct val="80000"/>
              </a:lnSpc>
              <a:spcBef>
                <a:spcPts val="0"/>
              </a:spcBef>
              <a:spcAft>
                <a:spcPts val="0"/>
              </a:spcAft>
              <a:buSzPts val="935"/>
              <a:buNone/>
            </a:pPr>
            <a:r>
              <a:t/>
            </a:r>
            <a:endParaRPr sz="1660"/>
          </a:p>
          <a:p>
            <a:pPr indent="0" lvl="0" marL="0" rtl="0" algn="l">
              <a:lnSpc>
                <a:spcPct val="80000"/>
              </a:lnSpc>
              <a:spcBef>
                <a:spcPts val="0"/>
              </a:spcBef>
              <a:spcAft>
                <a:spcPts val="0"/>
              </a:spcAft>
              <a:buSzPts val="935"/>
              <a:buNone/>
            </a:pPr>
            <a:r>
              <a:rPr lang="en" sz="1660"/>
              <a:t>Stefan Miller, Ryan Casa, Fahad Alkaabi, Aliya Trussell</a:t>
            </a:r>
            <a:endParaRPr sz="16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our project about?</a:t>
            </a:r>
            <a:endParaRPr b="1"/>
          </a:p>
          <a:p>
            <a:pPr indent="0" lvl="0" marL="0" rtl="0" algn="l">
              <a:spcBef>
                <a:spcPts val="1200"/>
              </a:spcBef>
              <a:spcAft>
                <a:spcPts val="0"/>
              </a:spcAft>
              <a:buNone/>
            </a:pPr>
            <a:r>
              <a:rPr lang="en"/>
              <a:t>We are aiming to accurately simulate the network operations of unmanned drones, with the final aim of using these simulations to demonstrate potential exploits in these networks.</a:t>
            </a:r>
            <a:endParaRPr/>
          </a:p>
          <a:p>
            <a:pPr indent="0" lvl="0" marL="0" rtl="0" algn="l">
              <a:spcBef>
                <a:spcPts val="1200"/>
              </a:spcBef>
              <a:spcAft>
                <a:spcPts val="0"/>
              </a:spcAft>
              <a:buNone/>
            </a:pPr>
            <a:r>
              <a:rPr b="1" lang="en"/>
              <a:t>How does the project benefit society?</a:t>
            </a:r>
            <a:endParaRPr b="1"/>
          </a:p>
          <a:p>
            <a:pPr indent="0" lvl="0" marL="0" rtl="0" algn="l">
              <a:spcBef>
                <a:spcPts val="1200"/>
              </a:spcBef>
              <a:spcAft>
                <a:spcPts val="0"/>
              </a:spcAft>
              <a:buNone/>
            </a:pPr>
            <a:r>
              <a:rPr lang="en"/>
              <a:t>Drone technology &amp; especially automated drone technology is becoming more and more prevalent, with more uses being seen in both military and civilian applications. </a:t>
            </a:r>
            <a:endParaRPr/>
          </a:p>
          <a:p>
            <a:pPr indent="0" lvl="0" marL="0" rtl="0" algn="l">
              <a:spcBef>
                <a:spcPts val="1200"/>
              </a:spcBef>
              <a:spcAft>
                <a:spcPts val="0"/>
              </a:spcAft>
              <a:buNone/>
            </a:pPr>
            <a:r>
              <a:rPr b="1" lang="en"/>
              <a:t>Why is it important to have such a product?</a:t>
            </a:r>
            <a:endParaRPr b="1"/>
          </a:p>
          <a:p>
            <a:pPr indent="0" lvl="0" marL="0" rtl="0" algn="l">
              <a:spcBef>
                <a:spcPts val="1200"/>
              </a:spcBef>
              <a:spcAft>
                <a:spcPts val="1200"/>
              </a:spcAft>
              <a:buNone/>
            </a:pPr>
            <a:r>
              <a:rPr lang="en"/>
              <a:t>Our proof of concept will demonstrate the importance of properly securing any cyber network, but especially any network that is less likely to have human oversight such as unmanned drone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Considerations</a:t>
            </a:r>
            <a:endParaRPr/>
          </a:p>
        </p:txBody>
      </p:sp>
      <p:sp>
        <p:nvSpPr>
          <p:cNvPr id="77" name="Google Shape;77;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network will be simulated using ns-3, a network events simulation framework. All the network devices &amp; corresponding communications in the simulated network will be scripted via python, using the ns3 library.</a:t>
            </a:r>
            <a:endParaRPr/>
          </a:p>
          <a:p>
            <a:pPr indent="-311150" lvl="0" marL="457200" rtl="0" algn="l">
              <a:spcBef>
                <a:spcPts val="0"/>
              </a:spcBef>
              <a:spcAft>
                <a:spcPts val="0"/>
              </a:spcAft>
              <a:buSzPts val="1300"/>
              <a:buChar char="-"/>
            </a:pPr>
            <a:r>
              <a:rPr lang="en"/>
              <a:t>As </a:t>
            </a:r>
            <a:r>
              <a:rPr lang="en"/>
              <a:t>the network is meant to simulate </a:t>
            </a:r>
            <a:r>
              <a:rPr b="1" lang="en"/>
              <a:t>unmanned </a:t>
            </a:r>
            <a:r>
              <a:rPr lang="en"/>
              <a:t>drone communications, it should have minimal to no user input and operate as self-sufficient as possible.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
        <p:nvSpPr>
          <p:cNvPr id="83" name="Google Shape;83;p16"/>
          <p:cNvSpPr/>
          <p:nvPr/>
        </p:nvSpPr>
        <p:spPr>
          <a:xfrm>
            <a:off x="716700" y="1505700"/>
            <a:ext cx="1771200" cy="9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Additional </a:t>
            </a:r>
            <a:r>
              <a:rPr lang="en" sz="1300">
                <a:solidFill>
                  <a:schemeClr val="lt1"/>
                </a:solidFill>
                <a:latin typeface="Roboto"/>
                <a:ea typeface="Roboto"/>
                <a:cs typeface="Roboto"/>
                <a:sym typeface="Roboto"/>
              </a:rPr>
              <a:t>Python scripting</a:t>
            </a:r>
            <a:endParaRPr sz="1300">
              <a:solidFill>
                <a:schemeClr val="lt1"/>
              </a:solidFill>
              <a:latin typeface="Roboto"/>
              <a:ea typeface="Roboto"/>
              <a:cs typeface="Roboto"/>
              <a:sym typeface="Roboto"/>
            </a:endParaRPr>
          </a:p>
        </p:txBody>
      </p:sp>
      <p:sp>
        <p:nvSpPr>
          <p:cNvPr id="84" name="Google Shape;84;p16"/>
          <p:cNvSpPr/>
          <p:nvPr/>
        </p:nvSpPr>
        <p:spPr>
          <a:xfrm>
            <a:off x="716700" y="2742075"/>
            <a:ext cx="1771200" cy="98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Pre-existing scripts by Akbas &amp; Neubauer</a:t>
            </a:r>
            <a:endParaRPr sz="1300">
              <a:solidFill>
                <a:schemeClr val="lt1"/>
              </a:solidFill>
              <a:latin typeface="Roboto"/>
              <a:ea typeface="Roboto"/>
              <a:cs typeface="Roboto"/>
              <a:sym typeface="Roboto"/>
            </a:endParaRPr>
          </a:p>
        </p:txBody>
      </p:sp>
      <p:sp>
        <p:nvSpPr>
          <p:cNvPr id="85" name="Google Shape;85;p16"/>
          <p:cNvSpPr/>
          <p:nvPr/>
        </p:nvSpPr>
        <p:spPr>
          <a:xfrm>
            <a:off x="716700" y="4111125"/>
            <a:ext cx="1771200" cy="89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NS-3 Library</a:t>
            </a:r>
            <a:endParaRPr sz="1300">
              <a:solidFill>
                <a:schemeClr val="lt1"/>
              </a:solidFill>
              <a:latin typeface="Roboto"/>
              <a:ea typeface="Roboto"/>
              <a:cs typeface="Roboto"/>
              <a:sym typeface="Roboto"/>
            </a:endParaRPr>
          </a:p>
        </p:txBody>
      </p:sp>
      <p:cxnSp>
        <p:nvCxnSpPr>
          <p:cNvPr id="86" name="Google Shape;86;p16"/>
          <p:cNvCxnSpPr>
            <a:stCxn id="85" idx="0"/>
            <a:endCxn id="84" idx="2"/>
          </p:cNvCxnSpPr>
          <p:nvPr/>
        </p:nvCxnSpPr>
        <p:spPr>
          <a:xfrm rot="10800000">
            <a:off x="1602300" y="3730125"/>
            <a:ext cx="0" cy="3810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84" idx="0"/>
            <a:endCxn id="83" idx="2"/>
          </p:cNvCxnSpPr>
          <p:nvPr/>
        </p:nvCxnSpPr>
        <p:spPr>
          <a:xfrm rot="10800000">
            <a:off x="1602300" y="2493675"/>
            <a:ext cx="0" cy="2484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6"/>
          <p:cNvSpPr/>
          <p:nvPr/>
        </p:nvSpPr>
        <p:spPr>
          <a:xfrm>
            <a:off x="3693775" y="1345650"/>
            <a:ext cx="1308900" cy="130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Network Traffic (.pcap files) </a:t>
            </a:r>
            <a:endParaRPr sz="1300">
              <a:solidFill>
                <a:schemeClr val="lt1"/>
              </a:solidFill>
              <a:latin typeface="Roboto"/>
              <a:ea typeface="Roboto"/>
              <a:cs typeface="Roboto"/>
              <a:sym typeface="Roboto"/>
            </a:endParaRPr>
          </a:p>
        </p:txBody>
      </p:sp>
      <p:cxnSp>
        <p:nvCxnSpPr>
          <p:cNvPr id="89" name="Google Shape;89;p16"/>
          <p:cNvCxnSpPr>
            <a:stCxn id="83" idx="3"/>
            <a:endCxn id="88" idx="2"/>
          </p:cNvCxnSpPr>
          <p:nvPr/>
        </p:nvCxnSpPr>
        <p:spPr>
          <a:xfrm>
            <a:off x="2487900" y="1999650"/>
            <a:ext cx="120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95" name="Google Shape;95;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Additional Python scripting for network simulation - Sprints 2 and 3</a:t>
            </a:r>
            <a:endParaRPr/>
          </a:p>
          <a:p>
            <a:pPr indent="-311150" lvl="0" marL="457200" rtl="0" algn="l">
              <a:spcBef>
                <a:spcPts val="0"/>
              </a:spcBef>
              <a:spcAft>
                <a:spcPts val="0"/>
              </a:spcAft>
              <a:buSzPts val="1300"/>
              <a:buChar char="-"/>
            </a:pPr>
            <a:r>
              <a:rPr lang="en"/>
              <a:t>Document network traffic &amp; behaviors - Sprint 3</a:t>
            </a:r>
            <a:endParaRPr/>
          </a:p>
          <a:p>
            <a:pPr indent="-311150" lvl="0" marL="457200" rtl="0" algn="l">
              <a:spcBef>
                <a:spcPts val="0"/>
              </a:spcBef>
              <a:spcAft>
                <a:spcPts val="0"/>
              </a:spcAft>
              <a:buSzPts val="1300"/>
              <a:buChar char="-"/>
            </a:pPr>
            <a:r>
              <a:rPr lang="en"/>
              <a:t>Plan route of attack - Sprint 4</a:t>
            </a:r>
            <a:endParaRPr/>
          </a:p>
          <a:p>
            <a:pPr indent="-311150" lvl="0" marL="457200" rtl="0" algn="l">
              <a:spcBef>
                <a:spcPts val="0"/>
              </a:spcBef>
              <a:spcAft>
                <a:spcPts val="0"/>
              </a:spcAft>
              <a:buSzPts val="1300"/>
              <a:buChar char="-"/>
            </a:pPr>
            <a:r>
              <a:rPr lang="en"/>
              <a:t>Execute and perform proof of concept attack – Sprint 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101" name="Google Shape;101;p1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Communication amongst team members is critical</a:t>
            </a:r>
            <a:endParaRPr/>
          </a:p>
          <a:p>
            <a:pPr indent="-311150" lvl="0" marL="457200" rtl="0" algn="l">
              <a:spcBef>
                <a:spcPts val="0"/>
              </a:spcBef>
              <a:spcAft>
                <a:spcPts val="0"/>
              </a:spcAft>
              <a:buSzPts val="1300"/>
              <a:buChar char="-"/>
            </a:pPr>
            <a:r>
              <a:rPr lang="en"/>
              <a:t>Clear goal-setting</a:t>
            </a:r>
            <a:endParaRPr/>
          </a:p>
          <a:p>
            <a:pPr indent="-311150" lvl="0" marL="457200" rtl="0" algn="l">
              <a:spcBef>
                <a:spcPts val="0"/>
              </a:spcBef>
              <a:spcAft>
                <a:spcPts val="0"/>
              </a:spcAft>
              <a:buSzPts val="1300"/>
              <a:buChar char="-"/>
            </a:pPr>
            <a:r>
              <a:rPr lang="en"/>
              <a:t>Realistic expectations</a:t>
            </a:r>
            <a:endParaRPr/>
          </a:p>
          <a:p>
            <a:pPr indent="-311150" lvl="0" marL="457200" rtl="0" algn="l">
              <a:spcBef>
                <a:spcPts val="0"/>
              </a:spcBef>
              <a:spcAft>
                <a:spcPts val="0"/>
              </a:spcAft>
              <a:buSzPts val="1300"/>
              <a:buChar char="-"/>
            </a:pPr>
            <a:r>
              <a:rPr lang="en"/>
              <a:t>Installation of Linux via a virtual machine</a:t>
            </a:r>
            <a:endParaRPr/>
          </a:p>
          <a:p>
            <a:pPr indent="-311150" lvl="0" marL="457200" rtl="0" algn="l">
              <a:spcBef>
                <a:spcPts val="0"/>
              </a:spcBef>
              <a:spcAft>
                <a:spcPts val="0"/>
              </a:spcAft>
              <a:buSzPts val="1300"/>
              <a:buChar char="-"/>
            </a:pPr>
            <a:r>
              <a:rPr lang="en"/>
              <a:t>Installation of NS-3</a:t>
            </a:r>
            <a:endParaRPr/>
          </a:p>
          <a:p>
            <a:pPr indent="-311150" lvl="0" marL="457200" rtl="0" algn="l">
              <a:spcBef>
                <a:spcPts val="0"/>
              </a:spcBef>
              <a:spcAft>
                <a:spcPts val="0"/>
              </a:spcAft>
              <a:buSzPts val="1300"/>
              <a:buChar char="-"/>
            </a:pPr>
            <a:r>
              <a:rPr lang="en"/>
              <a:t>Wireshark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904550" y="1949400"/>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Demo</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904550" y="1970375"/>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p:txBody>
      </p:sp>
      <p:sp>
        <p:nvSpPr>
          <p:cNvPr id="112" name="Google Shape;112;p20"/>
          <p:cNvSpPr txBox="1"/>
          <p:nvPr>
            <p:ph idx="1" type="body"/>
          </p:nvPr>
        </p:nvSpPr>
        <p:spPr>
          <a:xfrm>
            <a:off x="1904550" y="3215075"/>
            <a:ext cx="5334900" cy="94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t>Any Questions?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