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png" ContentType="image/png"/>
  <Override PartName="/ppt/presentation.xml" ContentType="application/vnd.openxmlformats-officedocument.presentationml.presentation.main+xml"/>
  <Override PartName="/ppt/revisioninfo.xml" ContentType="application/vnd.ms-powerpoint.revisioninfo+xml"/>
  <Override PartName="/ppt/slidemasters/slidemaster1.xml" ContentType="application/vnd.openxmlformats-officedocument.presentationml.slideMaster+xml"/>
  <Override PartName="/ppt/slides/slide1.xml" ContentType="application/vnd.openxmlformats-officedocument.presentationml.slide+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ommentauthors.xml" ContentType="application/vnd.openxmlformats-officedocument.presentationml.commentAuthor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ppt/slides/slide3.xml" ContentType="application/vnd.openxmlformats-officedocument.presentationml.slide+xml"/>
  <Override PartName="/docprops/app.xml" ContentType="application/vnd.openxmlformats-officedocument.extended-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2.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comments/comment1.xml" ContentType="application/vnd.openxmlformats-officedocument.presentationml.comments+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56" r:id="rId3"/>
    <p:sldId id="263" r:id="rId4"/>
    <p:sldId id="257" r:id="rId5"/>
    <p:sldId id="258" r:id="rId6"/>
    <p:sldId id="261" r:id="rId7"/>
    <p:sldId id="260" r:id="rId8"/>
    <p:sldId id="266" r:id="rId9"/>
    <p:sldId id="259" r:id="rId10"/>
    <p:sldId id="262"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114" y="32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commentAuthors" Target="commentAuthors.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5T18:07:29" idx="1">
    <p:pos x="729" y="1154"/>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à l'en-tête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
            <a:endParaRPr lang="en-US"/>
          </a:p>
        </p:txBody>
      </p:sp>
      <p:sp>
        <p:nvSpPr>
          <p:cNvPr id="3" name="Espace réservé à la date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0A515-A7E4-4B50-A079-67F90955D125}" type="datetimeFigureOut">
              <a:rPr lang="en-US" smtClean="0"/>
              <a:t>1/19/2023</a:t>
            </a:fld>
            <a:endParaRPr lang="en-US"/>
          </a:p>
        </p:txBody>
      </p:sp>
      <p:sp>
        <p:nvSpPr>
          <p:cNvPr id="4" name="Espace réservé à l'image de la diapositive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
            <a:endParaRPr lang="en-US"/>
          </a:p>
        </p:txBody>
      </p:sp>
      <p:sp>
        <p:nvSpPr>
          <p:cNvPr id="5" name="Espace réservé aux notes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6" name="Espace réservé à la note de bas de page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ltLang="en-US"/>
          </a:p>
        </p:txBody>
      </p:sp>
      <p:sp>
        <p:nvSpPr>
          <p:cNvPr id="7" name="Espace réservé au numéro de diapositive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A60817-F452-4E52-AFEF-A2A04B79BD2C}"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B0E29CBF-DBC7-4205-9FEF-91578B75242B}"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FB582B6B-A64A-41DB-BB3B-EBD02A200BC8}"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4BDA962D-DE45-44C0-BE12-691C5C2BC07E}"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0DC7ED98-A1E0-459A-8DAC-475EFDB632A4}"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8EBF4FC2-A9F8-4E8A-BACC-43EDB9ABA895}"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5680743-F5D7-45F9-9137-DE0C2A1A7B4A}"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C3A15483-B006-428F-960B-D6DB46D1997E}"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6F31C6C3-818F-4F64-A80D-73E57BA579A2}"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9D6A9C1B-4CF5-4F5D-B44F-69009CD0DD61}"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à l'image de la diapositive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Espace réservé au texte 2"/>
          <p:cNvSpPr>
            <a:spLocks noGrp="1" noEditPoints="1"/>
          </p:cNvSpPr>
          <p:nvPr>
            <p:ph type="body" idx="3"/>
          </p:nvPr>
        </p:nvSpPr>
        <p:spPr>
          <a:prstGeom prst="rect">
            <a:avLst/>
          </a:prstGeom>
        </p:spPr>
        <p:txBody>
          <a:bodyPr/>
          <a:lstStyle/>
          <a:p>
            <a:endParaRPr lang="en-US"/>
          </a:p>
        </p:txBody>
      </p:sp>
      <p:sp>
        <p:nvSpPr>
          <p:cNvPr id="4" name="Espace réservé au numéro de diapositive 3"/>
          <p:cNvSpPr>
            <a:spLocks noGrp="1" noEditPoints="1"/>
          </p:cNvSpPr>
          <p:nvPr>
            <p:ph type="sldNum" sz="quarter" idx="5"/>
          </p:nvPr>
        </p:nvSpPr>
        <p:spPr>
          <a:prstGeom prst="rect">
            <a:avLst/>
          </a:prstGeom>
        </p:spPr>
        <p:txBody>
          <a:bodyPr/>
          <a:lstStyle/>
          <a:p>
            <a:fld id="{A27AC1B4-8915-4EBE-A6F5-FD36D9171418}"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titre">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1122363"/>
            <a:ext cx="9144000" cy="2387600"/>
          </a:xfrm>
        </p:spPr>
        <p:txBody>
          <a:bodyPr anchor="b"/>
          <a:lstStyle>
            <a:lvl1pPr algn="ctr">
              <a:defRPr sz="6000"/>
            </a:lvl1pPr>
          </a:lstStyle>
          <a:p>
            <a:r>
              <a:rPr lang="fr-FR" altLang="en-US"/>
              <a:t>Cliquez pour modifier le style du titre principal</a:t>
            </a:r>
          </a:p>
        </p:txBody>
      </p:sp>
      <p:sp>
        <p:nvSpPr>
          <p:cNvPr id="3" name="Sous-titr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fr-FR" altLang="en-US"/>
              <a:t>Cliquez pour modifier le style du sous-titre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1"/>
          <p:cNvSpPr>
            <a:spLocks noGrp="1" noEditPoints="1"/>
          </p:cNvSpPr>
          <p:nvPr>
            <p:ph type="title" orient="vert"/>
          </p:nvPr>
        </p:nvSpPr>
        <p:spPr>
          <a:xfrm>
            <a:off x="8724900" y="365125"/>
            <a:ext cx="2628900" cy="5811838"/>
          </a:xfrm>
        </p:spPr>
        <p:txBody>
          <a:bodyPr vert="eaVert"/>
          <a:lstStyle/>
          <a:p>
            <a:r>
              <a:rPr lang="fr-FR" altLang="en-US"/>
              <a:t>Cliquez pour modifier le style du titre principal</a:t>
            </a:r>
          </a:p>
        </p:txBody>
      </p:sp>
      <p:sp>
        <p:nvSpPr>
          <p:cNvPr id="3" name="Espace réservé au texte vertical 2"/>
          <p:cNvSpPr>
            <a:spLocks noGrp="1" noEditPoints="1"/>
          </p:cNvSpPr>
          <p:nvPr>
            <p:ph type="body" orient="vert" idx="1"/>
          </p:nvPr>
        </p:nvSpPr>
        <p:spPr>
          <a:xfrm>
            <a:off x="838200" y="365125"/>
            <a:ext cx="7734300" cy="5811838"/>
          </a:xfrm>
        </p:spPr>
        <p:txBody>
          <a:bodyPr vert="eaVert"/>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idx="1"/>
          </p:nvPr>
        </p:nvSpPr>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rubriqu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1850" y="1709738"/>
            <a:ext cx="10515600" cy="2852737"/>
          </a:xfrm>
        </p:spPr>
        <p:txBody>
          <a:bodyPr anchor="b"/>
          <a:lstStyle>
            <a:lvl1pPr>
              <a:defRPr sz="6000"/>
            </a:lvl1pPr>
          </a:lstStyle>
          <a:p>
            <a:r>
              <a:rPr lang="fr-FR" altLang="en-US"/>
              <a:t>Cliquez pour modifier le style du titre principal</a:t>
            </a:r>
          </a:p>
        </p:txBody>
      </p:sp>
      <p:sp>
        <p:nvSpPr>
          <p:cNvPr id="3" name="Espace réservé au texte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ltLang="en-US"/>
              <a:t>Cliquez pour modifier les styles du texte principal</a:t>
            </a:r>
          </a:p>
        </p:txBody>
      </p:sp>
      <p:sp>
        <p:nvSpPr>
          <p:cNvPr id="4" name="Espace réservé à la date 3"/>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11"/>
          </p:nvPr>
        </p:nvSpPr>
        <p:spPr/>
        <p:txBody>
          <a:bodyPr/>
          <a:lstStyle/>
          <a:p>
            <a:endParaRPr lang="fr-FR" altLang="en-US"/>
          </a:p>
        </p:txBody>
      </p:sp>
      <p:sp>
        <p:nvSpPr>
          <p:cNvPr id="6" name="Espace réservé au numéro de diapositive 5"/>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au contenu 2"/>
          <p:cNvSpPr>
            <a:spLocks noGrp="1" noEditPoints="1"/>
          </p:cNvSpPr>
          <p:nvPr>
            <p:ph sz="half" idx="1"/>
          </p:nvPr>
        </p:nvSpPr>
        <p:spPr>
          <a:xfrm>
            <a:off x="838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contenu 3"/>
          <p:cNvSpPr>
            <a:spLocks noGrp="1" noEditPoints="1"/>
          </p:cNvSpPr>
          <p:nvPr>
            <p:ph sz="half" idx="2"/>
          </p:nvPr>
        </p:nvSpPr>
        <p:spPr>
          <a:xfrm>
            <a:off x="6172200" y="1825625"/>
            <a:ext cx="5181600" cy="435133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365125"/>
            <a:ext cx="10515600" cy="1325563"/>
          </a:xfrm>
        </p:spPr>
        <p:txBody>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4" name="Espace réservé au contenu 3"/>
          <p:cNvSpPr>
            <a:spLocks noGrp="1" noEditPoints="1"/>
          </p:cNvSpPr>
          <p:nvPr>
            <p:ph sz="half" idx="2"/>
          </p:nvPr>
        </p:nvSpPr>
        <p:spPr>
          <a:xfrm>
            <a:off x="839788" y="2505075"/>
            <a:ext cx="5157787"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5" name="Espace réservé au texte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en-US"/>
              <a:t>Cliquez pour modifier les styles du texte principal</a:t>
            </a:r>
          </a:p>
        </p:txBody>
      </p:sp>
      <p:sp>
        <p:nvSpPr>
          <p:cNvPr id="6" name="Espace réservé au contenu 5"/>
          <p:cNvSpPr>
            <a:spLocks noGrp="1" noEditPoints="1"/>
          </p:cNvSpPr>
          <p:nvPr>
            <p:ph sz="quarter" idx="4"/>
          </p:nvPr>
        </p:nvSpPr>
        <p:spPr>
          <a:xfrm>
            <a:off x="6172200" y="2505075"/>
            <a:ext cx="5183188" cy="3684588"/>
          </a:xfrm>
        </p:spPr>
        <p:txBody>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7" name="Espace réservé à la date 6"/>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8" name="Espace réservé à la note de bas de page 7"/>
          <p:cNvSpPr>
            <a:spLocks noGrp="1" noEditPoints="1"/>
          </p:cNvSpPr>
          <p:nvPr>
            <p:ph type="ftr" sz="quarter" idx="11"/>
          </p:nvPr>
        </p:nvSpPr>
        <p:spPr/>
        <p:txBody>
          <a:bodyPr/>
          <a:lstStyle/>
          <a:p>
            <a:endParaRPr lang="fr-FR" altLang="en-US"/>
          </a:p>
        </p:txBody>
      </p:sp>
      <p:sp>
        <p:nvSpPr>
          <p:cNvPr id="9" name="Espace réservé au numéro de diapositive 8"/>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r>
              <a:rPr lang="fr-FR" altLang="en-US"/>
              <a:t>Cliquez pour modifier le style du titre principal</a:t>
            </a:r>
          </a:p>
        </p:txBody>
      </p:sp>
      <p:sp>
        <p:nvSpPr>
          <p:cNvPr id="3" name="Espace réservé à la date 2"/>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4" name="Espace réservé à la note de bas de page 3"/>
          <p:cNvSpPr>
            <a:spLocks noGrp="1" noEditPoints="1"/>
          </p:cNvSpPr>
          <p:nvPr>
            <p:ph type="ftr" sz="quarter" idx="11"/>
          </p:nvPr>
        </p:nvSpPr>
        <p:spPr/>
        <p:txBody>
          <a:bodyPr/>
          <a:lstStyle/>
          <a:p>
            <a:endParaRPr lang="fr-FR" altLang="en-US"/>
          </a:p>
        </p:txBody>
      </p:sp>
      <p:sp>
        <p:nvSpPr>
          <p:cNvPr id="5" name="Espace réservé au numéro de diapositive 4"/>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3" name="Espace réservé à la note de bas de page 2"/>
          <p:cNvSpPr>
            <a:spLocks noGrp="1" noEditPoints="1"/>
          </p:cNvSpPr>
          <p:nvPr>
            <p:ph type="ftr" sz="quarter" idx="11"/>
          </p:nvPr>
        </p:nvSpPr>
        <p:spPr/>
        <p:txBody>
          <a:bodyPr/>
          <a:lstStyle/>
          <a:p>
            <a:endParaRPr lang="fr-FR" altLang="en-US"/>
          </a:p>
        </p:txBody>
      </p:sp>
      <p:sp>
        <p:nvSpPr>
          <p:cNvPr id="4" name="Espace réservé au numéro de diapositive 3"/>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au contenu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9788" y="457200"/>
            <a:ext cx="3932237" cy="1600200"/>
          </a:xfrm>
        </p:spPr>
        <p:txBody>
          <a:bodyPr anchor="b"/>
          <a:lstStyle>
            <a:lvl1pPr>
              <a:defRPr sz="3200"/>
            </a:lvl1pPr>
          </a:lstStyle>
          <a:p>
            <a:r>
              <a:rPr lang="fr-FR" altLang="en-US"/>
              <a:t>Cliquez pour modifier le style du titre principal</a:t>
            </a:r>
          </a:p>
        </p:txBody>
      </p:sp>
      <p:sp>
        <p:nvSpPr>
          <p:cNvPr id="3" name="Espace réservé à l'image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altLang="en-US"/>
              <a:t>Cliquer sur l'icône pour ajouter une photo</a:t>
            </a:r>
          </a:p>
        </p:txBody>
      </p:sp>
      <p:sp>
        <p:nvSpPr>
          <p:cNvPr id="4" name="Espace réservé au texte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ltLang="en-US"/>
              <a:t>Cliquez pour modifier les styles du texte principal</a:t>
            </a:r>
          </a:p>
        </p:txBody>
      </p:sp>
      <p:sp>
        <p:nvSpPr>
          <p:cNvPr id="5" name="Espace réservé à la date 4"/>
          <p:cNvSpPr>
            <a:spLocks noGrp="1" noEditPoints="1"/>
          </p:cNvSpPr>
          <p:nvPr>
            <p:ph type="dt" sz="half" idx="10"/>
          </p:nvPr>
        </p:nvSpPr>
        <p:spPr/>
        <p:txBody>
          <a:bodyPr/>
          <a:lstStyle/>
          <a:p>
            <a:fld id="{71FD7FF2-845F-41B9-944F-35B90659B7D6}" type="datetimeFigureOut">
              <a:rPr lang="en-US" smtClean="0"/>
              <a:t>1/19/2023</a:t>
            </a:fld>
            <a:endParaRPr lang="en-US"/>
          </a:p>
        </p:txBody>
      </p:sp>
      <p:sp>
        <p:nvSpPr>
          <p:cNvPr id="6" name="Espace réservé à la note de bas de page 5"/>
          <p:cNvSpPr>
            <a:spLocks noGrp="1" noEditPoints="1"/>
          </p:cNvSpPr>
          <p:nvPr>
            <p:ph type="ftr" sz="quarter" idx="11"/>
          </p:nvPr>
        </p:nvSpPr>
        <p:spPr/>
        <p:txBody>
          <a:bodyPr/>
          <a:lstStyle/>
          <a:p>
            <a:endParaRPr lang="fr-FR" altLang="en-US"/>
          </a:p>
        </p:txBody>
      </p:sp>
      <p:sp>
        <p:nvSpPr>
          <p:cNvPr id="7" name="Espace réservé au numéro de diapositive 6"/>
          <p:cNvSpPr>
            <a:spLocks noGrp="1" noEditPoints="1"/>
          </p:cNvSpPr>
          <p:nvPr>
            <p:ph type="sldNum" sz="quarter" idx="12"/>
          </p:nvPr>
        </p:nvSpPr>
        <p:spPr/>
        <p:txBody>
          <a:bodyPr/>
          <a:lstStyle/>
          <a:p>
            <a:fld id="{707E345D-6FE0-4977-A3DF-5875ED8E59A8}"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ltLang="en-US"/>
              <a:t>Cliquez pour modifier le style du titre principal</a:t>
            </a:r>
          </a:p>
        </p:txBody>
      </p:sp>
      <p:sp>
        <p:nvSpPr>
          <p:cNvPr id="3" name="Espace réservé au texte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ltLang="en-US"/>
              <a:t>Cliquez pour modifier les styles du texte principal</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p>
        </p:txBody>
      </p:sp>
      <p:sp>
        <p:nvSpPr>
          <p:cNvPr id="4" name="Espace réservé à la date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FD7FF2-845F-41B9-944F-35B90659B7D6}" type="datetimeFigureOut">
              <a:rPr lang="en-US" smtClean="0"/>
              <a:t>1/19/2023</a:t>
            </a:fld>
            <a:endParaRPr lang="en-US"/>
          </a:p>
        </p:txBody>
      </p:sp>
      <p:sp>
        <p:nvSpPr>
          <p:cNvPr id="5" name="Espace réservé à la note de bas de page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ltLang="en-US"/>
          </a:p>
        </p:txBody>
      </p:sp>
      <p:sp>
        <p:nvSpPr>
          <p:cNvPr id="6" name="Espace réservé au numéro de diapositive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ctrTitle"/>
          </p:nvPr>
        </p:nvSpPr>
        <p:spPr>
          <a:xfrm>
            <a:off x="1524000" y="204315"/>
            <a:ext cx="9144000" cy="2417999"/>
          </a:xfrm>
        </p:spPr>
        <p:txBody>
          <a:bodyPr/>
          <a:lstStyle/>
          <a:p>
            <a:r>
              <a:rPr lang="fr-FR" altLang="en-US" sz="5400" b="1" u="none">
                <a:solidFill>
                  <a:schemeClr val="accent5"/>
                </a:solidFill>
              </a:rPr>
              <a:t>Présentation de l'outil de veille pour le Développement du site " Menu Maker by Qwenta"</a:t>
            </a:r>
          </a:p>
        </p:txBody>
      </p:sp>
      <p:sp>
        <p:nvSpPr>
          <p:cNvPr id="3" name="Sous-titre 2"/>
          <p:cNvSpPr>
            <a:spLocks noGrp="1" noEditPoints="1"/>
          </p:cNvSpPr>
          <p:nvPr>
            <p:ph type="subTitle" idx="1"/>
          </p:nvPr>
        </p:nvSpPr>
        <p:spPr>
          <a:xfrm>
            <a:off x="1524000" y="3214433"/>
            <a:ext cx="9144000" cy="3010429"/>
          </a:xfrm>
        </p:spPr>
        <p:txBody>
          <a:bodyPr/>
          <a:lstStyle/>
          <a:p>
            <a:pPr marL="0" indent="0" algn="l">
              <a:buFont typeface="Arial" pitchFamily="34" charset="0" panose="020B0604020202020204"/>
              <a:buNone/>
            </a:pPr>
            <a:r>
              <a:rPr lang="fr-FR" altLang="en-US" sz="3200" b="1"/>
              <a:t>Dans ce powerpoint je vais vous présenter mon outil de veille, tout en vous expliquant pourquoi avoir choisi ces sources, pourquoi celles ci plus que d'autres, comment optimiser leur utilisation.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chemeClr val="accent5"/>
                </a:solidFill>
                <a:latin typeface="Calibri" panose="020F0502020204030204"/>
                <a:ea typeface="Calibri" panose="020F0502020204030204"/>
                <a:cs typeface="Calibri" panose="020F0502020204030204"/>
              </a:rPr>
              <a:t>Bilan de la présentation de l'outil de veille</a:t>
            </a:r>
            <a:endParaRPr b="1">
              <a:solidFill>
                <a:schemeClr val="accent5"/>
              </a:solidFill>
              <a:latin typeface="Calibri" panose="020F0502020204030204"/>
              <a:ea typeface="Calibri" panose="020F0502020204030204"/>
              <a:cs typeface="Calibri" panose="020F0502020204030204"/>
            </a:endParaRPr>
          </a:p>
        </p:txBody>
      </p:sp>
      <p:sp>
        <p:nvSpPr>
          <p:cNvPr id="3" name="Espace réservé au contenu 2"/>
          <p:cNvSpPr>
            <a:spLocks noGrp="1" noEditPoints="1"/>
          </p:cNvSpPr>
          <p:nvPr>
            <p:ph idx="1"/>
          </p:nvPr>
        </p:nvSpPr>
        <p:spPr/>
        <p:txBody>
          <a:bodyPr/>
          <a:lstStyle/>
          <a:p>
            <a:pPr>
              <a:buFont typeface="Arial" pitchFamily="34" charset="0" panose="020B0604020202020204"/>
              <a:buChar char="•"/>
            </a:pPr>
            <a:r>
              <a:rPr lang="fr-FR"/>
              <a:t>Mon outil de veille est adapté à toute l'équipe que ce soit pour le Front-End ou le Back-end;</a:t>
            </a:r>
          </a:p>
          <a:p>
            <a:pPr>
              <a:buFont typeface="Arial" pitchFamily="34" charset="0" panose="020B0604020202020204"/>
              <a:buChar char="•"/>
            </a:pPr>
            <a:endParaRPr lang="fr-FR"/>
          </a:p>
          <a:p>
            <a:pPr>
              <a:buFont typeface="Arial" pitchFamily="34" charset="0" panose="020B0604020202020204"/>
              <a:buChar char="•"/>
            </a:pPr>
            <a:r>
              <a:rPr lang="fr-FR"/>
              <a:t>Nous pourrons réévaluer ou préciser quels outils de veille utiliser durant des sprints et devenir plus précis pour chaque étapes;</a:t>
            </a:r>
          </a:p>
          <a:p>
            <a:pPr>
              <a:buFont typeface="Arial" pitchFamily="34" charset="0" panose="020B0604020202020204"/>
              <a:buChar char="•"/>
            </a:pPr>
            <a:endParaRPr lang="fr-FR"/>
          </a:p>
          <a:p>
            <a:pPr>
              <a:buFont typeface="Arial" pitchFamily="34" charset="0" panose="020B0604020202020204"/>
              <a:buChar char="•"/>
            </a:pPr>
            <a:r>
              <a:rPr lang="fr-FR"/>
              <a:t>Nous pourrions également créer un Workplace ou un Discord avec un canal " Veille technologique" pour que tout les membres puissent communiquer et participer à celle ci.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chemeClr val="accent5"/>
                </a:solidFill>
                <a:latin typeface="Calibri" panose="020F0502020204030204"/>
                <a:ea typeface="Calibri" panose="020F0502020204030204"/>
                <a:cs typeface="Calibri" panose="020F0502020204030204"/>
              </a:rPr>
              <a:t>Pourquoi faire une veille?</a:t>
            </a:r>
            <a:endParaRPr b="1">
              <a:solidFill>
                <a:schemeClr val="accent5"/>
              </a:solidFill>
              <a:latin typeface="Calibri" panose="020F0502020204030204"/>
              <a:ea typeface="Calibri" panose="020F0502020204030204"/>
              <a:cs typeface="Calibri" panose="020F0502020204030204"/>
            </a:endParaRPr>
          </a:p>
        </p:txBody>
      </p:sp>
      <p:sp>
        <p:nvSpPr>
          <p:cNvPr id="3" name="Espace réservé au contenu 2"/>
          <p:cNvSpPr>
            <a:spLocks noGrp="1" noEditPoints="1"/>
          </p:cNvSpPr>
          <p:nvPr>
            <p:ph idx="1"/>
          </p:nvPr>
        </p:nvSpPr>
        <p:spPr>
          <a:xfrm>
            <a:off x="838200" y="2086681"/>
            <a:ext cx="10515600" cy="4090282"/>
          </a:xfrm>
        </p:spPr>
        <p:txBody>
          <a:bodyPr/>
          <a:lstStyle/>
          <a:p>
            <a:r>
              <a:rPr lang="fr-FR">
                <a:latin typeface="Calibri" panose="020F0502020204030204"/>
                <a:ea typeface="Calibri" panose="020F0502020204030204"/>
                <a:cs typeface="Calibri" panose="020F0502020204030204"/>
              </a:rPr>
              <a:t>Mieux connaître son environnement;</a:t>
            </a:r>
          </a:p>
          <a:p>
            <a:r>
              <a:rPr lang="fr-FR">
                <a:latin typeface="Calibri" panose="020F0502020204030204"/>
                <a:ea typeface="Calibri" panose="020F0502020204030204"/>
                <a:cs typeface="Calibri" panose="020F0502020204030204"/>
              </a:rPr>
              <a:t>Rester à jour des avancées technologiques et techniques;</a:t>
            </a:r>
          </a:p>
          <a:p>
            <a:r>
              <a:rPr lang="fr-FR">
                <a:latin typeface="Calibri" panose="020F0502020204030204"/>
                <a:ea typeface="Calibri" panose="020F0502020204030204"/>
                <a:cs typeface="Calibri" panose="020F0502020204030204"/>
              </a:rPr>
              <a:t>Anticiper les évolutions et les adapter par rapport à notre projet;</a:t>
            </a:r>
          </a:p>
          <a:p>
            <a:r>
              <a:rPr lang="fr-FR">
                <a:latin typeface="Calibri" panose="020F0502020204030204"/>
                <a:ea typeface="Calibri" panose="020F0502020204030204"/>
                <a:cs typeface="Calibri" panose="020F0502020204030204"/>
              </a:rPr>
              <a:t>Savoir quels langages sont tendances et lesquelles sont en perte de vitesse, l'utilisation d'un langage en perte de vitesse pourrait nous faire passer pour une boîte peu sérieuse voir amatrice.                        Cette dernière étape est très importante pour la longévité de notre entreprise et pour son image de marque.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365125"/>
            <a:ext cx="10515600" cy="1113896"/>
          </a:xfrm>
        </p:spPr>
        <p:txBody>
          <a:bodyPr/>
          <a:lstStyle/>
          <a:p>
            <a:pPr algn="ctr"/>
            <a:r>
              <a:rPr lang="fr-FR" b="1">
                <a:solidFill>
                  <a:schemeClr val="accent5"/>
                </a:solidFill>
              </a:rPr>
              <a:t>Introduction à l'outil de veille</a:t>
            </a:r>
            <a:endParaRPr b="1">
              <a:solidFill>
                <a:schemeClr val="accent5"/>
              </a:solidFill>
            </a:endParaRPr>
          </a:p>
        </p:txBody>
      </p:sp>
      <p:sp>
        <p:nvSpPr>
          <p:cNvPr id="3" name="Espace réservé au contenu 2"/>
          <p:cNvSpPr>
            <a:spLocks noGrp="1" noEditPoints="1"/>
          </p:cNvSpPr>
          <p:nvPr>
            <p:ph idx="1"/>
          </p:nvPr>
        </p:nvSpPr>
        <p:spPr>
          <a:xfrm>
            <a:off x="838200" y="1592792"/>
            <a:ext cx="10515600" cy="4972227"/>
          </a:xfrm>
        </p:spPr>
        <p:txBody>
          <a:bodyPr/>
          <a:lstStyle/>
          <a:p>
            <a:pPr marL="0" indent="0">
              <a:buNone/>
            </a:pPr>
            <a:r>
              <a:rPr lang="fr-FR" sz="2200" b="0"/>
              <a:t>Les outils de veille sont un indispensable pour tout développeur qui souhaite rester à jour, la technologie évoluant plus vite que jamais.</a:t>
            </a:r>
          </a:p>
          <a:p>
            <a:pPr marL="0" indent="0">
              <a:buNone/>
            </a:pPr>
            <a:r>
              <a:rPr lang="fr-FR" sz="2200" b="0"/>
              <a:t>Dans cette courte rétrospective je vais vous expliquer commet j'ai configuré un outil de veille pour que toute l'équipe puisse développer notre site Web avec toutes les ressources nécessaires et les plus à jour possible.</a:t>
            </a:r>
          </a:p>
          <a:p>
            <a:pPr marL="0" indent="0">
              <a:buNone/>
            </a:pPr>
            <a:endParaRPr lang="fr-FR" sz="2200" b="0"/>
          </a:p>
          <a:p>
            <a:pPr marL="0" indent="0">
              <a:buNone/>
            </a:pPr>
            <a:r>
              <a:rPr lang="fr-FR" sz="2200" b="1"/>
              <a:t>Je vais donc vous expliquer:</a:t>
            </a:r>
          </a:p>
          <a:p>
            <a:r>
              <a:rPr lang="fr-FR" sz="2200" b="0"/>
              <a:t>C</a:t>
            </a:r>
            <a:r>
              <a:rPr sz="2200" b="0"/>
              <a:t>omment </a:t>
            </a:r>
            <a:r>
              <a:rPr lang="fr-FR" sz="2200" b="0"/>
              <a:t>j'ai sélectionné </a:t>
            </a:r>
            <a:r>
              <a:rPr sz="2200" b="0"/>
              <a:t>les sources d'information;</a:t>
            </a:r>
            <a:endParaRPr lang="fr-FR" sz="2200" b="0"/>
          </a:p>
          <a:p>
            <a:r>
              <a:rPr lang="fr-FR" sz="2200" b="0"/>
              <a:t>C</a:t>
            </a:r>
            <a:r>
              <a:rPr sz="2200" b="0"/>
              <a:t>omment les informations sont classées </a:t>
            </a:r>
            <a:r>
              <a:rPr lang="fr-FR" sz="2200" b="0"/>
              <a:t>et organisées dans l'outil que j'ai créer</a:t>
            </a:r>
            <a:r>
              <a:rPr sz="2200" b="0"/>
              <a:t>;</a:t>
            </a:r>
            <a:r>
              <a:rPr lang="fr-FR" sz="2200" b="0"/>
              <a:t> </a:t>
            </a:r>
            <a:endParaRPr sz="2200" b="0"/>
          </a:p>
          <a:p>
            <a:r>
              <a:rPr lang="fr-FR" sz="2200" b="0"/>
              <a:t>C</a:t>
            </a:r>
            <a:r>
              <a:rPr sz="2200" b="0"/>
              <a:t>omment les informations peuvent être commentées et diffusées ;</a:t>
            </a:r>
            <a:endParaRPr lang="fr-FR" sz="2200" b="0"/>
          </a:p>
          <a:p>
            <a:r>
              <a:rPr lang="fr-FR" sz="2200" b="0">
                <a:solidFill>
                  <a:schemeClr val="tx1"/>
                </a:solidFill>
              </a:rPr>
              <a:t>Comment nous utiliserons les </a:t>
            </a:r>
            <a:r>
              <a:rPr sz="2200" b="0">
                <a:solidFill>
                  <a:schemeClr val="tx1"/>
                </a:solidFill>
              </a:rPr>
              <a:t>informations issues de la </a:t>
            </a:r>
            <a:r>
              <a:rPr lang="fr-FR" sz="2200" b="0">
                <a:solidFill>
                  <a:schemeClr val="tx1"/>
                </a:solidFill>
              </a:rPr>
              <a:t>veille pour chaque partie technique</a:t>
            </a:r>
            <a:r>
              <a:rPr sz="2200" b="0">
                <a:solidFill>
                  <a:schemeClr val="tx1"/>
                </a:solidFill>
              </a:rPr>
              <a:t>.</a:t>
            </a:r>
          </a:p>
          <a:p>
            <a:endParaRPr sz="22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p:txBody>
          <a:bodyPr/>
          <a:lstStyle/>
          <a:p>
            <a:pPr algn="ctr"/>
            <a:r>
              <a:rPr lang="fr-FR" b="1">
                <a:solidFill>
                  <a:schemeClr val="accent5"/>
                </a:solidFill>
              </a:rPr>
              <a:t>Comment ai-je sélectionné les sources d'information?</a:t>
            </a:r>
            <a:endParaRPr b="1">
              <a:solidFill>
                <a:schemeClr val="accent5"/>
              </a:solidFill>
            </a:endParaRPr>
          </a:p>
        </p:txBody>
      </p:sp>
      <p:sp>
        <p:nvSpPr>
          <p:cNvPr id="3" name="Espace réservé au contenu 2"/>
          <p:cNvSpPr>
            <a:spLocks noGrp="1" noEditPoints="1"/>
          </p:cNvSpPr>
          <p:nvPr>
            <p:ph idx="1"/>
          </p:nvPr>
        </p:nvSpPr>
        <p:spPr>
          <a:xfrm>
            <a:off x="838200" y="2296951"/>
            <a:ext cx="10515600" cy="4055004"/>
          </a:xfrm>
        </p:spPr>
        <p:txBody>
          <a:bodyPr/>
          <a:lstStyle/>
          <a:p>
            <a:r>
              <a:rPr lang="fr-FR"/>
              <a:t>J'ai sélectionné les sources d'informations tout d'abord par rapport aux langages que l'on va utiliser;</a:t>
            </a:r>
          </a:p>
          <a:p>
            <a:r>
              <a:rPr lang="fr-FR"/>
              <a:t>Par praticabilité: Par exemple les fils Twitter filtrent généralement les sources d'informations par dates du plus récent au plus ancien;</a:t>
            </a:r>
          </a:p>
          <a:p>
            <a:r>
              <a:rPr lang="fr-FR"/>
              <a:t>J'ai fais attention à sélectionner des sources régulièrement mis à jour: le développement Web et les technologies évoluant très rapidement.</a:t>
            </a:r>
          </a:p>
          <a:p>
            <a:r>
              <a:rPr lang="fr-FR"/>
              <a:t>J'ai sélectionné différents formats pour que cela convienne à tout le monde.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195792"/>
            <a:ext cx="10515600" cy="863499"/>
          </a:xfrm>
        </p:spPr>
        <p:txBody>
          <a:bodyPr/>
          <a:lstStyle/>
          <a:p>
            <a:pPr algn="ctr"/>
            <a:r>
              <a:rPr lang="fr-FR" sz="4400" b="1" u="none">
                <a:solidFill>
                  <a:schemeClr val="accent5"/>
                </a:solidFill>
              </a:rPr>
              <a:t>Présentation de l'outil de veille:</a:t>
            </a:r>
            <a:endParaRPr sz="4400" b="1" u="none">
              <a:solidFill>
                <a:schemeClr val="accent5"/>
              </a:solidFill>
            </a:endParaRPr>
          </a:p>
        </p:txBody>
      </p:sp>
      <p:sp>
        <p:nvSpPr>
          <p:cNvPr id="3" name="Espace réservé au contenu 2"/>
          <p:cNvSpPr>
            <a:spLocks noGrp="1" noEditPoints="1"/>
          </p:cNvSpPr>
          <p:nvPr>
            <p:ph idx="1"/>
          </p:nvPr>
        </p:nvSpPr>
        <p:spPr>
          <a:xfrm>
            <a:off x="838200" y="1560235"/>
            <a:ext cx="5475456" cy="5212547"/>
          </a:xfrm>
        </p:spPr>
        <p:txBody>
          <a:bodyPr/>
          <a:lstStyle/>
          <a:p>
            <a:pPr marL="0" indent="0">
              <a:buNone/>
            </a:pPr>
            <a:r>
              <a:rPr lang="fr-FR" sz="2400"/>
              <a:t>Pour l'outil de veille j'ai créer un tableau avec Evernote que j'ai transformé en PDF.</a:t>
            </a:r>
          </a:p>
          <a:p>
            <a:pPr marL="0" indent="0">
              <a:buNone/>
            </a:pPr>
            <a:endParaRPr lang="fr-FR" sz="2400"/>
          </a:p>
          <a:p>
            <a:pPr marL="0" indent="0">
              <a:buNone/>
            </a:pPr>
            <a:r>
              <a:rPr lang="fr-FR" sz="2400"/>
              <a:t>Celui ci classera les informations sous forme de 3 colonnes, celle de gauche donnera le nom de la source, les 2 autres donnent la description et le lien de celles ci.</a:t>
            </a:r>
          </a:p>
          <a:p>
            <a:pPr marL="0" indent="0">
              <a:buNone/>
            </a:pPr>
            <a:r>
              <a:rPr lang="fr-FR" sz="2400"/>
              <a:t>J'ai créer 2 colonnes pour spécifier si l'information s'adressait aux  développeurs Front-end ou Back-end.</a:t>
            </a:r>
          </a:p>
          <a:p>
            <a:pPr marL="0" indent="0">
              <a:buNone/>
            </a:pPr>
            <a:r>
              <a:rPr lang="fr-FR" sz="2400"/>
              <a:t>Ceci n'étant qu'une partie du tableau, je vous invite à consulter sa totalité envoyé en pièce jointe.</a:t>
            </a:r>
          </a:p>
          <a:p>
            <a:pPr marL="0" indent="0">
              <a:buNone/>
            </a:pPr>
            <a:endParaRPr lang="fr-FR" sz="2400"/>
          </a:p>
        </p:txBody>
      </p:sp>
      <p:pic>
        <p:nvPicPr>
          <p:cNvPr id="7" name="Image 6"/>
          <p:cNvPicPr>
            <a:picLocks noChangeAspect="1"/>
          </p:cNvPicPr>
          <p:nvPr/>
        </p:nvPicPr>
        <p:blipFill>
          <a:blip r:embed="rId1"/>
          <a:srcRect/>
          <a:stretch>
            <a:fillRect/>
          </a:stretch>
        </p:blipFill>
        <p:spPr>
          <a:xfrm>
            <a:off x="6837384" y="1479078"/>
            <a:ext cx="4079733" cy="52125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198" y="62618"/>
            <a:ext cx="10515600" cy="754063"/>
          </a:xfrm>
        </p:spPr>
        <p:txBody>
          <a:bodyPr/>
          <a:lstStyle/>
          <a:p>
            <a:pPr algn="ctr"/>
            <a:r>
              <a:rPr lang="fr-FR" b="1">
                <a:solidFill>
                  <a:schemeClr val="accent5"/>
                </a:solidFill>
              </a:rPr>
              <a:t>Présentation de l'outil de veille partie2:</a:t>
            </a:r>
            <a:endParaRPr b="1">
              <a:solidFill>
                <a:schemeClr val="accent5"/>
              </a:solidFill>
            </a:endParaRPr>
          </a:p>
        </p:txBody>
      </p:sp>
      <p:sp>
        <p:nvSpPr>
          <p:cNvPr id="3" name="Espace réservé au contenu 2"/>
          <p:cNvSpPr>
            <a:spLocks noGrp="1" noEditPoints="1"/>
          </p:cNvSpPr>
          <p:nvPr>
            <p:ph idx="1"/>
          </p:nvPr>
        </p:nvSpPr>
        <p:spPr>
          <a:xfrm>
            <a:off x="601836" y="1138591"/>
            <a:ext cx="10988323" cy="5526264"/>
          </a:xfrm>
        </p:spPr>
        <p:txBody>
          <a:bodyPr/>
          <a:lstStyle/>
          <a:p>
            <a:r>
              <a:rPr lang="fr-FR" b="1"/>
              <a:t>Dans ce tableau j'ai donc sélectionné 4 types de sources:</a:t>
            </a:r>
          </a:p>
          <a:p>
            <a:pPr marL="0" indent="0">
              <a:buNone/>
            </a:pPr>
            <a:r>
              <a:rPr lang="fr-FR" sz="2600" b="1"/>
              <a:t>- Des comptes Twitter;</a:t>
            </a:r>
          </a:p>
          <a:p>
            <a:pPr marL="0" indent="0">
              <a:buNone/>
            </a:pPr>
            <a:r>
              <a:rPr lang="fr-FR" sz="2200"/>
              <a:t>J'ai sélectionné Twitter par rapport à Facebook car l'algorythme de Facebook renvoie trop de contenu personnel comparé à Twitter</a:t>
            </a:r>
          </a:p>
          <a:p>
            <a:pPr marL="0" indent="0">
              <a:buNone/>
            </a:pPr>
            <a:r>
              <a:rPr lang="fr-FR" sz="2200"/>
              <a:t>Ceux ci vous permettent d'avoir rapidement accès à des ressources récentes et vous donneront des idées pour votre développement.</a:t>
            </a:r>
          </a:p>
          <a:p>
            <a:pPr marL="0" indent="0">
              <a:buNone/>
            </a:pPr>
            <a:r>
              <a:rPr lang="fr-FR" sz="2200"/>
              <a:t>Vous pouvez aussi utiliser des hastags comme #javascript, #NodeJs qui diffuseront les news les plus récentes et les plus pertinentes pour votre veille.</a:t>
            </a:r>
          </a:p>
          <a:p>
            <a:pPr marL="0" indent="0">
              <a:buNone/>
            </a:pPr>
            <a:r>
              <a:rPr lang="fr-FR" sz="2200"/>
              <a:t>Ps: restez simple dans votre mot clé de recherche, évitez les mots à rallonge.</a:t>
            </a:r>
          </a:p>
          <a:p>
            <a:pPr marL="0" indent="0">
              <a:buNone/>
            </a:pPr>
            <a:endParaRPr lang="fr-FR" sz="2200"/>
          </a:p>
          <a:p>
            <a:pPr marL="0" indent="0">
              <a:buNone/>
            </a:pPr>
            <a:r>
              <a:rPr lang="fr-FR" sz="2600" b="1" u="none"/>
              <a:t>- Deux Newsletter Weekly:</a:t>
            </a:r>
          </a:p>
          <a:p>
            <a:pPr marL="0" indent="0">
              <a:buNone/>
            </a:pPr>
            <a:r>
              <a:rPr lang="fr-FR" sz="2200"/>
              <a:t>Une Newsletter Javascript et une Newsletter Node.js qui vous tiendront au courant de l'actualité de ces langages et des nouvelles fonctionnalités.</a:t>
            </a:r>
          </a:p>
          <a:p>
            <a:pPr marL="0" indent="0">
              <a:buNone/>
            </a:pPr>
            <a:endParaRPr lang="fr-F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oîteDeDialogue 2"/>
          <p:cNvSpPr txBox="1"/>
          <p:nvPr/>
        </p:nvSpPr>
        <p:spPr>
          <a:xfrm>
            <a:off x="557388" y="881945"/>
            <a:ext cx="11274779" cy="5304561"/>
          </a:xfrm>
          <a:prstGeom prst="rect">
            <a:avLst/>
          </a:prstGeom>
          <a:noFill/>
        </p:spPr>
        <p:txBody>
          <a:bodyPr wrap="square" rtlCol="0">
            <a:spAutoFit/>
          </a:bodyPr>
          <a:lstStyle/>
          <a:p>
            <a:pPr marL="0" indent="0">
              <a:buNone/>
            </a:pPr>
            <a:r>
              <a:rPr lang="fr-FR" sz="2600" b="1"/>
              <a:t>- Chaînes Youtube:</a:t>
            </a:r>
          </a:p>
          <a:p>
            <a:pPr marL="0" indent="0">
              <a:buNone/>
            </a:pPr>
            <a:endParaRPr lang="fr-FR" sz="2600" b="1"/>
          </a:p>
          <a:p>
            <a:pPr marL="0" indent="0">
              <a:buNone/>
            </a:pPr>
            <a:r>
              <a:rPr lang="fr-FR" sz="2200"/>
              <a:t>Le format vidéos est l'un des plus complets pour apprendre des concepts difficiles, je vous ai donc envoyé des liens vers 2 chaînes populaires françaises.</a:t>
            </a:r>
          </a:p>
          <a:p>
            <a:pPr marL="0" indent="0">
              <a:buNone/>
            </a:pPr>
            <a:r>
              <a:rPr lang="fr-FR" sz="2200"/>
              <a:t>Vous pouvez aussi chercher par vous même en sélectionnant les sources les plus récentes.</a:t>
            </a:r>
          </a:p>
          <a:p>
            <a:pPr marL="0" indent="0">
              <a:buNone/>
            </a:pPr>
            <a:endParaRPr lang="fr-FR" sz="2200"/>
          </a:p>
          <a:p>
            <a:pPr marL="0" indent="0">
              <a:buNone/>
            </a:pPr>
            <a:r>
              <a:rPr lang="fr-FR" sz="2600" b="1"/>
              <a:t>- Les documentations et autres;</a:t>
            </a:r>
          </a:p>
          <a:p>
            <a:pPr marL="0" indent="0">
              <a:buNone/>
            </a:pPr>
            <a:endParaRPr lang="fr-FR" sz="2600" b="1"/>
          </a:p>
          <a:p>
            <a:pPr marL="0" indent="0">
              <a:buNone/>
            </a:pPr>
            <a:r>
              <a:rPr lang="fr-FR" sz="2200"/>
              <a:t>Puisque nous allons développer notre application sous React pour le côté front-end je vous ai donc envoyé un lien vers la documentation React et React Router régulièrement mis à jour.</a:t>
            </a:r>
          </a:p>
          <a:p>
            <a:pPr marL="0" indent="0">
              <a:buNone/>
            </a:pPr>
            <a:endParaRPr lang="fr-FR" sz="2200"/>
          </a:p>
          <a:p>
            <a:pPr marL="0" indent="0">
              <a:buNone/>
            </a:pPr>
            <a:r>
              <a:rPr lang="fr-FR" sz="2200"/>
              <a:t>J'ai également envoyé un lien vers un le site OpenClassrooms qui convient parfaitement à notre projet pour les développeur Front et Back, ces cours étant régulièrement mis à jour.</a:t>
            </a:r>
          </a:p>
          <a:p>
            <a:pPr marL="0" indent="0">
              <a:buNone/>
            </a:pPr>
            <a:endParaRPr lang="fr-FR" sz="2200"/>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783167" y="1074737"/>
            <a:ext cx="5142284" cy="4216064"/>
          </a:xfrm>
        </p:spPr>
        <p:txBody>
          <a:bodyPr/>
          <a:lstStyle/>
          <a:p>
            <a:r>
              <a:rPr lang="fr-FR" sz="2800">
                <a:latin typeface="Calibri" panose="020F0502020204030204"/>
                <a:ea typeface="Calibri" panose="020F0502020204030204"/>
                <a:cs typeface="Calibri" panose="020F0502020204030204"/>
              </a:rPr>
              <a:t>Vous pouvez simplement utiliser google qui sera votre meilleur ami.</a:t>
            </a:r>
          </a:p>
          <a:p>
            <a:r>
              <a:rPr lang="fr-FR" sz="2800">
                <a:latin typeface="Calibri" panose="020F0502020204030204"/>
                <a:ea typeface="Calibri" panose="020F0502020204030204"/>
                <a:cs typeface="Calibri" panose="020F0502020204030204"/>
              </a:rPr>
              <a:t>Important: dans ce type de recherche, sélectionnez le filtre Outils&gt;Date&gt;Moins d'un an ou plus récent, comme vous le voyez vous pouvez aussi sélectionner la langue, mais les ressources en anglais sont bien plus nombreuses. </a:t>
            </a:r>
          </a:p>
        </p:txBody>
      </p:sp>
      <p:sp>
        <p:nvSpPr>
          <p:cNvPr id="3" name="Espace réservé au contenu 2"/>
          <p:cNvSpPr>
            <a:spLocks noGrp="1" noEditPoints="1"/>
          </p:cNvSpPr>
          <p:nvPr>
            <p:ph idx="1"/>
          </p:nvPr>
        </p:nvSpPr>
        <p:spPr>
          <a:xfrm>
            <a:off x="783167" y="5613791"/>
            <a:ext cx="5055951" cy="1095820"/>
          </a:xfrm>
        </p:spPr>
        <p:txBody>
          <a:bodyPr/>
          <a:lstStyle/>
          <a:p>
            <a:pPr marL="0" indent="0">
              <a:buNone/>
            </a:pPr>
            <a:r>
              <a:rPr lang="fr-FR" sz="2800"/>
              <a:t>Un filtre similaire existe sur Youtube, utilisez le !</a:t>
            </a:r>
            <a:endParaRPr sz="2800"/>
          </a:p>
        </p:txBody>
      </p:sp>
      <p:pic>
        <p:nvPicPr>
          <p:cNvPr id="5" name="Image 4"/>
          <p:cNvPicPr>
            <a:picLocks noChangeAspect="1"/>
          </p:cNvPicPr>
          <p:nvPr/>
        </p:nvPicPr>
        <p:blipFill>
          <a:blip r:embed="rId1"/>
          <a:srcRect/>
          <a:stretch>
            <a:fillRect/>
          </a:stretch>
        </p:blipFill>
        <p:spPr>
          <a:xfrm>
            <a:off x="5894151" y="1142662"/>
            <a:ext cx="5623440" cy="2984838"/>
          </a:xfrm>
          <a:prstGeom prst="rect">
            <a:avLst/>
          </a:prstGeom>
        </p:spPr>
      </p:pic>
      <p:pic>
        <p:nvPicPr>
          <p:cNvPr id="6" name="Image 5"/>
          <p:cNvPicPr>
            <a:picLocks noChangeAspect="1"/>
          </p:cNvPicPr>
          <p:nvPr/>
        </p:nvPicPr>
        <p:blipFill>
          <a:blip r:embed="rId2"/>
          <a:srcRect/>
          <a:stretch>
            <a:fillRect/>
          </a:stretch>
        </p:blipFill>
        <p:spPr>
          <a:xfrm>
            <a:off x="6198306" y="4193522"/>
            <a:ext cx="5055951" cy="2516089"/>
          </a:xfrm>
          <a:prstGeom prst="rect">
            <a:avLst/>
          </a:prstGeom>
        </p:spPr>
      </p:pic>
      <p:sp>
        <p:nvSpPr>
          <p:cNvPr id="7" name="BoîteDeDialogue 6"/>
          <p:cNvSpPr txBox="1"/>
          <p:nvPr/>
        </p:nvSpPr>
        <p:spPr>
          <a:xfrm>
            <a:off x="783167" y="232833"/>
            <a:ext cx="10830278" cy="764545"/>
          </a:xfrm>
          <a:prstGeom prst="rect">
            <a:avLst/>
          </a:prstGeom>
          <a:noFill/>
        </p:spPr>
        <p:txBody>
          <a:bodyPr wrap="square" rtlCol="0">
            <a:spAutoFit/>
          </a:bodyPr>
          <a:lstStyle/>
          <a:p>
            <a:pPr algn="ctr"/>
            <a:r>
              <a:rPr lang="fr-FR" sz="4400" b="1">
                <a:solidFill>
                  <a:schemeClr val="accent5"/>
                </a:solidFill>
              </a:rPr>
              <a:t>Optimiser vos Recherches</a:t>
            </a:r>
            <a:endParaRPr lang="en-US" sz="4400" b="1">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noEditPoints="1"/>
          </p:cNvSpPr>
          <p:nvPr>
            <p:ph type="title"/>
          </p:nvPr>
        </p:nvSpPr>
        <p:spPr>
          <a:xfrm>
            <a:off x="838200" y="337785"/>
            <a:ext cx="10515600" cy="1706563"/>
          </a:xfrm>
        </p:spPr>
        <p:txBody>
          <a:bodyPr/>
          <a:lstStyle/>
          <a:p>
            <a:pPr algn="ctr"/>
            <a:r>
              <a:rPr lang="fr-FR" sz="4000" b="1">
                <a:solidFill>
                  <a:schemeClr val="accent5"/>
                </a:solidFill>
              </a:rPr>
              <a:t>Comment allons nous utiliser les </a:t>
            </a:r>
            <a:r>
              <a:rPr sz="4000" b="1">
                <a:solidFill>
                  <a:schemeClr val="accent5"/>
                </a:solidFill>
              </a:rPr>
              <a:t>informations issues de la </a:t>
            </a:r>
            <a:r>
              <a:rPr lang="fr-FR" sz="4000" b="1">
                <a:solidFill>
                  <a:schemeClr val="accent5"/>
                </a:solidFill>
              </a:rPr>
              <a:t>veille pour chaque point</a:t>
            </a:r>
            <a:r>
              <a:rPr sz="4000" b="1">
                <a:solidFill>
                  <a:schemeClr val="accent5"/>
                </a:solidFill>
              </a:rPr>
              <a:t> technique.</a:t>
            </a:r>
          </a:p>
        </p:txBody>
      </p:sp>
      <p:sp>
        <p:nvSpPr>
          <p:cNvPr id="3" name="Espace réservé au contenu 2"/>
          <p:cNvSpPr>
            <a:spLocks noGrp="1" noEditPoints="1"/>
          </p:cNvSpPr>
          <p:nvPr>
            <p:ph idx="1"/>
          </p:nvPr>
        </p:nvSpPr>
        <p:spPr>
          <a:xfrm>
            <a:off x="838200" y="2044348"/>
            <a:ext cx="10515600" cy="4570059"/>
          </a:xfrm>
        </p:spPr>
        <p:txBody>
          <a:bodyPr/>
          <a:lstStyle/>
          <a:p>
            <a:pPr>
              <a:spcBef>
                <a:spcPts val="1500"/>
              </a:spcBef>
              <a:buFont typeface="Arial" pitchFamily="34" charset="0" panose="020B0604020202020204"/>
              <a:buChar char="•"/>
            </a:pPr>
            <a:r>
              <a:rPr lang="fr-FR" sz="2500"/>
              <a:t>Nous devrons être plus précis dans notre veille pour chaque points techniques. Dans ce cas là les documentations de React et de Node me paraissent les plus adaptées.</a:t>
            </a:r>
          </a:p>
          <a:p>
            <a:pPr>
              <a:spcBef>
                <a:spcPts val="1500"/>
              </a:spcBef>
              <a:buFont typeface="Arial" pitchFamily="34" charset="0" panose="020B0604020202020204"/>
              <a:buChar char="•"/>
            </a:pPr>
            <a:r>
              <a:rPr lang="fr-FR" sz="2500"/>
              <a:t>Les vidéos Youtube vous permettront également de rechercher une tâche particulière que vous souhaitez effectuer, par exemple taper " formulaire POST javascript ".</a:t>
            </a:r>
          </a:p>
          <a:p>
            <a:pPr>
              <a:spcBef>
                <a:spcPts val="1500"/>
              </a:spcBef>
              <a:buFont typeface="Arial" pitchFamily="34" charset="0" panose="020B0604020202020204"/>
              <a:buChar char="•"/>
            </a:pPr>
            <a:r>
              <a:rPr lang="fr-FR" sz="2500"/>
              <a:t>Les cours sur votre technologie précise d'OpenClassrooms sont également à privilégier.</a:t>
            </a:r>
          </a:p>
          <a:p>
            <a:pPr>
              <a:spcBef>
                <a:spcPts val="1500"/>
              </a:spcBef>
            </a:pPr>
            <a:r>
              <a:rPr lang="fr-FR" sz="2500"/>
              <a:t>Mon outil de veille a été optimisé pour classifier les sources pour la partie Back et la partie Front avec des liens qui vous mèneront directement vers les sources en question.</a:t>
            </a:r>
          </a:p>
        </p:txBody>
      </p:sp>
    </p:spTree>
  </p:cSld>
  <p:clrMapOvr>
    <a:masterClrMapping/>
  </p:clrMapOvr>
</p:sld>
</file>

<file path=ppt/theme/theme1.xml><?xml version="1.0" encoding="utf-8"?>
<a:theme xmlns:a="http://schemas.openxmlformats.org/drawingml/2006/main" name="Par défaut">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Mobile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2022-12-08T17:49:14Z</dcterms:created>
  <dcterms:modified xsi:type="dcterms:W3CDTF">2023-01-19T18:36:16Z</dcterms:modified>
</cp:coreProperties>
</file>