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Override PartName="/ppt/presentation.xml" ContentType="application/vnd.openxmlformats-officedocument.presentationml.presentation.main+xml"/>
  <Override PartName="/ppt/revisioninfo.xml" ContentType="application/vnd.ms-powerpoint.revisioninfo+xml"/>
  <Override PartName="/ppt/slidemasters/slidemaster1.xml" ContentType="application/vnd.openxmlformats-officedocument.presentationml.slideMaster+xml"/>
  <Override PartName="/ppt/slides/slide1.xml" ContentType="application/vnd.openxmlformats-officedocument.presentationml.slide+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ppt/slides/slide3.xml" ContentType="application/vnd.openxmlformats-officedocument.presentationml.slide+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theme/theme2.xml" ContentType="application/vnd.openxmlformats-officedocument.theme+xml"/>
  <Override PartName="/ppt/slides/slide10.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1" r:id="rId7"/>
    <p:sldId id="262" r:id="rId8"/>
    <p:sldId id="263" r:id="rId9"/>
    <p:sldId id="267"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à l'en-tête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Espace réservé à la date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Espace réservé à l'image de la diapositive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Espace réservé aux notes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ltLang="en-US"/>
              <a:t>Cliquez pour modifier les styles du texte principal</a:t>
            </a:r>
            <a:endParaRPr lang="en-US"/>
          </a:p>
          <a:p>
            <a:pPr lvl="1"/>
            <a:r>
              <a:rPr lang="fr-FR" altLang="en-US"/>
              <a:t>Deuxième niveau</a:t>
            </a:r>
            <a:endParaRPr lang="en-US"/>
          </a:p>
          <a:p>
            <a:pPr lvl="2"/>
            <a:r>
              <a:rPr lang="fr-FR" altLang="en-US"/>
              <a:t>Troisième niveau</a:t>
            </a:r>
            <a:endParaRPr lang="en-US"/>
          </a:p>
          <a:p>
            <a:pPr lvl="3"/>
            <a:r>
              <a:rPr lang="fr-FR" altLang="en-US"/>
              <a:t>Quatrième niveau</a:t>
            </a:r>
            <a:endParaRPr lang="en-US"/>
          </a:p>
          <a:p>
            <a:pPr lvl="4"/>
            <a:r>
              <a:rPr lang="fr-FR" altLang="en-US"/>
              <a:t>Cinquième niveau</a:t>
            </a:r>
            <a:endParaRPr lang="en-US"/>
          </a:p>
        </p:txBody>
      </p:sp>
      <p:sp>
        <p:nvSpPr>
          <p:cNvPr id="6" name="Espace réservé à la note de bas de page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Espace réservé au numéro de diapositive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10B7D703-26B8-4CB8-BC5A-506C20EE4039}"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FEB3B2CB-6105-4B98-92CF-8D643FFEDA29}"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E7A08BBD-D912-4328-B7C1-7A2BF3641D8D}"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81E0FFFB-1110-4ACE-A96E-A0FBCC1EC72C}"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8D8C190B-C724-4BE0-8034-6E4AE6DD1078}"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598053A4-7E6A-4D2E-9F9D-BCF6B4E1428B}"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8652F8C8-B675-4CAB-91B9-53351AF655AE}"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6B307B07-B19E-405E-8AD4-8BB9F602EF71}"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F0B4BEEE-3276-46E1-ABEE-F4D4A5CB22A2}"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36B05C94-2353-402B-91BC-95C1D975E13F}"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1/13/2023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1/13/2023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1/13/2023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1/13/2023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1/13/2023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1/13/2023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71FD7FF2-845F-41B9-944F-35B90659B7D6}" type="datetimeFigureOut">
              <a:rPr lang="en-US" smtClean="0"/>
              <a:t>1/13/2023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71FD7FF2-845F-41B9-944F-35B90659B7D6}" type="datetimeFigureOut">
              <a:rPr lang="en-US" smtClean="0"/>
              <a:t>1/13/2023</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71FD7FF2-845F-41B9-944F-35B90659B7D6}" type="datetimeFigureOut">
              <a:rPr lang="en-US" smtClean="0"/>
              <a:t>1/13/2023</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1/13/2023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1/13/2023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1/13/2023</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hyperlink" Target="https://trello.com/b/SYJ3ekYG" TargetMode="External"/><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442772" y="342320"/>
            <a:ext cx="9144000" cy="1771802"/>
          </a:xfrm>
        </p:spPr>
        <p:txBody>
          <a:bodyPr/>
          <a:lstStyle/>
          <a:p>
            <a:r>
              <a:rPr lang="fr-FR" b="1" u="none">
                <a:solidFill>
                  <a:srgbClr val="0070C0"/>
                </a:solidFill>
              </a:rPr>
              <a:t>Présentation du tableau des User Stories</a:t>
            </a:r>
            <a:endParaRPr lang="en-US" b="1" u="none">
              <a:solidFill>
                <a:srgbClr val="0070C0"/>
              </a:solidFill>
            </a:endParaRPr>
          </a:p>
        </p:txBody>
      </p:sp>
      <p:pic>
        <p:nvPicPr>
          <p:cNvPr id="4" name="Image 3"/>
          <p:cNvPicPr>
            <a:picLocks noChangeAspect="1"/>
          </p:cNvPicPr>
          <p:nvPr/>
        </p:nvPicPr>
        <p:blipFill>
          <a:blip r:embed="rId1"/>
          <a:srcRect/>
          <a:stretch>
            <a:fillRect/>
          </a:stretch>
        </p:blipFill>
        <p:spPr>
          <a:xfrm>
            <a:off x="2303405" y="2200421"/>
            <a:ext cx="7712833" cy="43384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8200" y="196866"/>
            <a:ext cx="10515600" cy="843995"/>
          </a:xfrm>
        </p:spPr>
        <p:txBody>
          <a:bodyPr/>
          <a:lstStyle/>
          <a:p>
            <a:pPr algn="ctr"/>
            <a:r>
              <a:rPr lang="fr-FR" b="1">
                <a:solidFill>
                  <a:srgbClr val="0070C0"/>
                </a:solidFill>
              </a:rPr>
              <a:t>Conclusion</a:t>
            </a:r>
            <a:endParaRPr b="1">
              <a:solidFill>
                <a:srgbClr val="0070C0"/>
              </a:solidFill>
            </a:endParaRPr>
          </a:p>
        </p:txBody>
      </p:sp>
      <p:sp>
        <p:nvSpPr>
          <p:cNvPr id="3" name="Espace réservé au contenu 2"/>
          <p:cNvSpPr>
            <a:spLocks noGrp="1" noEditPoints="1"/>
          </p:cNvSpPr>
          <p:nvPr>
            <p:ph idx="1"/>
          </p:nvPr>
        </p:nvSpPr>
        <p:spPr>
          <a:xfrm>
            <a:off x="838200" y="1253331"/>
            <a:ext cx="10515600" cy="4351338"/>
          </a:xfrm>
        </p:spPr>
        <p:txBody>
          <a:bodyPr/>
          <a:lstStyle/>
          <a:p>
            <a:pPr>
              <a:buFont typeface="Arial" pitchFamily="34" charset="0" panose="020B0604020202020204"/>
              <a:buChar char="•"/>
            </a:pPr>
            <a:r>
              <a:rPr lang="fr-FR"/>
              <a:t>Pour conclure ce document Trello est un outil qui est surtout là pour aider les équipes en rendant plus visuel le découpage de notre projet en étapes et en tâches. Il permet de structurer concrètement notre projet et nous évitera des pertes de temps qui peuvent s'avérer catastrophiques pour le projet.</a:t>
            </a:r>
          </a:p>
          <a:p>
            <a:pPr>
              <a:buFont typeface="Arial" pitchFamily="34" charset="0" panose="020B0604020202020204"/>
              <a:buChar char="•"/>
            </a:pPr>
            <a:endParaRPr lang="fr-FR"/>
          </a:p>
          <a:p>
            <a:pPr>
              <a:buFont typeface="Arial" pitchFamily="34" charset="0" panose="020B0604020202020204"/>
              <a:buChar char="•"/>
            </a:pPr>
            <a:r>
              <a:rPr lang="fr-FR"/>
              <a:t>Il permet aussi de donner au client un aperçu sur l'avancée de son projet de façon visuelle et concrète, il est aussi considéré comme un moyen de communication équipe de développement =&gt; client, c'est un gain de temps précieux pour les 2 parties.</a:t>
            </a:r>
          </a:p>
          <a:p>
            <a:pPr>
              <a:buFont typeface="Arial" pitchFamily="34" charset="0" panose="020B0604020202020204"/>
              <a:buChar char="•"/>
            </a:pPr>
            <a:endParaRPr lang="fr-FR"/>
          </a:p>
          <a:p>
            <a:pPr marL="0" indent="0">
              <a:buFont typeface="Arial" pitchFamily="34" charset="0" panose="020B0604020202020204"/>
              <a:buNone/>
            </a:pPr>
            <a:endParaRPr lang="fr-FR"/>
          </a:p>
          <a:p>
            <a:pPr marL="0" indent="0">
              <a:buFont typeface="Arial" pitchFamily="34" charset="0" panose="020B0604020202020204"/>
              <a:buNone/>
            </a:pPr>
            <a:endParaRPr lang="fr-FR"/>
          </a:p>
          <a:p>
            <a:pPr>
              <a:buFont typeface="Arial" pitchFamily="34" charset="0" panose="020B0604020202020204"/>
              <a:buChar char="•"/>
            </a:pPr>
            <a:endParaRPr lang="fr-FR"/>
          </a:p>
          <a:p>
            <a:pPr>
              <a:buFont typeface="Arial" pitchFamily="34" charset="0" panose="020B0604020202020204"/>
              <a:buChar char="•"/>
            </a:pPr>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au contenu 2"/>
          <p:cNvSpPr>
            <a:spLocks noGrp="1" noEditPoints="1"/>
          </p:cNvSpPr>
          <p:nvPr>
            <p:ph idx="1"/>
          </p:nvPr>
        </p:nvSpPr>
        <p:spPr>
          <a:xfrm>
            <a:off x="1883364" y="5614350"/>
            <a:ext cx="9146322" cy="785974"/>
          </a:xfrm>
        </p:spPr>
        <p:txBody>
          <a:bodyPr/>
          <a:lstStyle/>
          <a:p>
            <a:pPr marL="0" indent="0" algn="ctr">
              <a:buNone/>
            </a:pPr>
            <a:r>
              <a:rPr lang="fr-FR"/>
              <a:t>Lien vers le  tableau Trello: </a:t>
            </a:r>
            <a:r>
              <a:rPr lang="fr-FR">
                <a:hlinkClick r:id="rId1"/>
              </a:rPr>
              <a:t>https://trello.com/b/SYJ3ekYG</a:t>
            </a:r>
          </a:p>
        </p:txBody>
      </p:sp>
      <p:pic>
        <p:nvPicPr>
          <p:cNvPr id="9" name="Image 8"/>
          <p:cNvPicPr>
            <a:picLocks noChangeAspect="1"/>
          </p:cNvPicPr>
          <p:nvPr/>
        </p:nvPicPr>
        <p:blipFill>
          <a:blip r:embed="rId2"/>
          <a:srcRect/>
          <a:stretch>
            <a:fillRect/>
          </a:stretch>
        </p:blipFill>
        <p:spPr>
          <a:xfrm>
            <a:off x="1201020" y="216805"/>
            <a:ext cx="10157782" cy="53216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8200" y="0"/>
            <a:ext cx="10515600" cy="977441"/>
          </a:xfrm>
        </p:spPr>
        <p:txBody>
          <a:bodyPr/>
          <a:lstStyle/>
          <a:p>
            <a:pPr algn="ctr"/>
            <a:r>
              <a:rPr lang="fr-FR" b="1">
                <a:solidFill>
                  <a:srgbClr val="0070C0"/>
                </a:solidFill>
              </a:rPr>
              <a:t>Introduction</a:t>
            </a:r>
            <a:endParaRPr b="1">
              <a:solidFill>
                <a:srgbClr val="0070C0"/>
              </a:solidFill>
            </a:endParaRPr>
          </a:p>
        </p:txBody>
      </p:sp>
      <p:sp>
        <p:nvSpPr>
          <p:cNvPr id="3" name="Espace réservé au contenu 2"/>
          <p:cNvSpPr>
            <a:spLocks noGrp="1" noEditPoints="1"/>
          </p:cNvSpPr>
          <p:nvPr>
            <p:ph idx="1"/>
          </p:nvPr>
        </p:nvSpPr>
        <p:spPr>
          <a:xfrm>
            <a:off x="838200" y="1122492"/>
            <a:ext cx="10515600" cy="5447921"/>
          </a:xfrm>
        </p:spPr>
        <p:txBody>
          <a:bodyPr/>
          <a:lstStyle/>
          <a:p>
            <a:r>
              <a:rPr lang="fr-FR" sz="2800" b="1"/>
              <a:t>Pourquoi utiliser Trello pour la gestion de notre projet?</a:t>
            </a:r>
            <a:endParaRPr lang="fr-FR" sz="2400"/>
          </a:p>
          <a:p>
            <a:pPr marL="0" indent="0">
              <a:buNone/>
            </a:pPr>
            <a:r>
              <a:rPr lang="fr-FR" sz="2200"/>
              <a:t>Nous utiliserons Trello , un outil populaire et moderne qui aidera l'équipe de développement tout au long du développement de Menu Maker. Trello est l'un des outils les plus efficace pour travailler avec la méthodologie agile, il nous permet de suivre le projet d'une manière précise et efficace, il nous permet aussi d'avoir un point de vue très précis sur l'avancée en cours de notre projet en le découpant par étapes et par tâches.</a:t>
            </a:r>
          </a:p>
          <a:p>
            <a:pPr marL="0" indent="0">
              <a:buNone/>
            </a:pPr>
            <a:r>
              <a:rPr lang="fr-FR" sz="2200"/>
              <a:t>Trello est également très efficace pour la collaboration entre les équipes et donne une visibilité très poussée et un suivi permanent sur l'avancée de notre projet.</a:t>
            </a:r>
          </a:p>
          <a:p>
            <a:pPr marL="0" indent="0">
              <a:buNone/>
            </a:pPr>
            <a:endParaRPr lang="fr-FR" sz="2200"/>
          </a:p>
          <a:p>
            <a:pPr marL="0" indent="0">
              <a:buNone/>
            </a:pPr>
            <a:r>
              <a:rPr lang="fr-FR" sz="2200"/>
              <a:t>Grâce à cet outil nous pourrons décomposer notre projet:</a:t>
            </a:r>
          </a:p>
          <a:p>
            <a:pPr>
              <a:buFont typeface="Arial" pitchFamily="34" charset="0" panose="020B0604020202020204"/>
              <a:buChar char="•"/>
            </a:pPr>
            <a:r>
              <a:rPr lang="fr-FR" sz="2200" b="1"/>
              <a:t>Par étapes</a:t>
            </a:r>
            <a:r>
              <a:rPr lang="fr-FR" sz="2200"/>
              <a:t>: Les étapes consistent à classifier nos tâches par leur état actuel (A faire =&gt; En Cours =&gt; A valider =&gt; Validées;</a:t>
            </a:r>
          </a:p>
          <a:p>
            <a:pPr>
              <a:buFont typeface="Arial" pitchFamily="34" charset="0" panose="020B0604020202020204"/>
              <a:buChar char="•"/>
            </a:pPr>
            <a:r>
              <a:rPr lang="fr-FR" sz="2200" b="1"/>
              <a:t>Par tâches</a:t>
            </a:r>
            <a:r>
              <a:rPr lang="fr-FR" sz="2200"/>
              <a:t>: Chaque tâche sera dotée d'un </a:t>
            </a:r>
            <a:r>
              <a:rPr lang="fr-FR" sz="2200" b="1"/>
              <a:t>titre</a:t>
            </a:r>
            <a:r>
              <a:rPr lang="fr-FR" sz="2200"/>
              <a:t> sous forme d'action, d'</a:t>
            </a:r>
            <a:r>
              <a:rPr lang="fr-FR" sz="2200" b="1"/>
              <a:t>étiquettes</a:t>
            </a:r>
            <a:r>
              <a:rPr lang="fr-FR" sz="2200"/>
              <a:t> pour savoir quels membres réaliseront cette tâche, d'une </a:t>
            </a:r>
            <a:r>
              <a:rPr lang="fr-FR" sz="2200" b="1"/>
              <a:t>description</a:t>
            </a:r>
            <a:r>
              <a:rPr lang="fr-FR" sz="2200"/>
              <a:t>, d'une </a:t>
            </a:r>
            <a:r>
              <a:rPr lang="fr-FR" sz="2200" b="1"/>
              <a:t>checklist</a:t>
            </a:r>
            <a:r>
              <a:rPr lang="fr-FR" sz="2200"/>
              <a:t>, d'</a:t>
            </a:r>
            <a:r>
              <a:rPr lang="fr-FR" sz="2200" b="1"/>
              <a:t>une valeur temporelle</a:t>
            </a:r>
            <a:r>
              <a:rPr lang="fr-FR" sz="2200"/>
              <a:t> estimée pour la réalisation.</a:t>
            </a:r>
          </a:p>
          <a:p>
            <a:pPr marL="0" indent="0">
              <a:buNone/>
            </a:pPr>
            <a:endParaRPr lang="fr-FR" sz="2400"/>
          </a:p>
          <a:p>
            <a:pPr marL="0" indent="0">
              <a:buNone/>
            </a:pPr>
            <a:endParaRPr lang="fr-FR" sz="2400"/>
          </a:p>
          <a:p>
            <a:pPr marL="0" indent="0">
              <a:buNone/>
            </a:pPr>
            <a:endParaRPr lang="fr-FR" sz="2600"/>
          </a:p>
          <a:p>
            <a:endParaRPr lang="fr-FR" sz="2200"/>
          </a:p>
          <a:p>
            <a:endParaRPr lang="fr-F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8200" y="365125"/>
            <a:ext cx="10515600" cy="803380"/>
          </a:xfrm>
        </p:spPr>
        <p:txBody>
          <a:bodyPr/>
          <a:lstStyle/>
          <a:p>
            <a:pPr algn="ctr"/>
            <a:r>
              <a:rPr lang="fr-FR" b="1">
                <a:solidFill>
                  <a:srgbClr val="0070C0"/>
                </a:solidFill>
              </a:rPr>
              <a:t>Classification des tâches par étapes.</a:t>
            </a:r>
            <a:endParaRPr b="1">
              <a:solidFill>
                <a:srgbClr val="0070C0"/>
              </a:solidFill>
            </a:endParaRPr>
          </a:p>
        </p:txBody>
      </p:sp>
      <p:sp>
        <p:nvSpPr>
          <p:cNvPr id="3" name="Espace réservé au contenu 2"/>
          <p:cNvSpPr>
            <a:spLocks noGrp="1" noEditPoints="1"/>
          </p:cNvSpPr>
          <p:nvPr>
            <p:ph idx="1"/>
          </p:nvPr>
        </p:nvSpPr>
        <p:spPr>
          <a:xfrm>
            <a:off x="704753" y="1355661"/>
            <a:ext cx="10817306" cy="5343487"/>
          </a:xfrm>
        </p:spPr>
        <p:txBody>
          <a:bodyPr/>
          <a:lstStyle/>
          <a:p>
            <a:pPr marL="0" indent="0" algn="ctr">
              <a:buNone/>
            </a:pPr>
            <a:r>
              <a:rPr lang="fr-FR" sz="2300" b="1"/>
              <a:t>L'ensemble des nos tâches seront classifiées sous forme d'étapes:</a:t>
            </a:r>
          </a:p>
          <a:p>
            <a:pPr marL="0" indent="0" algn="ctr">
              <a:buNone/>
            </a:pPr>
            <a:endParaRPr lang="fr-FR" sz="2300" b="1"/>
          </a:p>
          <a:p>
            <a:pPr marL="0" indent="0">
              <a:buNone/>
            </a:pPr>
            <a:r>
              <a:rPr lang="fr-FR" sz="2300"/>
              <a:t>- </a:t>
            </a:r>
            <a:r>
              <a:rPr lang="fr-FR" sz="2300" b="1"/>
              <a:t>A faire priorité 1, 2, 3</a:t>
            </a:r>
            <a:r>
              <a:rPr lang="fr-FR" sz="2300"/>
              <a:t>: Ces colonnes indiqueront la liste des tâches qui sont à exécuter depuis 0;</a:t>
            </a:r>
          </a:p>
          <a:p>
            <a:pPr marL="0" indent="0">
              <a:buNone/>
            </a:pPr>
            <a:r>
              <a:rPr lang="fr-FR" sz="2300"/>
              <a:t>- </a:t>
            </a:r>
            <a:r>
              <a:rPr lang="fr-FR" sz="2300" b="1"/>
              <a:t>En cours</a:t>
            </a:r>
            <a:r>
              <a:rPr lang="fr-FR" sz="2300"/>
              <a:t>: Ce sont les tâches qui sont en cours de réalisation, c'est à dire qu'elles sont actuellement en cours de développement par des membres de notre équipe, un membre de l'équipe doit se focaliser sur une seule tâche en cours et ne pas en commencer une tant que celle ci n'est pas terminée;</a:t>
            </a:r>
          </a:p>
          <a:p>
            <a:pPr marL="0" indent="0">
              <a:buNone/>
            </a:pPr>
            <a:r>
              <a:rPr lang="fr-FR" sz="2300"/>
              <a:t>- </a:t>
            </a:r>
            <a:r>
              <a:rPr lang="fr-FR" sz="2300" b="1"/>
              <a:t>Etapes à valider</a:t>
            </a:r>
            <a:r>
              <a:rPr lang="fr-FR" sz="2300"/>
              <a:t>: Ces tâches sont des tâches qui ont été développées et testées, mais elles doivent attendre la validation du chef de projet pour être implémentées au projet;</a:t>
            </a:r>
          </a:p>
          <a:p>
            <a:pPr marL="0" indent="0">
              <a:buNone/>
            </a:pPr>
            <a:r>
              <a:rPr lang="fr-FR" sz="2300"/>
              <a:t>- </a:t>
            </a:r>
            <a:r>
              <a:rPr lang="fr-FR" sz="2300" b="1"/>
              <a:t>Etapes de fin de projet</a:t>
            </a:r>
            <a:r>
              <a:rPr lang="fr-FR" sz="2300"/>
              <a:t>: Ce sont les étapes planifiées pour la fin de notre projet, elles ne pourront être réalisées qu'après validation des autres tâches;</a:t>
            </a:r>
          </a:p>
          <a:p>
            <a:pPr marL="0" indent="0">
              <a:buNone/>
            </a:pPr>
            <a:r>
              <a:rPr lang="fr-FR" sz="2300"/>
              <a:t>- </a:t>
            </a:r>
            <a:r>
              <a:rPr lang="fr-FR" sz="2300" b="1"/>
              <a:t>Etapes validées</a:t>
            </a:r>
            <a:r>
              <a:rPr lang="fr-FR" sz="2300"/>
              <a:t>: Ce sont les étapes qui ont été définitivement validées et implémentées à notre application après avoir été testées en production.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1"/>
          <a:srcRect/>
          <a:stretch>
            <a:fillRect/>
          </a:stretch>
        </p:blipFill>
        <p:spPr>
          <a:xfrm>
            <a:off x="6694767" y="211183"/>
            <a:ext cx="5200542" cy="2096344"/>
          </a:xfrm>
          <a:prstGeom prst="rect">
            <a:avLst/>
          </a:prstGeom>
        </p:spPr>
      </p:pic>
      <p:pic>
        <p:nvPicPr>
          <p:cNvPr id="7" name="Image 6"/>
          <p:cNvPicPr>
            <a:picLocks noChangeAspect="1"/>
          </p:cNvPicPr>
          <p:nvPr/>
        </p:nvPicPr>
        <p:blipFill>
          <a:blip r:embed="rId2"/>
          <a:srcRect/>
          <a:stretch>
            <a:fillRect/>
          </a:stretch>
        </p:blipFill>
        <p:spPr>
          <a:xfrm>
            <a:off x="596833" y="2307527"/>
            <a:ext cx="5200542" cy="2189702"/>
          </a:xfrm>
          <a:prstGeom prst="rect">
            <a:avLst/>
          </a:prstGeom>
        </p:spPr>
      </p:pic>
      <p:pic>
        <p:nvPicPr>
          <p:cNvPr id="8" name="Image 7"/>
          <p:cNvPicPr>
            <a:picLocks noChangeAspect="1"/>
          </p:cNvPicPr>
          <p:nvPr/>
        </p:nvPicPr>
        <p:blipFill>
          <a:blip r:embed="rId3"/>
          <a:srcRect/>
          <a:stretch>
            <a:fillRect/>
          </a:stretch>
        </p:blipFill>
        <p:spPr>
          <a:xfrm>
            <a:off x="6694767" y="4198354"/>
            <a:ext cx="5200542" cy="2575634"/>
          </a:xfrm>
          <a:prstGeom prst="rect">
            <a:avLst/>
          </a:prstGeom>
        </p:spPr>
      </p:pic>
      <p:sp>
        <p:nvSpPr>
          <p:cNvPr id="9" name="BoîteDeDialogue 8"/>
          <p:cNvSpPr txBox="1"/>
          <p:nvPr/>
        </p:nvSpPr>
        <p:spPr>
          <a:xfrm>
            <a:off x="581654" y="249487"/>
            <a:ext cx="5326264" cy="1692855"/>
          </a:xfrm>
          <a:prstGeom prst="rect">
            <a:avLst/>
          </a:prstGeom>
          <a:noFill/>
        </p:spPr>
        <p:txBody>
          <a:bodyPr wrap="square" rtlCol="0">
            <a:spAutoFit/>
          </a:bodyPr>
          <a:lstStyle/>
          <a:p>
            <a:r>
              <a:rPr lang="fr-FR" sz="2100"/>
              <a:t>Notre première étape consistera à déplacer une tâche de </a:t>
            </a:r>
            <a:r>
              <a:rPr lang="fr-FR" sz="2100" b="1"/>
              <a:t>à faire</a:t>
            </a:r>
            <a:r>
              <a:rPr lang="fr-FR" sz="2100"/>
              <a:t> vers </a:t>
            </a:r>
            <a:r>
              <a:rPr lang="fr-FR" sz="2100" b="1"/>
              <a:t>étape en cours</a:t>
            </a:r>
            <a:r>
              <a:rPr lang="fr-FR" sz="2100"/>
              <a:t> nous réaliserons donc la tâche présente dans cette colonne en validant les éléments de la tasklist 1 à 1.</a:t>
            </a:r>
            <a:endParaRPr lang="en-US" sz="2100"/>
          </a:p>
        </p:txBody>
      </p:sp>
      <p:sp>
        <p:nvSpPr>
          <p:cNvPr id="10" name="BoîteDeDialogue 9"/>
          <p:cNvSpPr txBox="1"/>
          <p:nvPr/>
        </p:nvSpPr>
        <p:spPr>
          <a:xfrm>
            <a:off x="5907918" y="2444642"/>
            <a:ext cx="5987391" cy="1616597"/>
          </a:xfrm>
          <a:prstGeom prst="rect">
            <a:avLst/>
          </a:prstGeom>
          <a:noFill/>
        </p:spPr>
        <p:txBody>
          <a:bodyPr wrap="square" rtlCol="0">
            <a:spAutoFit/>
          </a:bodyPr>
          <a:lstStyle/>
          <a:p>
            <a:r>
              <a:rPr lang="fr-FR" sz="2000"/>
              <a:t>La prochaine étape consistera à faire passer la tâche de </a:t>
            </a:r>
            <a:r>
              <a:rPr lang="fr-FR" sz="2000" b="1"/>
              <a:t>étapes en cours</a:t>
            </a:r>
            <a:r>
              <a:rPr lang="fr-FR" sz="2000"/>
              <a:t> vers </a:t>
            </a:r>
            <a:r>
              <a:rPr lang="fr-FR" sz="2000" b="1"/>
              <a:t>étapes à valider</a:t>
            </a:r>
            <a:r>
              <a:rPr lang="fr-FR" sz="2000"/>
              <a:t>.</a:t>
            </a:r>
          </a:p>
          <a:p>
            <a:r>
              <a:rPr lang="fr-FR" sz="2000"/>
              <a:t>Pour faire cela </a:t>
            </a:r>
            <a:r>
              <a:rPr lang="fr-FR" sz="2000" b="1"/>
              <a:t>toute la tasklist devra être réalisé</a:t>
            </a:r>
            <a:r>
              <a:rPr lang="fr-FR" sz="2000"/>
              <a:t>. Cette étape </a:t>
            </a:r>
            <a:r>
              <a:rPr lang="fr-FR" sz="2000" b="1"/>
              <a:t>consiste à faire valider notre code</a:t>
            </a:r>
            <a:r>
              <a:rPr lang="fr-FR" sz="2000"/>
              <a:t> par le chef de projet et par l'équipe grâce à une revue de code.</a:t>
            </a:r>
          </a:p>
        </p:txBody>
      </p:sp>
      <p:sp>
        <p:nvSpPr>
          <p:cNvPr id="11" name="BoîteDeDialogue 10"/>
          <p:cNvSpPr txBox="1"/>
          <p:nvPr/>
        </p:nvSpPr>
        <p:spPr>
          <a:xfrm>
            <a:off x="570050" y="4717051"/>
            <a:ext cx="5906466" cy="1692855"/>
          </a:xfrm>
          <a:prstGeom prst="rect">
            <a:avLst/>
          </a:prstGeom>
          <a:noFill/>
        </p:spPr>
        <p:txBody>
          <a:bodyPr wrap="square" rtlCol="0">
            <a:spAutoFit/>
          </a:bodyPr>
          <a:lstStyle/>
          <a:p>
            <a:r>
              <a:rPr lang="fr-FR" sz="2100"/>
              <a:t>L'étape finale consistera à faire passer une tâche de "</a:t>
            </a:r>
            <a:r>
              <a:rPr lang="fr-FR" sz="2100" b="1"/>
              <a:t>Etapes à valider</a:t>
            </a:r>
            <a:r>
              <a:rPr lang="fr-FR" sz="2100"/>
              <a:t>" vers "</a:t>
            </a:r>
            <a:r>
              <a:rPr lang="fr-FR" sz="2100" b="1"/>
              <a:t>Etapes validées</a:t>
            </a:r>
            <a:r>
              <a:rPr lang="fr-FR" sz="2100"/>
              <a:t>" . Après cette étape exécutée, le chef de projet peut valider la tâche et l'implémenter définitivement à notre application</a:t>
            </a:r>
            <a:endParaRPr lang="en-US"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sz="4300" b="1">
                <a:solidFill>
                  <a:srgbClr val="0070C0"/>
                </a:solidFill>
              </a:rPr>
              <a:t>Comment est décomposé la card d'une tâche?</a:t>
            </a:r>
            <a:endParaRPr sz="4300" b="1">
              <a:solidFill>
                <a:srgbClr val="0070C0"/>
              </a:solidFill>
            </a:endParaRPr>
          </a:p>
        </p:txBody>
      </p:sp>
      <p:sp>
        <p:nvSpPr>
          <p:cNvPr id="3" name="Espace réservé au contenu 2"/>
          <p:cNvSpPr>
            <a:spLocks noGrp="1" noEditPoints="1"/>
          </p:cNvSpPr>
          <p:nvPr>
            <p:ph idx="1"/>
          </p:nvPr>
        </p:nvSpPr>
        <p:spPr/>
        <p:txBody>
          <a:bodyPr/>
          <a:lstStyle/>
          <a:p>
            <a:r>
              <a:rPr lang="fr-FR" sz="2400"/>
              <a:t>Chaque tâche Trello précisera l'action souhaité du point de vue des utilisateurs, par exemple: "</a:t>
            </a:r>
            <a:r>
              <a:rPr lang="fr-FR" sz="2400" b="1"/>
              <a:t>En tant que restaurateur connecté, je veux pouvoir créer un menu.</a:t>
            </a:r>
            <a:r>
              <a:rPr lang="fr-FR" sz="2400"/>
              <a:t>"; </a:t>
            </a:r>
          </a:p>
          <a:p>
            <a:r>
              <a:rPr lang="fr-FR" sz="2400"/>
              <a:t>La tâche indiquera sous forme </a:t>
            </a:r>
            <a:r>
              <a:rPr lang="fr-FR" sz="2400" b="1"/>
              <a:t>d'étiquette</a:t>
            </a:r>
            <a:r>
              <a:rPr lang="fr-FR" sz="2400"/>
              <a:t> </a:t>
            </a:r>
            <a:r>
              <a:rPr lang="fr-FR" sz="2400" b="1"/>
              <a:t>les membres de l'équipe impliqués pour chaque tâches</a:t>
            </a:r>
            <a:r>
              <a:rPr lang="fr-FR" sz="2400"/>
              <a:t> (par exemple: développeur Front-end et Back-end);</a:t>
            </a:r>
          </a:p>
          <a:p>
            <a:r>
              <a:rPr lang="fr-FR" sz="2400"/>
              <a:t>Dans les tâches sous forme de </a:t>
            </a:r>
            <a:r>
              <a:rPr lang="fr-FR" sz="2400" b="1"/>
              <a:t>cards</a:t>
            </a:r>
            <a:r>
              <a:rPr lang="fr-FR" sz="2400"/>
              <a:t> nous aurons une </a:t>
            </a:r>
            <a:r>
              <a:rPr lang="fr-FR" sz="2400" b="1"/>
              <a:t>description technique</a:t>
            </a:r>
            <a:r>
              <a:rPr lang="fr-FR" sz="2400"/>
              <a:t> pour guider l'équipe sur le processus de développement;</a:t>
            </a:r>
          </a:p>
          <a:p>
            <a:r>
              <a:rPr lang="fr-FR" sz="2400"/>
              <a:t>Une liste de type "</a:t>
            </a:r>
            <a:r>
              <a:rPr lang="fr-FR" sz="2400" b="1"/>
              <a:t>Checklist</a:t>
            </a:r>
            <a:r>
              <a:rPr lang="fr-FR" sz="2400"/>
              <a:t>" sera présente dans chaque cards pour valider chaque étape demandées;</a:t>
            </a:r>
          </a:p>
          <a:p>
            <a:r>
              <a:rPr lang="fr-FR" sz="2400"/>
              <a:t>Chaque tâche </a:t>
            </a:r>
            <a:r>
              <a:rPr lang="fr-FR" sz="2400" b="1"/>
              <a:t>indiquera une durée estimée</a:t>
            </a:r>
            <a:r>
              <a:rPr lang="fr-FR" sz="2400"/>
              <a:t> pour la réalisation de la tâche.</a:t>
            </a:r>
          </a:p>
          <a:p>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oîteDeDialogue 5"/>
          <p:cNvSpPr txBox="1"/>
          <p:nvPr/>
        </p:nvSpPr>
        <p:spPr>
          <a:xfrm>
            <a:off x="6511329" y="223261"/>
            <a:ext cx="5419096" cy="641121"/>
          </a:xfrm>
          <a:prstGeom prst="rect">
            <a:avLst/>
          </a:prstGeom>
          <a:noFill/>
        </p:spPr>
        <p:txBody>
          <a:bodyPr wrap="square" rtlCol="0">
            <a:spAutoFit/>
          </a:bodyPr>
          <a:lstStyle/>
          <a:p>
            <a:pPr marL="285750" indent="-285750">
              <a:buFont typeface="Arial" pitchFamily="34" charset="0" panose="020B0604020202020204"/>
              <a:buChar char="•"/>
            </a:pPr>
            <a:r>
              <a:rPr lang="fr-FR"/>
              <a:t>Le </a:t>
            </a:r>
            <a:r>
              <a:rPr lang="fr-FR" b="1"/>
              <a:t>titre</a:t>
            </a:r>
            <a:r>
              <a:rPr lang="fr-FR"/>
              <a:t> permet de visualiser la tâche en se mettant à la place de l'utilisateur;</a:t>
            </a:r>
            <a:endParaRPr lang="en-US"/>
          </a:p>
        </p:txBody>
      </p:sp>
      <p:sp>
        <p:nvSpPr>
          <p:cNvPr id="8" name="BoîteDeDialogue 7"/>
          <p:cNvSpPr txBox="1"/>
          <p:nvPr/>
        </p:nvSpPr>
        <p:spPr>
          <a:xfrm>
            <a:off x="6511330" y="1018253"/>
            <a:ext cx="5419096" cy="641121"/>
          </a:xfrm>
          <a:prstGeom prst="rect">
            <a:avLst/>
          </a:prstGeom>
          <a:noFill/>
        </p:spPr>
        <p:txBody>
          <a:bodyPr wrap="square" rtlCol="0">
            <a:spAutoFit/>
          </a:bodyPr>
          <a:lstStyle/>
          <a:p>
            <a:pPr marL="285750" indent="-285750">
              <a:buFont typeface="Arial" pitchFamily="34" charset="0" panose="020B0604020202020204"/>
              <a:buChar char="•"/>
            </a:pPr>
            <a:r>
              <a:rPr lang="fr-FR"/>
              <a:t>Les </a:t>
            </a:r>
            <a:r>
              <a:rPr lang="fr-FR" b="1"/>
              <a:t>étiquettes</a:t>
            </a:r>
            <a:r>
              <a:rPr lang="fr-FR"/>
              <a:t> identifient quelle partie de l'équipe est présupposé réaliser la tâche;</a:t>
            </a:r>
            <a:endParaRPr lang="en-US"/>
          </a:p>
        </p:txBody>
      </p:sp>
      <p:sp>
        <p:nvSpPr>
          <p:cNvPr id="9" name="BoîteDeDialogue 8"/>
          <p:cNvSpPr txBox="1"/>
          <p:nvPr/>
        </p:nvSpPr>
        <p:spPr>
          <a:xfrm>
            <a:off x="6511330" y="1834251"/>
            <a:ext cx="5419096" cy="915441"/>
          </a:xfrm>
          <a:prstGeom prst="rect">
            <a:avLst/>
          </a:prstGeom>
          <a:noFill/>
        </p:spPr>
        <p:txBody>
          <a:bodyPr wrap="square" rtlCol="0">
            <a:spAutoFit/>
          </a:bodyPr>
          <a:lstStyle/>
          <a:p>
            <a:pPr marL="285750" indent="-285750">
              <a:buFont typeface="Arial" pitchFamily="34" charset="0" panose="020B0604020202020204"/>
              <a:buChar char="•"/>
            </a:pPr>
            <a:r>
              <a:rPr lang="fr-FR"/>
              <a:t>La </a:t>
            </a:r>
            <a:r>
              <a:rPr lang="fr-FR" b="1"/>
              <a:t>description </a:t>
            </a:r>
            <a:r>
              <a:rPr lang="fr-FR"/>
              <a:t>va décrire de façon résumé les spécificités techniques pour guider l'équipe à la réalisation de la tâche à faire;</a:t>
            </a:r>
            <a:endParaRPr lang="en-US"/>
          </a:p>
        </p:txBody>
      </p:sp>
      <p:sp>
        <p:nvSpPr>
          <p:cNvPr id="10" name="BoîteDeDialogue 9"/>
          <p:cNvSpPr txBox="1"/>
          <p:nvPr/>
        </p:nvSpPr>
        <p:spPr>
          <a:xfrm>
            <a:off x="6511329" y="4066063"/>
            <a:ext cx="5419096" cy="1189761"/>
          </a:xfrm>
          <a:prstGeom prst="rect">
            <a:avLst/>
          </a:prstGeom>
          <a:noFill/>
        </p:spPr>
        <p:txBody>
          <a:bodyPr wrap="square" rtlCol="0">
            <a:spAutoFit/>
          </a:bodyPr>
          <a:lstStyle/>
          <a:p>
            <a:pPr marL="285750" indent="-285750">
              <a:buFont typeface="Arial" pitchFamily="34" charset="0" panose="020B0604020202020204"/>
              <a:buChar char="•"/>
            </a:pPr>
            <a:r>
              <a:rPr lang="fr-FR"/>
              <a:t>La </a:t>
            </a:r>
            <a:r>
              <a:rPr lang="fr-FR" b="1"/>
              <a:t>Checklist</a:t>
            </a:r>
            <a:r>
              <a:rPr lang="fr-FR"/>
              <a:t> va décomposer la tâche en cours sous forme de liste à valider. Cette liste guidera les membres de l'équipe identifiés pour la réalisation de cette tâche;</a:t>
            </a:r>
            <a:endParaRPr lang="en-US"/>
          </a:p>
        </p:txBody>
      </p:sp>
      <p:sp>
        <p:nvSpPr>
          <p:cNvPr id="11" name="BoîteDeDialogue 10"/>
          <p:cNvSpPr txBox="1"/>
          <p:nvPr/>
        </p:nvSpPr>
        <p:spPr>
          <a:xfrm>
            <a:off x="6511329" y="5430701"/>
            <a:ext cx="5419096" cy="915441"/>
          </a:xfrm>
          <a:prstGeom prst="rect">
            <a:avLst/>
          </a:prstGeom>
          <a:noFill/>
        </p:spPr>
        <p:txBody>
          <a:bodyPr wrap="square" rtlCol="0">
            <a:spAutoFit/>
          </a:bodyPr>
          <a:lstStyle/>
          <a:p>
            <a:pPr marL="285750" indent="-285750">
              <a:buFont typeface="Arial" pitchFamily="34" charset="0" panose="020B0604020202020204"/>
              <a:buChar char="•"/>
            </a:pPr>
            <a:r>
              <a:rPr lang="fr-FR"/>
              <a:t>La partie </a:t>
            </a:r>
            <a:r>
              <a:rPr lang="fr-FR" b="1"/>
              <a:t>activité</a:t>
            </a:r>
            <a:r>
              <a:rPr lang="fr-FR"/>
              <a:t> permettra de recenser les changement liés à cette tâche tout en citant le membre de l'équipé qui l'a effectué</a:t>
            </a:r>
          </a:p>
        </p:txBody>
      </p:sp>
      <p:pic>
        <p:nvPicPr>
          <p:cNvPr id="13" name="Image 12"/>
          <p:cNvPicPr>
            <a:picLocks noChangeAspect="1"/>
          </p:cNvPicPr>
          <p:nvPr/>
        </p:nvPicPr>
        <p:blipFill>
          <a:blip r:embed="rId1"/>
          <a:srcRect/>
          <a:stretch>
            <a:fillRect/>
          </a:stretch>
        </p:blipFill>
        <p:spPr>
          <a:xfrm>
            <a:off x="1051825" y="160281"/>
            <a:ext cx="5178466" cy="6537439"/>
          </a:xfrm>
          <a:prstGeom prst="rect">
            <a:avLst/>
          </a:prstGeom>
        </p:spPr>
      </p:pic>
      <p:sp>
        <p:nvSpPr>
          <p:cNvPr id="15" name="BoîteDeDialogue 14"/>
          <p:cNvSpPr txBox="1"/>
          <p:nvPr/>
        </p:nvSpPr>
        <p:spPr>
          <a:xfrm>
            <a:off x="6511329" y="2988046"/>
            <a:ext cx="5419096" cy="915441"/>
          </a:xfrm>
          <a:prstGeom prst="rect">
            <a:avLst/>
          </a:prstGeom>
          <a:noFill/>
        </p:spPr>
        <p:txBody>
          <a:bodyPr wrap="square" rtlCol="0">
            <a:spAutoFit/>
          </a:bodyPr>
          <a:lstStyle/>
          <a:p>
            <a:pPr marL="285750" indent="-285750">
              <a:buFont typeface="Arial" pitchFamily="34" charset="0" panose="020B0604020202020204"/>
              <a:buChar char="•"/>
            </a:pPr>
            <a:r>
              <a:rPr lang="fr-FR"/>
              <a:t>La partie </a:t>
            </a:r>
            <a:r>
              <a:rPr lang="fr-FR" b="1"/>
              <a:t>Time Tracking</a:t>
            </a:r>
            <a:r>
              <a:rPr lang="fr-FR"/>
              <a:t> permet de rajouter un délai estimé pour la réalisation de la tâche, elle permettra aussi de calculer le temps réel alloué à celle ci.</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pPr algn="ctr"/>
            <a:r>
              <a:rPr lang="fr-FR" b="1">
                <a:solidFill>
                  <a:srgbClr val="0070C0"/>
                </a:solidFill>
              </a:rPr>
              <a:t>Comment allons nous définir le timing pour réaliser notre projet?</a:t>
            </a:r>
            <a:endParaRPr b="1">
              <a:solidFill>
                <a:srgbClr val="0070C0"/>
              </a:solidFill>
            </a:endParaRPr>
          </a:p>
        </p:txBody>
      </p:sp>
      <p:sp>
        <p:nvSpPr>
          <p:cNvPr id="3" name="Espace réservé au contenu 2"/>
          <p:cNvSpPr>
            <a:spLocks noGrp="1" noEditPoints="1"/>
          </p:cNvSpPr>
          <p:nvPr>
            <p:ph idx="1"/>
          </p:nvPr>
        </p:nvSpPr>
        <p:spPr>
          <a:xfrm>
            <a:off x="558985" y="2336204"/>
            <a:ext cx="3094803" cy="2720967"/>
          </a:xfrm>
        </p:spPr>
        <p:txBody>
          <a:bodyPr/>
          <a:lstStyle/>
          <a:p>
            <a:pPr marL="0" indent="0">
              <a:buNone/>
            </a:pPr>
            <a:r>
              <a:rPr lang="fr-FR" sz="2200"/>
              <a:t>Dans notre première image nous voyons les temps estimés pour chaque tâche, cette indication nous permettra en cumulant toutes les tâches d'avoir une première estimation</a:t>
            </a:r>
            <a:endParaRPr sz="2200"/>
          </a:p>
        </p:txBody>
      </p:sp>
      <p:pic>
        <p:nvPicPr>
          <p:cNvPr id="6" name="Image 5"/>
          <p:cNvPicPr>
            <a:picLocks noChangeAspect="1"/>
          </p:cNvPicPr>
          <p:nvPr/>
        </p:nvPicPr>
        <p:blipFill>
          <a:blip r:embed="rId1"/>
          <a:srcRect/>
          <a:stretch>
            <a:fillRect/>
          </a:stretch>
        </p:blipFill>
        <p:spPr>
          <a:xfrm>
            <a:off x="7856657" y="1758102"/>
            <a:ext cx="3376948" cy="842894"/>
          </a:xfrm>
          <a:prstGeom prst="rect">
            <a:avLst/>
          </a:prstGeom>
        </p:spPr>
      </p:pic>
      <p:pic>
        <p:nvPicPr>
          <p:cNvPr id="9" name="Image 8"/>
          <p:cNvPicPr>
            <a:picLocks noChangeAspect="1"/>
          </p:cNvPicPr>
          <p:nvPr/>
        </p:nvPicPr>
        <p:blipFill>
          <a:blip r:embed="rId2"/>
          <a:srcRect/>
          <a:stretch>
            <a:fillRect/>
          </a:stretch>
        </p:blipFill>
        <p:spPr>
          <a:xfrm>
            <a:off x="3653789" y="2088818"/>
            <a:ext cx="3800344" cy="3853786"/>
          </a:xfrm>
          <a:prstGeom prst="rect">
            <a:avLst/>
          </a:prstGeom>
        </p:spPr>
      </p:pic>
      <p:pic>
        <p:nvPicPr>
          <p:cNvPr id="10" name="Image 9"/>
          <p:cNvPicPr>
            <a:picLocks noChangeAspect="1"/>
          </p:cNvPicPr>
          <p:nvPr/>
        </p:nvPicPr>
        <p:blipFill>
          <a:blip r:embed="rId3"/>
          <a:srcRect/>
          <a:stretch>
            <a:fillRect/>
          </a:stretch>
        </p:blipFill>
        <p:spPr>
          <a:xfrm>
            <a:off x="8290632" y="4888037"/>
            <a:ext cx="2508997" cy="1467055"/>
          </a:xfrm>
          <a:prstGeom prst="rect">
            <a:avLst/>
          </a:prstGeom>
        </p:spPr>
      </p:pic>
      <p:sp>
        <p:nvSpPr>
          <p:cNvPr id="11" name="BoîteDeDialogue 10"/>
          <p:cNvSpPr txBox="1"/>
          <p:nvPr/>
        </p:nvSpPr>
        <p:spPr>
          <a:xfrm>
            <a:off x="7764566" y="2600996"/>
            <a:ext cx="3589234" cy="2287041"/>
          </a:xfrm>
          <a:prstGeom prst="rect">
            <a:avLst/>
          </a:prstGeom>
          <a:noFill/>
        </p:spPr>
        <p:txBody>
          <a:bodyPr wrap="square" rtlCol="0">
            <a:spAutoFit/>
          </a:bodyPr>
          <a:lstStyle/>
          <a:p>
            <a:r>
              <a:rPr lang="fr-FR"/>
              <a:t>Le module de Time Tracking que j'ai ajouté nous permet aussi de faire tourner un compteur lors de la réalisation de la tâche, ce qui nous permettra de comparer le temps réel prit par rapport au temps estimé, et donc d'avoir un aperçu visuel sur l'avancée des tâches.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pPr algn="ctr"/>
            <a:r>
              <a:rPr lang="fr-FR" b="1">
                <a:solidFill>
                  <a:srgbClr val="0070C0"/>
                </a:solidFill>
              </a:rPr>
              <a:t>Temps de réalisation estimé</a:t>
            </a:r>
            <a:endParaRPr b="1">
              <a:solidFill>
                <a:srgbClr val="0070C0"/>
              </a:solidFill>
            </a:endParaRPr>
          </a:p>
        </p:txBody>
      </p:sp>
      <p:sp>
        <p:nvSpPr>
          <p:cNvPr id="3" name="Espace réservé au contenu 2"/>
          <p:cNvSpPr>
            <a:spLocks noGrp="1" noEditPoints="1"/>
          </p:cNvSpPr>
          <p:nvPr>
            <p:ph idx="1"/>
          </p:nvPr>
        </p:nvSpPr>
        <p:spPr/>
        <p:txBody>
          <a:bodyPr/>
          <a:lstStyle/>
          <a:p>
            <a:r>
              <a:rPr lang="fr-FR"/>
              <a:t>Le temps total estimé est de 195H, ce résultat est obtenu en additionnant toutes les tâches, ce qui nous donnera 5 semaines et demi que nous pouvons arrondir à 6;</a:t>
            </a:r>
          </a:p>
          <a:p>
            <a:endParaRPr lang="fr-FR"/>
          </a:p>
          <a:p>
            <a:r>
              <a:rPr lang="fr-FR"/>
              <a:t>Ce chiffre est indicatif et surtout présent pour cadrer notre projet, il sera réestimé durant le développement. Le temps pour modifier une fonctionnalité qui ne plaît pas au client n'est pas compris ici, il ne faudra donc pas que l'équipe panique si elle est en retard, en revanche il faudra tenir au mieux les délais prévu pour les tâches prévues.</a:t>
            </a:r>
          </a:p>
          <a:p>
            <a:endParaRPr lang="fr-FR"/>
          </a:p>
          <a:p>
            <a:endParaRPr lang="fr-F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cp:revision>
  <dcterms:created xsi:type="dcterms:W3CDTF">2017-06-21T13:57:27Z</dcterms:created>
  <dcterms:modified xsi:type="dcterms:W3CDTF">2023-01-13T13:00:03Z</dcterms:modified>
</cp:coreProperties>
</file>