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tablestyles.xml" ContentType="application/vnd.openxmlformats-officedocument.presentationml.tableStyles+xml"/>
  <Override PartName="/ppt/slides/slide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theme/theme2.xml" ContentType="application/vnd.openxmlformats-officedocument.them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7" r:id="rId3"/>
    <p:sldId id="258" r:id="rId4"/>
    <p:sldId id="261" r:id="rId5"/>
    <p:sldId id="260" r:id="rId6"/>
    <p:sldId id="271" r:id="rId7"/>
    <p:sldId id="272" r:id="rId8"/>
    <p:sldId id="265" r:id="rId9"/>
    <p:sldId id="262" r:id="rId10"/>
    <p:sldId id="267" r:id="rId11"/>
    <p:sldId id="278" r:id="rId12"/>
    <p:sldId id="277" r:id="rId13"/>
    <p:sldId id="279" r:id="rId14"/>
    <p:sldId id="263" r:id="rId15"/>
    <p:sldId id="26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 Type="http://schemas.openxmlformats.org/officeDocument/2006/relationships/notesMaster" Target="notesMasters/notesMaster1.xml"/><Relationship Id="rId20" Type="http://schemas.openxmlformats.org/officeDocument/2006/relationships/viewProps" Target="viewProps.xml"/><Relationship Id="rId21"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Espace réservé à la date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Espace réservé à l'image de la diapositive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Espace réservé aux notes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ltLang="en-US"/>
              <a:t>Cliquez pour modifier les styles du texte principal</a:t>
            </a:r>
            <a:endParaRPr lang="en-US"/>
          </a:p>
          <a:p>
            <a:pPr lvl="1"/>
            <a:r>
              <a:rPr lang="fr-FR" altLang="en-US"/>
              <a:t>Deuxième niveau</a:t>
            </a:r>
            <a:endParaRPr lang="en-US"/>
          </a:p>
          <a:p>
            <a:pPr lvl="2"/>
            <a:r>
              <a:rPr lang="fr-FR" altLang="en-US"/>
              <a:t>Troisième niveau</a:t>
            </a:r>
            <a:endParaRPr lang="en-US"/>
          </a:p>
          <a:p>
            <a:pPr lvl="3"/>
            <a:r>
              <a:rPr lang="fr-FR" altLang="en-US"/>
              <a:t>Quatrième niveau</a:t>
            </a:r>
            <a:endParaRPr lang="en-US"/>
          </a:p>
          <a:p>
            <a:pPr lvl="4"/>
            <a:r>
              <a:rPr lang="fr-FR" altLang="en-US"/>
              <a:t>Cinquième niveau</a:t>
            </a:r>
            <a:endParaRPr lang="en-US"/>
          </a:p>
        </p:txBody>
      </p:sp>
      <p:sp>
        <p:nvSpPr>
          <p:cNvPr id="6" name="Espace réservé à la note de bas de page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Espace réservé au numéro de diapositive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0E29CBF-DBC7-4205-9FEF-91578B75242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042F2AA6-E9A6-4E56-8A95-D4457398143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5DBAF038-5D5A-4CF4-B8AB-257E9938A1D1}"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D583925-2595-4CDD-A54C-71C9D9A3AAB8}"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1D7E9D0-6511-4F10-9886-972878B3BD4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1A1BBCD-B8C7-45FF-B18E-E11983A43170}"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DE131521-FC18-48E2-A38B-53F58275B98E}"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4FF21D3-0493-4539-929D-B1585C012D68}"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4EC922B-8BDC-43DF-8732-12771EF6AD9E}"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90E8B33-F7F5-4147-9ADD-813008159CEE}"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4C31FDC5-B41F-4E46-905B-201F090CBE33}"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F833DAB-FC7E-4C7E-953B-E8A162ABC26D}"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C220364-24A6-4DF5-8EE5-BA135C156FE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0E07C6B-6584-4554-8EB9-7E1D462EF515}"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93C6E93-1A8F-469F-8F8C-7BB1DE60E859}"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1/19/2023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menu-maker.fr" TargetMode="Externa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2.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2.png"/><Relationship Id="rId3" Type="http://schemas.openxmlformats.org/officeDocument/2006/relationships/hyperlink" Target="http://menu-maker.fr/monurl," TargetMode="External"/><Relationship Id="rId4" Type="http://schemas.openxmlformats.org/officeDocument/2006/relationships/slideLayout" Target="../slideLayouts/slideLayout2.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231983"/>
            <a:ext cx="9144000" cy="2417999"/>
          </a:xfrm>
        </p:spPr>
        <p:txBody>
          <a:bodyPr/>
          <a:lstStyle/>
          <a:p>
            <a:r>
              <a:rPr lang="fr-FR" altLang="en-US" sz="5400" b="1" u="none">
                <a:solidFill>
                  <a:schemeClr val="accent5"/>
                </a:solidFill>
              </a:rPr>
              <a:t>Présentation de la solution technique pour "Menu Maker by Qwenta"</a:t>
            </a:r>
          </a:p>
        </p:txBody>
      </p:sp>
      <p:pic>
        <p:nvPicPr>
          <p:cNvPr id="4" name="Image 3"/>
          <p:cNvPicPr>
            <a:picLocks noChangeAspect="1"/>
          </p:cNvPicPr>
          <p:nvPr/>
        </p:nvPicPr>
        <p:blipFill>
          <a:blip r:embed="rId1"/>
          <a:srcRect/>
          <a:stretch>
            <a:fillRect/>
          </a:stretch>
        </p:blipFill>
        <p:spPr>
          <a:xfrm>
            <a:off x="1678158" y="2767665"/>
            <a:ext cx="9534764" cy="39219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rgbClr val="0070C0"/>
                </a:solidFill>
              </a:rPr>
              <a:t>Réalisation des test durant le projet</a:t>
            </a:r>
            <a:endParaRPr b="1">
              <a:solidFill>
                <a:srgbClr val="0070C0"/>
              </a:solidFill>
            </a:endParaRPr>
          </a:p>
        </p:txBody>
      </p:sp>
      <p:sp>
        <p:nvSpPr>
          <p:cNvPr id="3" name="Espace réservé au contenu 2"/>
          <p:cNvSpPr>
            <a:spLocks noGrp="1" noEditPoints="1"/>
          </p:cNvSpPr>
          <p:nvPr>
            <p:ph idx="1"/>
          </p:nvPr>
        </p:nvSpPr>
        <p:spPr>
          <a:xfrm>
            <a:off x="546939" y="2846782"/>
            <a:ext cx="5549061" cy="928140"/>
          </a:xfrm>
        </p:spPr>
        <p:txBody>
          <a:bodyPr/>
          <a:lstStyle/>
          <a:p>
            <a:r>
              <a:rPr sz="2000" b="1"/>
              <a:t> Les tests d'intégration</a:t>
            </a:r>
            <a:r>
              <a:rPr sz="2000"/>
              <a:t> sont conçus pour vérifier que les différents composants d'une application fonctionnent ensemble de manière cohérente</a:t>
            </a:r>
          </a:p>
        </p:txBody>
      </p:sp>
      <p:pic>
        <p:nvPicPr>
          <p:cNvPr id="5" name="Image 4"/>
          <p:cNvPicPr>
            <a:picLocks noChangeAspect="1"/>
          </p:cNvPicPr>
          <p:nvPr/>
        </p:nvPicPr>
        <p:blipFill>
          <a:blip r:embed="rId1"/>
          <a:srcRect/>
          <a:stretch>
            <a:fillRect/>
          </a:stretch>
        </p:blipFill>
        <p:spPr>
          <a:xfrm>
            <a:off x="6206137" y="1690688"/>
            <a:ext cx="4976410" cy="4746061"/>
          </a:xfrm>
          <a:prstGeom prst="rect">
            <a:avLst/>
          </a:prstGeom>
        </p:spPr>
      </p:pic>
      <p:sp>
        <p:nvSpPr>
          <p:cNvPr id="6" name="BoîteDeDialogue 5"/>
          <p:cNvSpPr txBox="1"/>
          <p:nvPr/>
        </p:nvSpPr>
        <p:spPr>
          <a:xfrm>
            <a:off x="546939" y="3905752"/>
            <a:ext cx="5549061" cy="2530997"/>
          </a:xfrm>
          <a:prstGeom prst="rect">
            <a:avLst/>
          </a:prstGeom>
          <a:noFill/>
        </p:spPr>
        <p:txBody>
          <a:bodyPr wrap="square" rtlCol="0">
            <a:spAutoFit/>
          </a:bodyPr>
          <a:lstStyle/>
          <a:p>
            <a:pPr marL="285750" indent="-285750">
              <a:buFont typeface="Arial" pitchFamily="34" charset="0" panose="020B0604020202020204"/>
              <a:buChar char="•"/>
            </a:pPr>
            <a:r>
              <a:rPr lang="fr-FR" sz="2000" b="1"/>
              <a:t>Les test unitaires</a:t>
            </a:r>
            <a:r>
              <a:rPr lang="fr-FR" sz="2000"/>
              <a:t> seront réalisés tout le long du projet, pour chaque tâches.</a:t>
            </a:r>
          </a:p>
          <a:p>
            <a:pPr marL="285750" indent="-285750">
              <a:buFont typeface="Arial" pitchFamily="34" charset="0" panose="020B0604020202020204"/>
              <a:buChar char="•"/>
            </a:pPr>
            <a:r>
              <a:rPr lang="fr-FR" sz="2000"/>
              <a:t>Par exemple pour la tâche: "En tant que restaurateur connecté, je veux pouvoir créer un menu": le test testera si les données entrées dans les inputs sont bien celles attendus, par exemple un nombre  pour le tarif, une chaîne de caractère pour le nom du plat.</a:t>
            </a:r>
          </a:p>
        </p:txBody>
      </p:sp>
      <p:sp>
        <p:nvSpPr>
          <p:cNvPr id="7" name="BoîteDeDialogue 6"/>
          <p:cNvSpPr txBox="1"/>
          <p:nvPr/>
        </p:nvSpPr>
        <p:spPr>
          <a:xfrm>
            <a:off x="546939" y="1618767"/>
            <a:ext cx="5659198" cy="1006997"/>
          </a:xfrm>
          <a:prstGeom prst="rect">
            <a:avLst/>
          </a:prstGeom>
          <a:noFill/>
        </p:spPr>
        <p:txBody>
          <a:bodyPr wrap="square" rtlCol="0">
            <a:spAutoFit/>
          </a:bodyPr>
          <a:lstStyle/>
          <a:p>
            <a:pPr marL="342900" indent="-342900">
              <a:buFont typeface="Arial" pitchFamily="34" charset="0" panose="020B0604020202020204"/>
              <a:buChar char="•"/>
            </a:pPr>
            <a:r>
              <a:rPr lang="fr-FR" sz="2000" b="1"/>
              <a:t>L</a:t>
            </a:r>
            <a:r>
              <a:rPr lang="en-US" sz="2000" b="1"/>
              <a:t>es tests système</a:t>
            </a:r>
            <a:r>
              <a:rPr lang="en-US" sz="2000"/>
              <a:t> </a:t>
            </a:r>
            <a:r>
              <a:rPr lang="fr-FR" sz="2000"/>
              <a:t>servent à vérifier que notre application fonctionne correctement dans environnement ciblé(son type d'hebergement).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793118" y="202668"/>
            <a:ext cx="10515600" cy="861401"/>
          </a:xfrm>
        </p:spPr>
        <p:txBody>
          <a:bodyPr/>
          <a:lstStyle/>
          <a:p>
            <a:pPr algn="ctr"/>
            <a:r>
              <a:rPr lang="fr-FR" b="1">
                <a:solidFill>
                  <a:srgbClr val="0070C0"/>
                </a:solidFill>
              </a:rPr>
              <a:t>Accessibilité de votre site internet</a:t>
            </a:r>
            <a:endParaRPr b="1">
              <a:solidFill>
                <a:srgbClr val="0070C0"/>
              </a:solidFill>
            </a:endParaRPr>
          </a:p>
        </p:txBody>
      </p:sp>
      <p:pic>
        <p:nvPicPr>
          <p:cNvPr id="4" name="Image 3"/>
          <p:cNvPicPr>
            <a:picLocks noChangeAspect="1"/>
          </p:cNvPicPr>
          <p:nvPr/>
        </p:nvPicPr>
        <p:blipFill>
          <a:blip r:embed="rId1"/>
          <a:srcRect/>
          <a:stretch>
            <a:fillRect/>
          </a:stretch>
        </p:blipFill>
        <p:spPr>
          <a:xfrm>
            <a:off x="972832" y="5169735"/>
            <a:ext cx="5742839" cy="1165955"/>
          </a:xfrm>
          <a:prstGeom prst="rect">
            <a:avLst/>
          </a:prstGeom>
        </p:spPr>
      </p:pic>
      <p:pic>
        <p:nvPicPr>
          <p:cNvPr id="5" name="Image 4"/>
          <p:cNvPicPr>
            <a:picLocks noChangeAspect="1"/>
          </p:cNvPicPr>
          <p:nvPr/>
        </p:nvPicPr>
        <p:blipFill>
          <a:blip r:embed="rId2"/>
          <a:srcRect/>
          <a:stretch>
            <a:fillRect/>
          </a:stretch>
        </p:blipFill>
        <p:spPr>
          <a:xfrm>
            <a:off x="972832" y="1472108"/>
            <a:ext cx="2559764" cy="3393490"/>
          </a:xfrm>
          <a:prstGeom prst="rect">
            <a:avLst/>
          </a:prstGeom>
        </p:spPr>
      </p:pic>
      <p:pic>
        <p:nvPicPr>
          <p:cNvPr id="6" name="Image 5"/>
          <p:cNvPicPr>
            <a:picLocks noChangeAspect="1"/>
          </p:cNvPicPr>
          <p:nvPr/>
        </p:nvPicPr>
        <p:blipFill>
          <a:blip r:embed="rId3"/>
          <a:srcRect/>
          <a:stretch>
            <a:fillRect/>
          </a:stretch>
        </p:blipFill>
        <p:spPr>
          <a:xfrm>
            <a:off x="3844251" y="1505727"/>
            <a:ext cx="2297137" cy="3359871"/>
          </a:xfrm>
          <a:prstGeom prst="rect">
            <a:avLst/>
          </a:prstGeom>
        </p:spPr>
      </p:pic>
      <p:sp>
        <p:nvSpPr>
          <p:cNvPr id="7" name="BoîteDeDialogue 6"/>
          <p:cNvSpPr txBox="1"/>
          <p:nvPr/>
        </p:nvSpPr>
        <p:spPr>
          <a:xfrm>
            <a:off x="6250237" y="1456310"/>
            <a:ext cx="4978143" cy="3140597"/>
          </a:xfrm>
          <a:prstGeom prst="rect">
            <a:avLst/>
          </a:prstGeom>
          <a:noFill/>
        </p:spPr>
        <p:txBody>
          <a:bodyPr wrap="square" rtlCol="0">
            <a:spAutoFit/>
          </a:bodyPr>
          <a:lstStyle/>
          <a:p>
            <a:r>
              <a:rPr lang="fr-FR" sz="2000"/>
              <a:t>Pour améliorer l'accessibilité de votre projet nous pourrons utiliser l'outil WAVE  qui mettra en lumière les manquements à celle ci.</a:t>
            </a:r>
          </a:p>
          <a:p>
            <a:endParaRPr lang="fr-FR" sz="2000"/>
          </a:p>
          <a:p>
            <a:r>
              <a:rPr lang="fr-FR" sz="2000"/>
              <a:t>A droite l'exemple d'un rapport d'intervention avec l'outil "WAVE" avant et après optimisation, cet outil est très efficace pour optimiser notre accessibilité de notre site. De plus l'optimisation de l'accessibilité permet d'améliorer le référence de votre site.</a:t>
            </a:r>
            <a:endParaRPr lang="en-US" sz="2000"/>
          </a:p>
        </p:txBody>
      </p:sp>
      <p:sp>
        <p:nvSpPr>
          <p:cNvPr id="9" name="BoîteDeDialogue 8"/>
          <p:cNvSpPr txBox="1"/>
          <p:nvPr/>
        </p:nvSpPr>
        <p:spPr>
          <a:xfrm>
            <a:off x="6859450" y="5117391"/>
            <a:ext cx="4368930" cy="1189761"/>
          </a:xfrm>
          <a:prstGeom prst="rect">
            <a:avLst/>
          </a:prstGeom>
          <a:noFill/>
        </p:spPr>
        <p:txBody>
          <a:bodyPr wrap="square" rtlCol="0">
            <a:spAutoFit/>
          </a:bodyPr>
          <a:lstStyle/>
          <a:p>
            <a:r>
              <a:rPr lang="fr-FR"/>
              <a:t>Un exemple concret d'optimisation de votre accessibilité est le fait de rajouter un attribut "alt" à vos images, celui ci pourra être lu par les liseuses d'écran pour mal voyants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365125"/>
            <a:ext cx="10515600" cy="530685"/>
          </a:xfrm>
        </p:spPr>
        <p:txBody>
          <a:bodyPr/>
          <a:lstStyle/>
          <a:p>
            <a:pPr algn="ctr"/>
            <a:r>
              <a:rPr lang="fr-FR" b="1">
                <a:solidFill>
                  <a:srgbClr val="0070C0"/>
                </a:solidFill>
              </a:rPr>
              <a:t>Hébergement et mise en ligne</a:t>
            </a:r>
            <a:endParaRPr b="1">
              <a:solidFill>
                <a:srgbClr val="0070C0"/>
              </a:solidFill>
            </a:endParaRPr>
          </a:p>
        </p:txBody>
      </p:sp>
      <p:sp>
        <p:nvSpPr>
          <p:cNvPr id="3" name="Espace réservé au contenu 2"/>
          <p:cNvSpPr>
            <a:spLocks noGrp="1" noEditPoints="1"/>
          </p:cNvSpPr>
          <p:nvPr>
            <p:ph idx="1"/>
          </p:nvPr>
        </p:nvSpPr>
        <p:spPr>
          <a:xfrm>
            <a:off x="838200" y="1268630"/>
            <a:ext cx="10515600" cy="1325563"/>
          </a:xfrm>
        </p:spPr>
        <p:txBody>
          <a:bodyPr/>
          <a:lstStyle/>
          <a:p>
            <a:pPr marL="0" indent="0">
              <a:buNone/>
            </a:pPr>
            <a:r>
              <a:rPr lang="fr-FR"/>
              <a:t>Il revient au client de définir son choix d'hébergement, il peut choisir de le stocker sur un serveur local lui appartenant ou demander à l'équipe de développement d'en décider et de choisir l'hébergeur;</a:t>
            </a:r>
          </a:p>
          <a:p>
            <a:endParaRPr lang="fr-FR"/>
          </a:p>
          <a:p>
            <a:endParaRPr lang="fr-FR"/>
          </a:p>
          <a:p>
            <a:endParaRPr lang="fr-FR"/>
          </a:p>
          <a:p>
            <a:endParaRPr lang="fr-FR"/>
          </a:p>
          <a:p>
            <a:endParaRPr lang="fr-FR"/>
          </a:p>
          <a:p>
            <a:endParaRPr lang="fr-FR"/>
          </a:p>
          <a:p>
            <a:endParaRPr lang="fr-FR"/>
          </a:p>
        </p:txBody>
      </p:sp>
      <p:sp>
        <p:nvSpPr>
          <p:cNvPr id="4" name="BoîteDeDialogue 3"/>
          <p:cNvSpPr txBox="1"/>
          <p:nvPr/>
        </p:nvSpPr>
        <p:spPr>
          <a:xfrm>
            <a:off x="838200" y="5384284"/>
            <a:ext cx="10595572" cy="946500"/>
          </a:xfrm>
          <a:prstGeom prst="rect">
            <a:avLst/>
          </a:prstGeom>
          <a:noFill/>
        </p:spPr>
        <p:txBody>
          <a:bodyPr wrap="square" rtlCol="0">
            <a:spAutoFit/>
          </a:bodyPr>
          <a:lstStyle/>
          <a:p>
            <a:r>
              <a:rPr lang="fr-FR" sz="2800"/>
              <a:t>Le nom de domaine pourrait être </a:t>
            </a:r>
            <a:r>
              <a:rPr lang="fr-FR" sz="2800" b="1">
                <a:solidFill>
                  <a:srgbClr val="7030A0"/>
                </a:solidFill>
                <a:hlinkClick r:id="rId1"/>
              </a:rPr>
              <a:t>https://menu-maker.fr</a:t>
            </a:r>
            <a:r>
              <a:rPr lang="fr-FR" sz="2800"/>
              <a:t> un nom simple et efficace facilement trouvable et mémorisable;</a:t>
            </a:r>
            <a:endParaRPr lang="en-US" sz="2800"/>
          </a:p>
        </p:txBody>
      </p:sp>
      <p:pic>
        <p:nvPicPr>
          <p:cNvPr id="5" name="Image 4"/>
          <p:cNvPicPr>
            <a:picLocks noChangeAspect="1"/>
          </p:cNvPicPr>
          <p:nvPr/>
        </p:nvPicPr>
        <p:blipFill>
          <a:blip r:embed="rId2"/>
          <a:srcRect/>
          <a:stretch>
            <a:fillRect/>
          </a:stretch>
        </p:blipFill>
        <p:spPr>
          <a:xfrm>
            <a:off x="8287750" y="2252518"/>
            <a:ext cx="2984822" cy="2984822"/>
          </a:xfrm>
          <a:prstGeom prst="rect">
            <a:avLst/>
          </a:prstGeom>
        </p:spPr>
      </p:pic>
      <p:pic>
        <p:nvPicPr>
          <p:cNvPr id="6" name="Image 5"/>
          <p:cNvPicPr>
            <a:picLocks noChangeAspect="1"/>
          </p:cNvPicPr>
          <p:nvPr/>
        </p:nvPicPr>
        <p:blipFill>
          <a:blip r:embed="rId3"/>
          <a:srcRect/>
          <a:stretch>
            <a:fillRect/>
          </a:stretch>
        </p:blipFill>
        <p:spPr>
          <a:xfrm>
            <a:off x="4314390" y="2594193"/>
            <a:ext cx="3904766" cy="2603178"/>
          </a:xfrm>
          <a:prstGeom prst="rect">
            <a:avLst/>
          </a:prstGeom>
        </p:spPr>
      </p:pic>
      <p:pic>
        <p:nvPicPr>
          <p:cNvPr id="7" name="Image 6"/>
          <p:cNvPicPr>
            <a:picLocks noChangeAspect="1"/>
          </p:cNvPicPr>
          <p:nvPr/>
        </p:nvPicPr>
        <p:blipFill>
          <a:blip r:embed="rId4"/>
          <a:srcRect/>
          <a:stretch>
            <a:fillRect/>
          </a:stretch>
        </p:blipFill>
        <p:spPr>
          <a:xfrm>
            <a:off x="730025" y="2736826"/>
            <a:ext cx="3584366" cy="20162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rgbClr val="0070C0"/>
                </a:solidFill>
              </a:rPr>
              <a:t>Moyens de communications avec le client durant la réalisation du projet.</a:t>
            </a:r>
            <a:endParaRPr b="1">
              <a:solidFill>
                <a:srgbClr val="0070C0"/>
              </a:solidFill>
            </a:endParaRPr>
          </a:p>
        </p:txBody>
      </p:sp>
      <p:sp>
        <p:nvSpPr>
          <p:cNvPr id="3" name="Espace réservé au contenu 2"/>
          <p:cNvSpPr>
            <a:spLocks noGrp="1" noEditPoints="1"/>
          </p:cNvSpPr>
          <p:nvPr>
            <p:ph idx="1"/>
          </p:nvPr>
        </p:nvSpPr>
        <p:spPr>
          <a:xfrm>
            <a:off x="838200" y="1825625"/>
            <a:ext cx="10515600" cy="4774886"/>
          </a:xfrm>
        </p:spPr>
        <p:txBody>
          <a:bodyPr/>
          <a:lstStyle/>
          <a:p>
            <a:pPr marL="0" indent="0">
              <a:buNone/>
            </a:pPr>
            <a:r>
              <a:rPr lang="fr-FR" sz="2800"/>
              <a:t>- Comme le client a un rôle central dans la méthodologie agile que nous avons mit en place pour ce projet, il pourra assister à la réunion "Sprint review" que nous réaliseront chaque semaine, cette réunion devrait dure généralement 1h.   Pendant cette réunion l'équipe présente les avancées du projet au client, et celui ci sera invité à donner des Feedbacks qui pourront être appliqué durant le prochain sprint;</a:t>
            </a:r>
          </a:p>
          <a:p>
            <a:pPr marL="0" indent="0">
              <a:buNone/>
            </a:pPr>
            <a:endParaRPr lang="fr-FR" sz="2800"/>
          </a:p>
          <a:p>
            <a:pPr marL="0" indent="0">
              <a:buNone/>
            </a:pPr>
            <a:r>
              <a:rPr lang="fr-FR" sz="2800"/>
              <a:t>- Cette façon de communiquer sera la meilleure pour tout le monde car elle permettra à l'équipe de modifier rapidement un rendu ou une fonctionnalité qui n'est pas au goût du client;</a:t>
            </a:r>
          </a:p>
          <a:p>
            <a:pPr marL="0" indent="0">
              <a:buNone/>
            </a:pPr>
            <a:endParaRPr lang="fr-F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chemeClr val="accent1"/>
                </a:solidFill>
              </a:rPr>
              <a:t>Autres moyens de communication		</a:t>
            </a:r>
            <a:endParaRPr b="1">
              <a:solidFill>
                <a:schemeClr val="accent1"/>
              </a:solidFill>
            </a:endParaRPr>
          </a:p>
        </p:txBody>
      </p:sp>
      <p:sp>
        <p:nvSpPr>
          <p:cNvPr id="3" name="Espace réservé au contenu 2"/>
          <p:cNvSpPr>
            <a:spLocks noGrp="1" noEditPoints="1"/>
          </p:cNvSpPr>
          <p:nvPr>
            <p:ph idx="1"/>
          </p:nvPr>
        </p:nvSpPr>
        <p:spPr>
          <a:xfrm>
            <a:off x="838200" y="1825625"/>
            <a:ext cx="10515600" cy="4658845"/>
          </a:xfrm>
        </p:spPr>
        <p:txBody>
          <a:bodyPr/>
          <a:lstStyle/>
          <a:p>
            <a:pPr marL="0" indent="0">
              <a:buNone/>
            </a:pPr>
            <a:r>
              <a:rPr lang="fr-FR" sz="2800"/>
              <a:t>- Si le client ne peut pas être présent aux réunions de sprint review, il pourra être représenté par le product owner qui est le membre de l'équipe en charge de la satisfaction du client et de la communication équipe de développement / client.</a:t>
            </a:r>
          </a:p>
          <a:p>
            <a:endParaRPr lang="fr-FR" sz="2800"/>
          </a:p>
          <a:p>
            <a:r>
              <a:rPr lang="fr-FR" sz="2800"/>
              <a:t>Le client pourra également solliciter le product owner par mail si il a oublié un détail qu'il veut voir développé sur son produit;</a:t>
            </a:r>
          </a:p>
          <a:p>
            <a:endParaRPr lang="fr-FR" sz="2800"/>
          </a:p>
          <a:p>
            <a:r>
              <a:rPr lang="fr-FR" sz="2800"/>
              <a:t>Le client aura accès au Trello(outil de gestion de projet), pour voir de façon visuelle l'avancée de l'ensemble des tâches de notre projet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179461"/>
            <a:ext cx="10515600" cy="768568"/>
          </a:xfrm>
        </p:spPr>
        <p:txBody>
          <a:bodyPr/>
          <a:lstStyle/>
          <a:p>
            <a:pPr algn="ctr"/>
            <a:r>
              <a:rPr lang="fr-FR" b="1">
                <a:solidFill>
                  <a:srgbClr val="0070C0"/>
                </a:solidFill>
              </a:rPr>
              <a:t>Conclusion</a:t>
            </a:r>
            <a:endParaRPr b="1">
              <a:solidFill>
                <a:srgbClr val="0070C0"/>
              </a:solidFill>
            </a:endParaRPr>
          </a:p>
        </p:txBody>
      </p:sp>
      <p:sp>
        <p:nvSpPr>
          <p:cNvPr id="3" name="Espace réservé au contenu 2"/>
          <p:cNvSpPr>
            <a:spLocks noGrp="1" noEditPoints="1"/>
          </p:cNvSpPr>
          <p:nvPr>
            <p:ph idx="1"/>
          </p:nvPr>
        </p:nvSpPr>
        <p:spPr>
          <a:xfrm>
            <a:off x="539395" y="1162704"/>
            <a:ext cx="11113209" cy="5154218"/>
          </a:xfrm>
        </p:spPr>
        <p:txBody>
          <a:bodyPr/>
          <a:lstStyle/>
          <a:p>
            <a:pPr algn="l">
              <a:lnSpc>
                <a:spcPct val="115000"/>
              </a:lnSpc>
              <a:buFont typeface="Arial" pitchFamily="34" charset="0" panose="020B0604020202020204"/>
              <a:buChar char="•"/>
            </a:pPr>
            <a:r>
              <a:rPr lang="fr-FR" sz="2600"/>
              <a:t>Le temps estimé pour réaliser le projet est de 6 semaines, celui ci est variable;</a:t>
            </a:r>
            <a:endParaRPr lang="fr-FR" sz="800"/>
          </a:p>
          <a:p>
            <a:pPr algn="l">
              <a:lnSpc>
                <a:spcPct val="115000"/>
              </a:lnSpc>
              <a:buFont typeface="Arial" pitchFamily="34" charset="0" panose="020B0604020202020204"/>
              <a:buChar char="•"/>
            </a:pPr>
            <a:endParaRPr lang="fr-FR" sz="800"/>
          </a:p>
          <a:p>
            <a:pPr algn="l"/>
            <a:r>
              <a:rPr lang="fr-FR" sz="2600"/>
              <a:t>Pour toutes questions et demandes durant la réalisation de votre projet, Soufiane notre product owner sera votre interlocuteur;</a:t>
            </a:r>
          </a:p>
          <a:p>
            <a:pPr algn="l"/>
            <a:endParaRPr lang="fr-FR" sz="2600"/>
          </a:p>
          <a:p>
            <a:pPr algn="l"/>
            <a:r>
              <a:rPr lang="fr-FR" sz="2600"/>
              <a:t>Pour voir le développement de votre application web, le product owner pourra vous le présenter à distance grâce au partage d'écran, il vous expliquera les fonctionnalités développées et les prochaines étapes;</a:t>
            </a:r>
          </a:p>
          <a:p>
            <a:pPr marL="0" indent="0" algn="l">
              <a:buNone/>
            </a:pPr>
            <a:endParaRPr lang="fr-FR" sz="2600"/>
          </a:p>
          <a:p>
            <a:pPr algn="l"/>
            <a:r>
              <a:rPr lang="fr-FR" sz="2600"/>
              <a:t>La maintenance de votre site pourra être réalisée par nos soins si vous le souhaitez, nous pourrons définir ensemble un contrat de maintenance;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925230" y="266893"/>
            <a:ext cx="10428570" cy="1139494"/>
          </a:xfrm>
        </p:spPr>
        <p:txBody>
          <a:bodyPr/>
          <a:lstStyle/>
          <a:p>
            <a:pPr algn="ctr"/>
            <a:r>
              <a:rPr lang="fr-FR" sz="4400" b="1">
                <a:solidFill>
                  <a:srgbClr val="0070C0"/>
                </a:solidFill>
              </a:rPr>
              <a:t>Introduction</a:t>
            </a:r>
            <a:endParaRPr sz="4400" b="1">
              <a:solidFill>
                <a:srgbClr val="0070C0"/>
              </a:solidFill>
            </a:endParaRPr>
          </a:p>
        </p:txBody>
      </p:sp>
      <p:sp>
        <p:nvSpPr>
          <p:cNvPr id="5" name="BoîteDeDialogue 4"/>
          <p:cNvSpPr txBox="1"/>
          <p:nvPr/>
        </p:nvSpPr>
        <p:spPr>
          <a:xfrm>
            <a:off x="355374" y="1607162"/>
            <a:ext cx="11575051" cy="5883797"/>
          </a:xfrm>
          <a:prstGeom prst="rect">
            <a:avLst/>
          </a:prstGeom>
          <a:noFill/>
        </p:spPr>
        <p:txBody>
          <a:bodyPr wrap="square" rtlCol="0">
            <a:spAutoFit/>
          </a:bodyPr>
          <a:lstStyle/>
          <a:p>
            <a:r>
              <a:rPr lang="fr-FR" sz="2000" b="0"/>
              <a:t>Après avoir pris en compte les spécifications fonctionnelles demandées par votre entreprise, nous avons décidé d'un plan avec l'équipe sur la façon dont nous développeront votre application web "Menu Maker".</a:t>
            </a:r>
          </a:p>
          <a:p>
            <a:endParaRPr lang="fr-FR" sz="2000" b="0"/>
          </a:p>
          <a:p>
            <a:r>
              <a:rPr lang="fr-FR" sz="2000" b="0"/>
              <a:t>Tout nos choix ont été faits de manières à optimiser votre site, que ce soit visuellement ou techniquement.</a:t>
            </a:r>
          </a:p>
          <a:p>
            <a:r>
              <a:rPr lang="fr-FR" sz="2000" b="0"/>
              <a:t>Nos choix de technologies se sont portés sur des langages informatiques récents et à la mode pour que votre site paraisse jeune et aux normes des besoins actuels des clients. Les langages choisis faciliteront aussi la maintenance et les mises à jours de votre site. </a:t>
            </a:r>
          </a:p>
          <a:p>
            <a:endParaRPr lang="fr-FR" sz="2000" b="0"/>
          </a:p>
          <a:p>
            <a:r>
              <a:rPr sz="2000" b="0"/>
              <a:t>Cette solution a été développé avec une grande attention aux détails, pour garantir que les fonctionnalités soit efficaces pour l'entreprise et ses utilisateurs. Nous avons mis en place des tests rigoureux pour s'assurer que cette solution répond bien aux exigences fonctionnelles et de performance définies dans le cahier des charges.</a:t>
            </a:r>
            <a:endParaRPr lang="fr-FR" sz="2000" b="0"/>
          </a:p>
          <a:p>
            <a:endParaRPr lang="fr-FR" sz="2000" b="0"/>
          </a:p>
          <a:p>
            <a:r>
              <a:rPr sz="2000" b="1" i="1"/>
              <a:t>En résumé, nous avons conçu une solution technique qui permettra à </a:t>
            </a:r>
            <a:r>
              <a:rPr lang="fr-FR" sz="2000" b="1" i="1"/>
              <a:t>Menu Maker</a:t>
            </a:r>
            <a:r>
              <a:rPr sz="2000" b="1" i="1"/>
              <a:t> de tirer le meilleur parti de ses processus et de ses ressources pour offrir un service de qualité supérieure à </a:t>
            </a:r>
            <a:r>
              <a:rPr lang="fr-FR" sz="2000" b="1" i="1"/>
              <a:t>ses</a:t>
            </a:r>
            <a:r>
              <a:rPr sz="2000" b="1" i="1"/>
              <a:t> clients. Nous sommes convaincus que cette solution permettra d'atteindre les objectifs fixé</a:t>
            </a:r>
            <a:r>
              <a:rPr lang="fr-FR" sz="2000" b="1" i="1"/>
              <a:t>s.</a:t>
            </a:r>
            <a:endParaRPr sz="2000" b="1" i="1"/>
          </a:p>
          <a:p>
            <a:endParaRPr lang="fr-FR" sz="2000" b="0"/>
          </a:p>
          <a:p>
            <a:endParaRPr lang="fr-FR" sz="2000" b="0"/>
          </a:p>
          <a:p>
            <a:endParaRPr lang="fr-FR" sz="20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272293"/>
            <a:ext cx="10515600" cy="1325563"/>
          </a:xfrm>
        </p:spPr>
        <p:txBody>
          <a:bodyPr/>
          <a:lstStyle/>
          <a:p>
            <a:pPr algn="ctr"/>
            <a:r>
              <a:rPr lang="fr-FR" b="1">
                <a:solidFill>
                  <a:srgbClr val="0070C0"/>
                </a:solidFill>
              </a:rPr>
              <a:t>L'utilisation de SASS comme framework pour la partie styles?</a:t>
            </a:r>
            <a:endParaRPr b="1">
              <a:solidFill>
                <a:srgbClr val="0070C0"/>
              </a:solidFill>
            </a:endParaRPr>
          </a:p>
        </p:txBody>
      </p:sp>
      <p:sp>
        <p:nvSpPr>
          <p:cNvPr id="3" name="Espace réservé au contenu 2"/>
          <p:cNvSpPr>
            <a:spLocks noGrp="1" noEditPoints="1"/>
          </p:cNvSpPr>
          <p:nvPr>
            <p:ph idx="1"/>
          </p:nvPr>
        </p:nvSpPr>
        <p:spPr>
          <a:xfrm>
            <a:off x="838200" y="1662542"/>
            <a:ext cx="10515600" cy="1766458"/>
          </a:xfrm>
        </p:spPr>
        <p:txBody>
          <a:bodyPr/>
          <a:lstStyle/>
          <a:p>
            <a:r>
              <a:rPr lang="fr-FR" sz="2400" b="0"/>
              <a:t>J'ai décidé d'utiliser SASS, car c'est un framework qui est plutôt simple d'utilisation, il donne une structure plus lisible à notre code, il permet des fonctionnalités très efficaces comme les mixins et les variables. Les mixins sont un ensemble de propriétés CSS récupérables, les variables une donne modifiable(ici nos couleurs).</a:t>
            </a:r>
          </a:p>
        </p:txBody>
      </p:sp>
      <p:pic>
        <p:nvPicPr>
          <p:cNvPr id="4" name="Image 3"/>
          <p:cNvPicPr>
            <a:picLocks noChangeAspect="1"/>
          </p:cNvPicPr>
          <p:nvPr/>
        </p:nvPicPr>
        <p:blipFill>
          <a:blip r:embed="rId1"/>
          <a:srcRect/>
          <a:stretch>
            <a:fillRect/>
          </a:stretch>
        </p:blipFill>
        <p:spPr>
          <a:xfrm>
            <a:off x="714181" y="3563030"/>
            <a:ext cx="5193852" cy="1721391"/>
          </a:xfrm>
          <a:prstGeom prst="rect">
            <a:avLst/>
          </a:prstGeom>
        </p:spPr>
      </p:pic>
      <p:sp>
        <p:nvSpPr>
          <p:cNvPr id="5" name="BoîteDeDialogue 4"/>
          <p:cNvSpPr txBox="1"/>
          <p:nvPr/>
        </p:nvSpPr>
        <p:spPr>
          <a:xfrm>
            <a:off x="6241051" y="3563030"/>
            <a:ext cx="5314661" cy="3140597"/>
          </a:xfrm>
          <a:prstGeom prst="rect">
            <a:avLst/>
          </a:prstGeom>
          <a:noFill/>
        </p:spPr>
        <p:txBody>
          <a:bodyPr wrap="square" rtlCol="0">
            <a:spAutoFit/>
          </a:bodyPr>
          <a:lstStyle/>
          <a:p>
            <a:r>
              <a:rPr lang="fr-FR" sz="2000"/>
              <a:t>Dans cet exemple, "$main-color" ,pourra être récupéré dans les éléments choisis, on pourra l'utiliser comme couleur de police ou d'arrière plan.</a:t>
            </a:r>
          </a:p>
          <a:p>
            <a:r>
              <a:rPr lang="fr-FR" sz="2000"/>
              <a:t>Exemple concret: vous m'avez demandé le code couleur dans l'image 2, si vous rendez compte que cela ne donne pas le résultat voulu/vous changez d'avis, je n'aurai qu'à changer un seul ensemble de données, un gain de temps conséquent pour mettre à jour votre site.</a:t>
            </a:r>
          </a:p>
        </p:txBody>
      </p:sp>
      <p:pic>
        <p:nvPicPr>
          <p:cNvPr id="6" name="Image 5"/>
          <p:cNvPicPr>
            <a:picLocks noChangeAspect="1"/>
          </p:cNvPicPr>
          <p:nvPr/>
        </p:nvPicPr>
        <p:blipFill>
          <a:blip r:embed="rId2"/>
          <a:srcRect/>
          <a:stretch>
            <a:fillRect/>
          </a:stretch>
        </p:blipFill>
        <p:spPr>
          <a:xfrm>
            <a:off x="714181" y="5357071"/>
            <a:ext cx="5193852" cy="1346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îteDeDialogue 8"/>
          <p:cNvSpPr txBox="1"/>
          <p:nvPr/>
        </p:nvSpPr>
        <p:spPr>
          <a:xfrm>
            <a:off x="654143" y="212912"/>
            <a:ext cx="11009779" cy="2105665"/>
          </a:xfrm>
          <a:prstGeom prst="rect">
            <a:avLst/>
          </a:prstGeom>
          <a:noFill/>
        </p:spPr>
        <p:txBody>
          <a:bodyPr wrap="square" rtlCol="0">
            <a:spAutoFit/>
          </a:bodyPr>
          <a:lstStyle/>
          <a:p>
            <a:pPr algn="ctr"/>
            <a:r>
              <a:rPr lang="fr-FR" sz="4400" b="1">
                <a:solidFill>
                  <a:srgbClr val="0070C0"/>
                </a:solidFill>
              </a:rPr>
              <a:t>Pourquoi j'ai décidé d'utiliser React et React-router-dom pour développer la partie Front de notre application</a:t>
            </a:r>
            <a:endParaRPr lang="en-US" sz="4400" b="1">
              <a:solidFill>
                <a:srgbClr val="0070C0"/>
              </a:solidFill>
            </a:endParaRPr>
          </a:p>
        </p:txBody>
      </p:sp>
      <p:sp>
        <p:nvSpPr>
          <p:cNvPr id="10" name="BoîteDeDialogue 9"/>
          <p:cNvSpPr txBox="1"/>
          <p:nvPr/>
        </p:nvSpPr>
        <p:spPr>
          <a:xfrm>
            <a:off x="754406" y="2808069"/>
            <a:ext cx="10683189" cy="3019371"/>
          </a:xfrm>
          <a:prstGeom prst="rect">
            <a:avLst/>
          </a:prstGeom>
          <a:noFill/>
        </p:spPr>
        <p:txBody>
          <a:bodyPr wrap="square" rtlCol="0">
            <a:spAutoFit/>
          </a:bodyPr>
          <a:lstStyle/>
          <a:p>
            <a:r>
              <a:rPr lang="fr-FR" sz="3200"/>
              <a:t>Le framework React présente de nombreux avantage pour le développement d'un projet comme le nôtre. Il est récent, est compatible avec de nombreuses librairies, offre une infrastructure qui se base sous forme d'éléments imbricables, ce qui rend plus lisibles notre code, et il nous permet d'utiliser react-router-dom qui rendra notre navigation dynamique.</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1"/>
          <a:srcRect/>
          <a:stretch>
            <a:fillRect/>
          </a:stretch>
        </p:blipFill>
        <p:spPr>
          <a:xfrm>
            <a:off x="3610313" y="3866854"/>
            <a:ext cx="7290143" cy="2763779"/>
          </a:xfrm>
          <a:prstGeom prst="rect">
            <a:avLst/>
          </a:prstGeom>
        </p:spPr>
      </p:pic>
      <p:sp>
        <p:nvSpPr>
          <p:cNvPr id="5" name="BoîteDeDialogue 4"/>
          <p:cNvSpPr txBox="1"/>
          <p:nvPr/>
        </p:nvSpPr>
        <p:spPr>
          <a:xfrm>
            <a:off x="616466" y="116041"/>
            <a:ext cx="11232731" cy="1433833"/>
          </a:xfrm>
          <a:prstGeom prst="rect">
            <a:avLst/>
          </a:prstGeom>
          <a:noFill/>
        </p:spPr>
        <p:txBody>
          <a:bodyPr wrap="square" rtlCol="0">
            <a:spAutoFit/>
          </a:bodyPr>
          <a:lstStyle/>
          <a:p>
            <a:r>
              <a:rPr lang="fr-FR" sz="2200"/>
              <a:t>L'utilisation de </a:t>
            </a:r>
            <a:r>
              <a:rPr lang="fr-FR" sz="2200" b="1"/>
              <a:t>React</a:t>
            </a:r>
            <a:r>
              <a:rPr lang="fr-FR" sz="2200"/>
              <a:t> va nous permettre de </a:t>
            </a:r>
            <a:r>
              <a:rPr lang="fr-FR" sz="2200" b="1"/>
              <a:t>créer un élément qui sera réutilisable</a:t>
            </a:r>
            <a:r>
              <a:rPr lang="fr-FR" sz="2200"/>
              <a:t>, par exemple les éléments de type </a:t>
            </a:r>
            <a:r>
              <a:rPr lang="fr-FR" sz="2200" b="1"/>
              <a:t>cards</a:t>
            </a:r>
            <a:r>
              <a:rPr lang="fr-FR" sz="2200"/>
              <a:t> ci dessous, ou </a:t>
            </a:r>
            <a:r>
              <a:rPr lang="fr-FR" sz="2200" b="1"/>
              <a:t>les boutons </a:t>
            </a:r>
            <a:r>
              <a:rPr lang="fr-FR" sz="2200" b="0"/>
              <a:t>en dessous</a:t>
            </a:r>
            <a:r>
              <a:rPr lang="fr-FR" sz="2200" b="1"/>
              <a:t>,</a:t>
            </a:r>
            <a:r>
              <a:rPr lang="fr-FR" sz="2200"/>
              <a:t> cela nous permet de </a:t>
            </a:r>
            <a:r>
              <a:rPr lang="fr-FR" sz="2200" b="1"/>
              <a:t>recycler un élément</a:t>
            </a:r>
            <a:r>
              <a:rPr lang="fr-FR" sz="2200"/>
              <a:t> auquel on pourra changer les données(les données peuvent être des images ou du texte) de manières simple et efficace.</a:t>
            </a:r>
            <a:endParaRPr lang="en-US" sz="2200"/>
          </a:p>
        </p:txBody>
      </p:sp>
      <p:pic>
        <p:nvPicPr>
          <p:cNvPr id="6" name="Image 5"/>
          <p:cNvPicPr>
            <a:picLocks noChangeAspect="1"/>
          </p:cNvPicPr>
          <p:nvPr/>
        </p:nvPicPr>
        <p:blipFill>
          <a:blip r:embed="rId2"/>
          <a:srcRect/>
          <a:stretch>
            <a:fillRect/>
          </a:stretch>
        </p:blipFill>
        <p:spPr>
          <a:xfrm>
            <a:off x="3892224" y="1640780"/>
            <a:ext cx="6726322" cy="1984316"/>
          </a:xfrm>
          <a:prstGeom prst="rect">
            <a:avLst/>
          </a:prstGeom>
        </p:spPr>
      </p:pic>
      <p:sp>
        <p:nvSpPr>
          <p:cNvPr id="8" name="BoîteDeDialogue 7"/>
          <p:cNvSpPr txBox="1"/>
          <p:nvPr/>
        </p:nvSpPr>
        <p:spPr>
          <a:xfrm>
            <a:off x="773120" y="1910838"/>
            <a:ext cx="2628320" cy="1098553"/>
          </a:xfrm>
          <a:prstGeom prst="rect">
            <a:avLst/>
          </a:prstGeom>
          <a:noFill/>
        </p:spPr>
        <p:txBody>
          <a:bodyPr wrap="square" rtlCol="0">
            <a:spAutoFit/>
          </a:bodyPr>
          <a:lstStyle/>
          <a:p>
            <a:r>
              <a:rPr lang="fr-FR" sz="2200" b="1"/>
              <a:t>Exemple d'éléments réutilisables de type buttons</a:t>
            </a:r>
            <a:endParaRPr lang="en-US" sz="2200" b="1"/>
          </a:p>
        </p:txBody>
      </p:sp>
      <p:sp>
        <p:nvSpPr>
          <p:cNvPr id="10" name="BoîteDeDialogue 9"/>
          <p:cNvSpPr txBox="1"/>
          <p:nvPr/>
        </p:nvSpPr>
        <p:spPr>
          <a:xfrm>
            <a:off x="773120" y="4467564"/>
            <a:ext cx="2837193" cy="1372641"/>
          </a:xfrm>
          <a:prstGeom prst="rect">
            <a:avLst/>
          </a:prstGeom>
          <a:noFill/>
        </p:spPr>
        <p:txBody>
          <a:bodyPr wrap="square" rtlCol="0">
            <a:spAutoFit/>
          </a:bodyPr>
          <a:lstStyle/>
          <a:p>
            <a:r>
              <a:rPr lang="fr-FR" sz="2200" b="1"/>
              <a:t>Exemple d'éléments réutilisables de type cards</a:t>
            </a:r>
            <a:endParaRPr lang="en-US" sz="2200" b="1"/>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au contenu 2"/>
          <p:cNvSpPr>
            <a:spLocks noGrp="1" noEditPoints="1"/>
          </p:cNvSpPr>
          <p:nvPr>
            <p:ph idx="1"/>
          </p:nvPr>
        </p:nvSpPr>
        <p:spPr>
          <a:xfrm>
            <a:off x="994855" y="195255"/>
            <a:ext cx="10515600" cy="1926089"/>
          </a:xfrm>
        </p:spPr>
        <p:txBody>
          <a:bodyPr/>
          <a:lstStyle/>
          <a:p>
            <a:r>
              <a:rPr lang="fr-FR" sz="3000" b="0"/>
              <a:t>React router dom(schéma à gauche) va nous permettre de développer des pages qui seront chargées de manière dynamique, c'est à dire que notre site n'aura pas besoin de faire un "refresh" pour charger une autre page.</a:t>
            </a:r>
          </a:p>
          <a:p/>
        </p:txBody>
      </p:sp>
      <p:pic>
        <p:nvPicPr>
          <p:cNvPr id="4" name="Image 6"/>
          <p:cNvPicPr>
            <a:picLocks noChangeAspect="1"/>
          </p:cNvPicPr>
          <p:nvPr/>
        </p:nvPicPr>
        <p:blipFill>
          <a:blip r:embed="rId1"/>
          <a:srcRect/>
          <a:stretch>
            <a:fillRect/>
          </a:stretch>
        </p:blipFill>
        <p:spPr>
          <a:xfrm>
            <a:off x="994855" y="2271944"/>
            <a:ext cx="5075713" cy="3397268"/>
          </a:xfrm>
          <a:prstGeom prst="rect">
            <a:avLst/>
          </a:prstGeom>
        </p:spPr>
      </p:pic>
      <p:pic>
        <p:nvPicPr>
          <p:cNvPr id="5" name="Image 4"/>
          <p:cNvPicPr>
            <a:picLocks noChangeAspect="1"/>
          </p:cNvPicPr>
          <p:nvPr/>
        </p:nvPicPr>
        <p:blipFill>
          <a:blip r:embed="rId2"/>
          <a:srcRect/>
          <a:stretch>
            <a:fillRect/>
          </a:stretch>
        </p:blipFill>
        <p:spPr>
          <a:xfrm>
            <a:off x="6252655" y="2208426"/>
            <a:ext cx="2543415" cy="3941909"/>
          </a:xfrm>
          <a:prstGeom prst="rect">
            <a:avLst/>
          </a:prstGeom>
        </p:spPr>
      </p:pic>
      <p:sp>
        <p:nvSpPr>
          <p:cNvPr id="6" name="BoîteDeDialogue 5"/>
          <p:cNvSpPr txBox="1"/>
          <p:nvPr/>
        </p:nvSpPr>
        <p:spPr>
          <a:xfrm>
            <a:off x="9074567" y="1993699"/>
            <a:ext cx="2543415" cy="4786632"/>
          </a:xfrm>
          <a:prstGeom prst="rect">
            <a:avLst/>
          </a:prstGeom>
          <a:noFill/>
        </p:spPr>
        <p:txBody>
          <a:bodyPr wrap="square" rtlCol="0">
            <a:spAutoFit/>
          </a:bodyPr>
          <a:lstStyle/>
          <a:p>
            <a:r>
              <a:rPr lang="fr-FR" sz="2200"/>
              <a:t>Ici par exemple, dans cet ensemble de boutons, quand je cliquerai, je serais redirigé vers des routes type </a:t>
            </a:r>
            <a:r>
              <a:rPr lang="fr-FR" sz="2200">
                <a:hlinkClick r:id="rId3"/>
              </a:rPr>
              <a:t>http://menu-maker.fr/monurl,</a:t>
            </a:r>
            <a:r>
              <a:rPr lang="fr-FR" sz="2200"/>
              <a:t> /dashboard, /menus,  /restaurants, /account.Tout cela de façon dynamique.</a:t>
            </a:r>
            <a:endParaRPr 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rgbClr val="0070C0"/>
                </a:solidFill>
              </a:rPr>
              <a:t>Expliquer ce qu'est une API REST et pourquoi utiliser cette façon de faire. </a:t>
            </a:r>
            <a:endParaRPr b="1">
              <a:solidFill>
                <a:srgbClr val="0070C0"/>
              </a:solidFill>
            </a:endParaRPr>
          </a:p>
        </p:txBody>
      </p:sp>
      <p:sp>
        <p:nvSpPr>
          <p:cNvPr id="3" name="Espace réservé au contenu 2"/>
          <p:cNvSpPr>
            <a:spLocks noGrp="1" noEditPoints="1"/>
          </p:cNvSpPr>
          <p:nvPr>
            <p:ph idx="1"/>
          </p:nvPr>
        </p:nvSpPr>
        <p:spPr>
          <a:xfrm>
            <a:off x="838200" y="1889447"/>
            <a:ext cx="10515600" cy="4664647"/>
          </a:xfrm>
        </p:spPr>
        <p:txBody>
          <a:bodyPr/>
          <a:lstStyle/>
          <a:p>
            <a:pPr marL="0" indent="0">
              <a:buNone/>
            </a:pPr>
            <a:r>
              <a:rPr lang="fr-FR" sz="2700" b="1" u="sng"/>
              <a:t>Une API va nous permettre d'envoyer toutes les requêtes dont on a besoin:</a:t>
            </a:r>
          </a:p>
          <a:p>
            <a:pPr marL="0" indent="0">
              <a:buNone/>
            </a:pPr>
            <a:r>
              <a:rPr lang="fr-FR" sz="2700"/>
              <a:t>            - Requêtes POST qui envoie des données(généralement celles récupérées dans des inputs). Par exemple pour la connexion, elle envoie le mail tapé, pour recevoir ce qu'on appelle un "token" (si les données sont bonnes), le token sera ensuite utile pour nos requêtes.</a:t>
            </a:r>
          </a:p>
          <a:p>
            <a:pPr marL="0" indent="0">
              <a:buNone/>
            </a:pPr>
            <a:r>
              <a:rPr lang="fr-FR" sz="2700"/>
              <a:t>            - Requête GET = récupération de données, ici les données des menus;</a:t>
            </a:r>
          </a:p>
          <a:p>
            <a:pPr marL="0" indent="0">
              <a:buNone/>
            </a:pPr>
            <a:r>
              <a:rPr lang="fr-FR" sz="2700"/>
              <a:t>            - Requête Update = mettre à jour nos données, par exemple ici changer le nom du menu;</a:t>
            </a:r>
          </a:p>
          <a:p>
            <a:pPr marL="0" indent="0">
              <a:buNone/>
            </a:pPr>
            <a:r>
              <a:rPr lang="fr-FR" sz="2700"/>
              <a:t>            - Requête Delete = nous permettra ici de supprimer un menu. </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1"/>
          <a:srcRect/>
          <a:stretch>
            <a:fillRect/>
          </a:stretch>
        </p:blipFill>
        <p:spPr>
          <a:xfrm>
            <a:off x="0" y="183078"/>
            <a:ext cx="12192000" cy="6491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1"/>
          <a:srcRect/>
          <a:stretch>
            <a:fillRect/>
          </a:stretch>
        </p:blipFill>
        <p:spPr>
          <a:xfrm>
            <a:off x="255203" y="2103760"/>
            <a:ext cx="2887986" cy="4351523"/>
          </a:xfrm>
          <a:prstGeom prst="rect">
            <a:avLst/>
          </a:prstGeom>
        </p:spPr>
      </p:pic>
      <p:pic>
        <p:nvPicPr>
          <p:cNvPr id="5" name="Image 4"/>
          <p:cNvPicPr>
            <a:picLocks noChangeAspect="1"/>
          </p:cNvPicPr>
          <p:nvPr/>
        </p:nvPicPr>
        <p:blipFill>
          <a:blip r:embed="rId2"/>
          <a:srcRect/>
          <a:stretch>
            <a:fillRect/>
          </a:stretch>
        </p:blipFill>
        <p:spPr>
          <a:xfrm>
            <a:off x="3812581" y="2023046"/>
            <a:ext cx="3755520" cy="4432237"/>
          </a:xfrm>
          <a:prstGeom prst="rect">
            <a:avLst/>
          </a:prstGeom>
        </p:spPr>
      </p:pic>
      <p:pic>
        <p:nvPicPr>
          <p:cNvPr id="6" name="Image 5"/>
          <p:cNvPicPr>
            <a:picLocks noChangeAspect="1"/>
          </p:cNvPicPr>
          <p:nvPr/>
        </p:nvPicPr>
        <p:blipFill>
          <a:blip r:embed="rId3"/>
          <a:srcRect/>
          <a:stretch>
            <a:fillRect/>
          </a:stretch>
        </p:blipFill>
        <p:spPr>
          <a:xfrm>
            <a:off x="7940103" y="2023046"/>
            <a:ext cx="4003787" cy="4432237"/>
          </a:xfrm>
          <a:prstGeom prst="rect">
            <a:avLst/>
          </a:prstGeom>
        </p:spPr>
      </p:pic>
      <p:sp>
        <p:nvSpPr>
          <p:cNvPr id="8" name="BoîteDeDialogue 7"/>
          <p:cNvSpPr txBox="1"/>
          <p:nvPr/>
        </p:nvSpPr>
        <p:spPr>
          <a:xfrm>
            <a:off x="494001" y="472982"/>
            <a:ext cx="2410391" cy="824348"/>
          </a:xfrm>
          <a:prstGeom prst="rect">
            <a:avLst/>
          </a:prstGeom>
          <a:noFill/>
        </p:spPr>
        <p:txBody>
          <a:bodyPr wrap="none" rtlCol="0">
            <a:spAutoFit/>
          </a:bodyPr>
          <a:lstStyle/>
          <a:p>
            <a:pPr algn="ctr"/>
            <a:r>
              <a:rPr lang="fr-FR" sz="2400" b="1"/>
              <a:t>Route POST pour </a:t>
            </a:r>
          </a:p>
          <a:p>
            <a:pPr algn="ctr"/>
            <a:r>
              <a:rPr lang="fr-FR" sz="2400" b="1"/>
              <a:t>la connexion</a:t>
            </a:r>
            <a:endParaRPr lang="en-US" sz="2400" b="1"/>
          </a:p>
        </p:txBody>
      </p:sp>
      <p:sp>
        <p:nvSpPr>
          <p:cNvPr id="9" name="BoîteDeDialogue 8"/>
          <p:cNvSpPr txBox="1"/>
          <p:nvPr/>
        </p:nvSpPr>
        <p:spPr>
          <a:xfrm>
            <a:off x="3679938" y="290102"/>
            <a:ext cx="4020807" cy="1190108"/>
          </a:xfrm>
          <a:prstGeom prst="rect">
            <a:avLst/>
          </a:prstGeom>
          <a:noFill/>
        </p:spPr>
        <p:txBody>
          <a:bodyPr wrap="square" rtlCol="0">
            <a:spAutoFit/>
          </a:bodyPr>
          <a:lstStyle/>
          <a:p>
            <a:pPr algn="ctr"/>
            <a:r>
              <a:rPr lang="fr-FR" sz="2400" b="1"/>
              <a:t>Ici le bouton valider du formulaire enverra nos données</a:t>
            </a:r>
            <a:endParaRPr lang="en-US" sz="2400" b="1"/>
          </a:p>
        </p:txBody>
      </p:sp>
      <p:sp>
        <p:nvSpPr>
          <p:cNvPr id="10" name="BoîteDeDialogue 9"/>
          <p:cNvSpPr txBox="1"/>
          <p:nvPr/>
        </p:nvSpPr>
        <p:spPr>
          <a:xfrm>
            <a:off x="7857399" y="101418"/>
            <a:ext cx="4086492" cy="1921628"/>
          </a:xfrm>
          <a:prstGeom prst="rect">
            <a:avLst/>
          </a:prstGeom>
          <a:noFill/>
        </p:spPr>
        <p:txBody>
          <a:bodyPr wrap="square" rtlCol="0">
            <a:spAutoFit/>
          </a:bodyPr>
          <a:lstStyle/>
          <a:p>
            <a:pPr algn="ctr"/>
            <a:r>
              <a:rPr lang="fr-FR" sz="2400" b="1"/>
              <a:t>Ici, l'action "modifier" s'actionnera grâce à une requête update, l'action modifier avec la requête delete</a:t>
            </a:r>
            <a:endParaRPr lang="en-US" sz="2400" b="1"/>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2017-06-21T13:57:27Z</dcterms:created>
  <dcterms:modified xsi:type="dcterms:W3CDTF">2023-01-19T18:27:41Z</dcterms:modified>
</cp:coreProperties>
</file>